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8" roundtripDataSignature="AMtx7mhf/vwzjIZBrnACYByspaG1p/rp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CE6474-B930-499D-BD8D-436341314B95}">
  <a:tblStyle styleId="{D9CE6474-B930-499D-BD8D-436341314B9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907325B-C499-4D6C-9EAD-E475431521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3c219ee1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3c219ee1c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3c219ee1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3c219ee1c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63d10fd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63d10fde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3c219ee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e3c219ee1c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3c219ee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e3c219ee1c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3c219ee1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e3c219ee1c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Arial"/>
                <a:ea typeface="Arial"/>
                <a:cs typeface="Arial"/>
                <a:sym typeface="Arial"/>
              </a:rPr>
              <a:t>Linear Search</a:t>
            </a:r>
            <a:endParaRPr b="1" i="1" sz="2800" u="none" cap="none" strike="noStrike">
              <a:solidFill>
                <a:srgbClr val="0F75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fd20670fb_0_24"/>
          <p:cNvSpPr txBox="1"/>
          <p:nvPr>
            <p:ph type="ctrTitle"/>
          </p:nvPr>
        </p:nvSpPr>
        <p:spPr>
          <a:xfrm>
            <a:off x="829400" y="243451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Summary</a:t>
            </a:r>
            <a:endParaRPr b="1"/>
          </a:p>
        </p:txBody>
      </p:sp>
      <p:sp>
        <p:nvSpPr>
          <p:cNvPr id="109" name="Google Shape;109;gdfd20670fb_0_24"/>
          <p:cNvSpPr txBox="1"/>
          <p:nvPr>
            <p:ph idx="1" type="subTitle"/>
          </p:nvPr>
        </p:nvSpPr>
        <p:spPr>
          <a:xfrm>
            <a:off x="829400" y="1807350"/>
            <a:ext cx="105912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understood what linear search is along with its algorithm and </a:t>
            </a:r>
            <a:r>
              <a:rPr lang="en-IN" sz="2400">
                <a:solidFill>
                  <a:schemeClr val="dk1"/>
                </a:solidFill>
              </a:rPr>
              <a:t>e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10445" y="1560658"/>
            <a:ext cx="996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earch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earch </a:t>
            </a:r>
            <a:r>
              <a:rPr lang="en-IN" sz="2400">
                <a:solidFill>
                  <a:schemeClr val="dk1"/>
                </a:solidFill>
              </a:rPr>
              <a:t>a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lgorithm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earch </a:t>
            </a:r>
            <a:r>
              <a:rPr lang="en-IN" sz="2400">
                <a:solidFill>
                  <a:schemeClr val="dk1"/>
                </a:solidFill>
              </a:rPr>
              <a:t>e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</a:t>
            </a:r>
            <a:r>
              <a:rPr lang="en-IN" sz="2400">
                <a:solidFill>
                  <a:schemeClr val="dk1"/>
                </a:solidFill>
              </a:rPr>
              <a:t>c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omplexity </a:t>
            </a:r>
            <a:r>
              <a:rPr lang="en-IN" sz="2400">
                <a:solidFill>
                  <a:schemeClr val="dk1"/>
                </a:solidFill>
              </a:rPr>
              <a:t>a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nalysis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c219ee1c_0_67"/>
          <p:cNvSpPr txBox="1"/>
          <p:nvPr/>
        </p:nvSpPr>
        <p:spPr>
          <a:xfrm>
            <a:off x="743206" y="4411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earch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e3c219ee1c_0_67"/>
          <p:cNvSpPr txBox="1"/>
          <p:nvPr/>
        </p:nvSpPr>
        <p:spPr>
          <a:xfrm>
            <a:off x="787650" y="1633600"/>
            <a:ext cx="10930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search also called </a:t>
            </a: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 </a:t>
            </a:r>
            <a:r>
              <a:rPr b="1" lang="en-IN" sz="2400">
                <a:solidFill>
                  <a:schemeClr val="dk1"/>
                </a:solidFill>
              </a:rPr>
              <a:t>S</a:t>
            </a: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earch.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approach searche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every element in the list until a match is found.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case, as we do not have a specific order of elements to search, the elements in the list can be in random order.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3c219ee1c_0_74"/>
          <p:cNvSpPr txBox="1"/>
          <p:nvPr/>
        </p:nvSpPr>
        <p:spPr>
          <a:xfrm>
            <a:off x="743200" y="1619425"/>
            <a:ext cx="10989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from the first element of the list to search.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if a match is found. Else, search with the next element in the list.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the above step for the complete list till a match is found.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e3c219ee1c_0_74"/>
          <p:cNvSpPr txBox="1"/>
          <p:nvPr/>
        </p:nvSpPr>
        <p:spPr>
          <a:xfrm>
            <a:off x="743206" y="4411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earch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63d10fdec_1_0"/>
          <p:cNvSpPr txBox="1"/>
          <p:nvPr/>
        </p:nvSpPr>
        <p:spPr>
          <a:xfrm>
            <a:off x="5068325" y="1678675"/>
            <a:ext cx="516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Find number of cars and busses.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e63d10fdec_1_0"/>
          <p:cNvSpPr txBox="1"/>
          <p:nvPr/>
        </p:nvSpPr>
        <p:spPr>
          <a:xfrm>
            <a:off x="5068331" y="5004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</a:rPr>
              <a:t>Real world Example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ge63d10fde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00" y="500450"/>
            <a:ext cx="3936375" cy="59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089eab42f_0_6"/>
          <p:cNvSpPr txBox="1"/>
          <p:nvPr/>
        </p:nvSpPr>
        <p:spPr>
          <a:xfrm>
            <a:off x="814081" y="3986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Search Algorithm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e089eab42f_0_6"/>
          <p:cNvSpPr txBox="1"/>
          <p:nvPr/>
        </p:nvSpPr>
        <p:spPr>
          <a:xfrm>
            <a:off x="814075" y="1548100"/>
            <a:ext cx="92787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variables search_value = i = size = 0, status = False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the search element in “search_value” variable.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the size of array and store in “size”. (Assume elements are in array here)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size &gt; 0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&lt; size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search_value with element at i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position of array.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match found, update “status” to True and break the loop.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Else, increment i by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till step a condition fails.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3c219ee1c_0_2"/>
          <p:cNvSpPr txBox="1"/>
          <p:nvPr/>
        </p:nvSpPr>
        <p:spPr>
          <a:xfrm>
            <a:off x="884906" y="464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Search Example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" name="Google Shape;84;ge3c219ee1c_0_2"/>
          <p:cNvGraphicFramePr/>
          <p:nvPr/>
        </p:nvGraphicFramePr>
        <p:xfrm>
          <a:off x="952500" y="232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{D9CE6474-B930-499D-BD8D-436341314B95}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78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Google Shape;85;ge3c219ee1c_0_2"/>
          <p:cNvGraphicFramePr/>
          <p:nvPr/>
        </p:nvGraphicFramePr>
        <p:xfrm>
          <a:off x="952500" y="39091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{D9CE6474-B930-499D-BD8D-436341314B95}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78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ge3c219ee1c_0_2"/>
          <p:cNvSpPr/>
          <p:nvPr/>
        </p:nvSpPr>
        <p:spPr>
          <a:xfrm>
            <a:off x="1259025" y="2994828"/>
            <a:ext cx="1042800" cy="3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 ==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e3c219ee1c_0_2"/>
          <p:cNvSpPr/>
          <p:nvPr/>
        </p:nvSpPr>
        <p:spPr>
          <a:xfrm>
            <a:off x="2962425" y="4579575"/>
            <a:ext cx="1042800" cy="3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 ==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e3c219ee1c_0_11"/>
          <p:cNvGraphicFramePr/>
          <p:nvPr/>
        </p:nvGraphicFramePr>
        <p:xfrm>
          <a:off x="952500" y="39083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{D9CE6474-B930-499D-BD8D-436341314B95}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78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ge3c219ee1c_0_11"/>
          <p:cNvSpPr/>
          <p:nvPr/>
        </p:nvSpPr>
        <p:spPr>
          <a:xfrm>
            <a:off x="6467625" y="4731975"/>
            <a:ext cx="1042800" cy="3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 ==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ge3c219ee1c_0_11"/>
          <p:cNvGraphicFramePr/>
          <p:nvPr/>
        </p:nvGraphicFramePr>
        <p:xfrm>
          <a:off x="952500" y="232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{D9CE6474-B930-499D-BD8D-436341314B95}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78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ge3c219ee1c_0_11"/>
          <p:cNvSpPr/>
          <p:nvPr/>
        </p:nvSpPr>
        <p:spPr>
          <a:xfrm>
            <a:off x="4791225" y="3145445"/>
            <a:ext cx="1042800" cy="3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 ==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e3c219ee1c_0_11"/>
          <p:cNvSpPr txBox="1"/>
          <p:nvPr/>
        </p:nvSpPr>
        <p:spPr>
          <a:xfrm>
            <a:off x="884906" y="464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Search Example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3c219ee1c_0_81"/>
          <p:cNvSpPr txBox="1"/>
          <p:nvPr/>
        </p:nvSpPr>
        <p:spPr>
          <a:xfrm>
            <a:off x="743206" y="57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Time Complexity Analysis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ge3c219ee1c_0_81"/>
          <p:cNvGraphicFramePr/>
          <p:nvPr/>
        </p:nvGraphicFramePr>
        <p:xfrm>
          <a:off x="804375" y="196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{1907325B-C499-4D6C-9EAD-E475431521EA}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Algorithm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Best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Average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Worst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Space complexity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Linear search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O(1)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O(n/2)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O(1)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