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0" roundtripDataSignature="AMtx7mhIGxBGPoIBSKHODWaoX6jUwF+j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A9028A-01A4-437F-A4E7-3818F989BF51}">
  <a:tblStyle styleId="{1EA9028A-01A4-437F-A4E7-3818F989BF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D689E07-88AE-46CF-AAE6-D6CF9C9E68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3afee48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e3afee489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3afee489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e3afee4890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61ee30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61ee309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afee4890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e3afee4890_2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3afee4890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e3afee4890_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3afee4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3afee489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afee4890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e3afee4890_2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ge3afee4890_0_8"/>
          <p:cNvGraphicFramePr/>
          <p:nvPr/>
        </p:nvGraphicFramePr>
        <p:xfrm>
          <a:off x="876300" y="201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{1EA9028A-01A4-437F-A4E7-3818F989BF51}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ge3afee4890_0_8"/>
          <p:cNvSpPr/>
          <p:nvPr/>
        </p:nvSpPr>
        <p:spPr>
          <a:xfrm>
            <a:off x="9744225" y="2674575"/>
            <a:ext cx="12435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 == 78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e3afee4890_0_8"/>
          <p:cNvSpPr txBox="1"/>
          <p:nvPr/>
        </p:nvSpPr>
        <p:spPr>
          <a:xfrm>
            <a:off x="784781" y="4466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 Example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3afee4890_5_0"/>
          <p:cNvSpPr txBox="1"/>
          <p:nvPr/>
        </p:nvSpPr>
        <p:spPr>
          <a:xfrm>
            <a:off x="798956" y="5194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Analysis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ge3afee4890_5_0"/>
          <p:cNvGraphicFramePr/>
          <p:nvPr/>
        </p:nvGraphicFramePr>
        <p:xfrm>
          <a:off x="863625" y="230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{8D689E07-88AE-46CF-AAE6-D6CF9C9E68C7}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Algorithm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Best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Average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Worst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Space complexity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Binary</a:t>
                      </a:r>
                      <a:r>
                        <a:rPr lang="en-IN" sz="2400"/>
                        <a:t> search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O(1)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O(log 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O(log 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O(1)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d20670fb_0_24"/>
          <p:cNvSpPr txBox="1"/>
          <p:nvPr>
            <p:ph type="ctrTitle"/>
          </p:nvPr>
        </p:nvSpPr>
        <p:spPr>
          <a:xfrm>
            <a:off x="914400" y="27180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Summary</a:t>
            </a:r>
            <a:endParaRPr b="1"/>
          </a:p>
        </p:txBody>
      </p:sp>
      <p:sp>
        <p:nvSpPr>
          <p:cNvPr id="122" name="Google Shape;122;gdfd20670fb_0_24"/>
          <p:cNvSpPr txBox="1"/>
          <p:nvPr>
            <p:ph idx="1" type="subTitle"/>
          </p:nvPr>
        </p:nvSpPr>
        <p:spPr>
          <a:xfrm>
            <a:off x="1106150" y="1835675"/>
            <a:ext cx="106119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what binary search is along with binary search algorithm and </a:t>
            </a:r>
            <a:r>
              <a:rPr lang="en-IN" sz="2400">
                <a:solidFill>
                  <a:schemeClr val="dk1"/>
                </a:solidFill>
              </a:rPr>
              <a:t>iterative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binary search algorithm.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example of binary search for better understanding.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also seen the time complexity of binary search.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6148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</a:rPr>
              <a:t>Iterative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Binary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</a:t>
            </a:r>
            <a:r>
              <a:rPr lang="en-IN" sz="2400">
                <a:solidFill>
                  <a:schemeClr val="dk1"/>
                </a:solidFill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 </a:t>
            </a:r>
            <a:r>
              <a:rPr lang="en-IN" sz="2400">
                <a:solidFill>
                  <a:schemeClr val="dk1"/>
                </a:solidFill>
              </a:rPr>
              <a:t>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lang="en-IN" sz="2400">
                <a:solidFill>
                  <a:schemeClr val="dk1"/>
                </a:solidFill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omplexity</a:t>
            </a:r>
            <a:r>
              <a:rPr lang="en-IN" sz="2400">
                <a:solidFill>
                  <a:schemeClr val="dk1"/>
                </a:solidFill>
              </a:rPr>
              <a:t> 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679656" y="5261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</a:t>
            </a:r>
            <a:r>
              <a:rPr b="1" lang="en-IN" sz="4400">
                <a:solidFill>
                  <a:schemeClr val="dk1"/>
                </a:solidFill>
              </a:rPr>
              <a:t>S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earch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603450" y="1605275"/>
            <a:ext cx="11004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word binary says two, we have to make one decision out o</a:t>
            </a:r>
            <a:r>
              <a:rPr lang="en-IN" sz="2400">
                <a:solidFill>
                  <a:schemeClr val="dk1"/>
                </a:solidFill>
              </a:rPr>
              <a:t>f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two when searching for an element.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we should have a sorted list of elements to make decisions.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time you make a decision, the number of elements to be searched in the list decreases by half.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61ee3091c_0_0"/>
          <p:cNvSpPr txBox="1"/>
          <p:nvPr/>
        </p:nvSpPr>
        <p:spPr>
          <a:xfrm>
            <a:off x="679656" y="5261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</a:rPr>
              <a:t>Real World Example</a:t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65" name="Google Shape;65;ge61ee3091c_0_0"/>
          <p:cNvSpPr txBox="1"/>
          <p:nvPr/>
        </p:nvSpPr>
        <p:spPr>
          <a:xfrm>
            <a:off x="7681050" y="2128900"/>
            <a:ext cx="360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Pages in dictionary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ge61ee3091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00" y="1663250"/>
            <a:ext cx="6273101" cy="418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3afee4890_2_41"/>
          <p:cNvSpPr txBox="1"/>
          <p:nvPr/>
        </p:nvSpPr>
        <p:spPr>
          <a:xfrm>
            <a:off x="913256" y="469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e3afee4890_2_41"/>
          <p:cNvSpPr txBox="1"/>
          <p:nvPr/>
        </p:nvSpPr>
        <p:spPr>
          <a:xfrm>
            <a:off x="913250" y="1632225"/>
            <a:ext cx="10649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 search element and start searching from the middle of the list.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element to be searched is the middle element, then we finish the search.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the search element is greater than the middle element, then we search the elements to the right of the middle element.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search element is less than the middle element, then we search the element to the left of the middle element.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89eab42f_0_6"/>
          <p:cNvSpPr txBox="1"/>
          <p:nvPr/>
        </p:nvSpPr>
        <p:spPr>
          <a:xfrm>
            <a:off x="726231" y="4553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400">
                <a:solidFill>
                  <a:schemeClr val="dk1"/>
                </a:solidFill>
              </a:rPr>
              <a:t>Iterative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Binary Search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e089eab42f_0_6"/>
          <p:cNvSpPr txBox="1"/>
          <p:nvPr/>
        </p:nvSpPr>
        <p:spPr>
          <a:xfrm>
            <a:off x="726225" y="1647275"/>
            <a:ext cx="1065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 search element and start searching from the middle of the list.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element to be searched is the middle element, then we finish the search.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the search element is greater than the middle element, then we search the elements to the right of the middle element.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search element is less than the middle element, then we search the element to the left of the middle element.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left ot right elements are too many then we repeat the steps from second bullet point.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afee4890_2_46"/>
          <p:cNvSpPr txBox="1"/>
          <p:nvPr/>
        </p:nvSpPr>
        <p:spPr>
          <a:xfrm>
            <a:off x="828250" y="1489500"/>
            <a:ext cx="10351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variables size = left = 0, right = size-1, mid = (left + right)/2, search_value, status = False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size of list and update the variables accordingly.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size &gt;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mid element equal to search_value element, update status and break the loop.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search value greater than mid value, then search in the right elements of the array from mid element. If found update status and break loop.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e4890_2_46"/>
          <p:cNvSpPr txBox="1"/>
          <p:nvPr/>
        </p:nvSpPr>
        <p:spPr>
          <a:xfrm>
            <a:off x="828256" y="4729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 Algorithm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afee4890_0_0"/>
          <p:cNvSpPr txBox="1"/>
          <p:nvPr/>
        </p:nvSpPr>
        <p:spPr>
          <a:xfrm>
            <a:off x="828256" y="4729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 Algorithm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e3afee4890_0_0"/>
          <p:cNvSpPr txBox="1"/>
          <p:nvPr>
            <p:ph idx="1" type="subTitle"/>
          </p:nvPr>
        </p:nvSpPr>
        <p:spPr>
          <a:xfrm>
            <a:off x="939475" y="1900400"/>
            <a:ext cx="10098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3399" lvl="0" marL="99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c.   Else if search value less than mid value, then search in the left elements of the array from mid element. If found update status and break loop.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399" lvl="0" marL="99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d.    If element not found return -1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  Stop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3afee4890_2_67"/>
          <p:cNvSpPr txBox="1"/>
          <p:nvPr/>
        </p:nvSpPr>
        <p:spPr>
          <a:xfrm>
            <a:off x="784781" y="4466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 Example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ge3afee4890_2_67"/>
          <p:cNvGraphicFramePr/>
          <p:nvPr/>
        </p:nvGraphicFramePr>
        <p:xfrm>
          <a:off x="952500" y="209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{1EA9028A-01A4-437F-A4E7-3818F989BF51}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ge3afee4890_2_67"/>
          <p:cNvSpPr/>
          <p:nvPr/>
        </p:nvSpPr>
        <p:spPr>
          <a:xfrm>
            <a:off x="6467625" y="2750775"/>
            <a:ext cx="2671500" cy="61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 &gt;34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move right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98;ge3afee4890_2_67"/>
          <p:cNvGraphicFramePr/>
          <p:nvPr/>
        </p:nvGraphicFramePr>
        <p:xfrm>
          <a:off x="876300" y="34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{1EA9028A-01A4-437F-A4E7-3818F989BF51}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ge3afee4890_2_67"/>
          <p:cNvSpPr/>
          <p:nvPr/>
        </p:nvSpPr>
        <p:spPr>
          <a:xfrm>
            <a:off x="7839225" y="4122375"/>
            <a:ext cx="2671500" cy="61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 &gt;62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move right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e4890_2_67"/>
          <p:cNvSpPr/>
          <p:nvPr/>
        </p:nvSpPr>
        <p:spPr>
          <a:xfrm>
            <a:off x="6250700" y="1586438"/>
            <a:ext cx="1288500" cy="3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e4890_2_67"/>
          <p:cNvSpPr/>
          <p:nvPr/>
        </p:nvSpPr>
        <p:spPr>
          <a:xfrm>
            <a:off x="9755900" y="1586438"/>
            <a:ext cx="1288500" cy="3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e4890_2_67"/>
          <p:cNvSpPr/>
          <p:nvPr/>
        </p:nvSpPr>
        <p:spPr>
          <a:xfrm>
            <a:off x="1297700" y="1586438"/>
            <a:ext cx="1288500" cy="36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