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haTvP2orYzm6eXiPQ7LynKSFSi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EEC947-78B8-4D78-A9E9-FFFF916C18CA}">
  <a:tblStyle styleId="{89EEC947-78B8-4D78-A9E9-FFFF916C18C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cfe93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e2cfe931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cfe931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2cfe931e1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cfe931e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2cfe931e1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d7822a8b6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d7822a8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ed7822a8b6_0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2cfe931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e2cfe931e1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2cfe931e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e2cfe931e1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d66294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e3d66294aa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d66294a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e3d66294aa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a5a007b0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a5a007b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ea5a007b03_0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d7822a8b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d7822a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d7822a8b6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d66294a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3d66294a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cfe931e1_0_0"/>
          <p:cNvSpPr txBox="1"/>
          <p:nvPr/>
        </p:nvSpPr>
        <p:spPr>
          <a:xfrm>
            <a:off x="711006" y="5165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</a:t>
            </a:r>
            <a:r>
              <a:rPr b="1" lang="en-IN" sz="3200">
                <a:solidFill>
                  <a:schemeClr val="dk1"/>
                </a:solidFill>
              </a:rPr>
              <a:t>Q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ueue using </a:t>
            </a:r>
            <a:r>
              <a:rPr b="1" lang="en-IN" sz="3200">
                <a:solidFill>
                  <a:schemeClr val="dk1"/>
                </a:solidFill>
              </a:rPr>
              <a:t>a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rray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e2cfe931e1_0_0"/>
          <p:cNvSpPr txBox="1"/>
          <p:nvPr/>
        </p:nvSpPr>
        <p:spPr>
          <a:xfrm>
            <a:off x="711000" y="1676800"/>
            <a:ext cx="947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we implement circular queue concept using array.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front and rear pointers to perform queue operations in array.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shown below we have two types of views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ge2cfe931e1_0_0"/>
          <p:cNvGraphicFramePr/>
          <p:nvPr/>
        </p:nvGraphicFramePr>
        <p:xfrm>
          <a:off x="558600" y="393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84275"/>
                <a:gridCol w="884275"/>
                <a:gridCol w="884275"/>
                <a:gridCol w="884275"/>
                <a:gridCol w="884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ge2cfe931e1_0_0"/>
          <p:cNvSpPr/>
          <p:nvPr/>
        </p:nvSpPr>
        <p:spPr>
          <a:xfrm>
            <a:off x="822375" y="3350800"/>
            <a:ext cx="3062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computer views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2cfe931e1_0_0"/>
          <p:cNvSpPr/>
          <p:nvPr/>
        </p:nvSpPr>
        <p:spPr>
          <a:xfrm>
            <a:off x="5364475" y="3350800"/>
            <a:ext cx="38238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Programmer views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2cfe931e1_0_0"/>
          <p:cNvSpPr/>
          <p:nvPr/>
        </p:nvSpPr>
        <p:spPr>
          <a:xfrm>
            <a:off x="5801850" y="3808000"/>
            <a:ext cx="2220900" cy="1907100"/>
          </a:xfrm>
          <a:prstGeom prst="donut">
            <a:avLst>
              <a:gd fmla="val 25656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e2cfe931e1_0_0"/>
          <p:cNvCxnSpPr>
            <a:stCxn id="184" idx="7"/>
          </p:cNvCxnSpPr>
          <p:nvPr/>
        </p:nvCxnSpPr>
        <p:spPr>
          <a:xfrm flipH="1">
            <a:off x="7316507" y="4087288"/>
            <a:ext cx="3810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e2cfe931e1_0_0"/>
          <p:cNvCxnSpPr>
            <a:stCxn id="184" idx="5"/>
          </p:cNvCxnSpPr>
          <p:nvPr/>
        </p:nvCxnSpPr>
        <p:spPr>
          <a:xfrm rot="10800000">
            <a:off x="7397807" y="5115112"/>
            <a:ext cx="2997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e2cfe931e1_0_0"/>
          <p:cNvCxnSpPr>
            <a:stCxn id="184" idx="3"/>
          </p:cNvCxnSpPr>
          <p:nvPr/>
        </p:nvCxnSpPr>
        <p:spPr>
          <a:xfrm flipH="1" rot="10800000">
            <a:off x="6127093" y="5095012"/>
            <a:ext cx="3807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e2cfe931e1_0_0"/>
          <p:cNvCxnSpPr>
            <a:stCxn id="184" idx="1"/>
          </p:cNvCxnSpPr>
          <p:nvPr/>
        </p:nvCxnSpPr>
        <p:spPr>
          <a:xfrm>
            <a:off x="6127093" y="4087288"/>
            <a:ext cx="4011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e2cfe931e1_0_0"/>
          <p:cNvSpPr/>
          <p:nvPr/>
        </p:nvSpPr>
        <p:spPr>
          <a:xfrm>
            <a:off x="6624700" y="5361025"/>
            <a:ext cx="401100" cy="3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2cfe931e1_0_0"/>
          <p:cNvSpPr/>
          <p:nvPr/>
        </p:nvSpPr>
        <p:spPr>
          <a:xfrm>
            <a:off x="6624700" y="3913225"/>
            <a:ext cx="401100" cy="3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2cfe931e1_0_0"/>
          <p:cNvSpPr/>
          <p:nvPr/>
        </p:nvSpPr>
        <p:spPr>
          <a:xfrm>
            <a:off x="7518750" y="4631350"/>
            <a:ext cx="469500" cy="3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2cfe931e1_0_0"/>
          <p:cNvSpPr/>
          <p:nvPr/>
        </p:nvSpPr>
        <p:spPr>
          <a:xfrm flipH="1" rot="10800000">
            <a:off x="7952125" y="3868475"/>
            <a:ext cx="588900" cy="1846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F75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2cfe931e1_0_57"/>
          <p:cNvSpPr txBox="1"/>
          <p:nvPr/>
        </p:nvSpPr>
        <p:spPr>
          <a:xfrm>
            <a:off x="713411" y="556550"/>
            <a:ext cx="9393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</a:t>
            </a:r>
            <a:r>
              <a:rPr b="1" lang="en-IN" sz="3200">
                <a:solidFill>
                  <a:schemeClr val="dk1"/>
                </a:solidFill>
              </a:rPr>
              <a:t>Q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ueue using </a:t>
            </a:r>
            <a:r>
              <a:rPr b="1" lang="en-IN" sz="3200">
                <a:solidFill>
                  <a:schemeClr val="dk1"/>
                </a:solidFill>
              </a:rPr>
              <a:t>a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rray </a:t>
            </a:r>
            <a:r>
              <a:rPr b="1" lang="en-IN" sz="3200">
                <a:solidFill>
                  <a:schemeClr val="dk1"/>
                </a:solidFill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ge2cfe931e1_0_57"/>
          <p:cNvGraphicFramePr/>
          <p:nvPr/>
        </p:nvGraphicFramePr>
        <p:xfrm>
          <a:off x="2803788" y="250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33725"/>
                <a:gridCol w="833725"/>
                <a:gridCol w="833725"/>
                <a:gridCol w="833725"/>
                <a:gridCol w="833725"/>
                <a:gridCol w="833725"/>
                <a:gridCol w="833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ge2cfe931e1_0_57"/>
          <p:cNvGraphicFramePr/>
          <p:nvPr/>
        </p:nvGraphicFramePr>
        <p:xfrm>
          <a:off x="2803788" y="37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33725"/>
                <a:gridCol w="833725"/>
                <a:gridCol w="833725"/>
                <a:gridCol w="833725"/>
                <a:gridCol w="833725"/>
                <a:gridCol w="833725"/>
                <a:gridCol w="833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ge2cfe931e1_0_57"/>
          <p:cNvSpPr/>
          <p:nvPr/>
        </p:nvSpPr>
        <p:spPr>
          <a:xfrm>
            <a:off x="9294400" y="1534025"/>
            <a:ext cx="2596500" cy="124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= rear = -1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2cfe931e1_0_57"/>
          <p:cNvSpPr/>
          <p:nvPr/>
        </p:nvSpPr>
        <p:spPr>
          <a:xfrm>
            <a:off x="3555900" y="1721200"/>
            <a:ext cx="5080200" cy="6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ge2cfe931e1_0_57"/>
          <p:cNvGraphicFramePr/>
          <p:nvPr/>
        </p:nvGraphicFramePr>
        <p:xfrm>
          <a:off x="2803788" y="47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33725"/>
                <a:gridCol w="833725"/>
                <a:gridCol w="833725"/>
                <a:gridCol w="833725"/>
                <a:gridCol w="833725"/>
                <a:gridCol w="833725"/>
                <a:gridCol w="833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ge2cfe931e1_0_57"/>
          <p:cNvSpPr/>
          <p:nvPr/>
        </p:nvSpPr>
        <p:spPr>
          <a:xfrm>
            <a:off x="1372400" y="3171100"/>
            <a:ext cx="18255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R = -1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2cfe931e1_0_57"/>
          <p:cNvSpPr/>
          <p:nvPr/>
        </p:nvSpPr>
        <p:spPr>
          <a:xfrm>
            <a:off x="2729250" y="5358450"/>
            <a:ext cx="11820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2cfe931e1_0_57"/>
          <p:cNvSpPr/>
          <p:nvPr/>
        </p:nvSpPr>
        <p:spPr>
          <a:xfrm>
            <a:off x="3706466" y="5358450"/>
            <a:ext cx="11820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2cfe931e1_0_57"/>
          <p:cNvSpPr/>
          <p:nvPr/>
        </p:nvSpPr>
        <p:spPr>
          <a:xfrm>
            <a:off x="2085000" y="4314100"/>
            <a:ext cx="20631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R = 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2cfe931e1_0_121"/>
          <p:cNvSpPr txBox="1"/>
          <p:nvPr/>
        </p:nvSpPr>
        <p:spPr>
          <a:xfrm>
            <a:off x="691286" y="632050"/>
            <a:ext cx="9393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</a:t>
            </a:r>
            <a:r>
              <a:rPr b="1" lang="en-IN" sz="3200">
                <a:solidFill>
                  <a:schemeClr val="dk1"/>
                </a:solidFill>
              </a:rPr>
              <a:t>Q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ueue using </a:t>
            </a:r>
            <a:r>
              <a:rPr b="1" lang="en-IN" sz="3200">
                <a:solidFill>
                  <a:schemeClr val="dk1"/>
                </a:solidFill>
              </a:rPr>
              <a:t>a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rray </a:t>
            </a:r>
            <a:r>
              <a:rPr b="1" lang="en-IN" sz="3200">
                <a:solidFill>
                  <a:schemeClr val="dk1"/>
                </a:solidFill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ge2cfe931e1_0_121"/>
          <p:cNvGraphicFramePr/>
          <p:nvPr/>
        </p:nvGraphicFramePr>
        <p:xfrm>
          <a:off x="1272963" y="26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33725"/>
                <a:gridCol w="833725"/>
                <a:gridCol w="833725"/>
                <a:gridCol w="833725"/>
                <a:gridCol w="833725"/>
                <a:gridCol w="833725"/>
                <a:gridCol w="833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ge2cfe931e1_0_121"/>
          <p:cNvSpPr/>
          <p:nvPr/>
        </p:nvSpPr>
        <p:spPr>
          <a:xfrm>
            <a:off x="1650888" y="1747475"/>
            <a:ext cx="5080200" cy="6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ge2cfe931e1_0_121"/>
          <p:cNvGraphicFramePr/>
          <p:nvPr/>
        </p:nvGraphicFramePr>
        <p:xfrm>
          <a:off x="1272963" y="37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33725"/>
                <a:gridCol w="833725"/>
                <a:gridCol w="833725"/>
                <a:gridCol w="833725"/>
                <a:gridCol w="833725"/>
                <a:gridCol w="833725"/>
                <a:gridCol w="833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ge2cfe931e1_0_121"/>
          <p:cNvGraphicFramePr/>
          <p:nvPr/>
        </p:nvGraphicFramePr>
        <p:xfrm>
          <a:off x="1272963" y="47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33725"/>
                <a:gridCol w="833725"/>
                <a:gridCol w="833725"/>
                <a:gridCol w="833725"/>
                <a:gridCol w="833725"/>
                <a:gridCol w="833725"/>
                <a:gridCol w="833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ge2cfe931e1_0_121"/>
          <p:cNvSpPr/>
          <p:nvPr/>
        </p:nvSpPr>
        <p:spPr>
          <a:xfrm>
            <a:off x="2036625" y="3138250"/>
            <a:ext cx="15816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2cfe931e1_0_121"/>
          <p:cNvSpPr/>
          <p:nvPr/>
        </p:nvSpPr>
        <p:spPr>
          <a:xfrm>
            <a:off x="5531225" y="3138250"/>
            <a:ext cx="12663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2cfe931e1_0_121"/>
          <p:cNvSpPr/>
          <p:nvPr/>
        </p:nvSpPr>
        <p:spPr>
          <a:xfrm>
            <a:off x="2874825" y="4128850"/>
            <a:ext cx="12663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2cfe931e1_0_121"/>
          <p:cNvSpPr/>
          <p:nvPr/>
        </p:nvSpPr>
        <p:spPr>
          <a:xfrm>
            <a:off x="5378825" y="4128850"/>
            <a:ext cx="14187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2cfe931e1_0_121"/>
          <p:cNvSpPr/>
          <p:nvPr/>
        </p:nvSpPr>
        <p:spPr>
          <a:xfrm>
            <a:off x="3713025" y="5195650"/>
            <a:ext cx="14187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2cfe931e1_0_121"/>
          <p:cNvSpPr/>
          <p:nvPr/>
        </p:nvSpPr>
        <p:spPr>
          <a:xfrm>
            <a:off x="5507825" y="5217250"/>
            <a:ext cx="1160700" cy="39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d7822a8b6_0_17"/>
          <p:cNvSpPr txBox="1"/>
          <p:nvPr>
            <p:ph idx="1" type="subTitle"/>
          </p:nvPr>
        </p:nvSpPr>
        <p:spPr>
          <a:xfrm>
            <a:off x="633125" y="1676400"/>
            <a:ext cx="85344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boolean isFull() 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  if((rear+1)%capacity==front) 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	  return true;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  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  return false;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d7822a8b6_0_17"/>
          <p:cNvSpPr txBox="1"/>
          <p:nvPr/>
        </p:nvSpPr>
        <p:spPr>
          <a:xfrm>
            <a:off x="724349" y="554450"/>
            <a:ext cx="9589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</a:rPr>
              <a:t>Circular Queue </a:t>
            </a:r>
            <a:r>
              <a:rPr b="1" lang="en-IN" sz="3200">
                <a:solidFill>
                  <a:schemeClr val="dk1"/>
                </a:solidFill>
              </a:rPr>
              <a:t>isFull() , isEmpty() functions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d7822a8b6_0_17"/>
          <p:cNvSpPr txBox="1"/>
          <p:nvPr/>
        </p:nvSpPr>
        <p:spPr>
          <a:xfrm>
            <a:off x="6469575" y="1689600"/>
            <a:ext cx="77154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</a:t>
            </a:r>
            <a:r>
              <a:rPr lang="en-IN" sz="2400">
                <a:solidFill>
                  <a:schemeClr val="dk1"/>
                </a:solidFill>
              </a:rPr>
              <a:t> boolean isEmpty() 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	    if (front == -1)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	      return true;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	    else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	      return false;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	  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2cfe931e1_0_31"/>
          <p:cNvSpPr txBox="1"/>
          <p:nvPr/>
        </p:nvSpPr>
        <p:spPr>
          <a:xfrm>
            <a:off x="720374" y="589800"/>
            <a:ext cx="924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</a:t>
            </a:r>
            <a:r>
              <a:rPr b="1" lang="en-IN" sz="3200">
                <a:solidFill>
                  <a:schemeClr val="dk1"/>
                </a:solidFill>
              </a:rPr>
              <a:t>Q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ueue </a:t>
            </a:r>
            <a:r>
              <a:rPr b="1" lang="en-IN" sz="3200">
                <a:solidFill>
                  <a:schemeClr val="dk1"/>
                </a:solidFill>
              </a:rPr>
              <a:t>insertion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3200">
                <a:solidFill>
                  <a:schemeClr val="dk1"/>
                </a:solidFill>
              </a:rPr>
              <a:t>pseudocode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2cfe931e1_0_31"/>
          <p:cNvSpPr txBox="1"/>
          <p:nvPr/>
        </p:nvSpPr>
        <p:spPr>
          <a:xfrm>
            <a:off x="720375" y="1605075"/>
            <a:ext cx="9476700" cy="5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void enQueue(int element)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  if (isFull())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    System.out.println("Queue is full");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  } else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    if (front == -1)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      front = 0;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    rear = (rear + 1) % capacity;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    arr[rear] = element;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    System.out.println("Inserted " + </a:t>
            </a:r>
            <a:r>
              <a:rPr lang="en-IN" sz="2400">
                <a:solidFill>
                  <a:schemeClr val="dk1"/>
                </a:solidFill>
              </a:rPr>
              <a:t>arr[rear]</a:t>
            </a:r>
            <a:r>
              <a:rPr lang="en-IN" sz="2400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  }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  }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2cfe931e1_0_47"/>
          <p:cNvSpPr txBox="1"/>
          <p:nvPr/>
        </p:nvSpPr>
        <p:spPr>
          <a:xfrm>
            <a:off x="720374" y="109500"/>
            <a:ext cx="924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</a:t>
            </a:r>
            <a:r>
              <a:rPr b="1" lang="en-IN" sz="3200">
                <a:solidFill>
                  <a:schemeClr val="dk1"/>
                </a:solidFill>
              </a:rPr>
              <a:t>Q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ueue </a:t>
            </a:r>
            <a:r>
              <a:rPr b="1" lang="en-IN" sz="3200">
                <a:solidFill>
                  <a:schemeClr val="dk1"/>
                </a:solidFill>
              </a:rPr>
              <a:t>deletion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3200">
                <a:solidFill>
                  <a:schemeClr val="dk1"/>
                </a:solidFill>
              </a:rPr>
              <a:t>pseudocode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2cfe931e1_0_47"/>
          <p:cNvSpPr txBox="1"/>
          <p:nvPr/>
        </p:nvSpPr>
        <p:spPr>
          <a:xfrm>
            <a:off x="605475" y="1177325"/>
            <a:ext cx="94767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void deQueue() {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	    if (isEmpty()) {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     System.out.println("Queue is empty");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}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  else {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       System.out.println("element removed " + arr[front]);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      if (front == rear) {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          front = -1;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          rear = -1;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          }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        else {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           front = (front + 1) % capacity;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       }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  }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 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fd20670fb_0_24"/>
          <p:cNvSpPr txBox="1"/>
          <p:nvPr>
            <p:ph type="ctrTitle"/>
          </p:nvPr>
        </p:nvSpPr>
        <p:spPr>
          <a:xfrm>
            <a:off x="737425" y="15485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/>
              <a:t>Summary</a:t>
            </a:r>
            <a:endParaRPr b="1" sz="3200"/>
          </a:p>
        </p:txBody>
      </p:sp>
      <p:sp>
        <p:nvSpPr>
          <p:cNvPr id="248" name="Google Shape;248;gdfd20670fb_0_24"/>
          <p:cNvSpPr txBox="1"/>
          <p:nvPr>
            <p:ph idx="1" type="subTitle"/>
          </p:nvPr>
        </p:nvSpPr>
        <p:spPr>
          <a:xfrm>
            <a:off x="737425" y="1624850"/>
            <a:ext cx="11207400" cy="2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learnt what queues are and their principles and </a:t>
            </a:r>
            <a:r>
              <a:rPr lang="en-IN" sz="2400">
                <a:solidFill>
                  <a:schemeClr val="dk1"/>
                </a:solidFill>
              </a:rPr>
              <a:t>o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learnt what circular queues are.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also seen Insertion and deletion of elements in queues and circular queues using array along with algorithm and example.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572633"/>
            <a:ext cx="9969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</a:t>
            </a:r>
            <a:r>
              <a:rPr lang="en-IN" sz="2400">
                <a:solidFill>
                  <a:schemeClr val="dk1"/>
                </a:solidFill>
              </a:rPr>
              <a:t>p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rinciples and </a:t>
            </a:r>
            <a:r>
              <a:rPr lang="en-IN" sz="2400">
                <a:solidFill>
                  <a:schemeClr val="dk1"/>
                </a:solidFill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perations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Queue isFull(), </a:t>
            </a:r>
            <a:r>
              <a:rPr lang="en-IN" sz="2400">
                <a:solidFill>
                  <a:schemeClr val="dk1"/>
                </a:solidFill>
              </a:rPr>
              <a:t>isEmpty() functions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Queue example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Front and Rear Pointers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Insertion </a:t>
            </a:r>
            <a:r>
              <a:rPr lang="en-IN" sz="2400">
                <a:solidFill>
                  <a:schemeClr val="dk1"/>
                </a:solidFill>
              </a:rPr>
              <a:t>pseudocode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Deletion </a:t>
            </a:r>
            <a:r>
              <a:rPr lang="en-IN" sz="2400">
                <a:solidFill>
                  <a:schemeClr val="dk1"/>
                </a:solidFill>
              </a:rPr>
              <a:t>pseudocode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queue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Circular queue example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Circular </a:t>
            </a:r>
            <a:r>
              <a:rPr lang="en-IN" sz="2400">
                <a:solidFill>
                  <a:schemeClr val="dk1"/>
                </a:solidFill>
              </a:rPr>
              <a:t>Queue isFull(), isEmpty() functions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</a:t>
            </a:r>
            <a:r>
              <a:rPr lang="en-IN" sz="2400">
                <a:solidFill>
                  <a:schemeClr val="dk1"/>
                </a:solidFill>
              </a:rPr>
              <a:t>Queue Insertion pseudocode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</a:t>
            </a:r>
            <a:r>
              <a:rPr lang="en-IN" sz="2400">
                <a:solidFill>
                  <a:schemeClr val="dk1"/>
                </a:solidFill>
              </a:rPr>
              <a:t>Queue Deletion pseudocode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24356" y="554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24350" y="1377938"/>
            <a:ext cx="92787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is where Insertion of elements happens from one end and deletion of elements happens from the other end of the list.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Queues take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irst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irst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 Approach 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(FIFO).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Vehicles near Toll Gate.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gdfd20670fb_0_9"/>
          <p:cNvGrpSpPr/>
          <p:nvPr/>
        </p:nvGrpSpPr>
        <p:grpSpPr>
          <a:xfrm>
            <a:off x="724350" y="3827375"/>
            <a:ext cx="7725750" cy="2391900"/>
            <a:chOff x="1662050" y="3986525"/>
            <a:chExt cx="7725750" cy="2391900"/>
          </a:xfrm>
        </p:grpSpPr>
        <p:sp>
          <p:nvSpPr>
            <p:cNvPr id="61" name="Google Shape;61;gdfd20670fb_0_9"/>
            <p:cNvSpPr/>
            <p:nvPr/>
          </p:nvSpPr>
          <p:spPr>
            <a:xfrm>
              <a:off x="3903650" y="4016225"/>
              <a:ext cx="222300" cy="2325600"/>
            </a:xfrm>
            <a:prstGeom prst="can">
              <a:avLst>
                <a:gd fmla="val 25000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dfd20670fb_0_9"/>
            <p:cNvSpPr/>
            <p:nvPr/>
          </p:nvSpPr>
          <p:spPr>
            <a:xfrm>
              <a:off x="2456850" y="4305650"/>
              <a:ext cx="1179900" cy="474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Toll Gate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63;gdfd20670fb_0_9"/>
            <p:cNvCxnSpPr/>
            <p:nvPr/>
          </p:nvCxnSpPr>
          <p:spPr>
            <a:xfrm>
              <a:off x="1662050" y="3986525"/>
              <a:ext cx="5924700" cy="29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gdfd20670fb_0_9"/>
            <p:cNvCxnSpPr/>
            <p:nvPr/>
          </p:nvCxnSpPr>
          <p:spPr>
            <a:xfrm>
              <a:off x="1662050" y="6348725"/>
              <a:ext cx="5924700" cy="29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gdfd20670fb_0_9"/>
            <p:cNvCxnSpPr/>
            <p:nvPr/>
          </p:nvCxnSpPr>
          <p:spPr>
            <a:xfrm>
              <a:off x="5776925" y="4010025"/>
              <a:ext cx="4800" cy="2362200"/>
            </a:xfrm>
            <a:prstGeom prst="straightConnector1">
              <a:avLst/>
            </a:prstGeom>
            <a:noFill/>
            <a:ln cap="flat" cmpd="sng" w="152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gdfd20670fb_0_9"/>
            <p:cNvSpPr/>
            <p:nvPr/>
          </p:nvSpPr>
          <p:spPr>
            <a:xfrm>
              <a:off x="4140650" y="4031025"/>
              <a:ext cx="1636200" cy="2325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SLOT 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dfd20670fb_0_9"/>
            <p:cNvSpPr/>
            <p:nvPr/>
          </p:nvSpPr>
          <p:spPr>
            <a:xfrm>
              <a:off x="5817050" y="4031025"/>
              <a:ext cx="1636200" cy="2325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SLOT 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68;gdfd20670fb_0_9"/>
            <p:cNvCxnSpPr>
              <a:stCxn id="61" idx="2"/>
            </p:cNvCxnSpPr>
            <p:nvPr/>
          </p:nvCxnSpPr>
          <p:spPr>
            <a:xfrm rot="10800000">
              <a:off x="1948550" y="5171525"/>
              <a:ext cx="19551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" name="Google Shape;69;gdfd20670fb_0_9"/>
            <p:cNvCxnSpPr/>
            <p:nvPr/>
          </p:nvCxnSpPr>
          <p:spPr>
            <a:xfrm rot="10800000">
              <a:off x="7432700" y="5178725"/>
              <a:ext cx="19551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3d66294aa_0_16"/>
          <p:cNvSpPr txBox="1"/>
          <p:nvPr/>
        </p:nvSpPr>
        <p:spPr>
          <a:xfrm>
            <a:off x="702231" y="480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</a:t>
            </a:r>
            <a:r>
              <a:rPr b="1" lang="en-IN" sz="3200">
                <a:solidFill>
                  <a:schemeClr val="dk1"/>
                </a:solidFill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nsertion </a:t>
            </a:r>
            <a:r>
              <a:rPr b="1" lang="en-IN" sz="3200">
                <a:solidFill>
                  <a:schemeClr val="dk1"/>
                </a:solidFill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e3d66294aa_0_16"/>
          <p:cNvSpPr txBox="1"/>
          <p:nvPr/>
        </p:nvSpPr>
        <p:spPr>
          <a:xfrm>
            <a:off x="1797213" y="1421175"/>
            <a:ext cx="564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22,16,3 and empty queue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ge3d66294aa_0_16"/>
          <p:cNvGraphicFramePr/>
          <p:nvPr/>
        </p:nvGraphicFramePr>
        <p:xfrm>
          <a:off x="2415288" y="2256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84275"/>
                <a:gridCol w="884275"/>
                <a:gridCol w="884275"/>
                <a:gridCol w="884275"/>
                <a:gridCol w="884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ge3d66294aa_0_16"/>
          <p:cNvSpPr/>
          <p:nvPr/>
        </p:nvSpPr>
        <p:spPr>
          <a:xfrm>
            <a:off x="6950613" y="2395113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e3d66294aa_0_16"/>
          <p:cNvSpPr/>
          <p:nvPr/>
        </p:nvSpPr>
        <p:spPr>
          <a:xfrm>
            <a:off x="7069113" y="2617413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e3d66294aa_0_16"/>
          <p:cNvSpPr/>
          <p:nvPr/>
        </p:nvSpPr>
        <p:spPr>
          <a:xfrm>
            <a:off x="702213" y="2395113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3d66294aa_0_16"/>
          <p:cNvSpPr/>
          <p:nvPr/>
        </p:nvSpPr>
        <p:spPr>
          <a:xfrm>
            <a:off x="820713" y="2617413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ge3d66294aa_0_16"/>
          <p:cNvGraphicFramePr/>
          <p:nvPr/>
        </p:nvGraphicFramePr>
        <p:xfrm>
          <a:off x="2415288" y="301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84275"/>
                <a:gridCol w="884275"/>
                <a:gridCol w="884275"/>
                <a:gridCol w="884275"/>
                <a:gridCol w="884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ge3d66294aa_0_16"/>
          <p:cNvSpPr/>
          <p:nvPr/>
        </p:nvSpPr>
        <p:spPr>
          <a:xfrm>
            <a:off x="6950613" y="3157113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d66294aa_0_16"/>
          <p:cNvSpPr/>
          <p:nvPr/>
        </p:nvSpPr>
        <p:spPr>
          <a:xfrm>
            <a:off x="7069113" y="3379413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d66294aa_0_16"/>
          <p:cNvSpPr/>
          <p:nvPr/>
        </p:nvSpPr>
        <p:spPr>
          <a:xfrm>
            <a:off x="702213" y="3157113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d66294aa_0_16"/>
          <p:cNvSpPr/>
          <p:nvPr/>
        </p:nvSpPr>
        <p:spPr>
          <a:xfrm>
            <a:off x="820713" y="3379413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86;ge3d66294aa_0_16"/>
          <p:cNvGraphicFramePr/>
          <p:nvPr/>
        </p:nvGraphicFramePr>
        <p:xfrm>
          <a:off x="2415288" y="378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84275"/>
                <a:gridCol w="884275"/>
                <a:gridCol w="884275"/>
                <a:gridCol w="884275"/>
                <a:gridCol w="884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ge3d66294aa_0_16"/>
          <p:cNvSpPr/>
          <p:nvPr/>
        </p:nvSpPr>
        <p:spPr>
          <a:xfrm>
            <a:off x="6950613" y="3919113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e3d66294aa_0_16"/>
          <p:cNvSpPr/>
          <p:nvPr/>
        </p:nvSpPr>
        <p:spPr>
          <a:xfrm>
            <a:off x="7069113" y="4141413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3d66294aa_0_16"/>
          <p:cNvSpPr/>
          <p:nvPr/>
        </p:nvSpPr>
        <p:spPr>
          <a:xfrm>
            <a:off x="702213" y="3919113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3d66294aa_0_16"/>
          <p:cNvSpPr/>
          <p:nvPr/>
        </p:nvSpPr>
        <p:spPr>
          <a:xfrm>
            <a:off x="820713" y="4141413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ge3d66294aa_0_16"/>
          <p:cNvGraphicFramePr/>
          <p:nvPr/>
        </p:nvGraphicFramePr>
        <p:xfrm>
          <a:off x="2415288" y="461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84275"/>
                <a:gridCol w="884275"/>
                <a:gridCol w="884275"/>
                <a:gridCol w="884275"/>
                <a:gridCol w="884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ge3d66294aa_0_16"/>
          <p:cNvSpPr/>
          <p:nvPr/>
        </p:nvSpPr>
        <p:spPr>
          <a:xfrm>
            <a:off x="6950613" y="4757313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e3d66294aa_0_16"/>
          <p:cNvSpPr/>
          <p:nvPr/>
        </p:nvSpPr>
        <p:spPr>
          <a:xfrm>
            <a:off x="7069113" y="4979613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3d66294aa_0_16"/>
          <p:cNvSpPr/>
          <p:nvPr/>
        </p:nvSpPr>
        <p:spPr>
          <a:xfrm>
            <a:off x="702213" y="4757313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e3d66294aa_0_16"/>
          <p:cNvSpPr/>
          <p:nvPr/>
        </p:nvSpPr>
        <p:spPr>
          <a:xfrm>
            <a:off x="820713" y="4979613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3d66294aa_0_57"/>
          <p:cNvSpPr txBox="1"/>
          <p:nvPr/>
        </p:nvSpPr>
        <p:spPr>
          <a:xfrm>
            <a:off x="746481" y="4701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</a:t>
            </a:r>
            <a:r>
              <a:rPr b="1" lang="en-IN" sz="3200">
                <a:solidFill>
                  <a:schemeClr val="dk1"/>
                </a:solidFill>
              </a:rPr>
              <a:t>d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eletion </a:t>
            </a:r>
            <a:r>
              <a:rPr b="1" lang="en-IN" sz="3200">
                <a:solidFill>
                  <a:schemeClr val="dk1"/>
                </a:solidFill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ge3d66294aa_0_57"/>
          <p:cNvGraphicFramePr/>
          <p:nvPr/>
        </p:nvGraphicFramePr>
        <p:xfrm>
          <a:off x="2459550" y="18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84275"/>
                <a:gridCol w="884275"/>
                <a:gridCol w="884275"/>
                <a:gridCol w="884275"/>
                <a:gridCol w="884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e3d66294aa_0_57"/>
          <p:cNvSpPr/>
          <p:nvPr/>
        </p:nvSpPr>
        <p:spPr>
          <a:xfrm>
            <a:off x="6994875" y="1977475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3d66294aa_0_57"/>
          <p:cNvSpPr/>
          <p:nvPr/>
        </p:nvSpPr>
        <p:spPr>
          <a:xfrm>
            <a:off x="7113375" y="2199775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e3d66294aa_0_57"/>
          <p:cNvSpPr/>
          <p:nvPr/>
        </p:nvSpPr>
        <p:spPr>
          <a:xfrm>
            <a:off x="746475" y="1977475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e3d66294aa_0_57"/>
          <p:cNvSpPr/>
          <p:nvPr/>
        </p:nvSpPr>
        <p:spPr>
          <a:xfrm>
            <a:off x="864975" y="2199775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ge3d66294aa_0_57"/>
          <p:cNvGraphicFramePr/>
          <p:nvPr/>
        </p:nvGraphicFramePr>
        <p:xfrm>
          <a:off x="2459550" y="260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84275"/>
                <a:gridCol w="884275"/>
                <a:gridCol w="884275"/>
                <a:gridCol w="884275"/>
                <a:gridCol w="884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ge3d66294aa_0_57"/>
          <p:cNvSpPr/>
          <p:nvPr/>
        </p:nvSpPr>
        <p:spPr>
          <a:xfrm>
            <a:off x="6994875" y="2739475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e3d66294aa_0_57"/>
          <p:cNvSpPr/>
          <p:nvPr/>
        </p:nvSpPr>
        <p:spPr>
          <a:xfrm>
            <a:off x="7113375" y="2961775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3d66294aa_0_57"/>
          <p:cNvSpPr/>
          <p:nvPr/>
        </p:nvSpPr>
        <p:spPr>
          <a:xfrm>
            <a:off x="746475" y="2739475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3d66294aa_0_57"/>
          <p:cNvSpPr/>
          <p:nvPr/>
        </p:nvSpPr>
        <p:spPr>
          <a:xfrm>
            <a:off x="864975" y="2961775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ge3d66294aa_0_57"/>
          <p:cNvGraphicFramePr/>
          <p:nvPr/>
        </p:nvGraphicFramePr>
        <p:xfrm>
          <a:off x="2459550" y="336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84275"/>
                <a:gridCol w="884275"/>
                <a:gridCol w="884275"/>
                <a:gridCol w="884275"/>
                <a:gridCol w="884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ge3d66294aa_0_57"/>
          <p:cNvSpPr/>
          <p:nvPr/>
        </p:nvSpPr>
        <p:spPr>
          <a:xfrm>
            <a:off x="6994875" y="3501475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e3d66294aa_0_57"/>
          <p:cNvSpPr/>
          <p:nvPr/>
        </p:nvSpPr>
        <p:spPr>
          <a:xfrm>
            <a:off x="7113375" y="3723775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3d66294aa_0_57"/>
          <p:cNvSpPr/>
          <p:nvPr/>
        </p:nvSpPr>
        <p:spPr>
          <a:xfrm>
            <a:off x="746475" y="3501475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e3d66294aa_0_57"/>
          <p:cNvSpPr/>
          <p:nvPr/>
        </p:nvSpPr>
        <p:spPr>
          <a:xfrm>
            <a:off x="864975" y="3723775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ge3d66294aa_0_57"/>
          <p:cNvGraphicFramePr/>
          <p:nvPr/>
        </p:nvGraphicFramePr>
        <p:xfrm>
          <a:off x="2459550" y="420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{89EEC947-78B8-4D78-A9E9-FFFF916C18CA}</a:tableStyleId>
              </a:tblPr>
              <a:tblGrid>
                <a:gridCol w="884275"/>
                <a:gridCol w="884275"/>
                <a:gridCol w="884275"/>
                <a:gridCol w="884275"/>
                <a:gridCol w="884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ge3d66294aa_0_57"/>
          <p:cNvSpPr/>
          <p:nvPr/>
        </p:nvSpPr>
        <p:spPr>
          <a:xfrm>
            <a:off x="6994875" y="4339675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3d66294aa_0_57"/>
          <p:cNvSpPr/>
          <p:nvPr/>
        </p:nvSpPr>
        <p:spPr>
          <a:xfrm>
            <a:off x="7113375" y="4561975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e3d66294aa_0_57"/>
          <p:cNvSpPr/>
          <p:nvPr/>
        </p:nvSpPr>
        <p:spPr>
          <a:xfrm>
            <a:off x="746475" y="4339675"/>
            <a:ext cx="1584900" cy="22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e3d66294aa_0_57"/>
          <p:cNvSpPr/>
          <p:nvPr/>
        </p:nvSpPr>
        <p:spPr>
          <a:xfrm>
            <a:off x="864975" y="4561975"/>
            <a:ext cx="14664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a5a007b03_0_6"/>
          <p:cNvSpPr txBox="1"/>
          <p:nvPr>
            <p:ph idx="1" type="subTitle"/>
          </p:nvPr>
        </p:nvSpPr>
        <p:spPr>
          <a:xfrm>
            <a:off x="633125" y="1676400"/>
            <a:ext cx="85344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Front → contains address of starting element in queue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Rear → contains address of last element in queue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We perform insertion at rear and deletion at front end of queue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Front = Rear = -1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ea5a007b03_0_6"/>
          <p:cNvSpPr txBox="1"/>
          <p:nvPr/>
        </p:nvSpPr>
        <p:spPr>
          <a:xfrm>
            <a:off x="724356" y="554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</a:rPr>
              <a:t>Front &amp; Rear pointers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a5a007b03_0_6"/>
          <p:cNvSpPr txBox="1"/>
          <p:nvPr/>
        </p:nvSpPr>
        <p:spPr>
          <a:xfrm>
            <a:off x="6215075" y="1676400"/>
            <a:ext cx="771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 </a:t>
            </a:r>
            <a:endParaRPr/>
          </a:p>
        </p:txBody>
      </p:sp>
      <p:sp>
        <p:nvSpPr>
          <p:cNvPr id="129" name="Google Shape;129;gea5a007b03_0_6"/>
          <p:cNvSpPr txBox="1"/>
          <p:nvPr/>
        </p:nvSpPr>
        <p:spPr>
          <a:xfrm>
            <a:off x="870925" y="4417125"/>
            <a:ext cx="609600" cy="14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0" name="Google Shape;130;gea5a007b03_0_6"/>
          <p:cNvSpPr txBox="1"/>
          <p:nvPr/>
        </p:nvSpPr>
        <p:spPr>
          <a:xfrm>
            <a:off x="2731475" y="4417125"/>
            <a:ext cx="609600" cy="14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1" name="Google Shape;131;gea5a007b03_0_6"/>
          <p:cNvSpPr txBox="1"/>
          <p:nvPr/>
        </p:nvSpPr>
        <p:spPr>
          <a:xfrm>
            <a:off x="4319825" y="4417125"/>
            <a:ext cx="609600" cy="14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2" name="Google Shape;132;gea5a007b03_0_6"/>
          <p:cNvSpPr txBox="1"/>
          <p:nvPr/>
        </p:nvSpPr>
        <p:spPr>
          <a:xfrm>
            <a:off x="5848575" y="4417125"/>
            <a:ext cx="609600" cy="14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3" name="Google Shape;133;gea5a007b03_0_6"/>
          <p:cNvSpPr txBox="1"/>
          <p:nvPr/>
        </p:nvSpPr>
        <p:spPr>
          <a:xfrm>
            <a:off x="7356713" y="4405150"/>
            <a:ext cx="609600" cy="14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34" name="Google Shape;134;gea5a007b03_0_6"/>
          <p:cNvCxnSpPr/>
          <p:nvPr/>
        </p:nvCxnSpPr>
        <p:spPr>
          <a:xfrm rot="10800000">
            <a:off x="1467825" y="56363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5" name="Google Shape;135;gea5a007b03_0_6"/>
          <p:cNvCxnSpPr/>
          <p:nvPr/>
        </p:nvCxnSpPr>
        <p:spPr>
          <a:xfrm rot="10800000">
            <a:off x="1442425" y="58141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" name="Google Shape;136;gea5a007b03_0_6"/>
          <p:cNvCxnSpPr/>
          <p:nvPr/>
        </p:nvCxnSpPr>
        <p:spPr>
          <a:xfrm rot="10800000">
            <a:off x="3156925" y="53188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7" name="Google Shape;137;gea5a007b03_0_6"/>
          <p:cNvCxnSpPr/>
          <p:nvPr/>
        </p:nvCxnSpPr>
        <p:spPr>
          <a:xfrm rot="10800000">
            <a:off x="3156925" y="56998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" name="Google Shape;138;gea5a007b03_0_6"/>
          <p:cNvCxnSpPr/>
          <p:nvPr/>
        </p:nvCxnSpPr>
        <p:spPr>
          <a:xfrm rot="10800000">
            <a:off x="4757125" y="49505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" name="Google Shape;139;gea5a007b03_0_6"/>
          <p:cNvCxnSpPr/>
          <p:nvPr/>
        </p:nvCxnSpPr>
        <p:spPr>
          <a:xfrm rot="10800000">
            <a:off x="4757125" y="57125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" name="Google Shape;140;gea5a007b03_0_6"/>
          <p:cNvCxnSpPr/>
          <p:nvPr/>
        </p:nvCxnSpPr>
        <p:spPr>
          <a:xfrm rot="10800000">
            <a:off x="6281125" y="56998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" name="Google Shape;141;gea5a007b03_0_6"/>
          <p:cNvCxnSpPr/>
          <p:nvPr/>
        </p:nvCxnSpPr>
        <p:spPr>
          <a:xfrm rot="10800000">
            <a:off x="6281125" y="45568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" name="Google Shape;142;gea5a007b03_0_6"/>
          <p:cNvCxnSpPr/>
          <p:nvPr/>
        </p:nvCxnSpPr>
        <p:spPr>
          <a:xfrm rot="10800000">
            <a:off x="7805125" y="56363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3" name="Google Shape;143;gea5a007b03_0_6"/>
          <p:cNvCxnSpPr/>
          <p:nvPr/>
        </p:nvCxnSpPr>
        <p:spPr>
          <a:xfrm rot="10800000">
            <a:off x="7805125" y="4874325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4" name="Google Shape;144;gea5a007b03_0_6"/>
          <p:cNvSpPr txBox="1"/>
          <p:nvPr/>
        </p:nvSpPr>
        <p:spPr>
          <a:xfrm>
            <a:off x="1696425" y="5280725"/>
            <a:ext cx="914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endParaRPr/>
          </a:p>
        </p:txBody>
      </p:sp>
      <p:sp>
        <p:nvSpPr>
          <p:cNvPr id="145" name="Google Shape;145;gea5a007b03_0_6"/>
          <p:cNvSpPr txBox="1"/>
          <p:nvPr/>
        </p:nvSpPr>
        <p:spPr>
          <a:xfrm>
            <a:off x="3461725" y="5014025"/>
            <a:ext cx="77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endParaRPr/>
          </a:p>
        </p:txBody>
      </p:sp>
      <p:sp>
        <p:nvSpPr>
          <p:cNvPr id="146" name="Google Shape;146;gea5a007b03_0_6"/>
          <p:cNvSpPr txBox="1"/>
          <p:nvPr/>
        </p:nvSpPr>
        <p:spPr>
          <a:xfrm>
            <a:off x="5011125" y="4709225"/>
            <a:ext cx="77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endParaRPr/>
          </a:p>
        </p:txBody>
      </p:sp>
      <p:sp>
        <p:nvSpPr>
          <p:cNvPr id="147" name="Google Shape;147;gea5a007b03_0_6"/>
          <p:cNvSpPr txBox="1"/>
          <p:nvPr/>
        </p:nvSpPr>
        <p:spPr>
          <a:xfrm>
            <a:off x="6519250" y="4344100"/>
            <a:ext cx="776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endParaRPr/>
          </a:p>
        </p:txBody>
      </p:sp>
      <p:sp>
        <p:nvSpPr>
          <p:cNvPr id="148" name="Google Shape;148;gea5a007b03_0_6"/>
          <p:cNvSpPr txBox="1"/>
          <p:nvPr/>
        </p:nvSpPr>
        <p:spPr>
          <a:xfrm>
            <a:off x="8019437" y="4623500"/>
            <a:ext cx="77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endParaRPr/>
          </a:p>
        </p:txBody>
      </p:sp>
      <p:cxnSp>
        <p:nvCxnSpPr>
          <p:cNvPr id="149" name="Google Shape;149;gea5a007b03_0_6"/>
          <p:cNvCxnSpPr/>
          <p:nvPr/>
        </p:nvCxnSpPr>
        <p:spPr>
          <a:xfrm>
            <a:off x="870925" y="4417125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gea5a007b03_0_6"/>
          <p:cNvCxnSpPr/>
          <p:nvPr/>
        </p:nvCxnSpPr>
        <p:spPr>
          <a:xfrm>
            <a:off x="2547325" y="4417125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" name="Google Shape;151;gea5a007b03_0_6"/>
          <p:cNvCxnSpPr/>
          <p:nvPr/>
        </p:nvCxnSpPr>
        <p:spPr>
          <a:xfrm>
            <a:off x="4238125" y="434520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" name="Google Shape;152;gea5a007b03_0_6"/>
          <p:cNvCxnSpPr/>
          <p:nvPr/>
        </p:nvCxnSpPr>
        <p:spPr>
          <a:xfrm>
            <a:off x="5671525" y="4417125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" name="Google Shape;153;gea5a007b03_0_6"/>
          <p:cNvCxnSpPr/>
          <p:nvPr/>
        </p:nvCxnSpPr>
        <p:spPr>
          <a:xfrm>
            <a:off x="7195525" y="4312563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7822a8b6_0_0"/>
          <p:cNvSpPr txBox="1"/>
          <p:nvPr>
            <p:ph idx="1" type="subTitle"/>
          </p:nvPr>
        </p:nvSpPr>
        <p:spPr>
          <a:xfrm>
            <a:off x="633125" y="1676400"/>
            <a:ext cx="85344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public boolean isFull() 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if (rear == maxSize - 1) 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	return true;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return false;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d7822a8b6_0_0"/>
          <p:cNvSpPr txBox="1"/>
          <p:nvPr/>
        </p:nvSpPr>
        <p:spPr>
          <a:xfrm>
            <a:off x="724356" y="554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</a:rPr>
              <a:t>Queue isFull() , isEmpty() functions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d7822a8b6_0_0"/>
          <p:cNvSpPr txBox="1"/>
          <p:nvPr/>
        </p:nvSpPr>
        <p:spPr>
          <a:xfrm>
            <a:off x="6215075" y="1676400"/>
            <a:ext cx="77154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    public boolean isEmpty() 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if (front == -1) 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	return true;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return false;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89eab42f_0_6"/>
          <p:cNvSpPr txBox="1"/>
          <p:nvPr/>
        </p:nvSpPr>
        <p:spPr>
          <a:xfrm>
            <a:off x="724356" y="5916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</a:t>
            </a:r>
            <a:r>
              <a:rPr b="1" lang="en-IN" sz="3200">
                <a:solidFill>
                  <a:schemeClr val="dk1"/>
                </a:solidFill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nsertion </a:t>
            </a:r>
            <a:r>
              <a:rPr b="1" lang="en-IN" sz="3200">
                <a:solidFill>
                  <a:schemeClr val="dk1"/>
                </a:solidFill>
              </a:rPr>
              <a:t>pseudocode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e089eab42f_0_6"/>
          <p:cNvSpPr txBox="1"/>
          <p:nvPr/>
        </p:nvSpPr>
        <p:spPr>
          <a:xfrm>
            <a:off x="724350" y="1562650"/>
            <a:ext cx="101214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public void enqueue(int data)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if (!isFull())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	rear++;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	arr[rear] = data;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	if (front == -1)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		front = 0;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} else {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	System.out.println("Queue overflow");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	}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	}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d66294aa_0_32"/>
          <p:cNvSpPr txBox="1"/>
          <p:nvPr/>
        </p:nvSpPr>
        <p:spPr>
          <a:xfrm>
            <a:off x="746456" y="3697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</a:t>
            </a:r>
            <a:r>
              <a:rPr b="1" lang="en-IN" sz="3200">
                <a:solidFill>
                  <a:schemeClr val="dk1"/>
                </a:solidFill>
              </a:rPr>
              <a:t>d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eletion </a:t>
            </a:r>
            <a:r>
              <a:rPr b="1" lang="en-IN" sz="3200">
                <a:solidFill>
                  <a:schemeClr val="dk1"/>
                </a:solidFill>
              </a:rPr>
              <a:t>pseudocode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3d66294aa_0_32"/>
          <p:cNvSpPr txBox="1"/>
          <p:nvPr/>
        </p:nvSpPr>
        <p:spPr>
          <a:xfrm>
            <a:off x="1035300" y="1787525"/>
            <a:ext cx="101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e3d66294aa_0_32"/>
          <p:cNvSpPr txBox="1"/>
          <p:nvPr/>
        </p:nvSpPr>
        <p:spPr>
          <a:xfrm>
            <a:off x="1035300" y="1193275"/>
            <a:ext cx="8662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public void dequeue() 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if (isEmpty()) 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	System.out.println("queue underflow");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}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else 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	System.out.println(arr[front] + "deleted");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}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if (front == rear) 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	front = -1;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	rear = -1;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} else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		front++;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	}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