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:go="http://customooxmlschemas.google.com/" r:id="rId14" roundtripDataSignature="AMtx7mi6UQC4FxhjfzMKdU3abIfTDxtyh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dfd20670f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" name="Google Shape;45;gdfd20670fb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dfd20670f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" name="Google Shape;50;gdfd20670fb_0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dfd20670fb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" name="Google Shape;56;gdfd20670fb_0_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e089eab42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8" name="Google Shape;68;ge089eab42f_0_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e3ec21c608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4" name="Google Shape;74;ge3ec21c608_0_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e3ec21c608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0" name="Google Shape;80;ge3ec21c608_0_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dfd20670fb_0_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6" name="Google Shape;86;gdfd20670fb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7" name="Google Shape;87;gdfd20670fb_0_24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dfd20670f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3" name="Google Shape;93;gdfd20670fb_0_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8"/>
          <p:cNvSpPr txBox="1"/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28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2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2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2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4"/>
          <p:cNvSpPr txBox="1"/>
          <p:nvPr>
            <p:ph idx="1" type="body"/>
          </p:nvPr>
        </p:nvSpPr>
        <p:spPr>
          <a:xfrm>
            <a:off x="622300" y="1160003"/>
            <a:ext cx="10947400" cy="2263006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  <a:defRPr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  <a:defRPr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  <a:defRPr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–"/>
              <a:defRPr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»"/>
              <a:defRPr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/>
        </p:txBody>
      </p:sp>
      <p:cxnSp>
        <p:nvCxnSpPr>
          <p:cNvPr id="25" name="Google Shape;25;p44"/>
          <p:cNvCxnSpPr/>
          <p:nvPr/>
        </p:nvCxnSpPr>
        <p:spPr>
          <a:xfrm>
            <a:off x="622300" y="1143000"/>
            <a:ext cx="10947400" cy="0"/>
          </a:xfrm>
          <a:prstGeom prst="straightConnector1">
            <a:avLst/>
          </a:prstGeom>
          <a:noFill/>
          <a:ln cap="flat" cmpd="sng" w="28575">
            <a:solidFill>
              <a:srgbClr val="095A8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" name="Google Shape;26;p44"/>
          <p:cNvSpPr txBox="1"/>
          <p:nvPr>
            <p:ph type="title"/>
          </p:nvPr>
        </p:nvSpPr>
        <p:spPr>
          <a:xfrm>
            <a:off x="622300" y="457202"/>
            <a:ext cx="10947400" cy="497415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95A8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7"/>
          <p:cNvSpPr txBox="1"/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37"/>
          <p:cNvSpPr txBox="1"/>
          <p:nvPr>
            <p:ph idx="1" type="body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37"/>
          <p:cNvSpPr txBox="1"/>
          <p:nvPr>
            <p:ph idx="2" type="body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3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3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p3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8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38"/>
          <p:cNvSpPr txBox="1"/>
          <p:nvPr>
            <p:ph idx="1" type="body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Google Shape;37;p38"/>
          <p:cNvSpPr txBox="1"/>
          <p:nvPr>
            <p:ph idx="2" type="body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38"/>
          <p:cNvSpPr txBox="1"/>
          <p:nvPr>
            <p:ph idx="3" type="body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38"/>
          <p:cNvSpPr txBox="1"/>
          <p:nvPr>
            <p:ph idx="4" type="body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3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Google Shape;41;p3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p3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7"/>
          <p:cNvSpPr txBox="1"/>
          <p:nvPr>
            <p:ph idx="1" type="body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15" name="Google Shape;15;p27"/>
          <p:cNvSpPr txBox="1"/>
          <p:nvPr/>
        </p:nvSpPr>
        <p:spPr>
          <a:xfrm>
            <a:off x="0" y="0"/>
            <a:ext cx="508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7"/>
          <p:cNvSpPr txBox="1"/>
          <p:nvPr/>
        </p:nvSpPr>
        <p:spPr>
          <a:xfrm>
            <a:off x="0" y="685800"/>
            <a:ext cx="508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</p:sldLayoutIdLst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dfd20670fb_0_0"/>
          <p:cNvSpPr/>
          <p:nvPr/>
        </p:nvSpPr>
        <p:spPr>
          <a:xfrm>
            <a:off x="3124922" y="2804869"/>
            <a:ext cx="6728700" cy="969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1" lang="en-IN" sz="2800" u="none" cap="none" strike="noStrike">
                <a:solidFill>
                  <a:srgbClr val="0F75BD"/>
                </a:solidFill>
                <a:latin typeface="Arial"/>
                <a:ea typeface="Arial"/>
                <a:cs typeface="Arial"/>
                <a:sym typeface="Arial"/>
              </a:rPr>
              <a:t>Linked List</a:t>
            </a:r>
            <a:endParaRPr b="1" i="1" sz="2800" u="none" cap="none" strike="noStrike">
              <a:solidFill>
                <a:srgbClr val="0F75B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dfd20670fb_0_4"/>
          <p:cNvSpPr txBox="1"/>
          <p:nvPr/>
        </p:nvSpPr>
        <p:spPr>
          <a:xfrm>
            <a:off x="678056" y="420913"/>
            <a:ext cx="10947300" cy="7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IN" sz="3200" u="none" cap="none" strike="noStrike">
                <a:solidFill>
                  <a:srgbClr val="095A82"/>
                </a:solidFill>
                <a:latin typeface="Arial"/>
                <a:ea typeface="Arial"/>
                <a:cs typeface="Arial"/>
                <a:sym typeface="Arial"/>
              </a:rPr>
              <a:t>Agenda 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gdfd20670fb_0_4"/>
          <p:cNvSpPr txBox="1"/>
          <p:nvPr/>
        </p:nvSpPr>
        <p:spPr>
          <a:xfrm>
            <a:off x="678045" y="1793858"/>
            <a:ext cx="9969900" cy="18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Linked List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Advantages of Linked List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Types of Linked List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Applications of Linked List </a:t>
            </a:r>
            <a:r>
              <a:rPr lang="en-IN" sz="2400">
                <a:solidFill>
                  <a:schemeClr val="dk1"/>
                </a:solidFill>
              </a:rPr>
              <a:t>e</a:t>
            </a: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xample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dfd20670fb_0_9"/>
          <p:cNvSpPr txBox="1"/>
          <p:nvPr/>
        </p:nvSpPr>
        <p:spPr>
          <a:xfrm>
            <a:off x="724356" y="558514"/>
            <a:ext cx="80001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IN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Linked List</a:t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gdfd20670fb_0_9"/>
          <p:cNvSpPr txBox="1"/>
          <p:nvPr/>
        </p:nvSpPr>
        <p:spPr>
          <a:xfrm>
            <a:off x="724350" y="1411025"/>
            <a:ext cx="10932600" cy="35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Linked list is a list of </a:t>
            </a:r>
            <a:r>
              <a:rPr lang="en-IN" sz="2400">
                <a:solidFill>
                  <a:schemeClr val="dk1"/>
                </a:solidFill>
              </a:rPr>
              <a:t>similar </a:t>
            </a: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elements which can link to one other forming a chain/link is called </a:t>
            </a:r>
            <a:r>
              <a:rPr b="1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linked list.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Linked list has nodes. 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Head node</a:t>
            </a:r>
            <a:r>
              <a:rPr lang="en-IN" sz="2400">
                <a:solidFill>
                  <a:schemeClr val="dk1"/>
                </a:solidFill>
              </a:rPr>
              <a:t> will be the </a:t>
            </a: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first node in the list</a:t>
            </a:r>
            <a:r>
              <a:rPr lang="en-IN" sz="2400">
                <a:solidFill>
                  <a:schemeClr val="dk1"/>
                </a:solidFill>
              </a:rPr>
              <a:t>.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IN" sz="2400">
                <a:solidFill>
                  <a:schemeClr val="dk1"/>
                </a:solidFill>
              </a:rPr>
              <a:t>Each node </a:t>
            </a:r>
            <a:endParaRPr sz="2400">
              <a:solidFill>
                <a:schemeClr val="dk1"/>
              </a:solidFill>
            </a:endParaRPr>
          </a:p>
          <a:p>
            <a:pPr indent="-381000" lvl="0" marL="1170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R"/>
            </a:pPr>
            <a:r>
              <a:rPr lang="en-IN" sz="2400">
                <a:solidFill>
                  <a:schemeClr val="dk1"/>
                </a:solidFill>
              </a:rPr>
              <a:t>will have data and pointer</a:t>
            </a:r>
            <a:endParaRPr sz="2400">
              <a:solidFill>
                <a:schemeClr val="dk1"/>
              </a:solidFill>
            </a:endParaRPr>
          </a:p>
          <a:p>
            <a:pPr indent="-381000" lvl="0" marL="1170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R"/>
            </a:pPr>
            <a:r>
              <a:rPr lang="en-IN" sz="2400">
                <a:solidFill>
                  <a:schemeClr val="dk1"/>
                </a:solidFill>
              </a:rPr>
              <a:t>pointer points to the next node</a:t>
            </a:r>
            <a:endParaRPr sz="2400">
              <a:solidFill>
                <a:schemeClr val="dk1"/>
              </a:solidFill>
            </a:endParaRPr>
          </a:p>
          <a:p>
            <a:pPr indent="-381000" lvl="0" marL="1170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R"/>
            </a:pPr>
            <a:r>
              <a:rPr lang="en-IN" sz="2400">
                <a:solidFill>
                  <a:schemeClr val="dk1"/>
                </a:solidFill>
              </a:rPr>
              <a:t>last node’s pointer will be null.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60" name="Google Shape;60;gdfd20670fb_0_9"/>
          <p:cNvSpPr/>
          <p:nvPr/>
        </p:nvSpPr>
        <p:spPr>
          <a:xfrm>
            <a:off x="4041400" y="5470175"/>
            <a:ext cx="1540500" cy="8886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gdfd20670fb_0_9"/>
          <p:cNvSpPr/>
          <p:nvPr/>
        </p:nvSpPr>
        <p:spPr>
          <a:xfrm>
            <a:off x="6458700" y="5470175"/>
            <a:ext cx="1540500" cy="8886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gdfd20670fb_0_9"/>
          <p:cNvSpPr/>
          <p:nvPr/>
        </p:nvSpPr>
        <p:spPr>
          <a:xfrm>
            <a:off x="3220975" y="5931375"/>
            <a:ext cx="782100" cy="166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gdfd20670fb_0_9"/>
          <p:cNvSpPr/>
          <p:nvPr/>
        </p:nvSpPr>
        <p:spPr>
          <a:xfrm>
            <a:off x="5620213" y="5931375"/>
            <a:ext cx="782100" cy="166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gdfd20670fb_0_9"/>
          <p:cNvSpPr/>
          <p:nvPr/>
        </p:nvSpPr>
        <p:spPr>
          <a:xfrm>
            <a:off x="8055575" y="5931375"/>
            <a:ext cx="782100" cy="166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gdfd20670fb_0_9"/>
          <p:cNvSpPr/>
          <p:nvPr/>
        </p:nvSpPr>
        <p:spPr>
          <a:xfrm>
            <a:off x="1660225" y="5470175"/>
            <a:ext cx="1540500" cy="8886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e089eab42f_0_6"/>
          <p:cNvSpPr txBox="1"/>
          <p:nvPr/>
        </p:nvSpPr>
        <p:spPr>
          <a:xfrm>
            <a:off x="702231" y="523464"/>
            <a:ext cx="80001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IN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Advantages of Linked List</a:t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ge089eab42f_0_6"/>
          <p:cNvSpPr txBox="1"/>
          <p:nvPr/>
        </p:nvSpPr>
        <p:spPr>
          <a:xfrm>
            <a:off x="702225" y="1710750"/>
            <a:ext cx="10122300" cy="18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Linked List can modify the list as needed.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Insertion and deletion in linked list is easy.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Linked List do not have fixed size. List can grow/shrink as we need.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e3ec21c608_0_23"/>
          <p:cNvSpPr txBox="1"/>
          <p:nvPr/>
        </p:nvSpPr>
        <p:spPr>
          <a:xfrm>
            <a:off x="746481" y="591614"/>
            <a:ext cx="80001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IN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Types of Linked List</a:t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ge3ec21c608_0_23"/>
          <p:cNvSpPr txBox="1"/>
          <p:nvPr/>
        </p:nvSpPr>
        <p:spPr>
          <a:xfrm>
            <a:off x="746475" y="1752600"/>
            <a:ext cx="9278700" cy="22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There are different types of linked list. They are</a:t>
            </a:r>
            <a:r>
              <a:rPr lang="en-IN" sz="2400">
                <a:solidFill>
                  <a:schemeClr val="dk1"/>
                </a:solidFill>
              </a:rPr>
              <a:t>: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Single Linked List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Circular Single Linked List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Double Linked List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Circular Doubly linked List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e3ec21c608_0_28"/>
          <p:cNvSpPr txBox="1"/>
          <p:nvPr/>
        </p:nvSpPr>
        <p:spPr>
          <a:xfrm>
            <a:off x="702256" y="462614"/>
            <a:ext cx="80001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IN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Applications of Linked List</a:t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ge3ec21c608_0_28"/>
          <p:cNvSpPr txBox="1"/>
          <p:nvPr/>
        </p:nvSpPr>
        <p:spPr>
          <a:xfrm>
            <a:off x="702250" y="1665000"/>
            <a:ext cx="108792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Linked list can implement all types of stacks and queues.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Linked</a:t>
            </a:r>
            <a:r>
              <a:rPr lang="en-IN" sz="2400">
                <a:solidFill>
                  <a:schemeClr val="dk1"/>
                </a:solidFill>
              </a:rPr>
              <a:t> </a:t>
            </a: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list can be used in nonlinear data structures like trees and graphs.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-IN" sz="2400">
                <a:solidFill>
                  <a:schemeClr val="dk1"/>
                </a:solidFill>
              </a:rPr>
              <a:t>Used in coding for </a:t>
            </a:r>
            <a:r>
              <a:rPr lang="en-IN" sz="2400">
                <a:solidFill>
                  <a:schemeClr val="dk1"/>
                </a:solidFill>
              </a:rPr>
              <a:t>multiplayer</a:t>
            </a:r>
            <a:r>
              <a:rPr lang="en-IN" sz="2400">
                <a:solidFill>
                  <a:schemeClr val="dk1"/>
                </a:solidFill>
              </a:rPr>
              <a:t> games.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Used in thread scheduling in operating systems to maintain all processes running at any time.</a:t>
            </a:r>
            <a:endParaRPr sz="2400">
              <a:solidFill>
                <a:schemeClr val="dk1"/>
              </a:solidFill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in many more applications.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dfd20670fb_0_24"/>
          <p:cNvSpPr txBox="1"/>
          <p:nvPr>
            <p:ph type="ctrTitle"/>
          </p:nvPr>
        </p:nvSpPr>
        <p:spPr>
          <a:xfrm>
            <a:off x="914400" y="125176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IN" sz="3200"/>
              <a:t>Summary</a:t>
            </a:r>
            <a:endParaRPr b="1" sz="3200"/>
          </a:p>
        </p:txBody>
      </p:sp>
      <p:sp>
        <p:nvSpPr>
          <p:cNvPr id="90" name="Google Shape;90;gdfd20670fb_0_24"/>
          <p:cNvSpPr txBox="1"/>
          <p:nvPr>
            <p:ph idx="1" type="subTitle"/>
          </p:nvPr>
        </p:nvSpPr>
        <p:spPr>
          <a:xfrm>
            <a:off x="762000" y="1595175"/>
            <a:ext cx="11167500" cy="23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-I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have seen what linked list is and its advantages.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-I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have also understood the types of linked list and applications of linked list.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dfd20670fb_0_30"/>
          <p:cNvSpPr/>
          <p:nvPr/>
        </p:nvSpPr>
        <p:spPr>
          <a:xfrm>
            <a:off x="4205098" y="2967335"/>
            <a:ext cx="3781500" cy="9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</a:pPr>
            <a:r>
              <a:rPr b="1" i="0" lang="en-IN" sz="5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b="1" i="0" sz="55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gdfd20670fb_0_30"/>
          <p:cNvSpPr/>
          <p:nvPr/>
        </p:nvSpPr>
        <p:spPr>
          <a:xfrm>
            <a:off x="3411959" y="6543428"/>
            <a:ext cx="60960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IN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Proprietary content. ©Great Learning. All Rights Reserved. Unauthorized use or distribution prohibited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Bharani Akella</dc:creator>
</cp:coreProperties>
</file>