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iWIvWj0atmaw4YwuZuPnKVTi2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93b343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293b3435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93b343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e293b34355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93b343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e293b3435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93b3435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293b34355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Non-Linear data structure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766708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Non-Linear data structure?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ypes of Non-Linear data structure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 and their examples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and their examples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82199" y="657450"/>
            <a:ext cx="9651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Non-Linear data structure?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82200" y="1767300"/>
            <a:ext cx="1057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structure in which data is represented in multiple levels is called Non-Linear Data Structure.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data is sorted in various levels for faster execution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searching.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use of memory is achieved in this data structure.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653199" y="653575"/>
            <a:ext cx="9577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Non-Linear data structure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ge089eab42f_0_6"/>
          <p:cNvGrpSpPr/>
          <p:nvPr/>
        </p:nvGrpSpPr>
        <p:grpSpPr>
          <a:xfrm>
            <a:off x="2597800" y="2103325"/>
            <a:ext cx="6996402" cy="2873635"/>
            <a:chOff x="2631450" y="2221825"/>
            <a:chExt cx="6996402" cy="2873635"/>
          </a:xfrm>
        </p:grpSpPr>
        <p:sp>
          <p:nvSpPr>
            <p:cNvPr id="66" name="Google Shape;66;ge089eab42f_0_6"/>
            <p:cNvSpPr/>
            <p:nvPr/>
          </p:nvSpPr>
          <p:spPr>
            <a:xfrm>
              <a:off x="5298123" y="2221825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Non-Linear data structure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ge089eab42f_0_6"/>
            <p:cNvSpPr/>
            <p:nvPr/>
          </p:nvSpPr>
          <p:spPr>
            <a:xfrm>
              <a:off x="7820652" y="41615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latin typeface="Calibri"/>
                  <a:ea typeface="Calibri"/>
                  <a:cs typeface="Calibri"/>
                  <a:sym typeface="Calibri"/>
                </a:rPr>
                <a:t>Graphs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ge089eab42f_0_6"/>
            <p:cNvSpPr/>
            <p:nvPr/>
          </p:nvSpPr>
          <p:spPr>
            <a:xfrm>
              <a:off x="2631450" y="4161560"/>
              <a:ext cx="1807200" cy="93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latin typeface="Calibri"/>
                  <a:ea typeface="Calibri"/>
                  <a:cs typeface="Calibri"/>
                  <a:sym typeface="Calibri"/>
                </a:rPr>
                <a:t>Trees</a:t>
              </a:r>
              <a:endParaRPr sz="2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ge089eab42f_0_6"/>
            <p:cNvSpPr/>
            <p:nvPr/>
          </p:nvSpPr>
          <p:spPr>
            <a:xfrm>
              <a:off x="3490879" y="3717026"/>
              <a:ext cx="5253470" cy="444517"/>
            </a:xfrm>
            <a:custGeom>
              <a:rect b="b" l="l" r="r" t="t"/>
              <a:pathLst>
                <a:path extrusionOk="0" h="21330" w="222181">
                  <a:moveTo>
                    <a:pt x="592" y="21330"/>
                  </a:moveTo>
                  <a:lnTo>
                    <a:pt x="0" y="0"/>
                  </a:lnTo>
                  <a:lnTo>
                    <a:pt x="222181" y="0"/>
                  </a:lnTo>
                  <a:lnTo>
                    <a:pt x="222181" y="2133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0" name="Google Shape;70;ge089eab42f_0_6"/>
            <p:cNvCxnSpPr>
              <a:stCxn id="66" idx="2"/>
            </p:cNvCxnSpPr>
            <p:nvPr/>
          </p:nvCxnSpPr>
          <p:spPr>
            <a:xfrm>
              <a:off x="6201723" y="3155725"/>
              <a:ext cx="7200" cy="56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93b34355_0_3"/>
          <p:cNvSpPr txBox="1"/>
          <p:nvPr/>
        </p:nvSpPr>
        <p:spPr>
          <a:xfrm>
            <a:off x="709274" y="541475"/>
            <a:ext cx="9577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293b34355_0_3"/>
          <p:cNvSpPr txBox="1"/>
          <p:nvPr/>
        </p:nvSpPr>
        <p:spPr>
          <a:xfrm>
            <a:off x="709275" y="1729925"/>
            <a:ext cx="1070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 are used to represent/arrange the data in a hierarchical manner based on the requirement.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 have nodes and branches.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 of hierarchical fashion can have single, double or more number of branches for a node.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93b34355_1_6"/>
          <p:cNvSpPr txBox="1"/>
          <p:nvPr/>
        </p:nvSpPr>
        <p:spPr>
          <a:xfrm>
            <a:off x="746649" y="597525"/>
            <a:ext cx="9577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Trees example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ge293b34355_1_6"/>
          <p:cNvGrpSpPr/>
          <p:nvPr/>
        </p:nvGrpSpPr>
        <p:grpSpPr>
          <a:xfrm>
            <a:off x="4146900" y="2429175"/>
            <a:ext cx="4036200" cy="2207400"/>
            <a:chOff x="4146900" y="2429175"/>
            <a:chExt cx="4036200" cy="2207400"/>
          </a:xfrm>
        </p:grpSpPr>
        <p:sp>
          <p:nvSpPr>
            <p:cNvPr id="83" name="Google Shape;83;ge293b34355_1_6"/>
            <p:cNvSpPr/>
            <p:nvPr/>
          </p:nvSpPr>
          <p:spPr>
            <a:xfrm>
              <a:off x="5747100" y="2429175"/>
              <a:ext cx="607200" cy="6072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ge293b34355_1_6"/>
            <p:cNvSpPr/>
            <p:nvPr/>
          </p:nvSpPr>
          <p:spPr>
            <a:xfrm>
              <a:off x="4908900" y="3191175"/>
              <a:ext cx="607200" cy="607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ge293b34355_1_6"/>
            <p:cNvSpPr/>
            <p:nvPr/>
          </p:nvSpPr>
          <p:spPr>
            <a:xfrm>
              <a:off x="6509100" y="3191175"/>
              <a:ext cx="607200" cy="607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ge293b34355_1_6"/>
            <p:cNvSpPr/>
            <p:nvPr/>
          </p:nvSpPr>
          <p:spPr>
            <a:xfrm>
              <a:off x="4146900" y="4029375"/>
              <a:ext cx="607200" cy="60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ge293b34355_1_6"/>
            <p:cNvSpPr/>
            <p:nvPr/>
          </p:nvSpPr>
          <p:spPr>
            <a:xfrm>
              <a:off x="5518500" y="4029375"/>
              <a:ext cx="607200" cy="60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ge293b34355_1_6"/>
            <p:cNvSpPr/>
            <p:nvPr/>
          </p:nvSpPr>
          <p:spPr>
            <a:xfrm>
              <a:off x="6547200" y="4029375"/>
              <a:ext cx="607200" cy="60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ge293b34355_1_6"/>
            <p:cNvSpPr/>
            <p:nvPr/>
          </p:nvSpPr>
          <p:spPr>
            <a:xfrm>
              <a:off x="7575900" y="4029375"/>
              <a:ext cx="607200" cy="60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ge293b34355_1_6"/>
            <p:cNvCxnSpPr>
              <a:stCxn id="83" idx="4"/>
              <a:endCxn id="84" idx="0"/>
            </p:cNvCxnSpPr>
            <p:nvPr/>
          </p:nvCxnSpPr>
          <p:spPr>
            <a:xfrm flipH="1">
              <a:off x="5212500" y="3036375"/>
              <a:ext cx="838200" cy="15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ge293b34355_1_6"/>
            <p:cNvCxnSpPr>
              <a:stCxn id="83" idx="4"/>
              <a:endCxn id="85" idx="0"/>
            </p:cNvCxnSpPr>
            <p:nvPr/>
          </p:nvCxnSpPr>
          <p:spPr>
            <a:xfrm>
              <a:off x="6050700" y="3036375"/>
              <a:ext cx="762000" cy="15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ge293b34355_1_6"/>
            <p:cNvCxnSpPr>
              <a:stCxn id="84" idx="4"/>
              <a:endCxn id="86" idx="0"/>
            </p:cNvCxnSpPr>
            <p:nvPr/>
          </p:nvCxnSpPr>
          <p:spPr>
            <a:xfrm flipH="1">
              <a:off x="4450500" y="3798375"/>
              <a:ext cx="762000" cy="23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ge293b34355_1_6"/>
            <p:cNvCxnSpPr>
              <a:stCxn id="85" idx="4"/>
              <a:endCxn id="87" idx="0"/>
            </p:cNvCxnSpPr>
            <p:nvPr/>
          </p:nvCxnSpPr>
          <p:spPr>
            <a:xfrm flipH="1">
              <a:off x="5822100" y="3798375"/>
              <a:ext cx="990600" cy="23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ge293b34355_1_6"/>
            <p:cNvCxnSpPr>
              <a:stCxn id="85" idx="4"/>
              <a:endCxn id="88" idx="0"/>
            </p:cNvCxnSpPr>
            <p:nvPr/>
          </p:nvCxnSpPr>
          <p:spPr>
            <a:xfrm>
              <a:off x="6812700" y="3798375"/>
              <a:ext cx="38100" cy="23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ge293b34355_1_6"/>
            <p:cNvCxnSpPr>
              <a:endCxn id="89" idx="0"/>
            </p:cNvCxnSpPr>
            <p:nvPr/>
          </p:nvCxnSpPr>
          <p:spPr>
            <a:xfrm>
              <a:off x="6812700" y="3798375"/>
              <a:ext cx="1066800" cy="23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93b34355_0_8"/>
          <p:cNvSpPr txBox="1"/>
          <p:nvPr/>
        </p:nvSpPr>
        <p:spPr>
          <a:xfrm>
            <a:off x="821399" y="551800"/>
            <a:ext cx="9577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e293b34355_0_8"/>
          <p:cNvSpPr txBox="1"/>
          <p:nvPr/>
        </p:nvSpPr>
        <p:spPr>
          <a:xfrm>
            <a:off x="821400" y="1627975"/>
            <a:ext cx="10563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data in a graphical format to solve problems in which data is interconnected.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consists of nodes/vertices and edges which are used to draw graph.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solved with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shortest distance between two points on a map, Suggesting friends in facebook based on profiles, work location and many more.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is a vast topic which we will not cover in this course.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93b34355_1_38"/>
          <p:cNvSpPr txBox="1"/>
          <p:nvPr/>
        </p:nvSpPr>
        <p:spPr>
          <a:xfrm>
            <a:off x="746649" y="541450"/>
            <a:ext cx="95775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example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ge293b34355_1_38"/>
          <p:cNvGrpSpPr/>
          <p:nvPr/>
        </p:nvGrpSpPr>
        <p:grpSpPr>
          <a:xfrm>
            <a:off x="4146900" y="2429175"/>
            <a:ext cx="4036200" cy="2207400"/>
            <a:chOff x="4146900" y="2429175"/>
            <a:chExt cx="4036200" cy="2207400"/>
          </a:xfrm>
        </p:grpSpPr>
        <p:sp>
          <p:nvSpPr>
            <p:cNvPr id="108" name="Google Shape;108;ge293b34355_1_38"/>
            <p:cNvSpPr/>
            <p:nvPr/>
          </p:nvSpPr>
          <p:spPr>
            <a:xfrm>
              <a:off x="4146900" y="2429175"/>
              <a:ext cx="607200" cy="6072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e293b34355_1_38"/>
            <p:cNvSpPr/>
            <p:nvPr/>
          </p:nvSpPr>
          <p:spPr>
            <a:xfrm>
              <a:off x="7575900" y="2429175"/>
              <a:ext cx="607200" cy="607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e293b34355_1_38"/>
            <p:cNvSpPr/>
            <p:nvPr/>
          </p:nvSpPr>
          <p:spPr>
            <a:xfrm>
              <a:off x="5792400" y="3229275"/>
              <a:ext cx="607200" cy="607200"/>
            </a:xfrm>
            <a:prstGeom prst="ellipse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e293b34355_1_38"/>
            <p:cNvSpPr/>
            <p:nvPr/>
          </p:nvSpPr>
          <p:spPr>
            <a:xfrm>
              <a:off x="4146900" y="4029375"/>
              <a:ext cx="607200" cy="60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e293b34355_1_38"/>
            <p:cNvSpPr/>
            <p:nvPr/>
          </p:nvSpPr>
          <p:spPr>
            <a:xfrm>
              <a:off x="7575900" y="4029375"/>
              <a:ext cx="607200" cy="60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ge293b34355_1_38"/>
          <p:cNvCxnSpPr>
            <a:endCxn id="109" idx="2"/>
          </p:cNvCxnSpPr>
          <p:nvPr/>
        </p:nvCxnSpPr>
        <p:spPr>
          <a:xfrm>
            <a:off x="4754100" y="2732775"/>
            <a:ext cx="28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ge293b34355_1_38"/>
          <p:cNvCxnSpPr>
            <a:stCxn id="108" idx="4"/>
            <a:endCxn id="111" idx="0"/>
          </p:cNvCxnSpPr>
          <p:nvPr/>
        </p:nvCxnSpPr>
        <p:spPr>
          <a:xfrm>
            <a:off x="4450500" y="3036375"/>
            <a:ext cx="0" cy="9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e293b34355_1_38"/>
          <p:cNvCxnSpPr>
            <a:stCxn id="111" idx="7"/>
            <a:endCxn id="110" idx="3"/>
          </p:cNvCxnSpPr>
          <p:nvPr/>
        </p:nvCxnSpPr>
        <p:spPr>
          <a:xfrm flipH="1" rot="10800000">
            <a:off x="4665178" y="3747497"/>
            <a:ext cx="12162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ge293b34355_1_38"/>
          <p:cNvCxnSpPr>
            <a:stCxn id="112" idx="0"/>
            <a:endCxn id="109" idx="4"/>
          </p:cNvCxnSpPr>
          <p:nvPr/>
        </p:nvCxnSpPr>
        <p:spPr>
          <a:xfrm rot="10800000">
            <a:off x="7879500" y="3036375"/>
            <a:ext cx="0" cy="9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ge293b34355_1_38"/>
          <p:cNvCxnSpPr>
            <a:stCxn id="111" idx="6"/>
            <a:endCxn id="112" idx="2"/>
          </p:cNvCxnSpPr>
          <p:nvPr/>
        </p:nvCxnSpPr>
        <p:spPr>
          <a:xfrm>
            <a:off x="4754100" y="4332975"/>
            <a:ext cx="28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ge293b34355_1_38"/>
          <p:cNvCxnSpPr>
            <a:stCxn id="110" idx="7"/>
            <a:endCxn id="109" idx="3"/>
          </p:cNvCxnSpPr>
          <p:nvPr/>
        </p:nvCxnSpPr>
        <p:spPr>
          <a:xfrm flipH="1" rot="10800000">
            <a:off x="6310678" y="2947397"/>
            <a:ext cx="13542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ge293b34355_1_38"/>
          <p:cNvCxnSpPr>
            <a:stCxn id="108" idx="5"/>
            <a:endCxn id="110" idx="1"/>
          </p:cNvCxnSpPr>
          <p:nvPr/>
        </p:nvCxnSpPr>
        <p:spPr>
          <a:xfrm>
            <a:off x="4665178" y="2947453"/>
            <a:ext cx="12162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d20670fb_0_24"/>
          <p:cNvSpPr txBox="1"/>
          <p:nvPr>
            <p:ph type="ctrTitle"/>
          </p:nvPr>
        </p:nvSpPr>
        <p:spPr>
          <a:xfrm>
            <a:off x="634100" y="35025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dfd20670fb_0_24"/>
          <p:cNvSpPr txBox="1"/>
          <p:nvPr>
            <p:ph idx="1" type="subTitle"/>
          </p:nvPr>
        </p:nvSpPr>
        <p:spPr>
          <a:xfrm>
            <a:off x="726300" y="1631800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what non-linear data structures are and its types.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