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Corbel"/>
      <p:regular r:id="rId20"/>
      <p:bold r:id="rId21"/>
      <p:italic r:id="rId22"/>
      <p:boldItalic r:id="rId23"/>
    </p:embeddedFont>
    <p:embeddedFont>
      <p:font typeface="Candara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8" roundtripDataSignature="AMtx7mgm9eDHaY2q+yGgOt/rkgWnGl+M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regular.fntdata"/><Relationship Id="rId22" Type="http://schemas.openxmlformats.org/officeDocument/2006/relationships/font" Target="fonts/Corbel-italic.fntdata"/><Relationship Id="rId21" Type="http://schemas.openxmlformats.org/officeDocument/2006/relationships/font" Target="fonts/Corbel-bold.fntdata"/><Relationship Id="rId24" Type="http://schemas.openxmlformats.org/officeDocument/2006/relationships/font" Target="fonts/Candara-regular.fntdata"/><Relationship Id="rId23" Type="http://schemas.openxmlformats.org/officeDocument/2006/relationships/font" Target="fonts/Corbel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andara-italic.fntdata"/><Relationship Id="rId25" Type="http://schemas.openxmlformats.org/officeDocument/2006/relationships/font" Target="fonts/Candara-bold.fntdata"/><Relationship Id="rId28" Type="http://customschemas.google.com/relationships/presentationmetadata" Target="metadata"/><Relationship Id="rId27" Type="http://schemas.openxmlformats.org/officeDocument/2006/relationships/font" Target="fonts/Candar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ea98b35f46_0_155:notes"/>
          <p:cNvSpPr txBox="1"/>
          <p:nvPr>
            <p:ph idx="12" type="sldNum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00" spcFirstLastPara="1" rIns="91100" wrap="square" tIns="455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56" name="Google Shape;56;gea98b35f46_0_155:notes"/>
          <p:cNvSpPr/>
          <p:nvPr>
            <p:ph idx="2" type="sldImg"/>
          </p:nvPr>
        </p:nvSpPr>
        <p:spPr>
          <a:xfrm>
            <a:off x="440508" y="690941"/>
            <a:ext cx="5977200" cy="341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7" name="Google Shape;57;gea98b35f46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00" spcFirstLastPara="1" rIns="91100" wrap="square" tIns="45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Trees are a very useful data structure. Many different kinds of trees are used in Computer Science. We shall study just a few of these.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a98b35f46_0_311:notes"/>
          <p:cNvSpPr txBox="1"/>
          <p:nvPr>
            <p:ph idx="12" type="sldNum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00" spcFirstLastPara="1" rIns="91100" wrap="square" tIns="455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85" name="Google Shape;85;gea98b35f46_0_311:notes"/>
          <p:cNvSpPr/>
          <p:nvPr>
            <p:ph idx="2" type="sldImg"/>
          </p:nvPr>
        </p:nvSpPr>
        <p:spPr>
          <a:xfrm>
            <a:off x="440508" y="690941"/>
            <a:ext cx="5977200" cy="341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gea98b35f46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00" spcFirstLastPara="1" rIns="91100" wrap="square" tIns="45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Branches meet at nodes.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ab5e4c7f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geab5e4c7fa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a98b35f46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gea98b35f46_0_4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a98b35f46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gea98b35f46_0_4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a98b35f46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gea98b35f46_0_4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fd20670fb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8" name="Google Shape;168;gdfd20670f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gdfd20670fb_0_2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gif"/><Relationship Id="rId4" Type="http://schemas.openxmlformats.org/officeDocument/2006/relationships/image" Target="../media/image5.gif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-IN" sz="28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Trees and its types</a:t>
            </a:r>
            <a:endParaRPr b="1" i="1" sz="28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678045" y="1838108"/>
            <a:ext cx="99699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 of Trees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 of Trees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Applications of Trees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a98b35f46_0_155"/>
          <p:cNvSpPr txBox="1"/>
          <p:nvPr>
            <p:ph type="ctrTitle"/>
          </p:nvPr>
        </p:nvSpPr>
        <p:spPr>
          <a:xfrm>
            <a:off x="812800" y="4572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Trees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sahni\clip\barry\palmtree.gif" id="60" name="Google Shape;60;gea98b35f46_0_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9899" y="5349306"/>
            <a:ext cx="864102" cy="9723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sahni\clip\rad\BILLTREE.GIF" id="61" name="Google Shape;61;gea98b35f46_0_1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2100" y="3254913"/>
            <a:ext cx="1127002" cy="12468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sahni\clip\rad\PALM.GIF" id="62" name="Google Shape;62;gea98b35f46_0_1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31168" y="5093325"/>
            <a:ext cx="461613" cy="526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sahni\clip\rad\PALM.GIF" id="63" name="Google Shape;63;gea98b35f46_0_1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88066" y="5313206"/>
            <a:ext cx="461613" cy="526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sahni\clip\rad\PALM.GIF" id="64" name="Google Shape;64;gea98b35f46_0_1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44964" y="5533088"/>
            <a:ext cx="461613" cy="526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sahni\clip\rad\PALM.GIF" id="65" name="Google Shape;65;gea98b35f46_0_1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01862" y="5752969"/>
            <a:ext cx="461613" cy="526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sahni\clip\rad\TREE_SMA.GIF" id="66" name="Google Shape;66;gea98b35f46_0_15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19087" y="2206087"/>
            <a:ext cx="2244400" cy="224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sahni\clip\rad\TREE4.GIF" id="67" name="Google Shape;67;gea98b35f46_0_15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60475" y="5093325"/>
            <a:ext cx="461613" cy="526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sahni\clip\rad\TREE4.GIF" id="68" name="Google Shape;68;gea98b35f46_0_15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17373" y="5313206"/>
            <a:ext cx="461613" cy="526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sahni\clip\rad\TREE4.GIF" id="69" name="Google Shape;69;gea98b35f46_0_15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74271" y="5533088"/>
            <a:ext cx="461613" cy="526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sahni\clip\rad\TREE4.GIF" id="70" name="Google Shape;70;gea98b35f46_0_15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31168" y="5752969"/>
            <a:ext cx="461613" cy="526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sahni\clip\rad\TREE4.GIF" id="71" name="Google Shape;71;gea98b35f46_0_15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288066" y="5972851"/>
            <a:ext cx="461613" cy="526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sahni\clip\rad\BILLTREE.GIF" id="72" name="Google Shape;72;gea98b35f46_0_1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02812" y="3005535"/>
            <a:ext cx="1127002" cy="12468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sahni\clip\rad\BILLTREE.GIF" id="73" name="Google Shape;73;gea98b35f46_0_1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03523" y="2756158"/>
            <a:ext cx="1127001" cy="12468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sahni\clip\rad\BILLTREE.GIF" id="74" name="Google Shape;74;gea98b35f46_0_1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03345" y="2506780"/>
            <a:ext cx="1127002" cy="12468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sahni\clip\rad\BILLTREE.GIF" id="75" name="Google Shape;75;gea98b35f46_0_1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03168" y="2257402"/>
            <a:ext cx="1127002" cy="12468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sahni\clip\rad\BILLTREE.GIF" id="76" name="Google Shape;76;gea98b35f46_0_1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02278" y="2673032"/>
            <a:ext cx="1127002" cy="12468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sahni\clip\barry\palmtree.gif" id="77" name="Google Shape;77;gea98b35f46_0_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12444" y="5519953"/>
            <a:ext cx="864102" cy="9723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sahni\clip\barry\palmtree.gif" id="78" name="Google Shape;78;gea98b35f46_0_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6262" y="5093335"/>
            <a:ext cx="864102" cy="9723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sahni\clip\barry\palmtree.gif" id="79" name="Google Shape;79;gea98b35f46_0_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9899" y="5008011"/>
            <a:ext cx="864102" cy="9723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sahni\clip\barry\palmtree.gif" id="80" name="Google Shape;80;gea98b35f46_0_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3536" y="4922688"/>
            <a:ext cx="864102" cy="9723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sahni\clip\barry\palmtree.gif" id="81" name="Google Shape;81;gea98b35f46_0_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2264" y="5434629"/>
            <a:ext cx="864102" cy="97233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gea98b35f46_0_155"/>
          <p:cNvSpPr txBox="1"/>
          <p:nvPr/>
        </p:nvSpPr>
        <p:spPr>
          <a:xfrm>
            <a:off x="812800" y="1354550"/>
            <a:ext cx="681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Trees that nature lovers see: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sahni\slides\up.gif.GIF" id="88" name="Google Shape;88;gea98b35f46_0_311"/>
          <p:cNvPicPr preferRelativeResize="0"/>
          <p:nvPr/>
        </p:nvPicPr>
        <p:blipFill rotWithShape="1">
          <a:blip r:embed="rId3">
            <a:alphaModFix/>
          </a:blip>
          <a:srcRect b="18480" l="3927" r="12151" t="13427"/>
          <a:stretch/>
        </p:blipFill>
        <p:spPr>
          <a:xfrm>
            <a:off x="3484100" y="2285400"/>
            <a:ext cx="4122225" cy="33449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gea98b35f46_0_311"/>
          <p:cNvSpPr txBox="1"/>
          <p:nvPr>
            <p:ph type="ctrTitle"/>
          </p:nvPr>
        </p:nvSpPr>
        <p:spPr>
          <a:xfrm>
            <a:off x="812800" y="3810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Trees that c</a:t>
            </a: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omputer scientists see: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" name="Google Shape;90;gea98b35f46_0_311"/>
          <p:cNvGrpSpPr/>
          <p:nvPr/>
        </p:nvGrpSpPr>
        <p:grpSpPr>
          <a:xfrm>
            <a:off x="7112000" y="2133600"/>
            <a:ext cx="3931600" cy="1414150"/>
            <a:chOff x="2928" y="1152"/>
            <a:chExt cx="1500" cy="936"/>
          </a:xfrm>
        </p:grpSpPr>
        <p:cxnSp>
          <p:nvCxnSpPr>
            <p:cNvPr id="91" name="Google Shape;91;gea98b35f46_0_311"/>
            <p:cNvCxnSpPr/>
            <p:nvPr/>
          </p:nvCxnSpPr>
          <p:spPr>
            <a:xfrm flipH="1">
              <a:off x="3024" y="1392"/>
              <a:ext cx="1200" cy="6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92" name="Google Shape;92;gea98b35f46_0_311"/>
            <p:cNvCxnSpPr/>
            <p:nvPr/>
          </p:nvCxnSpPr>
          <p:spPr>
            <a:xfrm flipH="1">
              <a:off x="3072" y="1488"/>
              <a:ext cx="1200" cy="6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93" name="Google Shape;93;gea98b35f46_0_311"/>
            <p:cNvSpPr txBox="1"/>
            <p:nvPr/>
          </p:nvSpPr>
          <p:spPr>
            <a:xfrm>
              <a:off x="4128" y="1152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800" u="none" cap="none" strike="noStrik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leaves</a:t>
              </a:r>
              <a:endParaRPr/>
            </a:p>
          </p:txBody>
        </p:sp>
        <p:cxnSp>
          <p:nvCxnSpPr>
            <p:cNvPr id="94" name="Google Shape;94;gea98b35f46_0_311"/>
            <p:cNvCxnSpPr/>
            <p:nvPr/>
          </p:nvCxnSpPr>
          <p:spPr>
            <a:xfrm flipH="1">
              <a:off x="2928" y="1296"/>
              <a:ext cx="1200" cy="6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95" name="Google Shape;95;gea98b35f46_0_311"/>
          <p:cNvGrpSpPr/>
          <p:nvPr/>
        </p:nvGrpSpPr>
        <p:grpSpPr>
          <a:xfrm>
            <a:off x="1854200" y="1897800"/>
            <a:ext cx="3527250" cy="959700"/>
            <a:chOff x="900" y="1104"/>
            <a:chExt cx="1800" cy="840"/>
          </a:xfrm>
        </p:grpSpPr>
        <p:sp>
          <p:nvSpPr>
            <p:cNvPr id="96" name="Google Shape;96;gea98b35f46_0_311"/>
            <p:cNvSpPr txBox="1"/>
            <p:nvPr/>
          </p:nvSpPr>
          <p:spPr>
            <a:xfrm>
              <a:off x="900" y="1104"/>
              <a:ext cx="600" cy="300"/>
            </a:xfrm>
            <a:prstGeom prst="rect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2000" u="none" cap="none" strike="noStrike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</a:rPr>
                <a:t>root</a:t>
              </a:r>
              <a:endParaRPr sz="2000"/>
            </a:p>
          </p:txBody>
        </p:sp>
        <p:cxnSp>
          <p:nvCxnSpPr>
            <p:cNvPr id="97" name="Google Shape;97;gea98b35f46_0_311"/>
            <p:cNvCxnSpPr/>
            <p:nvPr/>
          </p:nvCxnSpPr>
          <p:spPr>
            <a:xfrm>
              <a:off x="1200" y="1344"/>
              <a:ext cx="1500" cy="600"/>
            </a:xfrm>
            <a:prstGeom prst="straightConnector1">
              <a:avLst/>
            </a:prstGeom>
            <a:noFill/>
            <a:ln cap="flat" cmpd="sng" w="38100">
              <a:solidFill>
                <a:schemeClr val="hlink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98" name="Google Shape;98;gea98b35f46_0_311"/>
          <p:cNvGrpSpPr/>
          <p:nvPr/>
        </p:nvGrpSpPr>
        <p:grpSpPr>
          <a:xfrm>
            <a:off x="5126874" y="3838000"/>
            <a:ext cx="1270000" cy="2857501"/>
            <a:chOff x="2302" y="2064"/>
            <a:chExt cx="600" cy="1800"/>
          </a:xfrm>
        </p:grpSpPr>
        <p:cxnSp>
          <p:nvCxnSpPr>
            <p:cNvPr id="99" name="Google Shape;99;gea98b35f46_0_311"/>
            <p:cNvCxnSpPr/>
            <p:nvPr/>
          </p:nvCxnSpPr>
          <p:spPr>
            <a:xfrm>
              <a:off x="2832" y="2064"/>
              <a:ext cx="0" cy="1500"/>
            </a:xfrm>
            <a:prstGeom prst="straightConnector1">
              <a:avLst/>
            </a:prstGeom>
            <a:noFill/>
            <a:ln cap="flat" cmpd="sng" w="38100">
              <a:solidFill>
                <a:schemeClr val="folHlink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100" name="Google Shape;100;gea98b35f46_0_311"/>
            <p:cNvCxnSpPr/>
            <p:nvPr/>
          </p:nvCxnSpPr>
          <p:spPr>
            <a:xfrm>
              <a:off x="2436" y="2160"/>
              <a:ext cx="0" cy="1500"/>
            </a:xfrm>
            <a:prstGeom prst="straightConnector1">
              <a:avLst/>
            </a:prstGeom>
            <a:noFill/>
            <a:ln cap="flat" cmpd="sng" w="38100">
              <a:solidFill>
                <a:schemeClr val="folHlink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01" name="Google Shape;101;gea98b35f46_0_311"/>
            <p:cNvSpPr txBox="1"/>
            <p:nvPr/>
          </p:nvSpPr>
          <p:spPr>
            <a:xfrm>
              <a:off x="2302" y="3564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800" u="none" cap="none" strike="noStrik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nodes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ab5e4c7fa_0_36"/>
          <p:cNvSpPr txBox="1"/>
          <p:nvPr/>
        </p:nvSpPr>
        <p:spPr>
          <a:xfrm>
            <a:off x="819656" y="626114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Trees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eab5e4c7fa_0_36"/>
          <p:cNvSpPr txBox="1"/>
          <p:nvPr/>
        </p:nvSpPr>
        <p:spPr>
          <a:xfrm>
            <a:off x="819650" y="1664200"/>
            <a:ext cx="10482000" cy="20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Definition: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tree is a finite set of two or more nodes and branches such that, there is a root node which starts the tree, t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remaining nodes are divided into n ≥ 0 disjoint sets T1, T2, …. Tn, where each of these sets is a subtree of the complete tree.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34290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also call T1, T2, ..., Tn are the subtrees of the root.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a98b35f46_0_417"/>
          <p:cNvSpPr txBox="1"/>
          <p:nvPr/>
        </p:nvSpPr>
        <p:spPr>
          <a:xfrm>
            <a:off x="855181" y="582114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 of Trees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ea98b35f46_0_417"/>
          <p:cNvSpPr/>
          <p:nvPr/>
        </p:nvSpPr>
        <p:spPr>
          <a:xfrm>
            <a:off x="2756850" y="2740925"/>
            <a:ext cx="1580100" cy="2504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T1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ea98b35f46_0_417"/>
          <p:cNvSpPr/>
          <p:nvPr/>
        </p:nvSpPr>
        <p:spPr>
          <a:xfrm>
            <a:off x="4496000" y="2740925"/>
            <a:ext cx="3294600" cy="2504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T2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ea98b35f46_0_417"/>
          <p:cNvSpPr/>
          <p:nvPr/>
        </p:nvSpPr>
        <p:spPr>
          <a:xfrm>
            <a:off x="7938450" y="2740925"/>
            <a:ext cx="2310600" cy="2504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T3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6" name="Google Shape;116;gea98b35f46_0_417"/>
          <p:cNvGrpSpPr/>
          <p:nvPr/>
        </p:nvGrpSpPr>
        <p:grpSpPr>
          <a:xfrm>
            <a:off x="2782294" y="1719363"/>
            <a:ext cx="7276223" cy="3118704"/>
            <a:chOff x="2782294" y="1719363"/>
            <a:chExt cx="7276223" cy="3118704"/>
          </a:xfrm>
        </p:grpSpPr>
        <p:sp>
          <p:nvSpPr>
            <p:cNvPr id="117" name="Google Shape;117;gea98b35f46_0_417"/>
            <p:cNvSpPr/>
            <p:nvPr/>
          </p:nvSpPr>
          <p:spPr>
            <a:xfrm>
              <a:off x="5696459" y="1719363"/>
              <a:ext cx="960900" cy="525600"/>
            </a:xfrm>
            <a:prstGeom prst="ellipse">
              <a:avLst/>
            </a:prstGeom>
            <a:noFill/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gea98b35f46_0_417"/>
            <p:cNvSpPr/>
            <p:nvPr/>
          </p:nvSpPr>
          <p:spPr>
            <a:xfrm>
              <a:off x="3329745" y="2985267"/>
              <a:ext cx="960900" cy="525600"/>
            </a:xfrm>
            <a:prstGeom prst="ellipse">
              <a:avLst/>
            </a:prstGeom>
            <a:noFill/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gea98b35f46_0_417"/>
            <p:cNvSpPr/>
            <p:nvPr/>
          </p:nvSpPr>
          <p:spPr>
            <a:xfrm>
              <a:off x="5696457" y="2939729"/>
              <a:ext cx="960900" cy="525600"/>
            </a:xfrm>
            <a:prstGeom prst="ellipse">
              <a:avLst/>
            </a:prstGeom>
            <a:noFill/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gea98b35f46_0_417"/>
            <p:cNvSpPr/>
            <p:nvPr/>
          </p:nvSpPr>
          <p:spPr>
            <a:xfrm>
              <a:off x="4562723" y="4312466"/>
              <a:ext cx="960900" cy="525600"/>
            </a:xfrm>
            <a:prstGeom prst="ellipse">
              <a:avLst/>
            </a:prstGeom>
            <a:noFill/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gea98b35f46_0_417"/>
            <p:cNvSpPr/>
            <p:nvPr/>
          </p:nvSpPr>
          <p:spPr>
            <a:xfrm>
              <a:off x="5696447" y="4312466"/>
              <a:ext cx="960900" cy="525600"/>
            </a:xfrm>
            <a:prstGeom prst="ellipse">
              <a:avLst/>
            </a:prstGeom>
            <a:noFill/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gea98b35f46_0_417"/>
            <p:cNvSpPr/>
            <p:nvPr/>
          </p:nvSpPr>
          <p:spPr>
            <a:xfrm>
              <a:off x="6830170" y="4312466"/>
              <a:ext cx="960900" cy="525600"/>
            </a:xfrm>
            <a:prstGeom prst="ellipse">
              <a:avLst/>
            </a:prstGeom>
            <a:noFill/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3" name="Google Shape;123;gea98b35f46_0_417"/>
            <p:cNvCxnSpPr>
              <a:stCxn id="119" idx="4"/>
              <a:endCxn id="120" idx="0"/>
            </p:cNvCxnSpPr>
            <p:nvPr/>
          </p:nvCxnSpPr>
          <p:spPr>
            <a:xfrm flipH="1">
              <a:off x="5043207" y="3465329"/>
              <a:ext cx="1133700" cy="8472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4" name="Google Shape;124;gea98b35f46_0_417"/>
            <p:cNvCxnSpPr>
              <a:stCxn id="119" idx="4"/>
              <a:endCxn id="121" idx="0"/>
            </p:cNvCxnSpPr>
            <p:nvPr/>
          </p:nvCxnSpPr>
          <p:spPr>
            <a:xfrm>
              <a:off x="6176907" y="3465329"/>
              <a:ext cx="0" cy="8472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5" name="Google Shape;125;gea98b35f46_0_417"/>
            <p:cNvCxnSpPr>
              <a:stCxn id="119" idx="4"/>
              <a:endCxn id="122" idx="0"/>
            </p:cNvCxnSpPr>
            <p:nvPr/>
          </p:nvCxnSpPr>
          <p:spPr>
            <a:xfrm>
              <a:off x="6176907" y="3465329"/>
              <a:ext cx="1133700" cy="8472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6" name="Google Shape;126;gea98b35f46_0_417"/>
            <p:cNvCxnSpPr>
              <a:stCxn id="117" idx="4"/>
              <a:endCxn id="119" idx="0"/>
            </p:cNvCxnSpPr>
            <p:nvPr/>
          </p:nvCxnSpPr>
          <p:spPr>
            <a:xfrm>
              <a:off x="6176909" y="2244963"/>
              <a:ext cx="0" cy="6948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7" name="Google Shape;127;gea98b35f46_0_417"/>
            <p:cNvCxnSpPr>
              <a:stCxn id="117" idx="4"/>
              <a:endCxn id="118" idx="0"/>
            </p:cNvCxnSpPr>
            <p:nvPr/>
          </p:nvCxnSpPr>
          <p:spPr>
            <a:xfrm flipH="1">
              <a:off x="3810209" y="2244963"/>
              <a:ext cx="2366700" cy="7404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8" name="Google Shape;128;gea98b35f46_0_417"/>
            <p:cNvSpPr/>
            <p:nvPr/>
          </p:nvSpPr>
          <p:spPr>
            <a:xfrm>
              <a:off x="8442470" y="2985267"/>
              <a:ext cx="960900" cy="525600"/>
            </a:xfrm>
            <a:prstGeom prst="ellipse">
              <a:avLst/>
            </a:prstGeom>
            <a:noFill/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9" name="Google Shape;129;gea98b35f46_0_417"/>
            <p:cNvCxnSpPr>
              <a:stCxn id="117" idx="4"/>
              <a:endCxn id="128" idx="0"/>
            </p:cNvCxnSpPr>
            <p:nvPr/>
          </p:nvCxnSpPr>
          <p:spPr>
            <a:xfrm>
              <a:off x="6176909" y="2244963"/>
              <a:ext cx="2745900" cy="7404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0" name="Google Shape;130;gea98b35f46_0_417"/>
            <p:cNvCxnSpPr>
              <a:stCxn id="128" idx="4"/>
              <a:endCxn id="131" idx="0"/>
            </p:cNvCxnSpPr>
            <p:nvPr/>
          </p:nvCxnSpPr>
          <p:spPr>
            <a:xfrm flipH="1">
              <a:off x="8444420" y="3510867"/>
              <a:ext cx="478500" cy="8016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2" name="Google Shape;132;gea98b35f46_0_417"/>
            <p:cNvCxnSpPr>
              <a:stCxn id="128" idx="4"/>
              <a:endCxn id="133" idx="0"/>
            </p:cNvCxnSpPr>
            <p:nvPr/>
          </p:nvCxnSpPr>
          <p:spPr>
            <a:xfrm>
              <a:off x="8922920" y="3510867"/>
              <a:ext cx="655200" cy="8016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1" name="Google Shape;131;gea98b35f46_0_417"/>
            <p:cNvSpPr/>
            <p:nvPr/>
          </p:nvSpPr>
          <p:spPr>
            <a:xfrm>
              <a:off x="7963894" y="4312466"/>
              <a:ext cx="960900" cy="525600"/>
            </a:xfrm>
            <a:prstGeom prst="ellipse">
              <a:avLst/>
            </a:prstGeom>
            <a:noFill/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gea98b35f46_0_417"/>
            <p:cNvSpPr/>
            <p:nvPr/>
          </p:nvSpPr>
          <p:spPr>
            <a:xfrm>
              <a:off x="9097617" y="4312466"/>
              <a:ext cx="960900" cy="525600"/>
            </a:xfrm>
            <a:prstGeom prst="ellipse">
              <a:avLst/>
            </a:prstGeom>
            <a:noFill/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4" name="Google Shape;134;gea98b35f46_0_417"/>
            <p:cNvCxnSpPr>
              <a:stCxn id="118" idx="4"/>
              <a:endCxn id="135" idx="0"/>
            </p:cNvCxnSpPr>
            <p:nvPr/>
          </p:nvCxnSpPr>
          <p:spPr>
            <a:xfrm flipH="1">
              <a:off x="3262695" y="3510867"/>
              <a:ext cx="547500" cy="8016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5" name="Google Shape;135;gea98b35f46_0_417"/>
            <p:cNvSpPr/>
            <p:nvPr/>
          </p:nvSpPr>
          <p:spPr>
            <a:xfrm>
              <a:off x="2782294" y="4312466"/>
              <a:ext cx="960900" cy="525600"/>
            </a:xfrm>
            <a:prstGeom prst="ellipse">
              <a:avLst/>
            </a:prstGeom>
            <a:noFill/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a98b35f46_0_412"/>
          <p:cNvSpPr txBox="1"/>
          <p:nvPr/>
        </p:nvSpPr>
        <p:spPr>
          <a:xfrm>
            <a:off x="775381" y="529214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 of Trees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" name="Google Shape;141;gea98b35f46_0_412"/>
          <p:cNvGrpSpPr/>
          <p:nvPr/>
        </p:nvGrpSpPr>
        <p:grpSpPr>
          <a:xfrm>
            <a:off x="1073800" y="1417525"/>
            <a:ext cx="9434802" cy="4016635"/>
            <a:chOff x="1073800" y="1417525"/>
            <a:chExt cx="9434802" cy="4016635"/>
          </a:xfrm>
        </p:grpSpPr>
        <p:sp>
          <p:nvSpPr>
            <p:cNvPr id="142" name="Google Shape;142;gea98b35f46_0_412"/>
            <p:cNvSpPr/>
            <p:nvPr/>
          </p:nvSpPr>
          <p:spPr>
            <a:xfrm>
              <a:off x="4350073" y="1417525"/>
              <a:ext cx="1807200" cy="933900"/>
            </a:xfrm>
            <a:prstGeom prst="roundRect">
              <a:avLst>
                <a:gd fmla="val 16667" name="adj"/>
              </a:avLst>
            </a:prstGeom>
            <a:solidFill>
              <a:srgbClr val="6D9EEB"/>
            </a:solidFill>
            <a:ln cap="flat" cmpd="sng" w="1905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2400">
                  <a:latin typeface="Calibri"/>
                  <a:ea typeface="Calibri"/>
                  <a:cs typeface="Calibri"/>
                  <a:sym typeface="Calibri"/>
                </a:rPr>
                <a:t>Trees</a:t>
              </a:r>
              <a:endParaRPr b="1"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gea98b35f46_0_412"/>
            <p:cNvSpPr/>
            <p:nvPr/>
          </p:nvSpPr>
          <p:spPr>
            <a:xfrm>
              <a:off x="7634602" y="3357260"/>
              <a:ext cx="1807200" cy="933900"/>
            </a:xfrm>
            <a:prstGeom prst="roundRect">
              <a:avLst>
                <a:gd fmla="val 16667" name="adj"/>
              </a:avLst>
            </a:prstGeom>
            <a:solidFill>
              <a:srgbClr val="FFD966"/>
            </a:solidFill>
            <a:ln cap="flat" cmpd="sng" w="1905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2400">
                  <a:latin typeface="Calibri"/>
                  <a:ea typeface="Calibri"/>
                  <a:cs typeface="Calibri"/>
                  <a:sym typeface="Calibri"/>
                </a:rPr>
                <a:t>Splat Trees</a:t>
              </a:r>
              <a:endParaRPr b="1"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gea98b35f46_0_412"/>
            <p:cNvSpPr/>
            <p:nvPr/>
          </p:nvSpPr>
          <p:spPr>
            <a:xfrm>
              <a:off x="1073800" y="3357260"/>
              <a:ext cx="1807200" cy="933900"/>
            </a:xfrm>
            <a:prstGeom prst="roundRect">
              <a:avLst>
                <a:gd fmla="val 16667" name="adj"/>
              </a:avLst>
            </a:prstGeom>
            <a:solidFill>
              <a:srgbClr val="FFD966"/>
            </a:solidFill>
            <a:ln cap="flat" cmpd="sng" w="1905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2400">
                  <a:latin typeface="Calibri"/>
                  <a:ea typeface="Calibri"/>
                  <a:cs typeface="Calibri"/>
                  <a:sym typeface="Calibri"/>
                </a:rPr>
                <a:t>General Trees</a:t>
              </a:r>
              <a:endParaRPr b="1"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gea98b35f46_0_412"/>
            <p:cNvSpPr/>
            <p:nvPr/>
          </p:nvSpPr>
          <p:spPr>
            <a:xfrm>
              <a:off x="1965700" y="2912725"/>
              <a:ext cx="6592666" cy="444517"/>
            </a:xfrm>
            <a:custGeom>
              <a:rect b="b" l="l" r="r" t="t"/>
              <a:pathLst>
                <a:path extrusionOk="0" h="21330" w="222181">
                  <a:moveTo>
                    <a:pt x="592" y="21330"/>
                  </a:moveTo>
                  <a:lnTo>
                    <a:pt x="0" y="0"/>
                  </a:lnTo>
                  <a:lnTo>
                    <a:pt x="222181" y="0"/>
                  </a:lnTo>
                  <a:lnTo>
                    <a:pt x="222181" y="21330"/>
                  </a:lnTo>
                </a:path>
              </a:pathLst>
            </a:cu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146" name="Google Shape;146;gea98b35f46_0_412"/>
            <p:cNvCxnSpPr>
              <a:stCxn id="142" idx="2"/>
            </p:cNvCxnSpPr>
            <p:nvPr/>
          </p:nvCxnSpPr>
          <p:spPr>
            <a:xfrm>
              <a:off x="5253673" y="2351425"/>
              <a:ext cx="7200" cy="561300"/>
            </a:xfrm>
            <a:prstGeom prst="straightConnector1">
              <a:avLst/>
            </a:pr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" name="Google Shape;147;gea98b35f46_0_412"/>
            <p:cNvCxnSpPr/>
            <p:nvPr/>
          </p:nvCxnSpPr>
          <p:spPr>
            <a:xfrm>
              <a:off x="4186873" y="2884825"/>
              <a:ext cx="7200" cy="561300"/>
            </a:xfrm>
            <a:prstGeom prst="straightConnector1">
              <a:avLst/>
            </a:pr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8" name="Google Shape;148;gea98b35f46_0_412"/>
            <p:cNvSpPr/>
            <p:nvPr/>
          </p:nvSpPr>
          <p:spPr>
            <a:xfrm>
              <a:off x="3205074" y="3357250"/>
              <a:ext cx="2015400" cy="933900"/>
            </a:xfrm>
            <a:prstGeom prst="roundRect">
              <a:avLst>
                <a:gd fmla="val 16667" name="adj"/>
              </a:avLst>
            </a:prstGeom>
            <a:solidFill>
              <a:srgbClr val="FFD966"/>
            </a:solidFill>
            <a:ln cap="flat" cmpd="sng" w="1905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2400">
                  <a:latin typeface="Calibri"/>
                  <a:ea typeface="Calibri"/>
                  <a:cs typeface="Calibri"/>
                  <a:sym typeface="Calibri"/>
                </a:rPr>
                <a:t>Binary Search Trees</a:t>
              </a:r>
              <a:endParaRPr b="1"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" name="Google Shape;149;gea98b35f46_0_412"/>
            <p:cNvCxnSpPr/>
            <p:nvPr/>
          </p:nvCxnSpPr>
          <p:spPr>
            <a:xfrm>
              <a:off x="6320473" y="2884825"/>
              <a:ext cx="7200" cy="561300"/>
            </a:xfrm>
            <a:prstGeom prst="straightConnector1">
              <a:avLst/>
            </a:pr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0" name="Google Shape;150;gea98b35f46_0_412"/>
            <p:cNvSpPr/>
            <p:nvPr/>
          </p:nvSpPr>
          <p:spPr>
            <a:xfrm>
              <a:off x="5447668" y="3357260"/>
              <a:ext cx="1807200" cy="933900"/>
            </a:xfrm>
            <a:prstGeom prst="roundRect">
              <a:avLst>
                <a:gd fmla="val 16667" name="adj"/>
              </a:avLst>
            </a:prstGeom>
            <a:solidFill>
              <a:srgbClr val="FFD966"/>
            </a:solidFill>
            <a:ln cap="flat" cmpd="sng" w="1905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2400">
                  <a:latin typeface="Calibri"/>
                  <a:ea typeface="Calibri"/>
                  <a:cs typeface="Calibri"/>
                  <a:sym typeface="Calibri"/>
                </a:rPr>
                <a:t>Red Black</a:t>
              </a:r>
              <a:r>
                <a:rPr b="1" lang="en-IN" sz="2400">
                  <a:latin typeface="Calibri"/>
                  <a:ea typeface="Calibri"/>
                  <a:cs typeface="Calibri"/>
                  <a:sym typeface="Calibri"/>
                </a:rPr>
                <a:t> Trees</a:t>
              </a:r>
              <a:endParaRPr b="1"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gea98b35f46_0_412"/>
            <p:cNvSpPr/>
            <p:nvPr/>
          </p:nvSpPr>
          <p:spPr>
            <a:xfrm>
              <a:off x="8701402" y="4500260"/>
              <a:ext cx="1807200" cy="933900"/>
            </a:xfrm>
            <a:prstGeom prst="roundRect">
              <a:avLst>
                <a:gd fmla="val 16667" name="adj"/>
              </a:avLst>
            </a:prstGeom>
            <a:solidFill>
              <a:srgbClr val="FFD966"/>
            </a:solidFill>
            <a:ln cap="flat" cmpd="sng" w="1905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2400">
                  <a:latin typeface="Calibri"/>
                  <a:ea typeface="Calibri"/>
                  <a:cs typeface="Calibri"/>
                  <a:sym typeface="Calibri"/>
                </a:rPr>
                <a:t>B-Tree</a:t>
              </a:r>
              <a:endParaRPr b="1"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gea98b35f46_0_412"/>
            <p:cNvSpPr/>
            <p:nvPr/>
          </p:nvSpPr>
          <p:spPr>
            <a:xfrm>
              <a:off x="2140600" y="4500260"/>
              <a:ext cx="1807200" cy="933900"/>
            </a:xfrm>
            <a:prstGeom prst="roundRect">
              <a:avLst>
                <a:gd fmla="val 16667" name="adj"/>
              </a:avLst>
            </a:prstGeom>
            <a:solidFill>
              <a:srgbClr val="FFD966"/>
            </a:solidFill>
            <a:ln cap="flat" cmpd="sng" w="1905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2400">
                  <a:latin typeface="Calibri"/>
                  <a:ea typeface="Calibri"/>
                  <a:cs typeface="Calibri"/>
                  <a:sym typeface="Calibri"/>
                </a:rPr>
                <a:t>Binary Trees</a:t>
              </a:r>
              <a:endParaRPr b="1"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gea98b35f46_0_412"/>
            <p:cNvSpPr/>
            <p:nvPr/>
          </p:nvSpPr>
          <p:spPr>
            <a:xfrm>
              <a:off x="4348074" y="4500250"/>
              <a:ext cx="2015400" cy="933900"/>
            </a:xfrm>
            <a:prstGeom prst="roundRect">
              <a:avLst>
                <a:gd fmla="val 16667" name="adj"/>
              </a:avLst>
            </a:prstGeom>
            <a:solidFill>
              <a:srgbClr val="FFD966"/>
            </a:solidFill>
            <a:ln cap="flat" cmpd="sng" w="1905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2400">
                  <a:latin typeface="Calibri"/>
                  <a:ea typeface="Calibri"/>
                  <a:cs typeface="Calibri"/>
                  <a:sym typeface="Calibri"/>
                </a:rPr>
                <a:t>AVL Trees</a:t>
              </a:r>
              <a:endParaRPr b="1"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gea98b35f46_0_412"/>
            <p:cNvSpPr/>
            <p:nvPr/>
          </p:nvSpPr>
          <p:spPr>
            <a:xfrm>
              <a:off x="6514468" y="4500260"/>
              <a:ext cx="1807200" cy="933900"/>
            </a:xfrm>
            <a:prstGeom prst="roundRect">
              <a:avLst>
                <a:gd fmla="val 16667" name="adj"/>
              </a:avLst>
            </a:prstGeom>
            <a:solidFill>
              <a:srgbClr val="FFD966"/>
            </a:solidFill>
            <a:ln cap="flat" cmpd="sng" w="1905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2400">
                  <a:latin typeface="Calibri"/>
                  <a:ea typeface="Calibri"/>
                  <a:cs typeface="Calibri"/>
                  <a:sym typeface="Calibri"/>
                </a:rPr>
                <a:t>Treap</a:t>
              </a:r>
              <a:endParaRPr b="1"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5" name="Google Shape;155;gea98b35f46_0_412"/>
            <p:cNvCxnSpPr>
              <a:endCxn id="152" idx="0"/>
            </p:cNvCxnSpPr>
            <p:nvPr/>
          </p:nvCxnSpPr>
          <p:spPr>
            <a:xfrm>
              <a:off x="3043900" y="2884760"/>
              <a:ext cx="300" cy="1615500"/>
            </a:xfrm>
            <a:prstGeom prst="straightConnector1">
              <a:avLst/>
            </a:pr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" name="Google Shape;156;gea98b35f46_0_412"/>
            <p:cNvCxnSpPr>
              <a:endCxn id="153" idx="0"/>
            </p:cNvCxnSpPr>
            <p:nvPr/>
          </p:nvCxnSpPr>
          <p:spPr>
            <a:xfrm>
              <a:off x="5332374" y="2932750"/>
              <a:ext cx="23400" cy="1567500"/>
            </a:xfrm>
            <a:prstGeom prst="straightConnector1">
              <a:avLst/>
            </a:pr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" name="Google Shape;157;gea98b35f46_0_412"/>
            <p:cNvCxnSpPr>
              <a:endCxn id="154" idx="0"/>
            </p:cNvCxnSpPr>
            <p:nvPr/>
          </p:nvCxnSpPr>
          <p:spPr>
            <a:xfrm flipH="1">
              <a:off x="7418068" y="2947460"/>
              <a:ext cx="17700" cy="1552800"/>
            </a:xfrm>
            <a:prstGeom prst="straightConnector1">
              <a:avLst/>
            </a:pr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gea98b35f46_0_412"/>
            <p:cNvCxnSpPr>
              <a:stCxn id="151" idx="0"/>
            </p:cNvCxnSpPr>
            <p:nvPr/>
          </p:nvCxnSpPr>
          <p:spPr>
            <a:xfrm rot="10800000">
              <a:off x="9598102" y="2918060"/>
              <a:ext cx="6900" cy="1582200"/>
            </a:xfrm>
            <a:prstGeom prst="straightConnector1">
              <a:avLst/>
            </a:pr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" name="Google Shape;159;gea98b35f46_0_412"/>
            <p:cNvCxnSpPr/>
            <p:nvPr/>
          </p:nvCxnSpPr>
          <p:spPr>
            <a:xfrm>
              <a:off x="8558375" y="2919138"/>
              <a:ext cx="1066500" cy="14700"/>
            </a:xfrm>
            <a:prstGeom prst="straightConnector1">
              <a:avLst/>
            </a:pr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a98b35f46_0_422"/>
          <p:cNvSpPr txBox="1"/>
          <p:nvPr/>
        </p:nvSpPr>
        <p:spPr>
          <a:xfrm>
            <a:off x="775406" y="529214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of Trees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ea98b35f46_0_422"/>
          <p:cNvSpPr txBox="1"/>
          <p:nvPr/>
        </p:nvSpPr>
        <p:spPr>
          <a:xfrm>
            <a:off x="927800" y="1897750"/>
            <a:ext cx="92787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Indexing in database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Compilers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 functionality in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Browser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store possible moves in a Chess Game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many more...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fd20670fb_0_24"/>
          <p:cNvSpPr txBox="1"/>
          <p:nvPr>
            <p:ph type="ctrTitle"/>
          </p:nvPr>
        </p:nvSpPr>
        <p:spPr>
          <a:xfrm>
            <a:off x="715300" y="191551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dfd20670fb_0_24"/>
          <p:cNvSpPr txBox="1"/>
          <p:nvPr>
            <p:ph idx="1" type="subTitle"/>
          </p:nvPr>
        </p:nvSpPr>
        <p:spPr>
          <a:xfrm>
            <a:off x="715300" y="1661550"/>
            <a:ext cx="8534400" cy="23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Understood trees and its types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Computer Science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Seen Applications of trees.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