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0" r:id="rId3"/>
    <p:sldId id="261" r:id="rId4"/>
    <p:sldId id="258" r:id="rId5"/>
    <p:sldId id="259" r:id="rId6"/>
    <p:sldId id="301" r:id="rId7"/>
    <p:sldId id="302" r:id="rId8"/>
    <p:sldId id="303" r:id="rId9"/>
    <p:sldId id="304" r:id="rId10"/>
    <p:sldId id="306" r:id="rId11"/>
    <p:sldId id="307" r:id="rId12"/>
    <p:sldId id="265" r:id="rId13"/>
    <p:sldId id="262" r:id="rId14"/>
    <p:sldId id="308" r:id="rId15"/>
    <p:sldId id="263" r:id="rId16"/>
    <p:sldId id="264" r:id="rId17"/>
    <p:sldId id="266" r:id="rId18"/>
    <p:sldId id="267" r:id="rId19"/>
    <p:sldId id="268" r:id="rId20"/>
    <p:sldId id="269" r:id="rId21"/>
    <p:sldId id="270" r:id="rId22"/>
    <p:sldId id="314"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57"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309" r:id="rId51"/>
    <p:sldId id="311" r:id="rId52"/>
    <p:sldId id="310" r:id="rId53"/>
    <p:sldId id="312" r:id="rId54"/>
    <p:sldId id="313" r:id="rId55"/>
    <p:sldId id="297" r:id="rId56"/>
    <p:sldId id="298" r:id="rId57"/>
    <p:sldId id="299" r:id="rId58"/>
    <p:sldId id="30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1:43:02.252"/>
    </inkml:context>
    <inkml:brush xml:id="br0">
      <inkml:brushProperty name="width" value="0.05" units="cm"/>
      <inkml:brushProperty name="height" value="0.05" units="cm"/>
    </inkml:brush>
  </inkml:definitions>
  <inkml:trace contextRef="#ctx0" brushRef="#br0">238 1 192,'0'0'2508,"-30"3"-1758,-89 9 31,83-9 2288,23-2-4196,3-2 338,-6-1-1338,2-8-1130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304D4-374C-4A60-B429-7B0CFC6CEB26}" type="datetimeFigureOut">
              <a:rPr lang="en-IN" smtClean="0"/>
              <a:t>04-11-2021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4B9CC-3A7F-4113-A8FC-60210DF726A5}" type="slidenum">
              <a:rPr lang="en-IN" smtClean="0"/>
              <a:t>‹#›</a:t>
            </a:fld>
            <a:endParaRPr lang="en-IN"/>
          </a:p>
        </p:txBody>
      </p:sp>
    </p:spTree>
    <p:extLst>
      <p:ext uri="{BB962C8B-B14F-4D97-AF65-F5344CB8AC3E}">
        <p14:creationId xmlns:p14="http://schemas.microsoft.com/office/powerpoint/2010/main" val="282667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44335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39457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dfd20670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dfd206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dfd20670f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dfd20670f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b96e7bb25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geb96e7bb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b96e7bb25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we will discuss ways to map in further lectures. Just introducing them to learners</a:t>
            </a:r>
            <a:endParaRPr/>
          </a:p>
        </p:txBody>
      </p:sp>
      <p:sp>
        <p:nvSpPr>
          <p:cNvPr id="81" name="Google Shape;81;geb96e7bb2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dfd20670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dfd206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cf06b415e_1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ecf06b415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cf06b415e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 name="Google Shape;64;gecf06b415e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dfd20670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dfd206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dfd20670f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dfd20670f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79152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dfd20670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dfd206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dfd20670f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dfd20670f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e80c3c54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gee80c3c54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e80c3c54a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gee80c3c54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15020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ea3ffddd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eea3ffddd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fd20670f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gdfd20670f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ea3ffddd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eea3ffddd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ea3ffddd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eea3ffddd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ea3ffddd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eea3ffddd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90132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ea3ffddd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eea3ffddd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ea3ffddd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eea3ffddd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525018cf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Show them using Eclipse</a:t>
            </a:r>
            <a:endParaRPr/>
          </a:p>
        </p:txBody>
      </p:sp>
      <p:sp>
        <p:nvSpPr>
          <p:cNvPr id="63" name="Google Shape;63;gf2525018c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dfd20670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dfd206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ea3ffddd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eea3ffddd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4db4759e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f4db4759e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ea3ffdddc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geea3ffddd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4db4759e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gf4db4759e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b4759ed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gf4db4759e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17475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4db4759ed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f4db4759e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dfd20670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dfd206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ea3ffddd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eea3ffddd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f4db4759e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gf4db4759e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4d72fb511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gf4d72fb51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4d72fb5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gf4d72fb5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4f0418f3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gf4f0418f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4f0418f3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f4f0418f3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4db4759ed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f4db4759e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fd20670fb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dfd20670f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0511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315F-9490-46FD-8735-26396C8E1F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F03A17-B2AC-4F14-A274-0AFEF2ADF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BA73C9-D344-4C25-9FEF-4171205D7E1F}"/>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5" name="Footer Placeholder 4">
            <a:extLst>
              <a:ext uri="{FF2B5EF4-FFF2-40B4-BE49-F238E27FC236}">
                <a16:creationId xmlns:a16="http://schemas.microsoft.com/office/drawing/2014/main" id="{002C310A-1DF2-4499-8FA2-342004323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514B79-8FD3-4F3D-96BF-4AC7D8C86ACC}"/>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14666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F7B32-1151-4131-A982-CB51F4B9BB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9FD6D4-9D31-4456-8E76-1A61177DB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B6BE07-BDA4-4FB1-B745-A5E564E821D5}"/>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5" name="Footer Placeholder 4">
            <a:extLst>
              <a:ext uri="{FF2B5EF4-FFF2-40B4-BE49-F238E27FC236}">
                <a16:creationId xmlns:a16="http://schemas.microsoft.com/office/drawing/2014/main" id="{167722BB-3C75-4542-A72E-7FD41E4B5D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F65A3-DB4C-4231-B37C-61DFE61345A2}"/>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15083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9287C-022A-488E-A1C9-36C1FFCD85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4EF0A-9848-4D1E-BDEE-8EC2A1C15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80239E-B6AD-4B38-8A1D-EA011B6A07B4}"/>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5" name="Footer Placeholder 4">
            <a:extLst>
              <a:ext uri="{FF2B5EF4-FFF2-40B4-BE49-F238E27FC236}">
                <a16:creationId xmlns:a16="http://schemas.microsoft.com/office/drawing/2014/main" id="{28B9A8DF-0FCD-4825-ABC8-EB849B050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DBA77-0C45-4027-88F9-D4F411A659CF}"/>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361892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3"/>
        <p:cNvGrpSpPr/>
        <p:nvPr/>
      </p:nvGrpSpPr>
      <p:grpSpPr>
        <a:xfrm>
          <a:off x="0" y="0"/>
          <a:ext cx="0" cy="0"/>
          <a:chOff x="0" y="0"/>
          <a:chExt cx="0" cy="0"/>
        </a:xfrm>
      </p:grpSpPr>
      <p:sp>
        <p:nvSpPr>
          <p:cNvPr id="24" name="Google Shape;24;p44"/>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4"/>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7538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DC0A-AA94-4162-B85C-A86A7761E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0A9DF0-A9E5-41FC-BBF1-17A301518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C3F7A-058B-458B-BC7A-FC6DD993C8AA}"/>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5" name="Footer Placeholder 4">
            <a:extLst>
              <a:ext uri="{FF2B5EF4-FFF2-40B4-BE49-F238E27FC236}">
                <a16:creationId xmlns:a16="http://schemas.microsoft.com/office/drawing/2014/main" id="{F97CAFE6-586A-4517-A24A-E0948C26B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09D29-BAA0-4164-AE5A-A2AE1707A716}"/>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367733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3F63-B69F-4C4E-B6CF-786C5C34C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6861CB-97D8-433E-B3D9-0AA56DBE9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36D2D8-F370-4A94-B400-A3CEE15BE3D2}"/>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5" name="Footer Placeholder 4">
            <a:extLst>
              <a:ext uri="{FF2B5EF4-FFF2-40B4-BE49-F238E27FC236}">
                <a16:creationId xmlns:a16="http://schemas.microsoft.com/office/drawing/2014/main" id="{EF4EFEBC-38C8-4E7C-8DE8-BBE7DE332E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47DF7-E8BE-4351-BC21-948171857412}"/>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95147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FD88-1F6B-4016-A4BA-5FBECC170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22B6E1-1D8E-4032-A4AC-4129DD033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B92265-A062-4567-B51A-80A4F2048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AC93AF-FFB4-4D0E-9B32-A05A43AAFB51}"/>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6" name="Footer Placeholder 5">
            <a:extLst>
              <a:ext uri="{FF2B5EF4-FFF2-40B4-BE49-F238E27FC236}">
                <a16:creationId xmlns:a16="http://schemas.microsoft.com/office/drawing/2014/main" id="{7749B2E9-AB48-42DA-8C5D-70596A92F1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29ED80-A0C2-4D1A-9F27-07EB6B693C4D}"/>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63198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82F-6F0C-4ADD-BF5C-6AAE80C54C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748EAA-ECA0-4FB5-89CD-FA6831D97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233FA-EFF7-428E-B3CA-59D43C30D5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E8BCE1-BE3E-4811-A06C-545ACC507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B128C-0B76-4427-B88F-18EBB2A52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7FF6A6-91E0-42CD-95F9-5A4BC77AF678}"/>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8" name="Footer Placeholder 7">
            <a:extLst>
              <a:ext uri="{FF2B5EF4-FFF2-40B4-BE49-F238E27FC236}">
                <a16:creationId xmlns:a16="http://schemas.microsoft.com/office/drawing/2014/main" id="{111B5270-35CC-46D7-B652-608459B9D8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EF38D7-1DEB-4CF2-8C0A-809FD2C48C44}"/>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334876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632D-235C-48F0-BA17-E940A1BC3C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1D72F2-6144-48BB-9889-618759F809AD}"/>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4" name="Footer Placeholder 3">
            <a:extLst>
              <a:ext uri="{FF2B5EF4-FFF2-40B4-BE49-F238E27FC236}">
                <a16:creationId xmlns:a16="http://schemas.microsoft.com/office/drawing/2014/main" id="{C673178B-693E-41AB-933F-40C83323B0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ADFDC4-1A0F-4419-8420-846B9D7868D0}"/>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29480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51922-4816-4858-8551-F8C832459A8E}"/>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3" name="Footer Placeholder 2">
            <a:extLst>
              <a:ext uri="{FF2B5EF4-FFF2-40B4-BE49-F238E27FC236}">
                <a16:creationId xmlns:a16="http://schemas.microsoft.com/office/drawing/2014/main" id="{72B1F920-D4AB-489F-9DEF-399D3E6325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192A0C-3D37-48F9-B0D6-D745A814BBC9}"/>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74088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675A-4D0D-4C45-ADBE-CE271E7D9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6C022A-1E50-44BC-AA93-DB1BB6332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08AC80-1364-4DD3-92A9-065404F4D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C46BF-61D5-40E4-A671-9D820FD4BE07}"/>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6" name="Footer Placeholder 5">
            <a:extLst>
              <a:ext uri="{FF2B5EF4-FFF2-40B4-BE49-F238E27FC236}">
                <a16:creationId xmlns:a16="http://schemas.microsoft.com/office/drawing/2014/main" id="{F3D318D2-C46D-44A7-B39D-0BDEE2D41D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446664-E37E-48AF-9796-44ABC6D7D880}"/>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342220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09B2-7B27-46B9-80ED-131CEF6CF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909D20-EA02-4650-BD30-AE1F9C115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52F55B-AB1A-4A46-B696-677923E51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0388A-E0A0-4CE1-8DF9-63D36153FA45}"/>
              </a:ext>
            </a:extLst>
          </p:cNvPr>
          <p:cNvSpPr>
            <a:spLocks noGrp="1"/>
          </p:cNvSpPr>
          <p:nvPr>
            <p:ph type="dt" sz="half" idx="10"/>
          </p:nvPr>
        </p:nvSpPr>
        <p:spPr/>
        <p:txBody>
          <a:bodyPr/>
          <a:lstStyle/>
          <a:p>
            <a:fld id="{6A479BEF-6069-419D-B977-199E035C4BEA}" type="datetimeFigureOut">
              <a:rPr lang="en-IN" smtClean="0"/>
              <a:t>04-11-2021</a:t>
            </a:fld>
            <a:endParaRPr lang="en-IN"/>
          </a:p>
        </p:txBody>
      </p:sp>
      <p:sp>
        <p:nvSpPr>
          <p:cNvPr id="6" name="Footer Placeholder 5">
            <a:extLst>
              <a:ext uri="{FF2B5EF4-FFF2-40B4-BE49-F238E27FC236}">
                <a16:creationId xmlns:a16="http://schemas.microsoft.com/office/drawing/2014/main" id="{37D1A326-E1A7-4C90-9BF8-A5F49EFB3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40CB5-F0B8-42A6-B474-917768A688CE}"/>
              </a:ext>
            </a:extLst>
          </p:cNvPr>
          <p:cNvSpPr>
            <a:spLocks noGrp="1"/>
          </p:cNvSpPr>
          <p:nvPr>
            <p:ph type="sldNum" sz="quarter" idx="12"/>
          </p:nvPr>
        </p:nvSpPr>
        <p:spPr/>
        <p:txBody>
          <a:bodyPr/>
          <a:lstStyle/>
          <a:p>
            <a:fld id="{DA010883-D784-4F7A-9FA8-F0AB9C1D0263}" type="slidenum">
              <a:rPr lang="en-IN" smtClean="0"/>
              <a:t>‹#›</a:t>
            </a:fld>
            <a:endParaRPr lang="en-IN"/>
          </a:p>
        </p:txBody>
      </p:sp>
    </p:spTree>
    <p:extLst>
      <p:ext uri="{BB962C8B-B14F-4D97-AF65-F5344CB8AC3E}">
        <p14:creationId xmlns:p14="http://schemas.microsoft.com/office/powerpoint/2010/main" val="164359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5E082-3FB8-407B-AECC-03FE5CDF52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65EEE-7107-41D4-9A6F-7B6EDBF12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84E2E-3056-4487-AF1C-F225B1823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79BEF-6069-419D-B977-199E035C4BEA}" type="datetimeFigureOut">
              <a:rPr lang="en-IN" smtClean="0"/>
              <a:t>04-11-2021</a:t>
            </a:fld>
            <a:endParaRPr lang="en-IN"/>
          </a:p>
        </p:txBody>
      </p:sp>
      <p:sp>
        <p:nvSpPr>
          <p:cNvPr id="5" name="Footer Placeholder 4">
            <a:extLst>
              <a:ext uri="{FF2B5EF4-FFF2-40B4-BE49-F238E27FC236}">
                <a16:creationId xmlns:a16="http://schemas.microsoft.com/office/drawing/2014/main" id="{CACEDB85-EF75-4AB3-8963-719ED70127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EB94D8-CF58-4183-ADC3-9322B1C263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10883-D784-4F7A-9FA8-F0AB9C1D0263}" type="slidenum">
              <a:rPr lang="en-IN" smtClean="0"/>
              <a:t>‹#›</a:t>
            </a:fld>
            <a:endParaRPr lang="en-IN"/>
          </a:p>
        </p:txBody>
      </p:sp>
    </p:spTree>
    <p:extLst>
      <p:ext uri="{BB962C8B-B14F-4D97-AF65-F5344CB8AC3E}">
        <p14:creationId xmlns:p14="http://schemas.microsoft.com/office/powerpoint/2010/main" val="2477620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geeksforgeeks.org/pojo-vs-java-bean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882DE6-F531-4CCC-B921-6326388F8C79}"/>
              </a:ext>
            </a:extLst>
          </p:cNvPr>
          <p:cNvSpPr>
            <a:spLocks noGrp="1"/>
          </p:cNvSpPr>
          <p:nvPr>
            <p:ph type="ctrTitle"/>
          </p:nvPr>
        </p:nvSpPr>
        <p:spPr>
          <a:xfrm>
            <a:off x="1524000" y="1122363"/>
            <a:ext cx="9144000" cy="992187"/>
          </a:xfrm>
        </p:spPr>
        <p:txBody>
          <a:bodyPr/>
          <a:lstStyle/>
          <a:p>
            <a:r>
              <a:rPr lang="en-IN" b="0" i="0" dirty="0">
                <a:solidFill>
                  <a:srgbClr val="666666"/>
                </a:solidFill>
                <a:effectLst/>
                <a:latin typeface="LatoWeb"/>
              </a:rPr>
              <a:t>Hibernate</a:t>
            </a:r>
            <a:endParaRPr lang="en-IN" dirty="0"/>
          </a:p>
        </p:txBody>
      </p:sp>
      <p:sp>
        <p:nvSpPr>
          <p:cNvPr id="7" name="Subtitle 6">
            <a:extLst>
              <a:ext uri="{FF2B5EF4-FFF2-40B4-BE49-F238E27FC236}">
                <a16:creationId xmlns:a16="http://schemas.microsoft.com/office/drawing/2014/main" id="{531D6C06-9BA3-429F-BA8D-BFAE64C549A2}"/>
              </a:ext>
            </a:extLst>
          </p:cNvPr>
          <p:cNvSpPr>
            <a:spLocks noGrp="1"/>
          </p:cNvSpPr>
          <p:nvPr>
            <p:ph type="subTitle" idx="1"/>
          </p:nvPr>
        </p:nvSpPr>
        <p:spPr>
          <a:xfrm>
            <a:off x="771525" y="3602038"/>
            <a:ext cx="9896475" cy="704786"/>
          </a:xfrm>
        </p:spPr>
        <p:txBody>
          <a:bodyPr>
            <a:normAutofit/>
          </a:bodyPr>
          <a:lstStyle/>
          <a:p>
            <a:r>
              <a:rPr lang="en-US" sz="3200" b="0" i="0" dirty="0">
                <a:solidFill>
                  <a:srgbClr val="2D3B45"/>
                </a:solidFill>
                <a:effectLst/>
                <a:latin typeface="LatoWeb"/>
              </a:rPr>
              <a:t>Week 11 Faculty Session on Hibernate and Databases</a:t>
            </a:r>
            <a:endParaRPr lang="en-IN" sz="3200"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051A204E-4B35-4265-A565-6E7B972B1C0B}"/>
                  </a:ext>
                </a:extLst>
              </p14:cNvPr>
              <p14:cNvContentPartPr/>
              <p14:nvPr/>
            </p14:nvContentPartPr>
            <p14:xfrm>
              <a:off x="9264315" y="1379370"/>
              <a:ext cx="85680" cy="7200"/>
            </p14:xfrm>
          </p:contentPart>
        </mc:Choice>
        <mc:Fallback>
          <p:pic>
            <p:nvPicPr>
              <p:cNvPr id="8" name="Ink 7">
                <a:extLst>
                  <a:ext uri="{FF2B5EF4-FFF2-40B4-BE49-F238E27FC236}">
                    <a16:creationId xmlns:a16="http://schemas.microsoft.com/office/drawing/2014/main" id="{051A204E-4B35-4265-A565-6E7B972B1C0B}"/>
                  </a:ext>
                </a:extLst>
              </p:cNvPr>
              <p:cNvPicPr/>
              <p:nvPr/>
            </p:nvPicPr>
            <p:blipFill>
              <a:blip r:embed="rId3"/>
              <a:stretch>
                <a:fillRect/>
              </a:stretch>
            </p:blipFill>
            <p:spPr>
              <a:xfrm>
                <a:off x="9255315" y="1370730"/>
                <a:ext cx="103320" cy="24840"/>
              </a:xfrm>
              <a:prstGeom prst="rect">
                <a:avLst/>
              </a:prstGeom>
            </p:spPr>
          </p:pic>
        </mc:Fallback>
      </mc:AlternateContent>
    </p:spTree>
    <p:extLst>
      <p:ext uri="{BB962C8B-B14F-4D97-AF65-F5344CB8AC3E}">
        <p14:creationId xmlns:p14="http://schemas.microsoft.com/office/powerpoint/2010/main" val="158966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4"/>
          <p:cNvSpPr txBox="1"/>
          <p:nvPr/>
        </p:nvSpPr>
        <p:spPr>
          <a:xfrm>
            <a:off x="1665749" y="261204"/>
            <a:ext cx="8860500" cy="5388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000" b="1" i="0" u="none" strike="noStrike" cap="none" dirty="0">
                <a:solidFill>
                  <a:schemeClr val="dk1"/>
                </a:solidFill>
                <a:latin typeface="Calibri"/>
                <a:ea typeface="Calibri"/>
                <a:cs typeface="Calibri"/>
                <a:sym typeface="Calibri"/>
              </a:rPr>
              <a:t>Some Common </a:t>
            </a:r>
            <a:r>
              <a:rPr lang="en-IN" sz="3200" b="1" i="0" u="none" strike="noStrike" cap="none" dirty="0">
                <a:solidFill>
                  <a:schemeClr val="dk1"/>
                </a:solidFill>
                <a:latin typeface="Calibri"/>
                <a:ea typeface="Calibri"/>
                <a:cs typeface="Calibri"/>
                <a:sym typeface="Calibri"/>
              </a:rPr>
              <a:t>issues</a:t>
            </a:r>
            <a:r>
              <a:rPr lang="en-IN" sz="4000" b="1" i="0" u="none" strike="noStrike" cap="none" dirty="0">
                <a:solidFill>
                  <a:schemeClr val="dk1"/>
                </a:solidFill>
                <a:latin typeface="Calibri"/>
                <a:ea typeface="Calibri"/>
                <a:cs typeface="Calibri"/>
                <a:sym typeface="Calibri"/>
              </a:rPr>
              <a:t> with JDBC</a:t>
            </a:r>
            <a:endParaRPr sz="4000" b="1" i="0" u="none" strike="noStrike" cap="none" dirty="0">
              <a:solidFill>
                <a:schemeClr val="dk1"/>
              </a:solidFill>
              <a:latin typeface="Calibri"/>
              <a:ea typeface="Calibri"/>
              <a:cs typeface="Calibri"/>
              <a:sym typeface="Calibri"/>
            </a:endParaRPr>
          </a:p>
        </p:txBody>
      </p:sp>
      <p:sp>
        <p:nvSpPr>
          <p:cNvPr id="369" name="Google Shape;369;p34"/>
          <p:cNvSpPr txBox="1"/>
          <p:nvPr/>
        </p:nvSpPr>
        <p:spPr>
          <a:xfrm>
            <a:off x="1230212" y="1018275"/>
            <a:ext cx="9485413" cy="5447615"/>
          </a:xfrm>
          <a:prstGeom prst="rect">
            <a:avLst/>
          </a:prstGeom>
          <a:noFill/>
          <a:ln>
            <a:noFill/>
          </a:ln>
        </p:spPr>
        <p:txBody>
          <a:bodyPr spcFirstLastPara="1" wrap="square" lIns="91425" tIns="91425" rIns="91425" bIns="91425" anchor="t" anchorCtr="0">
            <a:spAutoFit/>
          </a:bodyPr>
          <a:lstStyle/>
          <a:p>
            <a:pPr marL="342900" indent="-342900" algn="l">
              <a:lnSpc>
                <a:spcPct val="114000"/>
              </a:lnSpc>
              <a:buFont typeface="Arial" panose="020B0604020202020204" pitchFamily="34" charset="0"/>
              <a:buChar char="•"/>
            </a:pPr>
            <a:r>
              <a:rPr lang="en-US" sz="2000" b="1" i="0" dirty="0">
                <a:solidFill>
                  <a:srgbClr val="333333"/>
                </a:solidFill>
                <a:effectLst/>
                <a:latin typeface="Open Sans" panose="020B0606030504020204" pitchFamily="34" charset="0"/>
              </a:rPr>
              <a:t>Repeatable </a:t>
            </a:r>
            <a:r>
              <a:rPr lang="en-US" sz="2000" b="1" dirty="0">
                <a:solidFill>
                  <a:srgbClr val="333333"/>
                </a:solidFill>
                <a:latin typeface="Open Sans" panose="020B0606030504020204" pitchFamily="34" charset="0"/>
              </a:rPr>
              <a:t>Code</a:t>
            </a:r>
          </a:p>
          <a:p>
            <a:pPr lvl="1">
              <a:lnSpc>
                <a:spcPct val="114000"/>
              </a:lnSpc>
            </a:pPr>
            <a:r>
              <a:rPr lang="en-US" sz="2000" dirty="0">
                <a:solidFill>
                  <a:srgbClr val="333333"/>
                </a:solidFill>
              </a:rPr>
              <a:t>Repeating the same lines of code over and over again in application for fetching data from the database?</a:t>
            </a:r>
          </a:p>
          <a:p>
            <a:pPr marL="342900" indent="-342900" algn="l">
              <a:lnSpc>
                <a:spcPct val="114000"/>
              </a:lnSpc>
              <a:buFont typeface="Arial" panose="020B0604020202020204" pitchFamily="34" charset="0"/>
              <a:buChar char="•"/>
            </a:pPr>
            <a:r>
              <a:rPr lang="en-US" sz="2000" b="1" i="0" dirty="0">
                <a:solidFill>
                  <a:srgbClr val="000000"/>
                </a:solidFill>
                <a:effectLst/>
                <a:latin typeface="Raleway" panose="020B0604020202020204" pitchFamily="2" charset="0"/>
              </a:rPr>
              <a:t>Database Dependency</a:t>
            </a:r>
          </a:p>
          <a:p>
            <a:pPr lvl="1">
              <a:lnSpc>
                <a:spcPct val="114000"/>
              </a:lnSpc>
            </a:pPr>
            <a:r>
              <a:rPr lang="en-US" sz="2000" dirty="0">
                <a:solidFill>
                  <a:srgbClr val="333333"/>
                </a:solidFill>
              </a:rPr>
              <a:t>JDBC is database-dependent, which means that different scripts must be written for different databases.</a:t>
            </a:r>
          </a:p>
          <a:p>
            <a:pPr marL="342900" indent="-342900" algn="l">
              <a:lnSpc>
                <a:spcPct val="114000"/>
              </a:lnSpc>
              <a:buFont typeface="Arial" panose="020B0604020202020204" pitchFamily="34" charset="0"/>
              <a:buChar char="•"/>
            </a:pPr>
            <a:r>
              <a:rPr lang="en-US" sz="2000" b="1" i="0" dirty="0">
                <a:solidFill>
                  <a:srgbClr val="000000"/>
                </a:solidFill>
                <a:effectLst/>
                <a:latin typeface="Raleway" panose="020B0604020202020204" pitchFamily="2" charset="0"/>
              </a:rPr>
              <a:t>Exception Handling</a:t>
            </a:r>
          </a:p>
          <a:p>
            <a:pPr lvl="1">
              <a:lnSpc>
                <a:spcPct val="114000"/>
              </a:lnSpc>
            </a:pPr>
            <a:r>
              <a:rPr lang="en-US" sz="2000" dirty="0">
                <a:solidFill>
                  <a:srgbClr val="333333"/>
                </a:solidFill>
              </a:rPr>
              <a:t>Because JDBC throws checked exceptions, such as </a:t>
            </a:r>
            <a:r>
              <a:rPr lang="en-US" sz="2000" dirty="0" err="1">
                <a:solidFill>
                  <a:srgbClr val="333333"/>
                </a:solidFill>
              </a:rPr>
              <a:t>SQLException</a:t>
            </a:r>
            <a:r>
              <a:rPr lang="en-US" sz="2000" dirty="0">
                <a:solidFill>
                  <a:srgbClr val="333333"/>
                </a:solidFill>
              </a:rPr>
              <a:t>, we must write it in a try-catch block. </a:t>
            </a:r>
          </a:p>
          <a:p>
            <a:pPr marL="342900" indent="-342900" algn="l">
              <a:lnSpc>
                <a:spcPct val="114000"/>
              </a:lnSpc>
              <a:buFont typeface="Arial" panose="020B0604020202020204" pitchFamily="34" charset="0"/>
              <a:buChar char="•"/>
            </a:pPr>
            <a:r>
              <a:rPr lang="en-US" sz="2000" b="1" i="0" dirty="0">
                <a:solidFill>
                  <a:srgbClr val="000000"/>
                </a:solidFill>
                <a:effectLst/>
                <a:latin typeface="Raleway" panose="020B0604020202020204" pitchFamily="2" charset="0"/>
              </a:rPr>
              <a:t>Migration</a:t>
            </a:r>
          </a:p>
          <a:p>
            <a:pPr lvl="1">
              <a:lnSpc>
                <a:spcPct val="114000"/>
              </a:lnSpc>
            </a:pPr>
            <a:r>
              <a:rPr lang="en-US" sz="2000" dirty="0">
                <a:solidFill>
                  <a:srgbClr val="333333"/>
                </a:solidFill>
              </a:rPr>
              <a:t>Too much of rework while migrating from one database to another.</a:t>
            </a:r>
          </a:p>
          <a:p>
            <a:pPr marL="342900" indent="-342900">
              <a:lnSpc>
                <a:spcPct val="114000"/>
              </a:lnSpc>
              <a:buFont typeface="Arial" panose="020B0604020202020204" pitchFamily="34" charset="0"/>
              <a:buChar char="•"/>
            </a:pPr>
            <a:r>
              <a:rPr lang="en-IN" sz="2000" b="1" i="0" dirty="0">
                <a:solidFill>
                  <a:srgbClr val="000000"/>
                </a:solidFill>
                <a:effectLst/>
                <a:latin typeface="Raleway" pitchFamily="2" charset="0"/>
              </a:rPr>
              <a:t>Managing Associations</a:t>
            </a:r>
          </a:p>
          <a:p>
            <a:pPr lvl="1">
              <a:lnSpc>
                <a:spcPct val="114000"/>
              </a:lnSpc>
            </a:pPr>
            <a:r>
              <a:rPr lang="en-US" sz="2000" b="0" i="0" u="none" strike="noStrike" cap="none" dirty="0">
                <a:solidFill>
                  <a:srgbClr val="000000"/>
                </a:solidFill>
                <a:latin typeface="Calibri"/>
                <a:ea typeface="Calibri"/>
                <a:cs typeface="Calibri"/>
                <a:sym typeface="Calibri"/>
              </a:rPr>
              <a:t>When associating database tables in a query with JDBC, we need to write out the full SQL query, while with JPA, we simply use annotations to create one-to-one, one-to-many, many-to-one, and many-to-many associations.</a:t>
            </a:r>
            <a:endParaRPr sz="20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2556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4"/>
          <p:cNvSpPr txBox="1"/>
          <p:nvPr/>
        </p:nvSpPr>
        <p:spPr>
          <a:xfrm>
            <a:off x="1665749" y="261204"/>
            <a:ext cx="8860500" cy="538896"/>
          </a:xfrm>
          <a:prstGeom prst="rect">
            <a:avLst/>
          </a:prstGeom>
          <a:noFill/>
          <a:ln>
            <a:noFill/>
          </a:ln>
        </p:spPr>
        <p:txBody>
          <a:bodyPr spcFirstLastPara="1" wrap="square" lIns="91425" tIns="45700" rIns="91425" bIns="45700" anchor="ctr" anchorCtr="0">
            <a:noAutofit/>
          </a:bodyPr>
          <a:lstStyle/>
          <a:p>
            <a:pPr algn="ctr">
              <a:lnSpc>
                <a:spcPct val="114000"/>
              </a:lnSpc>
            </a:pPr>
            <a:r>
              <a:rPr lang="en-US" sz="4000" b="0" i="0" u="none" strike="noStrike" cap="none" dirty="0">
                <a:solidFill>
                  <a:srgbClr val="000000"/>
                </a:solidFill>
                <a:latin typeface="Calibri"/>
                <a:ea typeface="Calibri"/>
                <a:cs typeface="Calibri"/>
                <a:sym typeface="Calibri"/>
              </a:rPr>
              <a:t>Java Persistence API (JPA)</a:t>
            </a:r>
          </a:p>
        </p:txBody>
      </p:sp>
      <p:sp>
        <p:nvSpPr>
          <p:cNvPr id="369" name="Google Shape;369;p34"/>
          <p:cNvSpPr txBox="1"/>
          <p:nvPr/>
        </p:nvSpPr>
        <p:spPr>
          <a:xfrm>
            <a:off x="1040836" y="1465950"/>
            <a:ext cx="9485413" cy="4395019"/>
          </a:xfrm>
          <a:prstGeom prst="rect">
            <a:avLst/>
          </a:prstGeom>
          <a:noFill/>
          <a:ln>
            <a:noFill/>
          </a:ln>
        </p:spPr>
        <p:txBody>
          <a:bodyPr spcFirstLastPara="1" wrap="square" lIns="91425" tIns="91425" rIns="91425" bIns="91425" anchor="t" anchorCtr="0">
            <a:spAutoFit/>
          </a:bodyPr>
          <a:lstStyle/>
          <a:p>
            <a:pPr algn="l">
              <a:lnSpc>
                <a:spcPct val="114000"/>
              </a:lnSpc>
            </a:pPr>
            <a:r>
              <a:rPr lang="en-US" sz="2000" dirty="0">
                <a:solidFill>
                  <a:srgbClr val="333333"/>
                </a:solidFill>
                <a:sym typeface="Calibri"/>
              </a:rPr>
              <a:t>The </a:t>
            </a:r>
            <a:r>
              <a:rPr lang="en-US" sz="2000" b="1" dirty="0">
                <a:solidFill>
                  <a:srgbClr val="333333"/>
                </a:solidFill>
                <a:sym typeface="Calibri"/>
              </a:rPr>
              <a:t>Java Persistence API (JPA) </a:t>
            </a:r>
            <a:r>
              <a:rPr lang="en-US" sz="2000" dirty="0">
                <a:solidFill>
                  <a:srgbClr val="333333"/>
                </a:solidFill>
                <a:sym typeface="Calibri"/>
              </a:rPr>
              <a:t>is a standard API for accessing databases from within Java applications. The main </a:t>
            </a:r>
            <a:r>
              <a:rPr lang="en-US" sz="2000" b="1" dirty="0">
                <a:solidFill>
                  <a:srgbClr val="333333"/>
                </a:solidFill>
                <a:sym typeface="Calibri"/>
              </a:rPr>
              <a:t>advantage of JPA over JDBC </a:t>
            </a:r>
            <a:r>
              <a:rPr lang="en-US" sz="2000" dirty="0">
                <a:solidFill>
                  <a:srgbClr val="333333"/>
                </a:solidFill>
                <a:sym typeface="Calibri"/>
              </a:rPr>
              <a:t>(the older Java API for interacting with databases) is that </a:t>
            </a:r>
            <a:r>
              <a:rPr lang="en-US" sz="2000" b="1" dirty="0">
                <a:solidFill>
                  <a:srgbClr val="333333"/>
                </a:solidFill>
                <a:sym typeface="Calibri"/>
              </a:rPr>
              <a:t>in JPA data is represented by classes and objects rather than by tables and records as in JDBC. </a:t>
            </a:r>
            <a:r>
              <a:rPr lang="en-US" sz="2000" dirty="0">
                <a:solidFill>
                  <a:srgbClr val="333333"/>
                </a:solidFill>
                <a:sym typeface="Calibri"/>
              </a:rPr>
              <a:t>Using plain old Java objects (</a:t>
            </a:r>
            <a:r>
              <a:rPr lang="en-US" sz="2000" b="1" dirty="0">
                <a:solidFill>
                  <a:srgbClr val="333333"/>
                </a:solidFill>
                <a:sym typeface="Calibri"/>
              </a:rPr>
              <a:t>POJO) to represent persistent da</a:t>
            </a:r>
            <a:r>
              <a:rPr lang="en-US" sz="2000" dirty="0">
                <a:solidFill>
                  <a:srgbClr val="333333"/>
                </a:solidFill>
                <a:sym typeface="Calibri"/>
              </a:rPr>
              <a:t>ta significantly simplify database programming.</a:t>
            </a:r>
          </a:p>
          <a:p>
            <a:pPr algn="l">
              <a:lnSpc>
                <a:spcPct val="114000"/>
              </a:lnSpc>
            </a:pPr>
            <a:endParaRPr lang="en-US" sz="2000" dirty="0">
              <a:solidFill>
                <a:srgbClr val="333333"/>
              </a:solidFill>
              <a:sym typeface="Calibri"/>
            </a:endParaRPr>
          </a:p>
          <a:p>
            <a:pPr algn="l">
              <a:lnSpc>
                <a:spcPct val="114000"/>
              </a:lnSpc>
            </a:pPr>
            <a:r>
              <a:rPr lang="en-US" sz="2000" dirty="0">
                <a:solidFill>
                  <a:srgbClr val="333333"/>
                </a:solidFill>
                <a:sym typeface="Calibri"/>
              </a:rPr>
              <a:t>A </a:t>
            </a:r>
            <a:r>
              <a:rPr lang="en-US" sz="2000" b="1" dirty="0">
                <a:solidFill>
                  <a:srgbClr val="333333"/>
                </a:solidFill>
                <a:sym typeface="Calibri"/>
              </a:rPr>
              <a:t>JPA implementation </a:t>
            </a:r>
            <a:r>
              <a:rPr lang="en-US" sz="2000" dirty="0">
                <a:solidFill>
                  <a:srgbClr val="333333"/>
                </a:solidFill>
                <a:sym typeface="Calibri"/>
              </a:rPr>
              <a:t>(sometimes referred to as a </a:t>
            </a:r>
            <a:r>
              <a:rPr lang="en-US" sz="2000" b="1" dirty="0">
                <a:solidFill>
                  <a:srgbClr val="333333"/>
                </a:solidFill>
                <a:sym typeface="Calibri"/>
              </a:rPr>
              <a:t>JPA provider</a:t>
            </a:r>
            <a:r>
              <a:rPr lang="en-US" sz="2000" dirty="0">
                <a:solidFill>
                  <a:srgbClr val="333333"/>
                </a:solidFill>
                <a:sym typeface="Calibri"/>
              </a:rPr>
              <a:t>) is needed in order to interact with a relational database such as </a:t>
            </a:r>
            <a:r>
              <a:rPr lang="en-US" sz="2000" b="1" dirty="0">
                <a:solidFill>
                  <a:srgbClr val="333333"/>
                </a:solidFill>
                <a:sym typeface="Calibri"/>
              </a:rPr>
              <a:t>Oracle, DB2, SQL Server or MySQL</a:t>
            </a:r>
            <a:r>
              <a:rPr lang="en-US" sz="2000" dirty="0">
                <a:solidFill>
                  <a:srgbClr val="333333"/>
                </a:solidFill>
                <a:sym typeface="Calibri"/>
              </a:rPr>
              <a:t>. The popular JPA implementations are </a:t>
            </a:r>
            <a:r>
              <a:rPr lang="en-US" sz="2000" b="1" dirty="0">
                <a:solidFill>
                  <a:srgbClr val="333333"/>
                </a:solidFill>
                <a:sym typeface="Calibri"/>
              </a:rPr>
              <a:t>Hibernate, TopLink, </a:t>
            </a:r>
            <a:r>
              <a:rPr lang="en-US" sz="2000" b="1" dirty="0" err="1">
                <a:solidFill>
                  <a:srgbClr val="333333"/>
                </a:solidFill>
                <a:sym typeface="Calibri"/>
              </a:rPr>
              <a:t>EclipseLink</a:t>
            </a:r>
            <a:r>
              <a:rPr lang="en-US" sz="2000" b="1" dirty="0">
                <a:solidFill>
                  <a:srgbClr val="333333"/>
                </a:solidFill>
                <a:sym typeface="Calibri"/>
              </a:rPr>
              <a:t>, Open JPA and </a:t>
            </a:r>
            <a:r>
              <a:rPr lang="en-US" sz="2000" b="1" dirty="0" err="1">
                <a:solidFill>
                  <a:srgbClr val="333333"/>
                </a:solidFill>
                <a:sym typeface="Calibri"/>
              </a:rPr>
              <a:t>DataNucleus</a:t>
            </a:r>
            <a:r>
              <a:rPr lang="en-US" sz="2000" dirty="0">
                <a:solidFill>
                  <a:srgbClr val="333333"/>
                </a:solidFill>
                <a:sym typeface="Calibri"/>
              </a:rPr>
              <a:t>. These implementations are </a:t>
            </a:r>
            <a:r>
              <a:rPr lang="en-US" sz="2000" b="1" dirty="0">
                <a:solidFill>
                  <a:srgbClr val="333333"/>
                </a:solidFill>
                <a:sym typeface="Calibri"/>
              </a:rPr>
              <a:t>Object Relational Mapping (ORM) </a:t>
            </a:r>
            <a:r>
              <a:rPr lang="en-US" sz="2000" dirty="0">
                <a:solidFill>
                  <a:srgbClr val="333333"/>
                </a:solidFill>
                <a:sym typeface="Calibri"/>
              </a:rPr>
              <a:t>tools. The mapping bridges between the data representation in the relational database (as tables and records) and the representation in the Java application (as classes and objects).</a:t>
            </a:r>
            <a:endParaRPr sz="2000" dirty="0">
              <a:solidFill>
                <a:srgbClr val="333333"/>
              </a:solidFill>
              <a:sym typeface="Calibri"/>
            </a:endParaRPr>
          </a:p>
        </p:txBody>
      </p:sp>
    </p:spTree>
    <p:extLst>
      <p:ext uri="{BB962C8B-B14F-4D97-AF65-F5344CB8AC3E}">
        <p14:creationId xmlns:p14="http://schemas.microsoft.com/office/powerpoint/2010/main" val="363565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3200" b="1" i="0" u="none" strike="noStrike" cap="none">
                <a:solidFill>
                  <a:schemeClr val="dk2"/>
                </a:solidFill>
                <a:latin typeface="Calibri"/>
                <a:ea typeface="Calibri"/>
                <a:cs typeface="Calibri"/>
                <a:sym typeface="Calibri"/>
              </a:rPr>
              <a:t>Introduction to Hibernate</a:t>
            </a:r>
            <a:endParaRPr sz="3200" b="1" i="0" u="none" strike="noStrike" cap="none">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dfd20670fb_0_9"/>
          <p:cNvSpPr txBox="1"/>
          <p:nvPr/>
        </p:nvSpPr>
        <p:spPr>
          <a:xfrm>
            <a:off x="550106" y="373364"/>
            <a:ext cx="80001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What is Hibernate?</a:t>
            </a:r>
            <a:endParaRPr sz="3200" b="1" i="0" u="none" strike="noStrike" cap="none">
              <a:solidFill>
                <a:schemeClr val="dk2"/>
              </a:solidFill>
              <a:latin typeface="Calibri"/>
              <a:ea typeface="Calibri"/>
              <a:cs typeface="Calibri"/>
              <a:sym typeface="Calibri"/>
            </a:endParaRPr>
          </a:p>
        </p:txBody>
      </p:sp>
      <p:sp>
        <p:nvSpPr>
          <p:cNvPr id="59" name="Google Shape;59;gdfd20670fb_0_9"/>
          <p:cNvSpPr txBox="1"/>
          <p:nvPr/>
        </p:nvSpPr>
        <p:spPr>
          <a:xfrm>
            <a:off x="642950" y="1370200"/>
            <a:ext cx="92787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1800" b="0" i="0" u="none" strike="noStrike" cap="none" dirty="0">
                <a:solidFill>
                  <a:schemeClr val="dk1"/>
                </a:solidFill>
                <a:latin typeface="Calibri"/>
                <a:ea typeface="Calibri"/>
                <a:cs typeface="Calibri"/>
                <a:sym typeface="Calibri"/>
              </a:rPr>
              <a:t>Hibernate is used to save java objects or user data given to java in database for future use.</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dirty="0">
                <a:solidFill>
                  <a:schemeClr val="dk1"/>
                </a:solidFill>
                <a:latin typeface="Calibri"/>
                <a:ea typeface="Calibri"/>
                <a:cs typeface="Calibri"/>
                <a:sym typeface="Calibri"/>
              </a:rPr>
              <a:t>“</a:t>
            </a:r>
            <a:r>
              <a:rPr lang="en-IN" sz="1800" b="0" i="0" u="none" strike="noStrike" cap="none" dirty="0" err="1">
                <a:solidFill>
                  <a:schemeClr val="dk1"/>
                </a:solidFill>
                <a:latin typeface="Calibri"/>
                <a:ea typeface="Calibri"/>
                <a:cs typeface="Calibri"/>
                <a:sym typeface="Calibri"/>
              </a:rPr>
              <a:t>Internally",Hibernate</a:t>
            </a:r>
            <a:r>
              <a:rPr lang="en-IN" sz="1800" b="0" i="0" u="none" strike="noStrike" cap="none" dirty="0">
                <a:solidFill>
                  <a:schemeClr val="dk1"/>
                </a:solidFill>
                <a:latin typeface="Calibri"/>
                <a:ea typeface="Calibri"/>
                <a:cs typeface="Calibri"/>
                <a:sym typeface="Calibri"/>
              </a:rPr>
              <a:t> uses </a:t>
            </a:r>
            <a:r>
              <a:rPr lang="en-IN" sz="1800" b="1" i="0" u="none" strike="noStrike" cap="none" dirty="0">
                <a:solidFill>
                  <a:schemeClr val="dk1"/>
                </a:solidFill>
                <a:latin typeface="Calibri"/>
                <a:ea typeface="Calibri"/>
                <a:cs typeface="Calibri"/>
                <a:sym typeface="Calibri"/>
              </a:rPr>
              <a:t>JDBC </a:t>
            </a:r>
            <a:r>
              <a:rPr lang="en-IN" sz="1800" b="0" i="0" u="none" strike="noStrike" cap="none" dirty="0">
                <a:solidFill>
                  <a:schemeClr val="dk1"/>
                </a:solidFill>
                <a:latin typeface="Calibri"/>
                <a:ea typeface="Calibri"/>
                <a:cs typeface="Calibri"/>
                <a:sym typeface="Calibri"/>
              </a:rPr>
              <a:t>(</a:t>
            </a:r>
            <a:r>
              <a:rPr lang="en-IN" sz="1800" b="1" i="0" u="none" strike="noStrike" cap="none" dirty="0">
                <a:solidFill>
                  <a:schemeClr val="dk1"/>
                </a:solidFill>
                <a:latin typeface="Calibri"/>
                <a:ea typeface="Calibri"/>
                <a:cs typeface="Calibri"/>
                <a:sym typeface="Calibri"/>
              </a:rPr>
              <a:t>J</a:t>
            </a:r>
            <a:r>
              <a:rPr lang="en-IN" sz="1800" b="0" i="0" u="none" strike="noStrike" cap="none" dirty="0">
                <a:solidFill>
                  <a:schemeClr val="dk1"/>
                </a:solidFill>
                <a:latin typeface="Calibri"/>
                <a:ea typeface="Calibri"/>
                <a:cs typeface="Calibri"/>
                <a:sym typeface="Calibri"/>
              </a:rPr>
              <a:t>ava </a:t>
            </a:r>
            <a:r>
              <a:rPr lang="en-IN" sz="1800" b="1" i="0" u="none" strike="noStrike" cap="none" dirty="0">
                <a:solidFill>
                  <a:schemeClr val="dk1"/>
                </a:solidFill>
                <a:latin typeface="Calibri"/>
                <a:ea typeface="Calibri"/>
                <a:cs typeface="Calibri"/>
                <a:sym typeface="Calibri"/>
              </a:rPr>
              <a:t>D</a:t>
            </a:r>
            <a:r>
              <a:rPr lang="en-IN" sz="1800" b="0" i="0" u="none" strike="noStrike" cap="none" dirty="0">
                <a:solidFill>
                  <a:schemeClr val="dk1"/>
                </a:solidFill>
                <a:latin typeface="Calibri"/>
                <a:ea typeface="Calibri"/>
                <a:cs typeface="Calibri"/>
                <a:sym typeface="Calibri"/>
              </a:rPr>
              <a:t>ata</a:t>
            </a:r>
            <a:r>
              <a:rPr lang="en-IN" sz="1800" b="1" i="0" u="none" strike="noStrike" cap="none" dirty="0">
                <a:solidFill>
                  <a:schemeClr val="dk1"/>
                </a:solidFill>
                <a:latin typeface="Calibri"/>
                <a:ea typeface="Calibri"/>
                <a:cs typeface="Calibri"/>
                <a:sym typeface="Calibri"/>
              </a:rPr>
              <a:t>b</a:t>
            </a:r>
            <a:r>
              <a:rPr lang="en-IN" sz="1800" b="0" i="0" u="none" strike="noStrike" cap="none" dirty="0">
                <a:solidFill>
                  <a:schemeClr val="dk1"/>
                </a:solidFill>
                <a:latin typeface="Calibri"/>
                <a:ea typeface="Calibri"/>
                <a:cs typeface="Calibri"/>
                <a:sym typeface="Calibri"/>
              </a:rPr>
              <a:t>ase </a:t>
            </a:r>
            <a:r>
              <a:rPr lang="en-IN" sz="1800" b="1" i="0" u="none" strike="noStrike" cap="none" dirty="0">
                <a:solidFill>
                  <a:schemeClr val="dk1"/>
                </a:solidFill>
                <a:latin typeface="Calibri"/>
                <a:ea typeface="Calibri"/>
                <a:cs typeface="Calibri"/>
                <a:sym typeface="Calibri"/>
              </a:rPr>
              <a:t>C</a:t>
            </a:r>
            <a:r>
              <a:rPr lang="en-IN" sz="1800" b="0" i="0" u="none" strike="noStrike" cap="none" dirty="0">
                <a:solidFill>
                  <a:schemeClr val="dk1"/>
                </a:solidFill>
                <a:latin typeface="Calibri"/>
                <a:ea typeface="Calibri"/>
                <a:cs typeface="Calibri"/>
                <a:sym typeface="Calibri"/>
              </a:rPr>
              <a:t>onnectivity) </a:t>
            </a:r>
            <a:r>
              <a:rPr lang="en-IN" sz="1800" b="1" i="0" u="none" strike="noStrike" cap="none" dirty="0">
                <a:solidFill>
                  <a:schemeClr val="dk1"/>
                </a:solidFill>
                <a:latin typeface="Calibri"/>
                <a:ea typeface="Calibri"/>
                <a:cs typeface="Calibri"/>
                <a:sym typeface="Calibri"/>
              </a:rPr>
              <a:t>API </a:t>
            </a:r>
            <a:r>
              <a:rPr lang="en-IN" sz="1800" b="0" i="0" u="none" strike="noStrike" cap="none" dirty="0">
                <a:solidFill>
                  <a:schemeClr val="dk1"/>
                </a:solidFill>
                <a:latin typeface="Calibri"/>
                <a:ea typeface="Calibri"/>
                <a:cs typeface="Calibri"/>
                <a:sym typeface="Calibri"/>
              </a:rPr>
              <a:t>and follows its standards to create SQL queries to store data in database.</a:t>
            </a:r>
            <a:endParaRPr sz="1800" b="0" i="0" u="none" strike="noStrike" cap="none" dirty="0">
              <a:solidFill>
                <a:schemeClr val="dk1"/>
              </a:solidFill>
              <a:latin typeface="Calibri"/>
              <a:ea typeface="Calibri"/>
              <a:cs typeface="Calibri"/>
              <a:sym typeface="Calibri"/>
            </a:endParaRPr>
          </a:p>
        </p:txBody>
      </p:sp>
      <p:sp>
        <p:nvSpPr>
          <p:cNvPr id="60" name="Google Shape;60;gdfd20670fb_0_9"/>
          <p:cNvSpPr/>
          <p:nvPr/>
        </p:nvSpPr>
        <p:spPr>
          <a:xfrm>
            <a:off x="714275" y="3177475"/>
            <a:ext cx="1794900" cy="166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dfd20670fb_0_9"/>
          <p:cNvSpPr/>
          <p:nvPr/>
        </p:nvSpPr>
        <p:spPr>
          <a:xfrm>
            <a:off x="4420463" y="3156775"/>
            <a:ext cx="1888500" cy="16623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dfd20670fb_0_9"/>
          <p:cNvSpPr/>
          <p:nvPr/>
        </p:nvSpPr>
        <p:spPr>
          <a:xfrm>
            <a:off x="6313550" y="3398575"/>
            <a:ext cx="1513500" cy="1178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dfd20670fb_0_9"/>
          <p:cNvSpPr/>
          <p:nvPr/>
        </p:nvSpPr>
        <p:spPr>
          <a:xfrm>
            <a:off x="9546000" y="3296600"/>
            <a:ext cx="857400" cy="13395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4" name="Google Shape;64;gdfd20670fb_0_9"/>
          <p:cNvCxnSpPr/>
          <p:nvPr/>
        </p:nvCxnSpPr>
        <p:spPr>
          <a:xfrm rot="10800000" flipH="1">
            <a:off x="2741600" y="3577700"/>
            <a:ext cx="1634100" cy="24000"/>
          </a:xfrm>
          <a:prstGeom prst="straightConnector1">
            <a:avLst/>
          </a:prstGeom>
          <a:noFill/>
          <a:ln w="28575" cap="flat" cmpd="sng">
            <a:solidFill>
              <a:srgbClr val="0F75BD"/>
            </a:solidFill>
            <a:prstDash val="solid"/>
            <a:round/>
            <a:headEnd type="none" w="sm" len="sm"/>
            <a:tailEnd type="triangle" w="med" len="med"/>
          </a:ln>
        </p:spPr>
      </p:cxnSp>
      <p:cxnSp>
        <p:nvCxnSpPr>
          <p:cNvPr id="65" name="Google Shape;65;gdfd20670fb_0_9"/>
          <p:cNvCxnSpPr/>
          <p:nvPr/>
        </p:nvCxnSpPr>
        <p:spPr>
          <a:xfrm rot="10800000" flipH="1">
            <a:off x="7869475" y="3766825"/>
            <a:ext cx="1634100" cy="24000"/>
          </a:xfrm>
          <a:prstGeom prst="straightConnector1">
            <a:avLst/>
          </a:prstGeom>
          <a:noFill/>
          <a:ln w="28575" cap="flat" cmpd="sng">
            <a:solidFill>
              <a:srgbClr val="0F75BD"/>
            </a:solidFill>
            <a:prstDash val="solid"/>
            <a:round/>
            <a:headEnd type="none" w="sm" len="sm"/>
            <a:tailEnd type="triangle" w="med" len="med"/>
          </a:ln>
        </p:spPr>
      </p:cxnSp>
      <p:cxnSp>
        <p:nvCxnSpPr>
          <p:cNvPr id="66" name="Google Shape;66;gdfd20670fb_0_9"/>
          <p:cNvCxnSpPr/>
          <p:nvPr/>
        </p:nvCxnSpPr>
        <p:spPr>
          <a:xfrm flipH="1">
            <a:off x="2701350" y="4382975"/>
            <a:ext cx="1642800" cy="9000"/>
          </a:xfrm>
          <a:prstGeom prst="straightConnector1">
            <a:avLst/>
          </a:prstGeom>
          <a:noFill/>
          <a:ln w="28575" cap="flat" cmpd="sng">
            <a:solidFill>
              <a:srgbClr val="0F75BD"/>
            </a:solidFill>
            <a:prstDash val="solid"/>
            <a:round/>
            <a:headEnd type="none" w="sm" len="sm"/>
            <a:tailEnd type="triangle" w="med" len="med"/>
          </a:ln>
        </p:spPr>
      </p:cxnSp>
      <p:cxnSp>
        <p:nvCxnSpPr>
          <p:cNvPr id="67" name="Google Shape;67;gdfd20670fb_0_9"/>
          <p:cNvCxnSpPr/>
          <p:nvPr/>
        </p:nvCxnSpPr>
        <p:spPr>
          <a:xfrm flipH="1">
            <a:off x="7865125" y="4120150"/>
            <a:ext cx="1642800" cy="9000"/>
          </a:xfrm>
          <a:prstGeom prst="straightConnector1">
            <a:avLst/>
          </a:prstGeom>
          <a:noFill/>
          <a:ln w="28575" cap="flat" cmpd="sng">
            <a:solidFill>
              <a:srgbClr val="0F75BD"/>
            </a:solidFill>
            <a:prstDash val="solid"/>
            <a:round/>
            <a:headEnd type="none" w="sm" len="sm"/>
            <a:tailEnd type="triangle" w="med" len="med"/>
          </a:ln>
        </p:spPr>
      </p:cxnSp>
      <p:sp>
        <p:nvSpPr>
          <p:cNvPr id="68" name="Google Shape;68;gdfd20670fb_0_9"/>
          <p:cNvSpPr txBox="1"/>
          <p:nvPr/>
        </p:nvSpPr>
        <p:spPr>
          <a:xfrm>
            <a:off x="1035725" y="3412250"/>
            <a:ext cx="77154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IN" sz="3000" b="1" i="0" u="none" strike="noStrike" cap="none">
                <a:solidFill>
                  <a:srgbClr val="000000"/>
                </a:solidFill>
                <a:latin typeface="Calibri"/>
                <a:ea typeface="Calibri"/>
                <a:cs typeface="Calibri"/>
                <a:sym typeface="Calibri"/>
              </a:rPr>
              <a:t>Java</a:t>
            </a:r>
            <a:endParaRPr sz="3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IN" sz="3000" b="1" i="0" u="none" strike="noStrike" cap="none">
                <a:solidFill>
                  <a:srgbClr val="000000"/>
                </a:solidFill>
                <a:latin typeface="Calibri"/>
                <a:ea typeface="Calibri"/>
                <a:cs typeface="Calibri"/>
                <a:sym typeface="Calibri"/>
              </a:rPr>
              <a:t>App</a:t>
            </a:r>
            <a:endParaRPr sz="3000" b="1" i="0" u="none" strike="noStrike" cap="none">
              <a:solidFill>
                <a:srgbClr val="000000"/>
              </a:solidFill>
              <a:latin typeface="Calibri"/>
              <a:ea typeface="Calibri"/>
              <a:cs typeface="Calibri"/>
              <a:sym typeface="Calibri"/>
            </a:endParaRPr>
          </a:p>
        </p:txBody>
      </p:sp>
      <p:sp>
        <p:nvSpPr>
          <p:cNvPr id="69" name="Google Shape;69;gdfd20670fb_0_9"/>
          <p:cNvSpPr txBox="1"/>
          <p:nvPr/>
        </p:nvSpPr>
        <p:spPr>
          <a:xfrm>
            <a:off x="4420475" y="3681650"/>
            <a:ext cx="7715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IN" sz="2500" b="1" i="0" u="none" strike="noStrike" cap="none">
                <a:solidFill>
                  <a:srgbClr val="000000"/>
                </a:solidFill>
                <a:latin typeface="Calibri"/>
                <a:ea typeface="Calibri"/>
                <a:cs typeface="Calibri"/>
                <a:sym typeface="Calibri"/>
              </a:rPr>
              <a:t> HIBERNATE         JDBC                                 DB</a:t>
            </a:r>
            <a:endParaRPr sz="2500" b="1" i="0" u="none" strike="noStrike" cap="none">
              <a:solidFill>
                <a:srgbClr val="000000"/>
              </a:solidFill>
              <a:latin typeface="Calibri"/>
              <a:ea typeface="Calibri"/>
              <a:cs typeface="Calibri"/>
              <a:sym typeface="Calibri"/>
            </a:endParaRPr>
          </a:p>
        </p:txBody>
      </p:sp>
      <p:cxnSp>
        <p:nvCxnSpPr>
          <p:cNvPr id="70" name="Google Shape;70;gdfd20670fb_0_9"/>
          <p:cNvCxnSpPr/>
          <p:nvPr/>
        </p:nvCxnSpPr>
        <p:spPr>
          <a:xfrm>
            <a:off x="638075" y="1070225"/>
            <a:ext cx="10262100" cy="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5A97-F5F5-4446-B479-F3D5A0235B8C}"/>
              </a:ext>
            </a:extLst>
          </p:cNvPr>
          <p:cNvSpPr>
            <a:spLocks noGrp="1"/>
          </p:cNvSpPr>
          <p:nvPr>
            <p:ph type="title"/>
          </p:nvPr>
        </p:nvSpPr>
        <p:spPr>
          <a:xfrm>
            <a:off x="838200" y="365126"/>
            <a:ext cx="10515600" cy="615950"/>
          </a:xfrm>
        </p:spPr>
        <p:txBody>
          <a:bodyPr>
            <a:normAutofit fontScale="90000"/>
          </a:bodyPr>
          <a:lstStyle/>
          <a:p>
            <a:pPr algn="ctr"/>
            <a:r>
              <a:rPr lang="en-IN" b="0" i="0" dirty="0">
                <a:solidFill>
                  <a:srgbClr val="000000"/>
                </a:solidFill>
                <a:effectLst/>
                <a:latin typeface="Arial" panose="020B0604020202020204" pitchFamily="34" charset="0"/>
              </a:rPr>
              <a:t>Hibernate Application Architecture</a:t>
            </a:r>
            <a:endParaRPr lang="en-IN" dirty="0"/>
          </a:p>
        </p:txBody>
      </p:sp>
      <p:pic>
        <p:nvPicPr>
          <p:cNvPr id="1026" name="Picture 2" descr="Hibernate Architecture">
            <a:extLst>
              <a:ext uri="{FF2B5EF4-FFF2-40B4-BE49-F238E27FC236}">
                <a16:creationId xmlns:a16="http://schemas.microsoft.com/office/drawing/2014/main" id="{7E792678-089D-4F00-8E2E-C4A8DDD68C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0825" y="1190956"/>
            <a:ext cx="6029325" cy="560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4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eb96e7bb25_0_2"/>
          <p:cNvSpPr txBox="1"/>
          <p:nvPr/>
        </p:nvSpPr>
        <p:spPr>
          <a:xfrm>
            <a:off x="582081" y="356839"/>
            <a:ext cx="80001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Advantages of Hibernate</a:t>
            </a:r>
            <a:endParaRPr sz="3200" b="1" i="0" u="none" strike="noStrike" cap="none">
              <a:solidFill>
                <a:schemeClr val="dk2"/>
              </a:solidFill>
              <a:latin typeface="Calibri"/>
              <a:ea typeface="Calibri"/>
              <a:cs typeface="Calibri"/>
              <a:sym typeface="Calibri"/>
            </a:endParaRPr>
          </a:p>
        </p:txBody>
      </p:sp>
      <p:sp>
        <p:nvSpPr>
          <p:cNvPr id="76" name="Google Shape;76;geb96e7bb25_0_2"/>
          <p:cNvSpPr txBox="1"/>
          <p:nvPr/>
        </p:nvSpPr>
        <p:spPr>
          <a:xfrm>
            <a:off x="582075" y="1415575"/>
            <a:ext cx="10457400" cy="5022883"/>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4000"/>
              </a:lnSpc>
              <a:spcBef>
                <a:spcPts val="0"/>
              </a:spcBef>
              <a:spcAft>
                <a:spcPts val="0"/>
              </a:spcAft>
              <a:buClr>
                <a:schemeClr val="dk1"/>
              </a:buClr>
              <a:buSzPts val="1800"/>
              <a:buFont typeface="Calibri"/>
              <a:buChar char="●"/>
            </a:pPr>
            <a:r>
              <a:rPr lang="en-IN" sz="2000" b="0" i="0" u="none" strike="noStrike" cap="none" dirty="0">
                <a:solidFill>
                  <a:schemeClr val="dk1"/>
                </a:solidFill>
                <a:latin typeface="Calibri"/>
                <a:ea typeface="Calibri"/>
                <a:cs typeface="Calibri"/>
                <a:sym typeface="Calibri"/>
              </a:rPr>
              <a:t>Hibernate handles all the low level SQL code when saving data in database.</a:t>
            </a:r>
            <a:endParaRPr sz="2000" b="0" i="0" u="none" strike="noStrike" cap="none" dirty="0">
              <a:solidFill>
                <a:schemeClr val="dk1"/>
              </a:solidFill>
              <a:latin typeface="Calibri"/>
              <a:ea typeface="Calibri"/>
              <a:cs typeface="Calibri"/>
              <a:sym typeface="Calibri"/>
            </a:endParaRPr>
          </a:p>
          <a:p>
            <a:pPr marL="457200" marR="0" lvl="0" indent="-342900" algn="l" rtl="0">
              <a:lnSpc>
                <a:spcPct val="114000"/>
              </a:lnSpc>
              <a:spcBef>
                <a:spcPts val="0"/>
              </a:spcBef>
              <a:spcAft>
                <a:spcPts val="0"/>
              </a:spcAft>
              <a:buClr>
                <a:schemeClr val="dk1"/>
              </a:buClr>
              <a:buSzPts val="1800"/>
              <a:buFont typeface="Calibri"/>
              <a:buChar char="●"/>
            </a:pPr>
            <a:r>
              <a:rPr lang="en-IN" sz="2000" b="0" i="0" u="none" strike="noStrike" cap="none" dirty="0">
                <a:solidFill>
                  <a:schemeClr val="dk1"/>
                </a:solidFill>
                <a:latin typeface="Calibri"/>
                <a:ea typeface="Calibri"/>
                <a:cs typeface="Calibri"/>
                <a:sym typeface="Calibri"/>
              </a:rPr>
              <a:t>Minimizes the writing of JDBC code when developing.</a:t>
            </a:r>
            <a:endParaRPr sz="2000" b="0" i="0" u="none" strike="noStrike" cap="none" dirty="0">
              <a:solidFill>
                <a:schemeClr val="dk1"/>
              </a:solidFill>
              <a:latin typeface="Calibri"/>
              <a:ea typeface="Calibri"/>
              <a:cs typeface="Calibri"/>
              <a:sym typeface="Calibri"/>
            </a:endParaRPr>
          </a:p>
          <a:p>
            <a:pPr marL="457200" marR="0" lvl="0" indent="-342900" algn="l" rtl="0">
              <a:lnSpc>
                <a:spcPct val="114000"/>
              </a:lnSpc>
              <a:spcBef>
                <a:spcPts val="0"/>
              </a:spcBef>
              <a:spcAft>
                <a:spcPts val="0"/>
              </a:spcAft>
              <a:buClr>
                <a:schemeClr val="dk1"/>
              </a:buClr>
              <a:buSzPts val="1800"/>
              <a:buFont typeface="Calibri"/>
              <a:buChar char="●"/>
            </a:pPr>
            <a:r>
              <a:rPr lang="en-IN" sz="2000" b="0" i="0" u="none" strike="noStrike" cap="none" dirty="0">
                <a:solidFill>
                  <a:schemeClr val="dk1"/>
                </a:solidFill>
                <a:latin typeface="Calibri"/>
                <a:ea typeface="Calibri"/>
                <a:cs typeface="Calibri"/>
                <a:sym typeface="Calibri"/>
              </a:rPr>
              <a:t>Hibernate also provides object to relational mapping (ORM).</a:t>
            </a:r>
          </a:p>
          <a:p>
            <a:pPr marL="457200" marR="0" lvl="0" indent="-342900" algn="l" rtl="0">
              <a:lnSpc>
                <a:spcPct val="114000"/>
              </a:lnSpc>
              <a:spcBef>
                <a:spcPts val="0"/>
              </a:spcBef>
              <a:spcAft>
                <a:spcPts val="0"/>
              </a:spcAft>
              <a:buClr>
                <a:schemeClr val="dk1"/>
              </a:buClr>
              <a:buSzPts val="1800"/>
              <a:buFont typeface="Calibri"/>
              <a:buChar char="●"/>
            </a:pPr>
            <a:r>
              <a:rPr lang="en-US" sz="2000" dirty="0">
                <a:solidFill>
                  <a:schemeClr val="dk1"/>
                </a:solidFill>
                <a:latin typeface="Calibri"/>
                <a:cs typeface="Calibri"/>
              </a:rPr>
              <a:t>Unlike JDBC Hibernate connects with the database itself and uses HQL (Hibernate Query Language) to execute the queries and then it maps the results to the Java objects.</a:t>
            </a:r>
          </a:p>
          <a:p>
            <a:pPr marL="457200" marR="0" lvl="0" indent="-342900" algn="l" rtl="0">
              <a:lnSpc>
                <a:spcPct val="114000"/>
              </a:lnSpc>
              <a:spcBef>
                <a:spcPts val="0"/>
              </a:spcBef>
              <a:spcAft>
                <a:spcPts val="0"/>
              </a:spcAft>
              <a:buClr>
                <a:schemeClr val="dk1"/>
              </a:buClr>
              <a:buSzPts val="1800"/>
              <a:buFont typeface="Calibri"/>
              <a:buChar char="●"/>
            </a:pPr>
            <a:r>
              <a:rPr lang="en-US" sz="2000" dirty="0">
                <a:solidFill>
                  <a:schemeClr val="dk1"/>
                </a:solidFill>
                <a:latin typeface="Calibri"/>
                <a:cs typeface="Calibri"/>
              </a:rPr>
              <a:t>The results are mapped to objects based on the properties given in the Hibernate configuration XML file/Annotation.</a:t>
            </a:r>
          </a:p>
          <a:p>
            <a:pPr marL="457200" marR="0" lvl="0" indent="-342900" algn="l" rtl="0">
              <a:lnSpc>
                <a:spcPct val="114000"/>
              </a:lnSpc>
              <a:spcBef>
                <a:spcPts val="0"/>
              </a:spcBef>
              <a:spcAft>
                <a:spcPts val="0"/>
              </a:spcAft>
              <a:buClr>
                <a:schemeClr val="dk1"/>
              </a:buClr>
              <a:buSzPts val="1800"/>
              <a:buFont typeface="Calibri"/>
              <a:buChar char="●"/>
            </a:pPr>
            <a:r>
              <a:rPr lang="en-US" sz="2000" dirty="0">
                <a:solidFill>
                  <a:schemeClr val="dk1"/>
                </a:solidFill>
                <a:latin typeface="Calibri"/>
                <a:cs typeface="Calibri"/>
              </a:rPr>
              <a:t>The database connection from an application is created using session which also helps in saving and retrieving the persistent object.</a:t>
            </a:r>
          </a:p>
          <a:p>
            <a:pPr marL="457200" marR="0" lvl="0" indent="-342900" algn="l" rtl="0">
              <a:lnSpc>
                <a:spcPct val="114000"/>
              </a:lnSpc>
              <a:spcBef>
                <a:spcPts val="0"/>
              </a:spcBef>
              <a:spcAft>
                <a:spcPts val="0"/>
              </a:spcAft>
              <a:buClr>
                <a:schemeClr val="dk1"/>
              </a:buClr>
              <a:buSzPts val="1800"/>
              <a:buFont typeface="Calibri"/>
              <a:buChar char="●"/>
            </a:pPr>
            <a:r>
              <a:rPr lang="en-US" sz="2000" dirty="0">
                <a:solidFill>
                  <a:schemeClr val="dk1"/>
                </a:solidFill>
                <a:latin typeface="Calibri"/>
                <a:cs typeface="Calibri"/>
              </a:rPr>
              <a:t>Session factory is an interface which helps to create an instance of a session. There must be only one session factory per database. For example, if you are using MySQL and ORACLE in your application, one session factory for MySQL and one session factory for ORACLE is maintained. There will not be more than one session factory per MySQL alone.</a:t>
            </a:r>
          </a:p>
          <a:p>
            <a:pPr marL="457200" marR="0" lvl="0" indent="-342900" algn="l" rtl="0">
              <a:lnSpc>
                <a:spcPct val="100000"/>
              </a:lnSpc>
              <a:spcBef>
                <a:spcPts val="0"/>
              </a:spcBef>
              <a:spcAft>
                <a:spcPts val="0"/>
              </a:spcAft>
              <a:buClr>
                <a:schemeClr val="dk1"/>
              </a:buClr>
              <a:buSzPts val="1800"/>
              <a:buFont typeface="Calibri"/>
              <a:buChar char="●"/>
            </a:pPr>
            <a:endParaRPr sz="1800" b="0" i="0" u="none" strike="noStrike" cap="none" dirty="0">
              <a:solidFill>
                <a:schemeClr val="dk1"/>
              </a:solidFill>
              <a:latin typeface="Calibri"/>
              <a:ea typeface="Calibri"/>
              <a:cs typeface="Calibri"/>
              <a:sym typeface="Calibri"/>
            </a:endParaRPr>
          </a:p>
        </p:txBody>
      </p:sp>
      <p:cxnSp>
        <p:nvCxnSpPr>
          <p:cNvPr id="78" name="Google Shape;78;geb96e7bb25_0_2"/>
          <p:cNvCxnSpPr/>
          <p:nvPr/>
        </p:nvCxnSpPr>
        <p:spPr>
          <a:xfrm>
            <a:off x="638075" y="1070225"/>
            <a:ext cx="10262100" cy="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eb96e7bb25_0_13"/>
          <p:cNvSpPr txBox="1"/>
          <p:nvPr/>
        </p:nvSpPr>
        <p:spPr>
          <a:xfrm>
            <a:off x="550006" y="373364"/>
            <a:ext cx="80001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Object to relational mapping (ORM)</a:t>
            </a:r>
            <a:endParaRPr sz="3200" b="1" i="0" u="none" strike="noStrike" cap="none">
              <a:solidFill>
                <a:schemeClr val="dk2"/>
              </a:solidFill>
              <a:latin typeface="Calibri"/>
              <a:ea typeface="Calibri"/>
              <a:cs typeface="Calibri"/>
              <a:sym typeface="Calibri"/>
            </a:endParaRPr>
          </a:p>
        </p:txBody>
      </p:sp>
      <p:sp>
        <p:nvSpPr>
          <p:cNvPr id="84" name="Google Shape;84;geb96e7bb25_0_13"/>
          <p:cNvSpPr txBox="1"/>
          <p:nvPr/>
        </p:nvSpPr>
        <p:spPr>
          <a:xfrm>
            <a:off x="638075" y="1316425"/>
            <a:ext cx="10080900" cy="18471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a:solidFill>
                  <a:schemeClr val="dk1"/>
                </a:solidFill>
                <a:latin typeface="Calibri"/>
                <a:ea typeface="Calibri"/>
                <a:cs typeface="Calibri"/>
                <a:sym typeface="Calibri"/>
              </a:rPr>
              <a:t>Mapping java class to database table is called object to relational mapping.</a:t>
            </a: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a:solidFill>
                  <a:schemeClr val="dk1"/>
                </a:solidFill>
                <a:latin typeface="Calibri"/>
                <a:ea typeface="Calibri"/>
                <a:cs typeface="Calibri"/>
                <a:sym typeface="Calibri"/>
              </a:rPr>
              <a:t>One to one Mapping.</a:t>
            </a: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a:solidFill>
                  <a:schemeClr val="dk1"/>
                </a:solidFill>
                <a:latin typeface="Calibri"/>
                <a:ea typeface="Calibri"/>
                <a:cs typeface="Calibri"/>
                <a:sym typeface="Calibri"/>
              </a:rPr>
              <a:t>Ways to do map:</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IN" sz="1800" b="0" i="0" u="none" strike="noStrike" cap="none">
                <a:solidFill>
                  <a:schemeClr val="dk1"/>
                </a:solidFill>
                <a:latin typeface="Calibri"/>
                <a:ea typeface="Calibri"/>
                <a:cs typeface="Calibri"/>
                <a:sym typeface="Calibri"/>
              </a:rPr>
              <a:t>Java XML configuration file  // old approach</a:t>
            </a:r>
            <a:endParaRPr sz="1800" b="0" i="0" u="none" strike="noStrike" cap="none">
              <a:solidFill>
                <a:schemeClr val="dk1"/>
              </a:solidFill>
              <a:latin typeface="Calibri"/>
              <a:ea typeface="Calibri"/>
              <a:cs typeface="Calibri"/>
              <a:sym typeface="Calibri"/>
            </a:endParaRPr>
          </a:p>
          <a:p>
            <a:pPr marL="1371600" marR="0" lvl="0" indent="45720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(OR)</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IN" sz="1800" b="0" i="0" u="none" strike="noStrike" cap="none">
                <a:solidFill>
                  <a:schemeClr val="dk1"/>
                </a:solidFill>
                <a:latin typeface="Calibri"/>
                <a:ea typeface="Calibri"/>
                <a:cs typeface="Calibri"/>
                <a:sym typeface="Calibri"/>
              </a:rPr>
              <a:t>Java annotations // modern approach</a:t>
            </a:r>
            <a:endParaRPr sz="1800" b="0" i="0" u="none" strike="noStrike" cap="none">
              <a:solidFill>
                <a:schemeClr val="dk1"/>
              </a:solidFill>
              <a:latin typeface="Calibri"/>
              <a:ea typeface="Calibri"/>
              <a:cs typeface="Calibri"/>
              <a:sym typeface="Calibri"/>
            </a:endParaRPr>
          </a:p>
        </p:txBody>
      </p:sp>
      <p:graphicFrame>
        <p:nvGraphicFramePr>
          <p:cNvPr id="85" name="Google Shape;85;geb96e7bb25_0_13"/>
          <p:cNvGraphicFramePr/>
          <p:nvPr/>
        </p:nvGraphicFramePr>
        <p:xfrm>
          <a:off x="561875" y="3257325"/>
          <a:ext cx="2582650" cy="2638075"/>
        </p:xfrm>
        <a:graphic>
          <a:graphicData uri="http://schemas.openxmlformats.org/drawingml/2006/table">
            <a:tbl>
              <a:tblPr>
                <a:noFill/>
              </a:tblPr>
              <a:tblGrid>
                <a:gridCol w="2582650">
                  <a:extLst>
                    <a:ext uri="{9D8B030D-6E8A-4147-A177-3AD203B41FA5}">
                      <a16:colId xmlns:a16="http://schemas.microsoft.com/office/drawing/2014/main" val="20000"/>
                    </a:ext>
                  </a:extLst>
                </a:gridCol>
              </a:tblGrid>
              <a:tr h="544750">
                <a:tc>
                  <a:txBody>
                    <a:bodyPr/>
                    <a:lstStyle/>
                    <a:p>
                      <a:pPr marL="0" marR="0" lvl="0" indent="0" algn="ctr"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Teacher</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15485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String</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544750">
                <a:tc>
                  <a:txBody>
                    <a:bodyPr/>
                    <a:lstStyle/>
                    <a:p>
                      <a:pPr marL="0" marR="0" lvl="0" indent="0" algn="l" rtl="0">
                        <a:lnSpc>
                          <a:spcPct val="100000"/>
                        </a:lnSpc>
                        <a:spcBef>
                          <a:spcPts val="0"/>
                        </a:spcBef>
                        <a:spcAft>
                          <a:spcPts val="0"/>
                        </a:spcAft>
                        <a:buClr>
                          <a:srgbClr val="000000"/>
                        </a:buClr>
                        <a:buSzPts val="2400"/>
                        <a:buFont typeface="Arial"/>
                        <a:buNone/>
                      </a:pP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bl>
          </a:graphicData>
        </a:graphic>
      </p:graphicFrame>
      <p:graphicFrame>
        <p:nvGraphicFramePr>
          <p:cNvPr id="86" name="Google Shape;86;geb96e7bb25_0_13"/>
          <p:cNvGraphicFramePr/>
          <p:nvPr/>
        </p:nvGraphicFramePr>
        <p:xfrm>
          <a:off x="6356600" y="3257320"/>
          <a:ext cx="3228300" cy="2743100"/>
        </p:xfrm>
        <a:graphic>
          <a:graphicData uri="http://schemas.openxmlformats.org/drawingml/2006/table">
            <a:tbl>
              <a:tblPr>
                <a:noFill/>
              </a:tblPr>
              <a:tblGrid>
                <a:gridCol w="3228300">
                  <a:extLst>
                    <a:ext uri="{9D8B030D-6E8A-4147-A177-3AD203B41FA5}">
                      <a16:colId xmlns:a16="http://schemas.microsoft.com/office/drawing/2014/main" val="20000"/>
                    </a:ext>
                  </a:extLst>
                </a:gridCol>
              </a:tblGrid>
              <a:tr h="535675">
                <a:tc>
                  <a:txBody>
                    <a:bodyPr/>
                    <a:lstStyle/>
                    <a:p>
                      <a:pPr marL="0" marR="0" lvl="0" indent="0" algn="ctr"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Teacher</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1671750">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VARCHAR (50)</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5356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Indexes</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bl>
          </a:graphicData>
        </a:graphic>
      </p:graphicFrame>
      <p:sp>
        <p:nvSpPr>
          <p:cNvPr id="87" name="Google Shape;87;geb96e7bb25_0_13"/>
          <p:cNvSpPr/>
          <p:nvPr/>
        </p:nvSpPr>
        <p:spPr>
          <a:xfrm>
            <a:off x="3878600" y="3798025"/>
            <a:ext cx="1465800" cy="1653900"/>
          </a:xfrm>
          <a:prstGeom prst="roundRect">
            <a:avLst>
              <a:gd name="adj" fmla="val 16667"/>
            </a:avLst>
          </a:prstGeom>
          <a:solidFill>
            <a:srgbClr val="A5A5A5"/>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IN" sz="2000" b="1" i="0" u="none" strike="noStrike" cap="none">
                <a:solidFill>
                  <a:srgbClr val="000000"/>
                </a:solidFill>
                <a:latin typeface="Calibri"/>
                <a:ea typeface="Calibri"/>
                <a:cs typeface="Calibri"/>
                <a:sym typeface="Calibri"/>
              </a:rPr>
              <a:t>Hibernate</a:t>
            </a:r>
            <a:endParaRPr sz="2000" b="1" i="0" u="none" strike="noStrike" cap="none">
              <a:solidFill>
                <a:srgbClr val="000000"/>
              </a:solidFill>
              <a:latin typeface="Calibri"/>
              <a:ea typeface="Calibri"/>
              <a:cs typeface="Calibri"/>
              <a:sym typeface="Calibri"/>
            </a:endParaRPr>
          </a:p>
        </p:txBody>
      </p:sp>
      <p:cxnSp>
        <p:nvCxnSpPr>
          <p:cNvPr id="88" name="Google Shape;88;geb96e7bb25_0_13"/>
          <p:cNvCxnSpPr/>
          <p:nvPr/>
        </p:nvCxnSpPr>
        <p:spPr>
          <a:xfrm>
            <a:off x="3180575" y="4199375"/>
            <a:ext cx="698100" cy="0"/>
          </a:xfrm>
          <a:prstGeom prst="straightConnector1">
            <a:avLst/>
          </a:prstGeom>
          <a:noFill/>
          <a:ln w="28575" cap="flat" cmpd="sng">
            <a:solidFill>
              <a:srgbClr val="0F75BD"/>
            </a:solidFill>
            <a:prstDash val="solid"/>
            <a:round/>
            <a:headEnd type="none" w="sm" len="sm"/>
            <a:tailEnd type="triangle" w="med" len="med"/>
          </a:ln>
        </p:spPr>
      </p:cxnSp>
      <p:cxnSp>
        <p:nvCxnSpPr>
          <p:cNvPr id="89" name="Google Shape;89;geb96e7bb25_0_13"/>
          <p:cNvCxnSpPr/>
          <p:nvPr/>
        </p:nvCxnSpPr>
        <p:spPr>
          <a:xfrm rot="10800000" flipH="1">
            <a:off x="5344400" y="4181975"/>
            <a:ext cx="1012200" cy="17400"/>
          </a:xfrm>
          <a:prstGeom prst="straightConnector1">
            <a:avLst/>
          </a:prstGeom>
          <a:noFill/>
          <a:ln w="28575" cap="flat" cmpd="sng">
            <a:solidFill>
              <a:srgbClr val="0F75BD"/>
            </a:solidFill>
            <a:prstDash val="solid"/>
            <a:round/>
            <a:headEnd type="none" w="sm" len="sm"/>
            <a:tailEnd type="triangle" w="med" len="med"/>
          </a:ln>
        </p:spPr>
      </p:cxnSp>
      <p:cxnSp>
        <p:nvCxnSpPr>
          <p:cNvPr id="90" name="Google Shape;90;geb96e7bb25_0_13"/>
          <p:cNvCxnSpPr/>
          <p:nvPr/>
        </p:nvCxnSpPr>
        <p:spPr>
          <a:xfrm rot="10800000">
            <a:off x="3180575" y="4961375"/>
            <a:ext cx="698100" cy="0"/>
          </a:xfrm>
          <a:prstGeom prst="straightConnector1">
            <a:avLst/>
          </a:prstGeom>
          <a:noFill/>
          <a:ln w="28575" cap="flat" cmpd="sng">
            <a:solidFill>
              <a:srgbClr val="0F75BD"/>
            </a:solidFill>
            <a:prstDash val="solid"/>
            <a:round/>
            <a:headEnd type="none" w="sm" len="sm"/>
            <a:tailEnd type="triangle" w="med" len="med"/>
          </a:ln>
        </p:spPr>
      </p:cxnSp>
      <p:cxnSp>
        <p:nvCxnSpPr>
          <p:cNvPr id="91" name="Google Shape;91;geb96e7bb25_0_13"/>
          <p:cNvCxnSpPr/>
          <p:nvPr/>
        </p:nvCxnSpPr>
        <p:spPr>
          <a:xfrm flipH="1">
            <a:off x="5344400" y="4949750"/>
            <a:ext cx="1029600" cy="11400"/>
          </a:xfrm>
          <a:prstGeom prst="straightConnector1">
            <a:avLst/>
          </a:prstGeom>
          <a:noFill/>
          <a:ln w="28575" cap="flat" cmpd="sng">
            <a:solidFill>
              <a:srgbClr val="0F75BD"/>
            </a:solidFill>
            <a:prstDash val="solid"/>
            <a:round/>
            <a:headEnd type="none" w="sm" len="sm"/>
            <a:tailEnd type="triangle" w="med" len="med"/>
          </a:ln>
        </p:spPr>
      </p:cxnSp>
      <p:cxnSp>
        <p:nvCxnSpPr>
          <p:cNvPr id="92" name="Google Shape;92;geb96e7bb25_0_13"/>
          <p:cNvCxnSpPr/>
          <p:nvPr/>
        </p:nvCxnSpPr>
        <p:spPr>
          <a:xfrm>
            <a:off x="638075" y="1070225"/>
            <a:ext cx="10262100" cy="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3200" b="1" i="0" u="none" strike="noStrike" cap="none">
                <a:solidFill>
                  <a:schemeClr val="dk2"/>
                </a:solidFill>
                <a:latin typeface="Calibri"/>
                <a:ea typeface="Calibri"/>
                <a:cs typeface="Calibri"/>
                <a:sym typeface="Calibri"/>
              </a:rPr>
              <a:t>Setup Hibernate in Eclipse</a:t>
            </a:r>
            <a:endParaRPr sz="3200" b="1" i="0" u="none" strike="noStrike" cap="none">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ecf06b415e_1_6"/>
          <p:cNvSpPr txBox="1"/>
          <p:nvPr/>
        </p:nvSpPr>
        <p:spPr>
          <a:xfrm>
            <a:off x="503181" y="433039"/>
            <a:ext cx="80001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Required </a:t>
            </a:r>
            <a:r>
              <a:rPr lang="en-IN" sz="3200" b="1">
                <a:solidFill>
                  <a:schemeClr val="dk2"/>
                </a:solidFill>
                <a:latin typeface="Calibri"/>
                <a:ea typeface="Calibri"/>
                <a:cs typeface="Calibri"/>
                <a:sym typeface="Calibri"/>
              </a:rPr>
              <a:t>s</a:t>
            </a:r>
            <a:r>
              <a:rPr lang="en-IN" sz="3200" b="1" i="0" u="none" strike="noStrike" cap="none">
                <a:solidFill>
                  <a:schemeClr val="dk2"/>
                </a:solidFill>
                <a:latin typeface="Calibri"/>
                <a:ea typeface="Calibri"/>
                <a:cs typeface="Calibri"/>
                <a:sym typeface="Calibri"/>
              </a:rPr>
              <a:t>oftwares</a:t>
            </a:r>
            <a:endParaRPr sz="3200" b="1" i="0" u="none" strike="noStrike" cap="none">
              <a:solidFill>
                <a:schemeClr val="dk2"/>
              </a:solidFill>
              <a:latin typeface="Calibri"/>
              <a:ea typeface="Calibri"/>
              <a:cs typeface="Calibri"/>
              <a:sym typeface="Calibri"/>
            </a:endParaRPr>
          </a:p>
        </p:txBody>
      </p:sp>
      <p:sp>
        <p:nvSpPr>
          <p:cNvPr id="59" name="Google Shape;59;gecf06b415e_1_6"/>
          <p:cNvSpPr txBox="1"/>
          <p:nvPr/>
        </p:nvSpPr>
        <p:spPr>
          <a:xfrm>
            <a:off x="503175" y="1375250"/>
            <a:ext cx="9278700" cy="15699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dirty="0">
                <a:solidFill>
                  <a:schemeClr val="dk1"/>
                </a:solidFill>
                <a:latin typeface="Calibri"/>
                <a:ea typeface="Calibri"/>
                <a:cs typeface="Calibri"/>
                <a:sym typeface="Calibri"/>
              </a:rPr>
              <a:t>JDK ( Hibernate 5.2 &amp; above requires </a:t>
            </a:r>
            <a:r>
              <a:rPr lang="en-IN" sz="1800" b="0" i="0" u="none" strike="noStrike" cap="none" dirty="0" err="1">
                <a:solidFill>
                  <a:schemeClr val="dk1"/>
                </a:solidFill>
                <a:latin typeface="Calibri"/>
                <a:ea typeface="Calibri"/>
                <a:cs typeface="Calibri"/>
                <a:sym typeface="Calibri"/>
              </a:rPr>
              <a:t>atleast</a:t>
            </a:r>
            <a:r>
              <a:rPr lang="en-IN" sz="1800" b="0" i="0" u="none" strike="noStrike" cap="none" dirty="0">
                <a:solidFill>
                  <a:schemeClr val="dk1"/>
                </a:solidFill>
                <a:latin typeface="Calibri"/>
                <a:ea typeface="Calibri"/>
                <a:cs typeface="Calibri"/>
                <a:sym typeface="Calibri"/>
              </a:rPr>
              <a:t> JDK 8)</a:t>
            </a:r>
            <a:endParaRPr sz="1800" b="0" i="0" u="none" strike="noStrike" cap="none" dirty="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dirty="0">
                <a:solidFill>
                  <a:schemeClr val="dk1"/>
                </a:solidFill>
                <a:latin typeface="Calibri"/>
                <a:ea typeface="Calibri"/>
                <a:cs typeface="Calibri"/>
                <a:sym typeface="Calibri"/>
              </a:rPr>
              <a:t>Java </a:t>
            </a:r>
            <a:r>
              <a:rPr lang="en-IN" sz="1800" dirty="0">
                <a:solidFill>
                  <a:schemeClr val="dk1"/>
                </a:solidFill>
                <a:latin typeface="Calibri"/>
                <a:ea typeface="Calibri"/>
                <a:cs typeface="Calibri"/>
                <a:sym typeface="Calibri"/>
              </a:rPr>
              <a:t>i</a:t>
            </a:r>
            <a:r>
              <a:rPr lang="en-IN" sz="1800" b="0" i="0" u="none" strike="noStrike" cap="none" dirty="0">
                <a:solidFill>
                  <a:schemeClr val="dk1"/>
                </a:solidFill>
                <a:latin typeface="Calibri"/>
                <a:ea typeface="Calibri"/>
                <a:cs typeface="Calibri"/>
                <a:sym typeface="Calibri"/>
              </a:rPr>
              <a:t>ntegrated </a:t>
            </a:r>
            <a:r>
              <a:rPr lang="en-IN" sz="1800" dirty="0">
                <a:solidFill>
                  <a:schemeClr val="dk1"/>
                </a:solidFill>
                <a:latin typeface="Calibri"/>
                <a:ea typeface="Calibri"/>
                <a:cs typeface="Calibri"/>
                <a:sym typeface="Calibri"/>
              </a:rPr>
              <a:t>d</a:t>
            </a:r>
            <a:r>
              <a:rPr lang="en-IN" sz="1800" b="0" i="0" u="none" strike="noStrike" cap="none" dirty="0">
                <a:solidFill>
                  <a:schemeClr val="dk1"/>
                </a:solidFill>
                <a:latin typeface="Calibri"/>
                <a:ea typeface="Calibri"/>
                <a:cs typeface="Calibri"/>
                <a:sym typeface="Calibri"/>
              </a:rPr>
              <a:t>evelopment </a:t>
            </a:r>
            <a:r>
              <a:rPr lang="en-IN" sz="1800" dirty="0">
                <a:solidFill>
                  <a:schemeClr val="dk1"/>
                </a:solidFill>
                <a:latin typeface="Calibri"/>
                <a:ea typeface="Calibri"/>
                <a:cs typeface="Calibri"/>
                <a:sym typeface="Calibri"/>
              </a:rPr>
              <a:t>e</a:t>
            </a:r>
            <a:r>
              <a:rPr lang="en-IN" sz="1800" b="0" i="0" u="none" strike="noStrike" cap="none" dirty="0">
                <a:solidFill>
                  <a:schemeClr val="dk1"/>
                </a:solidFill>
                <a:latin typeface="Calibri"/>
                <a:ea typeface="Calibri"/>
                <a:cs typeface="Calibri"/>
                <a:sym typeface="Calibri"/>
              </a:rPr>
              <a:t>nvironment (IDE) </a:t>
            </a:r>
            <a:endParaRPr sz="1800" b="1" i="0" u="none" strike="noStrike" cap="none" dirty="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dirty="0">
                <a:solidFill>
                  <a:schemeClr val="dk1"/>
                </a:solidFill>
                <a:latin typeface="Calibri"/>
                <a:ea typeface="Calibri"/>
                <a:cs typeface="Calibri"/>
                <a:sym typeface="Calibri"/>
              </a:rPr>
              <a:t>Database </a:t>
            </a:r>
            <a:r>
              <a:rPr lang="en-IN" sz="1800" dirty="0">
                <a:solidFill>
                  <a:schemeClr val="dk1"/>
                </a:solidFill>
                <a:latin typeface="Calibri"/>
                <a:ea typeface="Calibri"/>
                <a:cs typeface="Calibri"/>
                <a:sym typeface="Calibri"/>
              </a:rPr>
              <a:t>s</a:t>
            </a:r>
            <a:r>
              <a:rPr lang="en-IN" sz="1800" b="0" i="0" u="none" strike="noStrike" cap="none" dirty="0">
                <a:solidFill>
                  <a:schemeClr val="dk1"/>
                </a:solidFill>
                <a:latin typeface="Calibri"/>
                <a:ea typeface="Calibri"/>
                <a:cs typeface="Calibri"/>
                <a:sym typeface="Calibri"/>
              </a:rPr>
              <a:t>erver </a:t>
            </a:r>
            <a:endParaRPr sz="1800" b="1" i="0" u="none" strike="noStrike" cap="none" dirty="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dirty="0">
                <a:solidFill>
                  <a:schemeClr val="dk1"/>
                </a:solidFill>
                <a:latin typeface="Calibri"/>
                <a:ea typeface="Calibri"/>
                <a:cs typeface="Calibri"/>
                <a:sym typeface="Calibri"/>
              </a:rPr>
              <a:t>Hibernate JAR files and JDBC driver</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0" i="0" u="none" strike="noStrike" cap="none" dirty="0">
              <a:solidFill>
                <a:schemeClr val="dk1"/>
              </a:solidFill>
              <a:latin typeface="Calibri"/>
              <a:ea typeface="Calibri"/>
              <a:cs typeface="Calibri"/>
              <a:sym typeface="Calibri"/>
            </a:endParaRPr>
          </a:p>
        </p:txBody>
      </p:sp>
      <p:sp>
        <p:nvSpPr>
          <p:cNvPr id="60" name="Google Shape;60;gecf06b415e_1_6"/>
          <p:cNvSpPr txBox="1"/>
          <p:nvPr/>
        </p:nvSpPr>
        <p:spPr>
          <a:xfrm>
            <a:off x="6429375" y="2544950"/>
            <a:ext cx="7715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a:ea typeface="Candara"/>
              <a:cs typeface="Candara"/>
              <a:sym typeface="Candara"/>
            </a:endParaRPr>
          </a:p>
        </p:txBody>
      </p:sp>
      <p:cxnSp>
        <p:nvCxnSpPr>
          <p:cNvPr id="61" name="Google Shape;61;gecf06b415e_1_6"/>
          <p:cNvCxnSpPr/>
          <p:nvPr/>
        </p:nvCxnSpPr>
        <p:spPr>
          <a:xfrm>
            <a:off x="604100" y="1107200"/>
            <a:ext cx="110058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ecf06b415e_1_46"/>
          <p:cNvSpPr txBox="1"/>
          <p:nvPr/>
        </p:nvSpPr>
        <p:spPr>
          <a:xfrm>
            <a:off x="527906" y="433039"/>
            <a:ext cx="80001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Setting </a:t>
            </a:r>
            <a:r>
              <a:rPr lang="en-IN" sz="3200" b="1">
                <a:solidFill>
                  <a:schemeClr val="dk2"/>
                </a:solidFill>
                <a:latin typeface="Calibri"/>
                <a:ea typeface="Calibri"/>
                <a:cs typeface="Calibri"/>
                <a:sym typeface="Calibri"/>
              </a:rPr>
              <a:t>u</a:t>
            </a:r>
            <a:r>
              <a:rPr lang="en-IN" sz="3200" b="1" i="0" u="none" strike="noStrike" cap="none">
                <a:solidFill>
                  <a:schemeClr val="dk2"/>
                </a:solidFill>
                <a:latin typeface="Calibri"/>
                <a:ea typeface="Calibri"/>
                <a:cs typeface="Calibri"/>
                <a:sym typeface="Calibri"/>
              </a:rPr>
              <a:t>p Hibernate in Eclipse</a:t>
            </a:r>
            <a:endParaRPr sz="3200" b="1" i="0" u="none" strike="noStrike" cap="none">
              <a:solidFill>
                <a:schemeClr val="dk2"/>
              </a:solidFill>
              <a:latin typeface="Calibri"/>
              <a:ea typeface="Calibri"/>
              <a:cs typeface="Calibri"/>
              <a:sym typeface="Calibri"/>
            </a:endParaRPr>
          </a:p>
        </p:txBody>
      </p:sp>
      <p:sp>
        <p:nvSpPr>
          <p:cNvPr id="67" name="Google Shape;67;gecf06b415e_1_46"/>
          <p:cNvSpPr txBox="1"/>
          <p:nvPr/>
        </p:nvSpPr>
        <p:spPr>
          <a:xfrm>
            <a:off x="604100" y="1339375"/>
            <a:ext cx="9278700" cy="18471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Calibri"/>
              <a:buAutoNum type="arabicParenR"/>
            </a:pPr>
            <a:r>
              <a:rPr lang="en-IN" sz="1800" b="0" i="0" u="none" strike="noStrike" cap="none" dirty="0">
                <a:solidFill>
                  <a:schemeClr val="dk1"/>
                </a:solidFill>
                <a:latin typeface="Calibri"/>
                <a:ea typeface="Calibri"/>
                <a:cs typeface="Calibri"/>
                <a:sym typeface="Calibri"/>
              </a:rPr>
              <a:t>Create Eclipse </a:t>
            </a:r>
            <a:r>
              <a:rPr lang="en-IN" sz="1800" dirty="0">
                <a:solidFill>
                  <a:schemeClr val="dk1"/>
                </a:solidFill>
                <a:latin typeface="Calibri"/>
                <a:ea typeface="Calibri"/>
                <a:cs typeface="Calibri"/>
                <a:sym typeface="Calibri"/>
              </a:rPr>
              <a:t>p</a:t>
            </a:r>
            <a:r>
              <a:rPr lang="en-IN" sz="1800" b="0" i="0" u="none" strike="noStrike" cap="none" dirty="0">
                <a:solidFill>
                  <a:schemeClr val="dk1"/>
                </a:solidFill>
                <a:latin typeface="Calibri"/>
                <a:ea typeface="Calibri"/>
                <a:cs typeface="Calibri"/>
                <a:sym typeface="Calibri"/>
              </a:rPr>
              <a:t>roject</a:t>
            </a:r>
            <a:endParaRPr sz="1800" b="0" i="0" u="none" strike="noStrike" cap="none" dirty="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arenR"/>
            </a:pPr>
            <a:r>
              <a:rPr lang="en-IN" sz="1800" b="0" i="0" u="none" strike="noStrike" cap="none" dirty="0">
                <a:solidFill>
                  <a:schemeClr val="dk1"/>
                </a:solidFill>
                <a:latin typeface="Calibri"/>
                <a:ea typeface="Calibri"/>
                <a:cs typeface="Calibri"/>
                <a:sym typeface="Calibri"/>
              </a:rPr>
              <a:t>Download Hibernate Files (hibernate.org)</a:t>
            </a:r>
            <a:endParaRPr sz="1800" b="0" i="0" u="none" strike="noStrike" cap="none" dirty="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arenR"/>
            </a:pPr>
            <a:r>
              <a:rPr lang="en-IN" sz="1800" b="0" i="0" u="none" strike="noStrike" cap="none" dirty="0">
                <a:solidFill>
                  <a:schemeClr val="dk1"/>
                </a:solidFill>
                <a:latin typeface="Calibri"/>
                <a:ea typeface="Calibri"/>
                <a:cs typeface="Calibri"/>
                <a:sym typeface="Calibri"/>
              </a:rPr>
              <a:t>Download MYSQL JDBC </a:t>
            </a:r>
            <a:r>
              <a:rPr lang="en-IN" sz="1800" dirty="0">
                <a:solidFill>
                  <a:schemeClr val="dk1"/>
                </a:solidFill>
                <a:latin typeface="Calibri"/>
                <a:ea typeface="Calibri"/>
                <a:cs typeface="Calibri"/>
                <a:sym typeface="Calibri"/>
              </a:rPr>
              <a:t>d</a:t>
            </a:r>
            <a:r>
              <a:rPr lang="en-IN" sz="1800" b="0" i="0" u="none" strike="noStrike" cap="none" dirty="0">
                <a:solidFill>
                  <a:schemeClr val="dk1"/>
                </a:solidFill>
                <a:latin typeface="Calibri"/>
                <a:ea typeface="Calibri"/>
                <a:cs typeface="Calibri"/>
                <a:sym typeface="Calibri"/>
              </a:rPr>
              <a:t>river (www.mysql.com/downloads)</a:t>
            </a:r>
            <a:endParaRPr sz="1800" b="0" i="0" u="none" strike="noStrike" cap="none" dirty="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arenR"/>
            </a:pPr>
            <a:r>
              <a:rPr lang="en-IN" sz="1800" b="0" i="0" u="none" strike="noStrike" cap="none" dirty="0">
                <a:solidFill>
                  <a:schemeClr val="dk1"/>
                </a:solidFill>
                <a:latin typeface="Calibri"/>
                <a:ea typeface="Calibri"/>
                <a:cs typeface="Calibri"/>
                <a:sym typeface="Calibri"/>
              </a:rPr>
              <a:t>Add JAR files to Eclipse project … Build Path</a:t>
            </a:r>
            <a:endParaRPr sz="1800" b="0" i="0" u="none" strike="noStrike" cap="none" dirty="0">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24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0" i="0" u="none" strike="noStrike" cap="none" dirty="0">
              <a:solidFill>
                <a:schemeClr val="dk1"/>
              </a:solidFill>
              <a:latin typeface="Calibri"/>
              <a:ea typeface="Calibri"/>
              <a:cs typeface="Calibri"/>
              <a:sym typeface="Calibri"/>
            </a:endParaRPr>
          </a:p>
        </p:txBody>
      </p:sp>
      <p:sp>
        <p:nvSpPr>
          <p:cNvPr id="68" name="Google Shape;68;gecf06b415e_1_46"/>
          <p:cNvSpPr txBox="1"/>
          <p:nvPr/>
        </p:nvSpPr>
        <p:spPr>
          <a:xfrm>
            <a:off x="6429375" y="2544950"/>
            <a:ext cx="7715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a:ea typeface="Candara"/>
              <a:cs typeface="Candara"/>
              <a:sym typeface="Candara"/>
            </a:endParaRPr>
          </a:p>
        </p:txBody>
      </p:sp>
      <p:cxnSp>
        <p:nvCxnSpPr>
          <p:cNvPr id="69" name="Google Shape;69;gecf06b415e_1_46"/>
          <p:cNvCxnSpPr/>
          <p:nvPr/>
        </p:nvCxnSpPr>
        <p:spPr>
          <a:xfrm>
            <a:off x="604100" y="1107200"/>
            <a:ext cx="110058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dirty="0">
                <a:solidFill>
                  <a:srgbClr val="095A82"/>
                </a:solidFill>
                <a:latin typeface="Calibri"/>
                <a:ea typeface="Calibri"/>
                <a:cs typeface="Calibri"/>
                <a:sym typeface="Calibri"/>
              </a:rPr>
              <a:t>Agenda - </a:t>
            </a:r>
            <a:r>
              <a:rPr lang="en-IN" sz="3200" b="1" dirty="0">
                <a:solidFill>
                  <a:srgbClr val="095A82"/>
                </a:solidFill>
                <a:latin typeface="Calibri"/>
                <a:cs typeface="Calibri"/>
                <a:sym typeface="Calibri"/>
              </a:rPr>
              <a:t>Hibernate</a:t>
            </a:r>
            <a:endParaRPr sz="3200" b="1" dirty="0">
              <a:solidFill>
                <a:srgbClr val="095A82"/>
              </a:solidFill>
              <a:latin typeface="Calibri"/>
              <a:cs typeface="Calibri"/>
              <a:sym typeface="Calibri"/>
            </a:endParaRPr>
          </a:p>
        </p:txBody>
      </p:sp>
      <p:sp>
        <p:nvSpPr>
          <p:cNvPr id="53" name="Google Shape;53;gdfd20670fb_0_4"/>
          <p:cNvSpPr txBox="1"/>
          <p:nvPr/>
        </p:nvSpPr>
        <p:spPr>
          <a:xfrm>
            <a:off x="392306" y="1536189"/>
            <a:ext cx="9969900" cy="406262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dirty="0">
                <a:solidFill>
                  <a:schemeClr val="dk1"/>
                </a:solidFill>
                <a:latin typeface="Calibri"/>
                <a:ea typeface="Calibri"/>
                <a:cs typeface="Calibri"/>
                <a:sym typeface="Calibri"/>
              </a:rPr>
              <a:t>Introduction to Hibernate</a:t>
            </a:r>
          </a:p>
          <a:p>
            <a:pPr marL="914400" lvl="1" indent="-342900">
              <a:buClr>
                <a:schemeClr val="dk1"/>
              </a:buClr>
              <a:buSzPts val="1800"/>
              <a:buFont typeface="Calibri"/>
              <a:buChar char="●"/>
            </a:pPr>
            <a:r>
              <a:rPr lang="en-IN" b="0" i="0" u="none" strike="noStrike" cap="none" dirty="0">
                <a:solidFill>
                  <a:schemeClr val="dk1"/>
                </a:solidFill>
                <a:latin typeface="Calibri"/>
                <a:ea typeface="Calibri"/>
                <a:cs typeface="Calibri"/>
                <a:sym typeface="Calibri"/>
              </a:rPr>
              <a:t>What is Hibernate?</a:t>
            </a:r>
            <a:endParaRPr b="0" i="0" u="none" strike="noStrike" cap="none" dirty="0">
              <a:solidFill>
                <a:schemeClr val="dk1"/>
              </a:solidFill>
              <a:latin typeface="Calibri"/>
              <a:ea typeface="Calibri"/>
              <a:cs typeface="Calibri"/>
              <a:sym typeface="Calibri"/>
            </a:endParaRPr>
          </a:p>
          <a:p>
            <a:pPr marL="914400" lvl="1" indent="-342900">
              <a:buClr>
                <a:schemeClr val="dk1"/>
              </a:buClr>
              <a:buSzPts val="1800"/>
              <a:buFont typeface="Calibri"/>
              <a:buChar char="●"/>
            </a:pPr>
            <a:r>
              <a:rPr lang="en-IN" b="0" i="0" u="none" strike="noStrike" cap="none" dirty="0">
                <a:solidFill>
                  <a:schemeClr val="dk1"/>
                </a:solidFill>
                <a:latin typeface="Calibri"/>
                <a:ea typeface="Calibri"/>
                <a:cs typeface="Calibri"/>
                <a:sym typeface="Calibri"/>
              </a:rPr>
              <a:t>Advantages of Hibernate</a:t>
            </a:r>
            <a:endParaRPr b="0" i="0" u="none" strike="noStrike" cap="none" dirty="0">
              <a:solidFill>
                <a:schemeClr val="dk1"/>
              </a:solidFill>
              <a:latin typeface="Calibri"/>
              <a:ea typeface="Calibri"/>
              <a:cs typeface="Calibri"/>
              <a:sym typeface="Calibri"/>
            </a:endParaRPr>
          </a:p>
          <a:p>
            <a:pPr marL="914400" lvl="1" indent="-342900">
              <a:buClr>
                <a:schemeClr val="dk1"/>
              </a:buClr>
              <a:buSzPts val="1800"/>
              <a:buFont typeface="Calibri"/>
              <a:buChar char="●"/>
            </a:pPr>
            <a:r>
              <a:rPr lang="en-IN" b="0" i="0" u="none" strike="noStrike" cap="none" dirty="0">
                <a:solidFill>
                  <a:schemeClr val="dk1"/>
                </a:solidFill>
                <a:latin typeface="Calibri"/>
                <a:ea typeface="Calibri"/>
                <a:cs typeface="Calibri"/>
                <a:sym typeface="Calibri"/>
              </a:rPr>
              <a:t>Object to relational mapping (ORM)</a:t>
            </a:r>
            <a:endParaRPr lang="en-IN" dirty="0">
              <a:solidFill>
                <a:schemeClr val="dk1"/>
              </a:solidFill>
              <a:latin typeface="Calibri"/>
              <a:ea typeface="Calibri"/>
              <a:cs typeface="Calibri"/>
              <a:sym typeface="Calibri"/>
            </a:endParaRPr>
          </a:p>
          <a:p>
            <a:pPr marL="457200" indent="-342900">
              <a:buClr>
                <a:schemeClr val="dk1"/>
              </a:buClr>
              <a:buSzPts val="1800"/>
              <a:buFont typeface="Calibri"/>
              <a:buChar char="●"/>
            </a:pPr>
            <a:r>
              <a:rPr lang="en-IN" dirty="0">
                <a:solidFill>
                  <a:schemeClr val="dk1"/>
                </a:solidFill>
                <a:latin typeface="Calibri"/>
                <a:cs typeface="Calibri"/>
                <a:sym typeface="Calibri"/>
              </a:rPr>
              <a:t>Setup</a:t>
            </a:r>
            <a:r>
              <a:rPr lang="en-IN" b="1" i="0" u="none" strike="noStrike" cap="none" dirty="0">
                <a:solidFill>
                  <a:schemeClr val="dk2"/>
                </a:solidFill>
                <a:latin typeface="Calibri"/>
                <a:ea typeface="Calibri"/>
                <a:cs typeface="Calibri"/>
                <a:sym typeface="Calibri"/>
              </a:rPr>
              <a:t> Hibernate in Eclipse</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Required </a:t>
            </a:r>
            <a:r>
              <a:rPr lang="en-US" dirty="0">
                <a:solidFill>
                  <a:schemeClr val="dk1"/>
                </a:solidFill>
                <a:latin typeface="Calibri"/>
                <a:ea typeface="Calibri"/>
                <a:cs typeface="Calibri"/>
                <a:sym typeface="Calibri"/>
              </a:rPr>
              <a:t>software's</a:t>
            </a:r>
            <a:endParaRPr lang="en-US" b="0" i="0" u="none" strike="noStrike" cap="none" dirty="0">
              <a:solidFill>
                <a:schemeClr val="dk1"/>
              </a:solidFill>
              <a:latin typeface="Calibri"/>
              <a:ea typeface="Calibri"/>
              <a:cs typeface="Calibri"/>
              <a:sym typeface="Calibri"/>
            </a:endParaRP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Setting </a:t>
            </a:r>
            <a:r>
              <a:rPr lang="en-US" dirty="0">
                <a:solidFill>
                  <a:schemeClr val="dk1"/>
                </a:solidFill>
                <a:latin typeface="Calibri"/>
                <a:ea typeface="Calibri"/>
                <a:cs typeface="Calibri"/>
                <a:sym typeface="Calibri"/>
              </a:rPr>
              <a:t>u</a:t>
            </a:r>
            <a:r>
              <a:rPr lang="en-US" b="0" i="0" u="none" strike="noStrike" cap="none" dirty="0">
                <a:solidFill>
                  <a:schemeClr val="dk1"/>
                </a:solidFill>
                <a:latin typeface="Calibri"/>
                <a:ea typeface="Calibri"/>
                <a:cs typeface="Calibri"/>
                <a:sym typeface="Calibri"/>
              </a:rPr>
              <a:t>p Hibernate in Eclipse</a:t>
            </a:r>
          </a:p>
          <a:p>
            <a:pPr marL="457200" indent="-342900">
              <a:buClr>
                <a:schemeClr val="dk1"/>
              </a:buClr>
              <a:buSzPts val="1800"/>
              <a:buFont typeface="Calibri"/>
              <a:buChar char="●"/>
            </a:pPr>
            <a:r>
              <a:rPr lang="en-IN" sz="1800" b="1" i="0" u="none" strike="noStrike" cap="none" dirty="0">
                <a:solidFill>
                  <a:schemeClr val="dk2"/>
                </a:solidFill>
                <a:latin typeface="Calibri"/>
                <a:ea typeface="Calibri"/>
                <a:cs typeface="Calibri"/>
                <a:sym typeface="Calibri"/>
              </a:rPr>
              <a:t>Steps to </a:t>
            </a:r>
            <a:r>
              <a:rPr lang="en-IN" sz="1800" b="1" dirty="0">
                <a:solidFill>
                  <a:schemeClr val="dk2"/>
                </a:solidFill>
                <a:latin typeface="Calibri"/>
                <a:ea typeface="Calibri"/>
                <a:cs typeface="Calibri"/>
                <a:sym typeface="Calibri"/>
              </a:rPr>
              <a:t>d</a:t>
            </a:r>
            <a:r>
              <a:rPr lang="en-IN" sz="1800" b="1" i="0" u="none" strike="noStrike" cap="none" dirty="0">
                <a:solidFill>
                  <a:schemeClr val="dk2"/>
                </a:solidFill>
                <a:latin typeface="Calibri"/>
                <a:ea typeface="Calibri"/>
                <a:cs typeface="Calibri"/>
                <a:sym typeface="Calibri"/>
              </a:rPr>
              <a:t>evelop Hibernate</a:t>
            </a:r>
          </a:p>
          <a:p>
            <a:pPr marL="914400" lvl="1" indent="-342900">
              <a:buClr>
                <a:schemeClr val="dk1"/>
              </a:buClr>
              <a:buSzPts val="1800"/>
              <a:buFont typeface="Calibri"/>
              <a:buChar char="●"/>
            </a:pPr>
            <a:r>
              <a:rPr lang="en-US" dirty="0">
                <a:solidFill>
                  <a:schemeClr val="dk1"/>
                </a:solidFill>
                <a:latin typeface="Calibri"/>
                <a:cs typeface="Calibri"/>
                <a:sym typeface="Calibri"/>
              </a:rPr>
              <a:t>Create Hibernate configuration file (XML)</a:t>
            </a:r>
          </a:p>
          <a:p>
            <a:pPr marL="914400" lvl="1" indent="-342900">
              <a:buClr>
                <a:schemeClr val="dk1"/>
              </a:buClr>
              <a:buSzPts val="1800"/>
              <a:buFont typeface="Calibri"/>
              <a:buChar char="●"/>
            </a:pPr>
            <a:r>
              <a:rPr lang="en-US" dirty="0">
                <a:solidFill>
                  <a:schemeClr val="dk1"/>
                </a:solidFill>
                <a:latin typeface="Calibri"/>
                <a:cs typeface="Calibri"/>
                <a:sym typeface="Calibri"/>
              </a:rPr>
              <a:t>Annotate Java Class</a:t>
            </a:r>
          </a:p>
          <a:p>
            <a:pPr marL="914400" lvl="1" indent="-342900">
              <a:buClr>
                <a:schemeClr val="dk1"/>
              </a:buClr>
              <a:buSzPts val="1800"/>
              <a:buFont typeface="Calibri"/>
              <a:buChar char="●"/>
            </a:pPr>
            <a:r>
              <a:rPr lang="en-US" dirty="0">
                <a:solidFill>
                  <a:schemeClr val="dk1"/>
                </a:solidFill>
                <a:latin typeface="Calibri"/>
                <a:cs typeface="Calibri"/>
                <a:sym typeface="Calibri"/>
              </a:rPr>
              <a:t>Develop Java code for database operations</a:t>
            </a:r>
          </a:p>
          <a:p>
            <a:pPr marL="457200" indent="-342900">
              <a:buClr>
                <a:schemeClr val="dk1"/>
              </a:buClr>
              <a:buSzPts val="1800"/>
              <a:buFont typeface="Calibri"/>
              <a:buChar char="●"/>
            </a:pPr>
            <a:r>
              <a:rPr lang="en-IN" sz="1800" b="1" i="0" u="none" strike="noStrike" cap="none" dirty="0">
                <a:solidFill>
                  <a:schemeClr val="dk2"/>
                </a:solidFill>
                <a:latin typeface="Calibri"/>
                <a:ea typeface="Calibri"/>
                <a:cs typeface="Calibri"/>
                <a:sym typeface="Calibri"/>
              </a:rPr>
              <a:t>Configure Hibernate</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What is Hibernate </a:t>
            </a:r>
            <a:r>
              <a:rPr lang="en-US" dirty="0">
                <a:solidFill>
                  <a:schemeClr val="dk1"/>
                </a:solidFill>
                <a:latin typeface="Calibri"/>
                <a:ea typeface="Calibri"/>
                <a:cs typeface="Calibri"/>
                <a:sym typeface="Calibri"/>
              </a:rPr>
              <a:t>c</a:t>
            </a:r>
            <a:r>
              <a:rPr lang="en-US" b="0" i="0" u="none" strike="noStrike" cap="none" dirty="0">
                <a:solidFill>
                  <a:schemeClr val="dk1"/>
                </a:solidFill>
                <a:latin typeface="Calibri"/>
                <a:ea typeface="Calibri"/>
                <a:cs typeface="Calibri"/>
                <a:sym typeface="Calibri"/>
              </a:rPr>
              <a:t>onfiguration file (XML)?</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Adding Hibernate </a:t>
            </a:r>
            <a:r>
              <a:rPr lang="en-US" dirty="0">
                <a:solidFill>
                  <a:schemeClr val="dk1"/>
                </a:solidFill>
                <a:latin typeface="Calibri"/>
                <a:ea typeface="Calibri"/>
                <a:cs typeface="Calibri"/>
                <a:sym typeface="Calibri"/>
              </a:rPr>
              <a:t>c</a:t>
            </a:r>
            <a:r>
              <a:rPr lang="en-US" b="0" i="0" u="none" strike="noStrike" cap="none" dirty="0">
                <a:solidFill>
                  <a:schemeClr val="dk1"/>
                </a:solidFill>
                <a:latin typeface="Calibri"/>
                <a:ea typeface="Calibri"/>
                <a:cs typeface="Calibri"/>
                <a:sym typeface="Calibri"/>
              </a:rPr>
              <a:t>onfig</a:t>
            </a:r>
            <a:r>
              <a:rPr lang="en-US" dirty="0">
                <a:solidFill>
                  <a:schemeClr val="dk1"/>
                </a:solidFill>
                <a:latin typeface="Calibri"/>
                <a:ea typeface="Calibri"/>
                <a:cs typeface="Calibri"/>
                <a:sym typeface="Calibri"/>
              </a:rPr>
              <a:t>.</a:t>
            </a:r>
            <a:r>
              <a:rPr lang="en-US" b="0" i="0" u="none" strike="noStrike" cap="none" dirty="0">
                <a:solidFill>
                  <a:schemeClr val="dk1"/>
                </a:solidFill>
                <a:latin typeface="Calibri"/>
                <a:ea typeface="Calibri"/>
                <a:cs typeface="Calibri"/>
                <a:sym typeface="Calibri"/>
              </a:rPr>
              <a:t> file in J</a:t>
            </a:r>
            <a:r>
              <a:rPr lang="en-US" dirty="0">
                <a:solidFill>
                  <a:schemeClr val="dk1"/>
                </a:solidFill>
                <a:latin typeface="Calibri"/>
                <a:ea typeface="Calibri"/>
                <a:cs typeface="Calibri"/>
                <a:sym typeface="Calibri"/>
              </a:rPr>
              <a:t>ava</a:t>
            </a:r>
            <a:r>
              <a:rPr lang="en-US" b="0" i="0" u="none" strike="noStrike" cap="none" dirty="0">
                <a:solidFill>
                  <a:schemeClr val="dk1"/>
                </a:solidFill>
                <a:latin typeface="Calibri"/>
                <a:ea typeface="Calibri"/>
                <a:cs typeface="Calibri"/>
                <a:sym typeface="Calibri"/>
              </a:rPr>
              <a:t> (practical demonstration</a:t>
            </a:r>
            <a:r>
              <a:rPr lang="en-US" dirty="0">
                <a:solidFill>
                  <a:schemeClr val="dk1"/>
                </a:solidFill>
                <a:latin typeface="Calibri"/>
                <a:ea typeface="Calibri"/>
                <a:cs typeface="Calibri"/>
                <a:sym typeface="Calibri"/>
              </a:rPr>
              <a:t>)</a:t>
            </a:r>
            <a:endParaRPr lang="en-IN" b="1" i="0" u="none" strike="noStrike" cap="none" dirty="0">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625739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3200" b="1" i="0" u="none" strike="noStrike" cap="none">
                <a:solidFill>
                  <a:schemeClr val="dk2"/>
                </a:solidFill>
                <a:latin typeface="Calibri"/>
                <a:ea typeface="Calibri"/>
                <a:cs typeface="Calibri"/>
                <a:sym typeface="Calibri"/>
              </a:rPr>
              <a:t>Configure Hibernate</a:t>
            </a:r>
            <a:endParaRPr sz="3200" b="1" i="0" u="none" strike="noStrike" cap="none">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dfd20670fb_0_9"/>
          <p:cNvSpPr/>
          <p:nvPr/>
        </p:nvSpPr>
        <p:spPr>
          <a:xfrm>
            <a:off x="842175" y="2255850"/>
            <a:ext cx="3320100" cy="3195000"/>
          </a:xfrm>
          <a:prstGeom prst="roundRect">
            <a:avLst>
              <a:gd name="adj" fmla="val 16667"/>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Calibri"/>
                <a:ea typeface="Calibri"/>
                <a:cs typeface="Calibri"/>
                <a:sym typeface="Calibri"/>
              </a:rPr>
              <a:t>Hibernate</a:t>
            </a:r>
            <a:endParaRPr sz="2400" b="1" i="0" u="none" strike="noStrike" cap="none">
              <a:solidFill>
                <a:srgbClr val="000000"/>
              </a:solidFill>
              <a:latin typeface="Calibri"/>
              <a:ea typeface="Calibri"/>
              <a:cs typeface="Calibri"/>
              <a:sym typeface="Calibri"/>
            </a:endParaRPr>
          </a:p>
        </p:txBody>
      </p:sp>
      <p:sp>
        <p:nvSpPr>
          <p:cNvPr id="59" name="Google Shape;59;gdfd20670fb_0_9"/>
          <p:cNvSpPr txBox="1"/>
          <p:nvPr/>
        </p:nvSpPr>
        <p:spPr>
          <a:xfrm>
            <a:off x="503174" y="433050"/>
            <a:ext cx="86739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What is Hibernate </a:t>
            </a:r>
            <a:r>
              <a:rPr lang="en-IN" sz="3200" b="1">
                <a:solidFill>
                  <a:schemeClr val="dk2"/>
                </a:solidFill>
                <a:latin typeface="Calibri"/>
                <a:ea typeface="Calibri"/>
                <a:cs typeface="Calibri"/>
                <a:sym typeface="Calibri"/>
              </a:rPr>
              <a:t>co</a:t>
            </a:r>
            <a:r>
              <a:rPr lang="en-IN" sz="3200" b="1" i="0" u="none" strike="noStrike" cap="none">
                <a:solidFill>
                  <a:schemeClr val="dk2"/>
                </a:solidFill>
                <a:latin typeface="Calibri"/>
                <a:ea typeface="Calibri"/>
                <a:cs typeface="Calibri"/>
                <a:sym typeface="Calibri"/>
              </a:rPr>
              <a:t>nfiguration file (XML)?</a:t>
            </a:r>
            <a:endParaRPr sz="3200" b="1" i="0" u="none" strike="noStrike" cap="none">
              <a:solidFill>
                <a:schemeClr val="dk2"/>
              </a:solidFill>
              <a:latin typeface="Calibri"/>
              <a:ea typeface="Calibri"/>
              <a:cs typeface="Calibri"/>
              <a:sym typeface="Calibri"/>
            </a:endParaRPr>
          </a:p>
        </p:txBody>
      </p:sp>
      <p:sp>
        <p:nvSpPr>
          <p:cNvPr id="60" name="Google Shape;60;gdfd20670fb_0_9"/>
          <p:cNvSpPr/>
          <p:nvPr/>
        </p:nvSpPr>
        <p:spPr>
          <a:xfrm>
            <a:off x="1797525" y="3096150"/>
            <a:ext cx="1496100" cy="1599600"/>
          </a:xfrm>
          <a:prstGeom prst="foldedCorner">
            <a:avLst>
              <a:gd name="adj" fmla="val 16667"/>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1400" b="0" i="0" u="none" strike="noStrike" cap="none">
                <a:solidFill>
                  <a:srgbClr val="000000"/>
                </a:solidFill>
                <a:latin typeface="Arial"/>
                <a:ea typeface="Arial"/>
                <a:cs typeface="Arial"/>
                <a:sym typeface="Arial"/>
              </a:rPr>
              <a:t>-- -- -- -- -- --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IN" sz="1400" b="0" i="0" u="none" strike="noStrike" cap="none">
                <a:solidFill>
                  <a:srgbClr val="000000"/>
                </a:solidFill>
                <a:latin typeface="Arial"/>
                <a:ea typeface="Arial"/>
                <a:cs typeface="Arial"/>
                <a:sym typeface="Arial"/>
              </a:rPr>
              <a:t>-- -- -- -- -- --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IN" sz="1400" b="0" i="0" u="none" strike="noStrike" cap="none">
                <a:solidFill>
                  <a:srgbClr val="000000"/>
                </a:solidFill>
                <a:latin typeface="Arial"/>
                <a:ea typeface="Arial"/>
                <a:cs typeface="Arial"/>
                <a:sym typeface="Arial"/>
              </a:rPr>
              <a:t>-- --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dfd20670fb_0_9"/>
          <p:cNvSpPr/>
          <p:nvPr/>
        </p:nvSpPr>
        <p:spPr>
          <a:xfrm>
            <a:off x="3584525" y="1513125"/>
            <a:ext cx="1155300" cy="554100"/>
          </a:xfrm>
          <a:prstGeom prst="wedgeRectCallout">
            <a:avLst>
              <a:gd name="adj1" fmla="val -84617"/>
              <a:gd name="adj2" fmla="val 267695"/>
            </a:avLst>
          </a:prstGeom>
          <a:solidFill>
            <a:schemeClr val="lt1"/>
          </a:solidFill>
          <a:ln w="28575" cap="flat" cmpd="sng">
            <a:solidFill>
              <a:srgbClr val="CC4125"/>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Config file</a:t>
            </a:r>
            <a:endParaRPr sz="1800" b="0" i="0" u="none" strike="noStrike" cap="none">
              <a:solidFill>
                <a:srgbClr val="000000"/>
              </a:solidFill>
              <a:latin typeface="Calibri"/>
              <a:ea typeface="Calibri"/>
              <a:cs typeface="Calibri"/>
              <a:sym typeface="Calibri"/>
            </a:endParaRPr>
          </a:p>
        </p:txBody>
      </p:sp>
      <p:sp>
        <p:nvSpPr>
          <p:cNvPr id="62" name="Google Shape;62;gdfd20670fb_0_9"/>
          <p:cNvSpPr/>
          <p:nvPr/>
        </p:nvSpPr>
        <p:spPr>
          <a:xfrm>
            <a:off x="5118375" y="3149700"/>
            <a:ext cx="1659000" cy="1407300"/>
          </a:xfrm>
          <a:prstGeom prst="roundRect">
            <a:avLst>
              <a:gd name="adj" fmla="val 16667"/>
            </a:avLst>
          </a:prstGeom>
          <a:solidFill>
            <a:schemeClr val="accent6"/>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FF0000"/>
                </a:solidFill>
                <a:latin typeface="Calibri"/>
                <a:ea typeface="Calibri"/>
                <a:cs typeface="Calibri"/>
                <a:sym typeface="Calibri"/>
              </a:rPr>
              <a:t>JDBC</a:t>
            </a:r>
            <a:endParaRPr sz="2400" b="1" i="0" u="none" strike="noStrike" cap="none">
              <a:solidFill>
                <a:srgbClr val="FF0000"/>
              </a:solidFill>
              <a:latin typeface="Calibri"/>
              <a:ea typeface="Calibri"/>
              <a:cs typeface="Calibri"/>
              <a:sym typeface="Calibri"/>
            </a:endParaRPr>
          </a:p>
        </p:txBody>
      </p:sp>
      <p:sp>
        <p:nvSpPr>
          <p:cNvPr id="63" name="Google Shape;63;gdfd20670fb_0_9"/>
          <p:cNvSpPr/>
          <p:nvPr/>
        </p:nvSpPr>
        <p:spPr>
          <a:xfrm>
            <a:off x="9257575" y="4289522"/>
            <a:ext cx="1051500" cy="406200"/>
          </a:xfrm>
          <a:prstGeom prst="can">
            <a:avLst>
              <a:gd name="adj" fmla="val 25000"/>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dfd20670fb_0_9"/>
          <p:cNvSpPr/>
          <p:nvPr/>
        </p:nvSpPr>
        <p:spPr>
          <a:xfrm>
            <a:off x="9257575" y="3900196"/>
            <a:ext cx="1051500" cy="406200"/>
          </a:xfrm>
          <a:prstGeom prst="can">
            <a:avLst>
              <a:gd name="adj" fmla="val 25000"/>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dfd20670fb_0_9"/>
          <p:cNvSpPr/>
          <p:nvPr/>
        </p:nvSpPr>
        <p:spPr>
          <a:xfrm>
            <a:off x="9257575" y="3485501"/>
            <a:ext cx="1051500" cy="406200"/>
          </a:xfrm>
          <a:prstGeom prst="can">
            <a:avLst>
              <a:gd name="adj" fmla="val 25000"/>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dfd20670fb_0_9"/>
          <p:cNvSpPr/>
          <p:nvPr/>
        </p:nvSpPr>
        <p:spPr>
          <a:xfrm>
            <a:off x="9257575" y="3096175"/>
            <a:ext cx="1051500" cy="406200"/>
          </a:xfrm>
          <a:prstGeom prst="can">
            <a:avLst>
              <a:gd name="adj" fmla="val 25000"/>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7" name="Google Shape;67;gdfd20670fb_0_9"/>
          <p:cNvCxnSpPr/>
          <p:nvPr/>
        </p:nvCxnSpPr>
        <p:spPr>
          <a:xfrm>
            <a:off x="4162200" y="3436400"/>
            <a:ext cx="948000" cy="0"/>
          </a:xfrm>
          <a:prstGeom prst="straightConnector1">
            <a:avLst/>
          </a:prstGeom>
          <a:noFill/>
          <a:ln w="38100" cap="flat" cmpd="sng">
            <a:solidFill>
              <a:srgbClr val="00FF00"/>
            </a:solidFill>
            <a:prstDash val="solid"/>
            <a:round/>
            <a:headEnd type="none" w="sm" len="sm"/>
            <a:tailEnd type="triangle" w="med" len="med"/>
          </a:ln>
        </p:spPr>
      </p:cxnSp>
      <p:cxnSp>
        <p:nvCxnSpPr>
          <p:cNvPr id="68" name="Google Shape;68;gdfd20670fb_0_9"/>
          <p:cNvCxnSpPr/>
          <p:nvPr/>
        </p:nvCxnSpPr>
        <p:spPr>
          <a:xfrm rot="10800000" flipH="1">
            <a:off x="6847475" y="3406700"/>
            <a:ext cx="2202600" cy="29700"/>
          </a:xfrm>
          <a:prstGeom prst="straightConnector1">
            <a:avLst/>
          </a:prstGeom>
          <a:noFill/>
          <a:ln w="38100" cap="flat" cmpd="sng">
            <a:solidFill>
              <a:srgbClr val="00FF00"/>
            </a:solidFill>
            <a:prstDash val="solid"/>
            <a:round/>
            <a:headEnd type="none" w="sm" len="sm"/>
            <a:tailEnd type="triangle" w="med" len="med"/>
          </a:ln>
        </p:spPr>
      </p:cxnSp>
      <p:cxnSp>
        <p:nvCxnSpPr>
          <p:cNvPr id="69" name="Google Shape;69;gdfd20670fb_0_9"/>
          <p:cNvCxnSpPr/>
          <p:nvPr/>
        </p:nvCxnSpPr>
        <p:spPr>
          <a:xfrm rot="10800000">
            <a:off x="4139675" y="4233850"/>
            <a:ext cx="948000" cy="0"/>
          </a:xfrm>
          <a:prstGeom prst="straightConnector1">
            <a:avLst/>
          </a:prstGeom>
          <a:noFill/>
          <a:ln w="38100" cap="flat" cmpd="sng">
            <a:solidFill>
              <a:srgbClr val="00FF00"/>
            </a:solidFill>
            <a:prstDash val="solid"/>
            <a:round/>
            <a:headEnd type="none" w="sm" len="sm"/>
            <a:tailEnd type="triangle" w="med" len="med"/>
          </a:ln>
        </p:spPr>
      </p:cxnSp>
      <p:cxnSp>
        <p:nvCxnSpPr>
          <p:cNvPr id="70" name="Google Shape;70;gdfd20670fb_0_9"/>
          <p:cNvCxnSpPr/>
          <p:nvPr/>
        </p:nvCxnSpPr>
        <p:spPr>
          <a:xfrm flipH="1">
            <a:off x="6829200" y="4233850"/>
            <a:ext cx="2202600" cy="29700"/>
          </a:xfrm>
          <a:prstGeom prst="straightConnector1">
            <a:avLst/>
          </a:prstGeom>
          <a:noFill/>
          <a:ln w="38100" cap="flat" cmpd="sng">
            <a:solidFill>
              <a:srgbClr val="00FF00"/>
            </a:solidFill>
            <a:prstDash val="solid"/>
            <a:round/>
            <a:headEnd type="none" w="sm" len="sm"/>
            <a:tailEnd type="triangle" w="med" len="med"/>
          </a:ln>
        </p:spPr>
      </p:cxnSp>
      <p:cxnSp>
        <p:nvCxnSpPr>
          <p:cNvPr id="71" name="Google Shape;71;gdfd20670fb_0_9"/>
          <p:cNvCxnSpPr/>
          <p:nvPr/>
        </p:nvCxnSpPr>
        <p:spPr>
          <a:xfrm>
            <a:off x="617875" y="1123725"/>
            <a:ext cx="110886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F6225-6AD5-40F6-AB14-133681818012}"/>
              </a:ext>
            </a:extLst>
          </p:cNvPr>
          <p:cNvSpPr>
            <a:spLocks noGrp="1"/>
          </p:cNvSpPr>
          <p:nvPr>
            <p:ph idx="4294967295"/>
          </p:nvPr>
        </p:nvSpPr>
        <p:spPr>
          <a:xfrm>
            <a:off x="1143000" y="505206"/>
            <a:ext cx="10241280" cy="5662613"/>
          </a:xfrm>
        </p:spPr>
        <p:txBody>
          <a:bodyPr>
            <a:normAutofit fontScale="92500" lnSpcReduction="20000"/>
          </a:bodyPr>
          <a:lstStyle/>
          <a:p>
            <a:pPr marL="0" indent="0" algn="l">
              <a:buNone/>
            </a:pPr>
            <a:r>
              <a:rPr lang="en-IN" sz="1800" b="0" i="0" u="none" strike="noStrike" baseline="0" dirty="0">
                <a:latin typeface="ArialMT"/>
              </a:rPr>
              <a:t>&lt;!DOCTYPE hibernate-configuration PUBLIC</a:t>
            </a:r>
          </a:p>
          <a:p>
            <a:pPr marL="0" indent="0" algn="l">
              <a:buNone/>
            </a:pPr>
            <a:r>
              <a:rPr lang="en-IN" sz="1800" b="0" i="0" u="none" strike="noStrike" baseline="0" dirty="0">
                <a:latin typeface="ArialMT"/>
              </a:rPr>
              <a:t>"-//Hibernate/Hibernate Configuration DTD 3.0//EN"</a:t>
            </a:r>
          </a:p>
          <a:p>
            <a:pPr marL="0" indent="0" algn="l">
              <a:buNone/>
            </a:pPr>
            <a:r>
              <a:rPr lang="en-IN" sz="1800" b="0" i="0" u="none" strike="noStrike" baseline="0" dirty="0">
                <a:latin typeface="ArialMT"/>
              </a:rPr>
              <a:t>"http://www.hibernate.org/dtd/hibernate-configuration-3.0.dtd"&gt;</a:t>
            </a:r>
          </a:p>
          <a:p>
            <a:pPr marL="0" indent="0" algn="l">
              <a:buNone/>
            </a:pPr>
            <a:r>
              <a:rPr lang="en-IN" sz="1800" b="0" i="0" u="none" strike="noStrike" baseline="0" dirty="0">
                <a:latin typeface="ArialMT"/>
              </a:rPr>
              <a:t>&lt;hibernate-configuration&gt;</a:t>
            </a:r>
          </a:p>
          <a:p>
            <a:pPr marL="457200" lvl="1" indent="0">
              <a:buNone/>
            </a:pPr>
            <a:r>
              <a:rPr lang="en-IN" sz="2000" b="0" i="0" u="none" strike="noStrike" baseline="0" dirty="0">
                <a:latin typeface="ArialMT"/>
              </a:rPr>
              <a:t>&lt;session-factory&gt;</a:t>
            </a:r>
          </a:p>
          <a:p>
            <a:pPr marL="457200" lvl="1" indent="0">
              <a:buNone/>
            </a:pPr>
            <a:r>
              <a:rPr lang="en-IN" sz="2000" b="0" i="0" u="none" strike="noStrike" baseline="0" dirty="0">
                <a:latin typeface="ArialMT"/>
              </a:rPr>
              <a:t>&lt;!-- JDBC Database connection settings --&gt;</a:t>
            </a:r>
          </a:p>
          <a:p>
            <a:pPr marL="914400" lvl="2" indent="0">
              <a:buNone/>
            </a:pPr>
            <a:r>
              <a:rPr lang="en-US" sz="1600" b="0" i="0" u="none" strike="noStrike" baseline="0" dirty="0">
                <a:latin typeface="ArialMT"/>
              </a:rPr>
              <a:t>&lt;property name="</a:t>
            </a:r>
            <a:r>
              <a:rPr lang="en-US" sz="1600" b="1" i="0" u="none" strike="noStrike" baseline="0" dirty="0" err="1">
                <a:latin typeface="ArialMT"/>
              </a:rPr>
              <a:t>connection.driver_class</a:t>
            </a:r>
            <a:r>
              <a:rPr lang="en-US" sz="1600" b="0" i="0" u="none" strike="noStrike" baseline="0" dirty="0">
                <a:latin typeface="ArialMT"/>
              </a:rPr>
              <a:t>"&gt;</a:t>
            </a:r>
            <a:r>
              <a:rPr lang="en-US" sz="1600" b="0" i="0" u="none" strike="noStrike" baseline="0" dirty="0" err="1">
                <a:latin typeface="ArialMT"/>
              </a:rPr>
              <a:t>com.mysql.cj.jdbc.Driver</a:t>
            </a:r>
            <a:r>
              <a:rPr lang="en-US" sz="1600" b="0" i="0" u="none" strike="noStrike" baseline="0" dirty="0">
                <a:latin typeface="ArialMT"/>
              </a:rPr>
              <a:t>&lt;/property&gt;</a:t>
            </a:r>
          </a:p>
          <a:p>
            <a:pPr marL="914400" lvl="2" indent="0">
              <a:buNone/>
            </a:pPr>
            <a:r>
              <a:rPr lang="en-US" sz="1600" b="0" i="0" u="none" strike="noStrike" baseline="0" dirty="0">
                <a:latin typeface="ArialMT"/>
              </a:rPr>
              <a:t>&lt;property name="</a:t>
            </a:r>
            <a:r>
              <a:rPr lang="en-US" sz="1600" b="1" i="0" u="none" strike="noStrike" baseline="0" dirty="0">
                <a:latin typeface="ArialMT"/>
              </a:rPr>
              <a:t>connection.url</a:t>
            </a:r>
            <a:r>
              <a:rPr lang="en-US" sz="1600" b="0" i="0" u="none" strike="noStrike" baseline="0" dirty="0">
                <a:latin typeface="ArialMT"/>
              </a:rPr>
              <a:t>"&gt;</a:t>
            </a:r>
            <a:r>
              <a:rPr lang="en-US" sz="1600" b="0" i="0" u="none" strike="noStrike" baseline="0" dirty="0" err="1">
                <a:latin typeface="ArialMT"/>
              </a:rPr>
              <a:t>jdbc:mysql</a:t>
            </a:r>
            <a:r>
              <a:rPr lang="en-US" sz="1600" b="0" i="0" u="none" strike="noStrike" baseline="0" dirty="0">
                <a:latin typeface="ArialMT"/>
              </a:rPr>
              <a:t>://localhost:3306/</a:t>
            </a:r>
            <a:r>
              <a:rPr lang="en-US" sz="1600" b="0" i="0" u="none" strike="noStrike" baseline="0" dirty="0" err="1">
                <a:latin typeface="ArialMT"/>
              </a:rPr>
              <a:t>hibernate_crud</a:t>
            </a:r>
            <a:r>
              <a:rPr lang="en-US" sz="1600" b="0" i="0" u="none" strike="noStrike" baseline="0" dirty="0">
                <a:latin typeface="ArialMT"/>
              </a:rPr>
              <a:t>&lt;/property&gt;</a:t>
            </a:r>
          </a:p>
          <a:p>
            <a:pPr marL="914400" lvl="2" indent="0">
              <a:buNone/>
            </a:pPr>
            <a:r>
              <a:rPr lang="en-US" sz="1600" b="0" i="0" u="none" strike="noStrike" baseline="0" dirty="0">
                <a:latin typeface="ArialMT"/>
              </a:rPr>
              <a:t>&lt;property name="</a:t>
            </a:r>
            <a:r>
              <a:rPr lang="en-US" sz="1600" b="1" i="0" u="none" strike="noStrike" baseline="0" dirty="0" err="1">
                <a:latin typeface="ArialMT"/>
              </a:rPr>
              <a:t>connection.username</a:t>
            </a:r>
            <a:r>
              <a:rPr lang="en-US" sz="1600" b="0" i="0" u="none" strike="noStrike" baseline="0" dirty="0">
                <a:latin typeface="ArialMT"/>
              </a:rPr>
              <a:t>"&gt;root&lt;/property&gt;</a:t>
            </a:r>
          </a:p>
          <a:p>
            <a:pPr marL="914400" lvl="2" indent="0">
              <a:buNone/>
            </a:pPr>
            <a:r>
              <a:rPr lang="en-US" sz="1600" b="0" i="0" u="none" strike="noStrike" baseline="0" dirty="0">
                <a:latin typeface="ArialMT"/>
              </a:rPr>
              <a:t>&lt;property name="</a:t>
            </a:r>
            <a:r>
              <a:rPr lang="en-US" sz="1600" b="1" i="0" u="none" strike="noStrike" baseline="0" dirty="0" err="1">
                <a:latin typeface="ArialMT"/>
              </a:rPr>
              <a:t>connection.password</a:t>
            </a:r>
            <a:r>
              <a:rPr lang="en-US" sz="1600" b="0" i="0" u="none" strike="noStrike" baseline="0" dirty="0">
                <a:latin typeface="ArialMT"/>
              </a:rPr>
              <a:t>"&gt;admin&lt;/property&gt;</a:t>
            </a:r>
          </a:p>
          <a:p>
            <a:pPr marL="914400" lvl="2" indent="0">
              <a:buNone/>
            </a:pPr>
            <a:r>
              <a:rPr lang="en-US" sz="1600" b="0" i="0" u="none" strike="noStrike" baseline="0" dirty="0">
                <a:latin typeface="ArialMT"/>
              </a:rPr>
              <a:t>&lt;!-- JDBC connection pool settings ... using built-in test pool --&gt;</a:t>
            </a:r>
          </a:p>
          <a:p>
            <a:pPr marL="914400" lvl="2" indent="0">
              <a:buNone/>
            </a:pPr>
            <a:r>
              <a:rPr lang="en-US" sz="1600" b="0" i="0" u="none" strike="noStrike" baseline="0" dirty="0">
                <a:latin typeface="ArialMT"/>
              </a:rPr>
              <a:t>&lt;property name="</a:t>
            </a:r>
            <a:r>
              <a:rPr lang="en-US" sz="1600" b="1" i="0" u="none" strike="noStrike" baseline="0" dirty="0" err="1">
                <a:latin typeface="ArialMT"/>
              </a:rPr>
              <a:t>connection.pool_size</a:t>
            </a:r>
            <a:r>
              <a:rPr lang="en-US" sz="1600" b="0" i="0" u="none" strike="noStrike" baseline="0" dirty="0">
                <a:latin typeface="ArialMT"/>
              </a:rPr>
              <a:t>"&gt;1&lt;/property&gt;</a:t>
            </a:r>
          </a:p>
          <a:p>
            <a:pPr marL="914400" lvl="2" indent="0">
              <a:buNone/>
            </a:pPr>
            <a:r>
              <a:rPr lang="en-IN" sz="1600" b="0" i="0" u="none" strike="noStrike" baseline="0" dirty="0">
                <a:latin typeface="ArialMT"/>
              </a:rPr>
              <a:t>&lt;!-- </a:t>
            </a:r>
            <a:r>
              <a:rPr lang="en-IN" sz="1600" b="1" i="0" u="none" strike="noStrike" baseline="0" dirty="0">
                <a:latin typeface="ArialMT"/>
              </a:rPr>
              <a:t>Select our SQL dialect </a:t>
            </a:r>
            <a:r>
              <a:rPr lang="en-IN" sz="1600" b="0" i="0" u="none" strike="noStrike" baseline="0" dirty="0">
                <a:latin typeface="ArialMT"/>
              </a:rPr>
              <a:t>--&gt;</a:t>
            </a:r>
          </a:p>
          <a:p>
            <a:pPr marL="914400" lvl="2" indent="0">
              <a:buNone/>
            </a:pPr>
            <a:r>
              <a:rPr lang="en-IN" sz="1600" b="0" i="0" u="none" strike="noStrike" baseline="0" dirty="0">
                <a:latin typeface="ArialMT"/>
              </a:rPr>
              <a:t>&lt;property name="dialect"&gt;org.hibernate.dialect.MySQL5Dialect&lt;/property&gt;</a:t>
            </a:r>
          </a:p>
          <a:p>
            <a:pPr marL="914400" lvl="2" indent="0">
              <a:buNone/>
            </a:pPr>
            <a:r>
              <a:rPr lang="en-US" sz="1600" b="0" i="0" u="none" strike="noStrike" baseline="0" dirty="0">
                <a:latin typeface="ArialUnicodeMS"/>
              </a:rPr>
              <a:t>&lt;!-- Echo the </a:t>
            </a:r>
            <a:r>
              <a:rPr lang="en-US" sz="1600" b="1" i="0" u="none" strike="noStrike" baseline="0" dirty="0">
                <a:latin typeface="ArialUnicodeMS"/>
              </a:rPr>
              <a:t>SQL to </a:t>
            </a:r>
            <a:r>
              <a:rPr lang="en-US" sz="1600" b="1" i="0" u="none" strike="noStrike" baseline="0" dirty="0" err="1">
                <a:latin typeface="ArialUnicodeMS"/>
              </a:rPr>
              <a:t>stdout</a:t>
            </a:r>
            <a:r>
              <a:rPr lang="en-US" sz="1600" b="1" i="0" u="none" strike="noStrike" baseline="0" dirty="0">
                <a:latin typeface="ArialUnicodeMS"/>
              </a:rPr>
              <a:t> </a:t>
            </a:r>
            <a:r>
              <a:rPr lang="en-US" sz="1600" b="0" i="0" u="none" strike="noStrike" baseline="0" dirty="0">
                <a:latin typeface="ArialUnicodeMS"/>
              </a:rPr>
              <a:t>→</a:t>
            </a:r>
          </a:p>
          <a:p>
            <a:pPr marL="914400" lvl="2" indent="0">
              <a:buNone/>
            </a:pPr>
            <a:r>
              <a:rPr lang="en-US" sz="1600" b="0" i="0" u="none" strike="noStrike" baseline="0" dirty="0">
                <a:latin typeface="ArialMT"/>
              </a:rPr>
              <a:t>&lt;property name="</a:t>
            </a:r>
            <a:r>
              <a:rPr lang="en-US" sz="1600" b="0" i="0" u="none" strike="noStrike" baseline="0" dirty="0" err="1">
                <a:latin typeface="ArialMT"/>
              </a:rPr>
              <a:t>show_sql</a:t>
            </a:r>
            <a:r>
              <a:rPr lang="en-US" sz="1600" b="0" i="0" u="none" strike="noStrike" baseline="0" dirty="0">
                <a:latin typeface="ArialMT"/>
              </a:rPr>
              <a:t>"&gt;true&lt;/property&gt;</a:t>
            </a:r>
          </a:p>
          <a:p>
            <a:pPr marL="914400" lvl="2" indent="0">
              <a:buNone/>
            </a:pPr>
            <a:r>
              <a:rPr lang="en-US" sz="1600" b="0" i="0" u="none" strike="noStrike" baseline="0" dirty="0">
                <a:latin typeface="ArialUnicodeMS"/>
              </a:rPr>
              <a:t>&lt;!-- Set the current session context →</a:t>
            </a:r>
          </a:p>
          <a:p>
            <a:pPr marL="914400" lvl="2" indent="0">
              <a:buNone/>
            </a:pPr>
            <a:r>
              <a:rPr lang="en-US" sz="1600" b="0" i="0" u="none" strike="noStrike" baseline="0" dirty="0">
                <a:latin typeface="ArialMT"/>
              </a:rPr>
              <a:t>&lt;property name="</a:t>
            </a:r>
            <a:r>
              <a:rPr lang="en-US" sz="1600" b="0" i="0" u="none" strike="noStrike" baseline="0" dirty="0" err="1">
                <a:latin typeface="ArialMT"/>
              </a:rPr>
              <a:t>current_session_context_class</a:t>
            </a:r>
            <a:r>
              <a:rPr lang="en-US" sz="1600" b="0" i="0" u="none" strike="noStrike" baseline="0" dirty="0">
                <a:latin typeface="ArialMT"/>
              </a:rPr>
              <a:t>"&gt;thread&lt;/property&gt;</a:t>
            </a:r>
          </a:p>
          <a:p>
            <a:pPr marL="914400" lvl="2" indent="0">
              <a:buNone/>
            </a:pPr>
            <a:r>
              <a:rPr lang="en-US" sz="1600" b="0" i="0" u="none" strike="noStrike" baseline="0" dirty="0">
                <a:latin typeface="ArialMT"/>
              </a:rPr>
              <a:t>&lt;property name="</a:t>
            </a:r>
            <a:r>
              <a:rPr lang="en-US" sz="1600" b="1" i="0" u="none" strike="noStrike" baseline="0" dirty="0">
                <a:latin typeface="ArialMT"/>
              </a:rPr>
              <a:t>hibernate.hbm2ddl.auto</a:t>
            </a:r>
            <a:r>
              <a:rPr lang="en-US" sz="1600" b="0" i="0" u="none" strike="noStrike" baseline="0" dirty="0">
                <a:latin typeface="ArialMT"/>
              </a:rPr>
              <a:t>"&gt;update&lt;/property&gt;</a:t>
            </a:r>
          </a:p>
          <a:p>
            <a:pPr marL="457200" lvl="1" indent="0">
              <a:buNone/>
            </a:pPr>
            <a:r>
              <a:rPr lang="en-IN" sz="2000" b="0" i="0" u="none" strike="noStrike" baseline="0" dirty="0">
                <a:latin typeface="ArialMT"/>
              </a:rPr>
              <a:t>&lt;/session-factory&gt;</a:t>
            </a:r>
          </a:p>
          <a:p>
            <a:pPr marL="0" indent="0" algn="l">
              <a:buNone/>
            </a:pPr>
            <a:r>
              <a:rPr lang="en-IN" sz="2000" b="0" i="0" u="none" strike="noStrike" baseline="0" dirty="0">
                <a:latin typeface="ArialMT"/>
              </a:rPr>
              <a:t>&lt;/hibernate-configuration&gt;</a:t>
            </a:r>
            <a:endParaRPr lang="en-IN" sz="3200" dirty="0"/>
          </a:p>
        </p:txBody>
      </p:sp>
    </p:spTree>
    <p:extLst>
      <p:ext uri="{BB962C8B-B14F-4D97-AF65-F5344CB8AC3E}">
        <p14:creationId xmlns:p14="http://schemas.microsoft.com/office/powerpoint/2010/main" val="2465829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3200" b="1" dirty="0">
                <a:solidFill>
                  <a:srgbClr val="095A82"/>
                </a:solidFill>
                <a:latin typeface="Calibri"/>
                <a:cs typeface="Calibri"/>
                <a:sym typeface="Calibri"/>
              </a:rPr>
              <a:t>ORM - </a:t>
            </a:r>
            <a:r>
              <a:rPr lang="en-IN" sz="3200" b="1" i="0" u="none" strike="noStrike" cap="none" dirty="0">
                <a:solidFill>
                  <a:schemeClr val="dk2"/>
                </a:solidFill>
                <a:latin typeface="Calibri"/>
                <a:ea typeface="Calibri"/>
                <a:cs typeface="Calibri"/>
                <a:sym typeface="Calibri"/>
              </a:rPr>
              <a:t>Annotate Java class</a:t>
            </a:r>
            <a:endParaRPr sz="3200" b="1" i="0" u="none" strike="noStrike" cap="none" dirty="0">
              <a:solidFill>
                <a:schemeClr val="dk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dfd20670fb_0_9"/>
          <p:cNvSpPr txBox="1"/>
          <p:nvPr/>
        </p:nvSpPr>
        <p:spPr>
          <a:xfrm>
            <a:off x="579381" y="433039"/>
            <a:ext cx="80001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What is entity class?</a:t>
            </a:r>
            <a:endParaRPr sz="3200" b="1" i="0" u="none" strike="noStrike" cap="none">
              <a:solidFill>
                <a:schemeClr val="dk2"/>
              </a:solidFill>
              <a:latin typeface="Calibri"/>
              <a:ea typeface="Calibri"/>
              <a:cs typeface="Calibri"/>
              <a:sym typeface="Calibri"/>
            </a:endParaRPr>
          </a:p>
        </p:txBody>
      </p:sp>
      <p:sp>
        <p:nvSpPr>
          <p:cNvPr id="59" name="Google Shape;59;gdfd20670fb_0_9"/>
          <p:cNvSpPr txBox="1"/>
          <p:nvPr/>
        </p:nvSpPr>
        <p:spPr>
          <a:xfrm>
            <a:off x="432400" y="1338650"/>
            <a:ext cx="9278700" cy="4617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IN" sz="1800" b="0" i="0" u="none" strike="noStrike" cap="none">
                <a:solidFill>
                  <a:srgbClr val="000000"/>
                </a:solidFill>
                <a:latin typeface="Calibri"/>
                <a:ea typeface="Calibri"/>
                <a:cs typeface="Calibri"/>
                <a:sym typeface="Calibri"/>
              </a:rPr>
              <a:t>The Java class that is map to database table is called entity class.</a:t>
            </a:r>
            <a:endParaRPr sz="1800" b="0" i="0" u="none" strike="noStrike" cap="none">
              <a:solidFill>
                <a:srgbClr val="000000"/>
              </a:solidFill>
              <a:latin typeface="Calibri"/>
              <a:ea typeface="Calibri"/>
              <a:cs typeface="Calibri"/>
              <a:sym typeface="Calibri"/>
            </a:endParaRPr>
          </a:p>
        </p:txBody>
      </p:sp>
      <p:graphicFrame>
        <p:nvGraphicFramePr>
          <p:cNvPr id="60" name="Google Shape;60;gdfd20670fb_0_9"/>
          <p:cNvGraphicFramePr/>
          <p:nvPr/>
        </p:nvGraphicFramePr>
        <p:xfrm>
          <a:off x="731775" y="2151150"/>
          <a:ext cx="2582650" cy="2667800"/>
        </p:xfrm>
        <a:graphic>
          <a:graphicData uri="http://schemas.openxmlformats.org/drawingml/2006/table">
            <a:tbl>
              <a:tblPr>
                <a:noFill/>
              </a:tblPr>
              <a:tblGrid>
                <a:gridCol w="2582650">
                  <a:extLst>
                    <a:ext uri="{9D8B030D-6E8A-4147-A177-3AD203B41FA5}">
                      <a16:colId xmlns:a16="http://schemas.microsoft.com/office/drawing/2014/main" val="20000"/>
                    </a:ext>
                  </a:extLst>
                </a:gridCol>
              </a:tblGrid>
              <a:tr h="544750">
                <a:tc>
                  <a:txBody>
                    <a:bodyPr/>
                    <a:lstStyle/>
                    <a:p>
                      <a:pPr marL="0" marR="0" lvl="0" indent="0" algn="ctr"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Teacher</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15485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String</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574475">
                <a:tc>
                  <a:txBody>
                    <a:bodyPr/>
                    <a:lstStyle/>
                    <a:p>
                      <a:pPr marL="0" marR="0" lvl="0" indent="0" algn="l" rtl="0">
                        <a:lnSpc>
                          <a:spcPct val="100000"/>
                        </a:lnSpc>
                        <a:spcBef>
                          <a:spcPts val="0"/>
                        </a:spcBef>
                        <a:spcAft>
                          <a:spcPts val="0"/>
                        </a:spcAft>
                        <a:buClr>
                          <a:srgbClr val="000000"/>
                        </a:buClr>
                        <a:buSzPts val="2400"/>
                        <a:buFont typeface="Arial"/>
                        <a:buNone/>
                      </a:pP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bl>
          </a:graphicData>
        </a:graphic>
      </p:graphicFrame>
      <p:graphicFrame>
        <p:nvGraphicFramePr>
          <p:cNvPr id="61" name="Google Shape;61;gdfd20670fb_0_9"/>
          <p:cNvGraphicFramePr/>
          <p:nvPr/>
        </p:nvGraphicFramePr>
        <p:xfrm>
          <a:off x="6526500" y="2151145"/>
          <a:ext cx="3228300" cy="2743100"/>
        </p:xfrm>
        <a:graphic>
          <a:graphicData uri="http://schemas.openxmlformats.org/drawingml/2006/table">
            <a:tbl>
              <a:tblPr>
                <a:noFill/>
              </a:tblPr>
              <a:tblGrid>
                <a:gridCol w="3228300">
                  <a:extLst>
                    <a:ext uri="{9D8B030D-6E8A-4147-A177-3AD203B41FA5}">
                      <a16:colId xmlns:a16="http://schemas.microsoft.com/office/drawing/2014/main" val="20000"/>
                    </a:ext>
                  </a:extLst>
                </a:gridCol>
              </a:tblGrid>
              <a:tr h="535675">
                <a:tc>
                  <a:txBody>
                    <a:bodyPr/>
                    <a:lstStyle/>
                    <a:p>
                      <a:pPr marL="0" marR="0" lvl="0" indent="0" algn="ctr"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Teacher</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1671750">
                <a:tc>
                  <a:txBody>
                    <a:bodyPr/>
                    <a:lstStyle/>
                    <a:p>
                      <a:pPr marL="0" marR="0" lvl="0" indent="0" algn="l" rtl="0">
                        <a:lnSpc>
                          <a:spcPct val="100000"/>
                        </a:lnSpc>
                        <a:spcBef>
                          <a:spcPts val="0"/>
                        </a:spcBef>
                        <a:spcAft>
                          <a:spcPts val="0"/>
                        </a:spcAft>
                        <a:buClr>
                          <a:srgbClr val="000000"/>
                        </a:buClr>
                        <a:buSzPts val="2400"/>
                        <a:buFont typeface="Arial"/>
                        <a:buNone/>
                      </a:pPr>
                      <a:r>
                        <a:rPr lang="en-IN" sz="2000">
                          <a:latin typeface="Calibri"/>
                          <a:ea typeface="Calibri"/>
                          <a:cs typeface="Calibri"/>
                          <a:sym typeface="Calibri"/>
                        </a:rPr>
                        <a:t>i</a:t>
                      </a:r>
                      <a:r>
                        <a:rPr lang="en-IN" sz="2000" u="none" strike="noStrike" cap="none">
                          <a:latin typeface="Calibri"/>
                          <a:ea typeface="Calibri"/>
                          <a:cs typeface="Calibri"/>
                          <a:sym typeface="Calibri"/>
                        </a:rPr>
                        <a:t>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VARCHAR (50)</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5356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Indexes</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bl>
          </a:graphicData>
        </a:graphic>
      </p:graphicFrame>
      <p:sp>
        <p:nvSpPr>
          <p:cNvPr id="62" name="Google Shape;62;gdfd20670fb_0_9"/>
          <p:cNvSpPr/>
          <p:nvPr/>
        </p:nvSpPr>
        <p:spPr>
          <a:xfrm>
            <a:off x="4048500" y="2691850"/>
            <a:ext cx="1465800" cy="1653900"/>
          </a:xfrm>
          <a:prstGeom prst="roundRect">
            <a:avLst>
              <a:gd name="adj" fmla="val 16667"/>
            </a:avLst>
          </a:prstGeom>
          <a:solidFill>
            <a:srgbClr val="A5A5A5"/>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IN" sz="2000" b="1" i="0" u="none" strike="noStrike" cap="none">
                <a:solidFill>
                  <a:srgbClr val="000000"/>
                </a:solidFill>
                <a:latin typeface="Calibri"/>
                <a:ea typeface="Calibri"/>
                <a:cs typeface="Calibri"/>
                <a:sym typeface="Calibri"/>
              </a:rPr>
              <a:t>Hibernate</a:t>
            </a:r>
            <a:endParaRPr sz="2000" b="1" i="0" u="none" strike="noStrike" cap="none">
              <a:solidFill>
                <a:srgbClr val="000000"/>
              </a:solidFill>
              <a:latin typeface="Calibri"/>
              <a:ea typeface="Calibri"/>
              <a:cs typeface="Calibri"/>
              <a:sym typeface="Calibri"/>
            </a:endParaRPr>
          </a:p>
        </p:txBody>
      </p:sp>
      <p:cxnSp>
        <p:nvCxnSpPr>
          <p:cNvPr id="63" name="Google Shape;63;gdfd20670fb_0_9"/>
          <p:cNvCxnSpPr/>
          <p:nvPr/>
        </p:nvCxnSpPr>
        <p:spPr>
          <a:xfrm>
            <a:off x="3350475" y="3499350"/>
            <a:ext cx="698100" cy="0"/>
          </a:xfrm>
          <a:prstGeom prst="straightConnector1">
            <a:avLst/>
          </a:prstGeom>
          <a:noFill/>
          <a:ln w="28575" cap="flat" cmpd="sng">
            <a:solidFill>
              <a:srgbClr val="0F75BD"/>
            </a:solidFill>
            <a:prstDash val="solid"/>
            <a:round/>
            <a:headEnd type="none" w="sm" len="sm"/>
            <a:tailEnd type="triangle" w="med" len="med"/>
          </a:ln>
        </p:spPr>
      </p:cxnSp>
      <p:cxnSp>
        <p:nvCxnSpPr>
          <p:cNvPr id="64" name="Google Shape;64;gdfd20670fb_0_9"/>
          <p:cNvCxnSpPr/>
          <p:nvPr/>
        </p:nvCxnSpPr>
        <p:spPr>
          <a:xfrm rot="10800000" flipH="1">
            <a:off x="5514300" y="3481950"/>
            <a:ext cx="1012200" cy="17400"/>
          </a:xfrm>
          <a:prstGeom prst="straightConnector1">
            <a:avLst/>
          </a:prstGeom>
          <a:noFill/>
          <a:ln w="28575" cap="flat" cmpd="sng">
            <a:solidFill>
              <a:srgbClr val="0F75BD"/>
            </a:solidFill>
            <a:prstDash val="solid"/>
            <a:round/>
            <a:headEnd type="none" w="sm" len="sm"/>
            <a:tailEnd type="triangle" w="med" len="med"/>
          </a:ln>
        </p:spPr>
      </p:cxnSp>
      <p:cxnSp>
        <p:nvCxnSpPr>
          <p:cNvPr id="65" name="Google Shape;65;gdfd20670fb_0_9"/>
          <p:cNvCxnSpPr/>
          <p:nvPr/>
        </p:nvCxnSpPr>
        <p:spPr>
          <a:xfrm rot="10800000">
            <a:off x="3350475" y="4261350"/>
            <a:ext cx="698100" cy="0"/>
          </a:xfrm>
          <a:prstGeom prst="straightConnector1">
            <a:avLst/>
          </a:prstGeom>
          <a:noFill/>
          <a:ln w="28575" cap="flat" cmpd="sng">
            <a:solidFill>
              <a:srgbClr val="0F75BD"/>
            </a:solidFill>
            <a:prstDash val="solid"/>
            <a:round/>
            <a:headEnd type="none" w="sm" len="sm"/>
            <a:tailEnd type="triangle" w="med" len="med"/>
          </a:ln>
        </p:spPr>
      </p:cxnSp>
      <p:cxnSp>
        <p:nvCxnSpPr>
          <p:cNvPr id="66" name="Google Shape;66;gdfd20670fb_0_9"/>
          <p:cNvCxnSpPr/>
          <p:nvPr/>
        </p:nvCxnSpPr>
        <p:spPr>
          <a:xfrm flipH="1">
            <a:off x="5514300" y="4249725"/>
            <a:ext cx="1029600" cy="11400"/>
          </a:xfrm>
          <a:prstGeom prst="straightConnector1">
            <a:avLst/>
          </a:prstGeom>
          <a:noFill/>
          <a:ln w="28575" cap="flat" cmpd="sng">
            <a:solidFill>
              <a:srgbClr val="0F75BD"/>
            </a:solidFill>
            <a:prstDash val="solid"/>
            <a:round/>
            <a:headEnd type="none" w="sm" len="sm"/>
            <a:tailEnd type="triangle" w="med" len="med"/>
          </a:ln>
        </p:spPr>
      </p:cxnSp>
      <p:cxnSp>
        <p:nvCxnSpPr>
          <p:cNvPr id="67" name="Google Shape;67;gdfd20670fb_0_9"/>
          <p:cNvCxnSpPr/>
          <p:nvPr/>
        </p:nvCxnSpPr>
        <p:spPr>
          <a:xfrm>
            <a:off x="584800" y="1140250"/>
            <a:ext cx="10956300" cy="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ee80c3c54a_0_17"/>
          <p:cNvSpPr txBox="1"/>
          <p:nvPr/>
        </p:nvSpPr>
        <p:spPr>
          <a:xfrm>
            <a:off x="579381" y="509239"/>
            <a:ext cx="80001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Java annotations</a:t>
            </a:r>
            <a:endParaRPr sz="3200" b="1" i="0" u="none" strike="noStrike" cap="none">
              <a:solidFill>
                <a:schemeClr val="dk2"/>
              </a:solidFill>
              <a:latin typeface="Calibri"/>
              <a:ea typeface="Calibri"/>
              <a:cs typeface="Calibri"/>
              <a:sym typeface="Calibri"/>
            </a:endParaRPr>
          </a:p>
        </p:txBody>
      </p:sp>
      <p:sp>
        <p:nvSpPr>
          <p:cNvPr id="87" name="Google Shape;87;gee80c3c54a_0_17"/>
          <p:cNvSpPr txBox="1"/>
          <p:nvPr/>
        </p:nvSpPr>
        <p:spPr>
          <a:xfrm>
            <a:off x="584800" y="1435213"/>
            <a:ext cx="92787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1800" b="1" i="0" u="none" strike="noStrike" cap="none">
                <a:solidFill>
                  <a:schemeClr val="dk1"/>
                </a:solidFill>
                <a:latin typeface="Calibri"/>
                <a:ea typeface="Calibri"/>
                <a:cs typeface="Calibri"/>
                <a:sym typeface="Calibri"/>
              </a:rPr>
              <a:t>Step 1: Map Class to database Tables</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@Entity</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@Table(name  = “</a:t>
            </a:r>
            <a:r>
              <a:rPr lang="en-IN" sz="1800">
                <a:solidFill>
                  <a:schemeClr val="dk1"/>
                </a:solidFill>
                <a:latin typeface="Calibri"/>
                <a:ea typeface="Calibri"/>
                <a:cs typeface="Calibri"/>
                <a:sym typeface="Calibri"/>
              </a:rPr>
              <a:t>t</a:t>
            </a:r>
            <a:r>
              <a:rPr lang="en-IN" sz="1800" b="0" i="0" u="none" strike="noStrike" cap="none">
                <a:solidFill>
                  <a:schemeClr val="dk1"/>
                </a:solidFill>
                <a:latin typeface="Calibri"/>
                <a:ea typeface="Calibri"/>
                <a:cs typeface="Calibri"/>
                <a:sym typeface="Calibri"/>
              </a:rPr>
              <a:t>eacher”)</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public class </a:t>
            </a:r>
            <a:r>
              <a:rPr lang="en-IN" sz="1800">
                <a:solidFill>
                  <a:schemeClr val="dk1"/>
                </a:solidFill>
                <a:latin typeface="Calibri"/>
                <a:ea typeface="Calibri"/>
                <a:cs typeface="Calibri"/>
                <a:sym typeface="Calibri"/>
              </a:rPr>
              <a:t>T</a:t>
            </a:r>
            <a:r>
              <a:rPr lang="en-IN" sz="1800" b="0" i="0" u="none" strike="noStrike" cap="none">
                <a:solidFill>
                  <a:schemeClr val="dk1"/>
                </a:solidFill>
                <a:latin typeface="Calibri"/>
                <a:ea typeface="Calibri"/>
                <a:cs typeface="Calibri"/>
                <a:sym typeface="Calibri"/>
              </a:rPr>
              <a:t>eacher{</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0" i="0" u="none" strike="noStrike" cap="none">
              <a:solidFill>
                <a:schemeClr val="dk1"/>
              </a:solidFill>
              <a:latin typeface="Calibri"/>
              <a:ea typeface="Calibri"/>
              <a:cs typeface="Calibri"/>
              <a:sym typeface="Calibri"/>
            </a:endParaRPr>
          </a:p>
        </p:txBody>
      </p:sp>
      <p:graphicFrame>
        <p:nvGraphicFramePr>
          <p:cNvPr id="88" name="Google Shape;88;gee80c3c54a_0_17"/>
          <p:cNvGraphicFramePr/>
          <p:nvPr/>
        </p:nvGraphicFramePr>
        <p:xfrm>
          <a:off x="5115800" y="1455213"/>
          <a:ext cx="2582650" cy="2638075"/>
        </p:xfrm>
        <a:graphic>
          <a:graphicData uri="http://schemas.openxmlformats.org/drawingml/2006/table">
            <a:tbl>
              <a:tblPr>
                <a:noFill/>
              </a:tblPr>
              <a:tblGrid>
                <a:gridCol w="2582650">
                  <a:extLst>
                    <a:ext uri="{9D8B030D-6E8A-4147-A177-3AD203B41FA5}">
                      <a16:colId xmlns:a16="http://schemas.microsoft.com/office/drawing/2014/main" val="20000"/>
                    </a:ext>
                  </a:extLst>
                </a:gridCol>
              </a:tblGrid>
              <a:tr h="544750">
                <a:tc>
                  <a:txBody>
                    <a:bodyPr/>
                    <a:lstStyle/>
                    <a:p>
                      <a:pPr marL="0" marR="0" lvl="0" indent="0" algn="ctr"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Teacher</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15485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String</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544750">
                <a:tc>
                  <a:txBody>
                    <a:bodyPr/>
                    <a:lstStyle/>
                    <a:p>
                      <a:pPr marL="0" marR="0" lvl="0" indent="0" algn="l" rtl="0">
                        <a:lnSpc>
                          <a:spcPct val="100000"/>
                        </a:lnSpc>
                        <a:spcBef>
                          <a:spcPts val="0"/>
                        </a:spcBef>
                        <a:spcAft>
                          <a:spcPts val="0"/>
                        </a:spcAft>
                        <a:buClr>
                          <a:srgbClr val="000000"/>
                        </a:buClr>
                        <a:buSzPts val="2400"/>
                        <a:buFont typeface="Arial"/>
                        <a:buNone/>
                      </a:pP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bl>
          </a:graphicData>
        </a:graphic>
      </p:graphicFrame>
      <p:graphicFrame>
        <p:nvGraphicFramePr>
          <p:cNvPr id="89" name="Google Shape;89;gee80c3c54a_0_17"/>
          <p:cNvGraphicFramePr/>
          <p:nvPr/>
        </p:nvGraphicFramePr>
        <p:xfrm>
          <a:off x="8312800" y="1442270"/>
          <a:ext cx="3228300" cy="2743100"/>
        </p:xfrm>
        <a:graphic>
          <a:graphicData uri="http://schemas.openxmlformats.org/drawingml/2006/table">
            <a:tbl>
              <a:tblPr>
                <a:noFill/>
              </a:tblPr>
              <a:tblGrid>
                <a:gridCol w="3228300">
                  <a:extLst>
                    <a:ext uri="{9D8B030D-6E8A-4147-A177-3AD203B41FA5}">
                      <a16:colId xmlns:a16="http://schemas.microsoft.com/office/drawing/2014/main" val="20000"/>
                    </a:ext>
                  </a:extLst>
                </a:gridCol>
              </a:tblGrid>
              <a:tr h="535675">
                <a:tc>
                  <a:txBody>
                    <a:bodyPr/>
                    <a:lstStyle/>
                    <a:p>
                      <a:pPr marL="0" marR="0" lvl="0" indent="0" algn="ctr" rtl="0">
                        <a:lnSpc>
                          <a:spcPct val="100000"/>
                        </a:lnSpc>
                        <a:spcBef>
                          <a:spcPts val="0"/>
                        </a:spcBef>
                        <a:spcAft>
                          <a:spcPts val="0"/>
                        </a:spcAft>
                        <a:buClr>
                          <a:srgbClr val="000000"/>
                        </a:buClr>
                        <a:buSzPts val="2400"/>
                        <a:buFont typeface="Arial"/>
                        <a:buNone/>
                      </a:pPr>
                      <a:r>
                        <a:rPr lang="en-IN" sz="2000">
                          <a:latin typeface="Calibri"/>
                          <a:ea typeface="Calibri"/>
                          <a:cs typeface="Calibri"/>
                          <a:sym typeface="Calibri"/>
                        </a:rPr>
                        <a:t>t</a:t>
                      </a:r>
                      <a:r>
                        <a:rPr lang="en-IN" sz="2000" u="none" strike="noStrike" cap="none">
                          <a:latin typeface="Calibri"/>
                          <a:ea typeface="Calibri"/>
                          <a:cs typeface="Calibri"/>
                          <a:sym typeface="Calibri"/>
                        </a:rPr>
                        <a:t>eacher</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1671750">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VARCHAR (50)</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5356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Indexes</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bl>
          </a:graphicData>
        </a:graphic>
      </p:graphicFrame>
      <p:cxnSp>
        <p:nvCxnSpPr>
          <p:cNvPr id="90" name="Google Shape;90;gee80c3c54a_0_17"/>
          <p:cNvCxnSpPr/>
          <p:nvPr/>
        </p:nvCxnSpPr>
        <p:spPr>
          <a:xfrm rot="10800000" flipH="1">
            <a:off x="7716050" y="1768800"/>
            <a:ext cx="606000" cy="17400"/>
          </a:xfrm>
          <a:prstGeom prst="straightConnector1">
            <a:avLst/>
          </a:prstGeom>
          <a:noFill/>
          <a:ln w="28575" cap="flat" cmpd="sng">
            <a:solidFill>
              <a:schemeClr val="dk2"/>
            </a:solidFill>
            <a:prstDash val="solid"/>
            <a:round/>
            <a:headEnd type="none" w="sm" len="sm"/>
            <a:tailEnd type="triangle" w="med" len="med"/>
          </a:ln>
        </p:spPr>
      </p:cxnSp>
      <p:cxnSp>
        <p:nvCxnSpPr>
          <p:cNvPr id="91" name="Google Shape;91;gee80c3c54a_0_17"/>
          <p:cNvCxnSpPr/>
          <p:nvPr/>
        </p:nvCxnSpPr>
        <p:spPr>
          <a:xfrm>
            <a:off x="584800" y="1140250"/>
            <a:ext cx="10956300" cy="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ee80c3c54a_0_23"/>
          <p:cNvSpPr txBox="1"/>
          <p:nvPr/>
        </p:nvSpPr>
        <p:spPr>
          <a:xfrm>
            <a:off x="579381" y="509239"/>
            <a:ext cx="80001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Java annotations</a:t>
            </a:r>
            <a:endParaRPr sz="3200" b="1" i="0" u="none" strike="noStrike" cap="none">
              <a:solidFill>
                <a:schemeClr val="dk2"/>
              </a:solidFill>
              <a:latin typeface="Calibri"/>
              <a:ea typeface="Calibri"/>
              <a:cs typeface="Calibri"/>
              <a:sym typeface="Calibri"/>
            </a:endParaRPr>
          </a:p>
        </p:txBody>
      </p:sp>
      <p:sp>
        <p:nvSpPr>
          <p:cNvPr id="97" name="Google Shape;97;gee80c3c54a_0_23"/>
          <p:cNvSpPr txBox="1"/>
          <p:nvPr/>
        </p:nvSpPr>
        <p:spPr>
          <a:xfrm>
            <a:off x="579375" y="1475250"/>
            <a:ext cx="9278700" cy="43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1800" b="1" i="0" u="none" strike="noStrike" cap="none">
                <a:solidFill>
                  <a:schemeClr val="dk1"/>
                </a:solidFill>
                <a:latin typeface="Calibri"/>
                <a:ea typeface="Calibri"/>
                <a:cs typeface="Calibri"/>
                <a:sym typeface="Calibri"/>
              </a:rPr>
              <a:t>Step 2: Map fields to Database Columns</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@Entity</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@Table(name  = “</a:t>
            </a:r>
            <a:r>
              <a:rPr lang="en-IN" sz="1800">
                <a:solidFill>
                  <a:schemeClr val="dk1"/>
                </a:solidFill>
                <a:latin typeface="Calibri"/>
                <a:ea typeface="Calibri"/>
                <a:cs typeface="Calibri"/>
                <a:sym typeface="Calibri"/>
              </a:rPr>
              <a:t>t</a:t>
            </a:r>
            <a:r>
              <a:rPr lang="en-IN" sz="1800" b="0" i="0" u="none" strike="noStrike" cap="none">
                <a:solidFill>
                  <a:schemeClr val="dk1"/>
                </a:solidFill>
                <a:latin typeface="Calibri"/>
                <a:ea typeface="Calibri"/>
                <a:cs typeface="Calibri"/>
                <a:sym typeface="Calibri"/>
              </a:rPr>
              <a:t>eacher”)</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public class </a:t>
            </a:r>
            <a:r>
              <a:rPr lang="en-IN" sz="1800">
                <a:solidFill>
                  <a:schemeClr val="dk1"/>
                </a:solidFill>
                <a:latin typeface="Calibri"/>
                <a:ea typeface="Calibri"/>
                <a:cs typeface="Calibri"/>
                <a:sym typeface="Calibri"/>
              </a:rPr>
              <a:t>T</a:t>
            </a:r>
            <a:r>
              <a:rPr lang="en-IN" sz="1800" b="0" i="0" u="none" strike="noStrike" cap="none">
                <a:solidFill>
                  <a:schemeClr val="dk1"/>
                </a:solidFill>
                <a:latin typeface="Calibri"/>
                <a:ea typeface="Calibri"/>
                <a:cs typeface="Calibri"/>
                <a:sym typeface="Calibri"/>
              </a:rPr>
              <a:t>eacher{</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0" i="0" u="none" strike="noStrike" cap="none">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@Id  // indicates primary key</a:t>
            </a:r>
            <a:endParaRPr sz="1800" b="0" i="0" u="none" strike="noStrike" cap="none">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a:t>
            </a:r>
            <a:r>
              <a:rPr lang="en-IN" sz="1800">
                <a:solidFill>
                  <a:schemeClr val="dk1"/>
                </a:solidFill>
                <a:latin typeface="Calibri"/>
                <a:ea typeface="Calibri"/>
                <a:cs typeface="Calibri"/>
                <a:sym typeface="Calibri"/>
              </a:rPr>
              <a:t>C</a:t>
            </a:r>
            <a:r>
              <a:rPr lang="en-IN" sz="1800" b="0" i="0" u="none" strike="noStrike" cap="none">
                <a:solidFill>
                  <a:schemeClr val="dk1"/>
                </a:solidFill>
                <a:latin typeface="Calibri"/>
                <a:ea typeface="Calibri"/>
                <a:cs typeface="Calibri"/>
                <a:sym typeface="Calibri"/>
              </a:rPr>
              <a:t>olumn (name = “id”)</a:t>
            </a:r>
            <a:endParaRPr sz="1800" b="0" i="0" u="none" strike="noStrike" cap="none">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private int id;</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0" i="0" u="none" strike="noStrike" cap="none">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a:t>
            </a:r>
            <a:r>
              <a:rPr lang="en-IN" sz="1800">
                <a:solidFill>
                  <a:schemeClr val="dk1"/>
                </a:solidFill>
                <a:latin typeface="Calibri"/>
                <a:ea typeface="Calibri"/>
                <a:cs typeface="Calibri"/>
                <a:sym typeface="Calibri"/>
              </a:rPr>
              <a:t>C</a:t>
            </a:r>
            <a:r>
              <a:rPr lang="en-IN" sz="1800" b="0" i="0" u="none" strike="noStrike" cap="none">
                <a:solidFill>
                  <a:schemeClr val="dk1"/>
                </a:solidFill>
                <a:latin typeface="Calibri"/>
                <a:ea typeface="Calibri"/>
                <a:cs typeface="Calibri"/>
                <a:sym typeface="Calibri"/>
              </a:rPr>
              <a:t>olumn (name = “f_Name”)</a:t>
            </a:r>
            <a:endParaRPr sz="1800" b="0" i="0" u="none" strike="noStrike" cap="none">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private String f_name;</a:t>
            </a:r>
            <a:endParaRPr sz="1800" b="0" i="0" u="none" strike="noStrike" cap="none">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graphicFrame>
        <p:nvGraphicFramePr>
          <p:cNvPr id="98" name="Google Shape;98;gee80c3c54a_0_23"/>
          <p:cNvGraphicFramePr/>
          <p:nvPr/>
        </p:nvGraphicFramePr>
        <p:xfrm>
          <a:off x="5115800" y="1643413"/>
          <a:ext cx="2582650" cy="2638075"/>
        </p:xfrm>
        <a:graphic>
          <a:graphicData uri="http://schemas.openxmlformats.org/drawingml/2006/table">
            <a:tbl>
              <a:tblPr>
                <a:noFill/>
              </a:tblPr>
              <a:tblGrid>
                <a:gridCol w="2582650">
                  <a:extLst>
                    <a:ext uri="{9D8B030D-6E8A-4147-A177-3AD203B41FA5}">
                      <a16:colId xmlns:a16="http://schemas.microsoft.com/office/drawing/2014/main" val="20000"/>
                    </a:ext>
                  </a:extLst>
                </a:gridCol>
              </a:tblGrid>
              <a:tr h="544750">
                <a:tc>
                  <a:txBody>
                    <a:bodyPr/>
                    <a:lstStyle/>
                    <a:p>
                      <a:pPr marL="0" marR="0" lvl="0" indent="0" algn="ctr"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Teacher</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15485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String</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544750">
                <a:tc>
                  <a:txBody>
                    <a:bodyPr/>
                    <a:lstStyle/>
                    <a:p>
                      <a:pPr marL="0" marR="0" lvl="0" indent="0" algn="l" rtl="0">
                        <a:lnSpc>
                          <a:spcPct val="100000"/>
                        </a:lnSpc>
                        <a:spcBef>
                          <a:spcPts val="0"/>
                        </a:spcBef>
                        <a:spcAft>
                          <a:spcPts val="0"/>
                        </a:spcAft>
                        <a:buClr>
                          <a:srgbClr val="000000"/>
                        </a:buClr>
                        <a:buSzPts val="2400"/>
                        <a:buFont typeface="Arial"/>
                        <a:buNone/>
                      </a:pP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bl>
          </a:graphicData>
        </a:graphic>
      </p:graphicFrame>
      <p:graphicFrame>
        <p:nvGraphicFramePr>
          <p:cNvPr id="99" name="Google Shape;99;gee80c3c54a_0_23"/>
          <p:cNvGraphicFramePr/>
          <p:nvPr/>
        </p:nvGraphicFramePr>
        <p:xfrm>
          <a:off x="8312800" y="1630470"/>
          <a:ext cx="3228300" cy="2743100"/>
        </p:xfrm>
        <a:graphic>
          <a:graphicData uri="http://schemas.openxmlformats.org/drawingml/2006/table">
            <a:tbl>
              <a:tblPr>
                <a:noFill/>
              </a:tblPr>
              <a:tblGrid>
                <a:gridCol w="3228300">
                  <a:extLst>
                    <a:ext uri="{9D8B030D-6E8A-4147-A177-3AD203B41FA5}">
                      <a16:colId xmlns:a16="http://schemas.microsoft.com/office/drawing/2014/main" val="20000"/>
                    </a:ext>
                  </a:extLst>
                </a:gridCol>
              </a:tblGrid>
              <a:tr h="535675">
                <a:tc>
                  <a:txBody>
                    <a:bodyPr/>
                    <a:lstStyle/>
                    <a:p>
                      <a:pPr marL="0" marR="0" lvl="0" indent="0" algn="ctr"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Teacher</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1671750">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VARCHAR (50)</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5356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Indexes</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bl>
          </a:graphicData>
        </a:graphic>
      </p:graphicFrame>
      <p:cxnSp>
        <p:nvCxnSpPr>
          <p:cNvPr id="100" name="Google Shape;100;gee80c3c54a_0_23"/>
          <p:cNvCxnSpPr/>
          <p:nvPr/>
        </p:nvCxnSpPr>
        <p:spPr>
          <a:xfrm rot="10800000" flipH="1">
            <a:off x="7716050" y="2490400"/>
            <a:ext cx="606000" cy="17400"/>
          </a:xfrm>
          <a:prstGeom prst="straightConnector1">
            <a:avLst/>
          </a:prstGeom>
          <a:noFill/>
          <a:ln w="28575" cap="flat" cmpd="sng">
            <a:solidFill>
              <a:schemeClr val="dk2"/>
            </a:solidFill>
            <a:prstDash val="solid"/>
            <a:round/>
            <a:headEnd type="none" w="sm" len="sm"/>
            <a:tailEnd type="triangle" w="med" len="med"/>
          </a:ln>
        </p:spPr>
      </p:cxnSp>
      <p:cxnSp>
        <p:nvCxnSpPr>
          <p:cNvPr id="101" name="Google Shape;101;gee80c3c54a_0_23"/>
          <p:cNvCxnSpPr/>
          <p:nvPr/>
        </p:nvCxnSpPr>
        <p:spPr>
          <a:xfrm rot="10800000" flipH="1">
            <a:off x="7716050" y="2871400"/>
            <a:ext cx="606000" cy="17400"/>
          </a:xfrm>
          <a:prstGeom prst="straightConnector1">
            <a:avLst/>
          </a:prstGeom>
          <a:noFill/>
          <a:ln w="28575" cap="flat" cmpd="sng">
            <a:solidFill>
              <a:schemeClr val="dk2"/>
            </a:solidFill>
            <a:prstDash val="solid"/>
            <a:round/>
            <a:headEnd type="none" w="sm" len="sm"/>
            <a:tailEnd type="triangle" w="med" len="med"/>
          </a:ln>
        </p:spPr>
      </p:cxnSp>
      <p:cxnSp>
        <p:nvCxnSpPr>
          <p:cNvPr id="102" name="Google Shape;102;gee80c3c54a_0_23"/>
          <p:cNvCxnSpPr/>
          <p:nvPr/>
        </p:nvCxnSpPr>
        <p:spPr>
          <a:xfrm rot="10800000" flipH="1">
            <a:off x="7716050" y="3252400"/>
            <a:ext cx="606000" cy="17400"/>
          </a:xfrm>
          <a:prstGeom prst="straightConnector1">
            <a:avLst/>
          </a:prstGeom>
          <a:noFill/>
          <a:ln w="28575" cap="flat" cmpd="sng">
            <a:solidFill>
              <a:schemeClr val="dk2"/>
            </a:solidFill>
            <a:prstDash val="solid"/>
            <a:round/>
            <a:headEnd type="none" w="sm" len="sm"/>
            <a:tailEnd type="triangle" w="med" len="med"/>
          </a:ln>
        </p:spPr>
      </p:cxnSp>
      <p:cxnSp>
        <p:nvCxnSpPr>
          <p:cNvPr id="103" name="Google Shape;103;gee80c3c54a_0_23"/>
          <p:cNvCxnSpPr/>
          <p:nvPr/>
        </p:nvCxnSpPr>
        <p:spPr>
          <a:xfrm rot="10800000" flipH="1">
            <a:off x="7716050" y="3557200"/>
            <a:ext cx="606000" cy="17400"/>
          </a:xfrm>
          <a:prstGeom prst="straightConnector1">
            <a:avLst/>
          </a:prstGeom>
          <a:noFill/>
          <a:ln w="28575" cap="flat" cmpd="sng">
            <a:solidFill>
              <a:schemeClr val="dk2"/>
            </a:solidFill>
            <a:prstDash val="solid"/>
            <a:round/>
            <a:headEnd type="none" w="sm" len="sm"/>
            <a:tailEnd type="triangle" w="med" len="med"/>
          </a:ln>
        </p:spPr>
      </p:cxnSp>
      <p:cxnSp>
        <p:nvCxnSpPr>
          <p:cNvPr id="104" name="Google Shape;104;gee80c3c54a_0_23"/>
          <p:cNvCxnSpPr/>
          <p:nvPr/>
        </p:nvCxnSpPr>
        <p:spPr>
          <a:xfrm>
            <a:off x="584800" y="1140250"/>
            <a:ext cx="10956300" cy="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22350" y="382813"/>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dirty="0">
                <a:solidFill>
                  <a:srgbClr val="095A82"/>
                </a:solidFill>
                <a:latin typeface="Calibri"/>
                <a:ea typeface="Calibri"/>
                <a:cs typeface="Calibri"/>
                <a:sym typeface="Calibri"/>
              </a:rPr>
              <a:t>Agenda - </a:t>
            </a:r>
            <a:r>
              <a:rPr lang="en-US" sz="3200" b="1" dirty="0">
                <a:solidFill>
                  <a:srgbClr val="095A82"/>
                </a:solidFill>
                <a:latin typeface="Calibri"/>
                <a:cs typeface="Calibri"/>
              </a:rPr>
              <a:t>Practical demonstration of CRUD application</a:t>
            </a:r>
            <a:endParaRPr sz="3200" b="1" dirty="0">
              <a:solidFill>
                <a:srgbClr val="095A82"/>
              </a:solidFill>
              <a:latin typeface="Calibri"/>
              <a:cs typeface="Calibri"/>
              <a:sym typeface="Calibri"/>
            </a:endParaRPr>
          </a:p>
        </p:txBody>
      </p:sp>
      <p:sp>
        <p:nvSpPr>
          <p:cNvPr id="53" name="Google Shape;53;gdfd20670fb_0_4"/>
          <p:cNvSpPr txBox="1"/>
          <p:nvPr/>
        </p:nvSpPr>
        <p:spPr>
          <a:xfrm>
            <a:off x="392306" y="1536189"/>
            <a:ext cx="9969900" cy="2400627"/>
          </a:xfrm>
          <a:prstGeom prst="rect">
            <a:avLst/>
          </a:prstGeom>
          <a:noFill/>
          <a:ln>
            <a:noFill/>
          </a:ln>
        </p:spPr>
        <p:txBody>
          <a:bodyPr spcFirstLastPara="1" wrap="square" lIns="91425" tIns="91425" rIns="91425" bIns="91425" anchor="t" anchorCtr="0">
            <a:spAutoFit/>
          </a:bodyPr>
          <a:lstStyle/>
          <a:p>
            <a:pPr marL="457200" indent="-342900">
              <a:buClr>
                <a:schemeClr val="dk1"/>
              </a:buClr>
              <a:buSzPts val="1800"/>
              <a:buFont typeface="Calibri"/>
              <a:buChar char="●"/>
            </a:pPr>
            <a:r>
              <a:rPr lang="en-IN" sz="1800" b="1" dirty="0">
                <a:solidFill>
                  <a:schemeClr val="dk2"/>
                </a:solidFill>
                <a:latin typeface="Calibri"/>
                <a:ea typeface="Calibri"/>
                <a:cs typeface="Calibri"/>
                <a:sym typeface="Calibri"/>
              </a:rPr>
              <a:t>Hibernate </a:t>
            </a:r>
          </a:p>
          <a:p>
            <a:pPr marL="914400" lvl="1" indent="-342900">
              <a:buClr>
                <a:schemeClr val="dk1"/>
              </a:buClr>
              <a:buSzPts val="1800"/>
              <a:buFont typeface="Calibri"/>
              <a:buChar char="●"/>
            </a:pPr>
            <a:r>
              <a:rPr lang="en-IN" sz="1800" b="1" i="0" u="none" strike="noStrike" cap="none" dirty="0">
                <a:solidFill>
                  <a:schemeClr val="dk2"/>
                </a:solidFill>
                <a:latin typeface="Calibri"/>
                <a:ea typeface="Calibri"/>
                <a:cs typeface="Calibri"/>
                <a:sym typeface="Calibri"/>
              </a:rPr>
              <a:t>Creating and </a:t>
            </a:r>
            <a:r>
              <a:rPr lang="en-IN" sz="1800" b="1" dirty="0">
                <a:solidFill>
                  <a:schemeClr val="dk2"/>
                </a:solidFill>
                <a:latin typeface="Calibri"/>
                <a:ea typeface="Calibri"/>
                <a:cs typeface="Calibri"/>
                <a:sym typeface="Calibri"/>
              </a:rPr>
              <a:t>s</a:t>
            </a:r>
            <a:r>
              <a:rPr lang="en-IN" sz="1800" b="1" i="0" u="none" strike="noStrike" cap="none" dirty="0">
                <a:solidFill>
                  <a:schemeClr val="dk2"/>
                </a:solidFill>
                <a:latin typeface="Calibri"/>
                <a:ea typeface="Calibri"/>
                <a:cs typeface="Calibri"/>
                <a:sym typeface="Calibri"/>
              </a:rPr>
              <a:t>aving Java </a:t>
            </a:r>
            <a:r>
              <a:rPr lang="en-IN" sz="1800" b="1" dirty="0">
                <a:solidFill>
                  <a:schemeClr val="dk2"/>
                </a:solidFill>
                <a:latin typeface="Calibri"/>
                <a:ea typeface="Calibri"/>
                <a:cs typeface="Calibri"/>
                <a:sym typeface="Calibri"/>
              </a:rPr>
              <a:t>o</a:t>
            </a:r>
            <a:r>
              <a:rPr lang="en-IN" sz="1800" b="1" i="0" u="none" strike="noStrike" cap="none" dirty="0">
                <a:solidFill>
                  <a:schemeClr val="dk2"/>
                </a:solidFill>
                <a:latin typeface="Calibri"/>
                <a:ea typeface="Calibri"/>
                <a:cs typeface="Calibri"/>
                <a:sym typeface="Calibri"/>
              </a:rPr>
              <a:t>bjects </a:t>
            </a:r>
          </a:p>
          <a:p>
            <a:pPr marL="1371600" lvl="2"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Requirements to develop java code for database operations.</a:t>
            </a:r>
          </a:p>
          <a:p>
            <a:pPr marL="1371600" lvl="2"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Code for Session Factory and Session</a:t>
            </a:r>
          </a:p>
          <a:p>
            <a:pPr marL="1371600" lvl="2"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Save Java </a:t>
            </a:r>
            <a:r>
              <a:rPr lang="en-US" dirty="0">
                <a:solidFill>
                  <a:schemeClr val="dk1"/>
                </a:solidFill>
                <a:latin typeface="Calibri"/>
                <a:ea typeface="Calibri"/>
                <a:cs typeface="Calibri"/>
                <a:sym typeface="Calibri"/>
              </a:rPr>
              <a:t>o</a:t>
            </a:r>
            <a:r>
              <a:rPr lang="en-US" b="0" i="0" u="none" strike="noStrike" cap="none" dirty="0">
                <a:solidFill>
                  <a:schemeClr val="dk1"/>
                </a:solidFill>
                <a:latin typeface="Calibri"/>
                <a:ea typeface="Calibri"/>
                <a:cs typeface="Calibri"/>
                <a:sym typeface="Calibri"/>
              </a:rPr>
              <a:t>bject.</a:t>
            </a:r>
          </a:p>
          <a:p>
            <a:pPr marL="914400" lvl="1" indent="-342900">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R</a:t>
            </a:r>
            <a:r>
              <a:rPr lang="en-US" sz="1800" dirty="0">
                <a:solidFill>
                  <a:schemeClr val="dk1"/>
                </a:solidFill>
                <a:latin typeface="Calibri"/>
                <a:ea typeface="Calibri"/>
                <a:cs typeface="Calibri"/>
                <a:sym typeface="Calibri"/>
              </a:rPr>
              <a:t>etrieving a Java object with Hibernate</a:t>
            </a:r>
            <a:endParaRPr lang="en-US" sz="1800" b="0" i="0" u="none" strike="noStrike" cap="none" dirty="0">
              <a:solidFill>
                <a:schemeClr val="dk1"/>
              </a:solidFill>
              <a:latin typeface="Calibri"/>
              <a:ea typeface="Calibri"/>
              <a:cs typeface="Calibri"/>
              <a:sym typeface="Calibri"/>
            </a:endParaRPr>
          </a:p>
          <a:p>
            <a:pPr marL="914400" lvl="1" indent="-342900">
              <a:buClr>
                <a:schemeClr val="dk1"/>
              </a:buClr>
              <a:buSzPts val="1800"/>
              <a:buFont typeface="Calibri"/>
              <a:buChar char="●"/>
            </a:pPr>
            <a:r>
              <a:rPr lang="en-US" dirty="0">
                <a:solidFill>
                  <a:schemeClr val="dk1"/>
                </a:solidFill>
                <a:latin typeface="Calibri"/>
                <a:ea typeface="Calibri"/>
                <a:cs typeface="Calibri"/>
                <a:sym typeface="Calibri"/>
              </a:rPr>
              <a:t>Updating </a:t>
            </a:r>
            <a:r>
              <a:rPr lang="en-US" b="0" i="0" u="none" strike="noStrike" cap="none" dirty="0">
                <a:solidFill>
                  <a:schemeClr val="dk1"/>
                </a:solidFill>
                <a:latin typeface="Calibri"/>
                <a:ea typeface="Calibri"/>
                <a:cs typeface="Calibri"/>
                <a:sym typeface="Calibri"/>
              </a:rPr>
              <a:t>a Java </a:t>
            </a:r>
            <a:r>
              <a:rPr lang="en-US" dirty="0">
                <a:solidFill>
                  <a:schemeClr val="dk1"/>
                </a:solidFill>
                <a:latin typeface="Calibri"/>
                <a:ea typeface="Calibri"/>
                <a:cs typeface="Calibri"/>
                <a:sym typeface="Calibri"/>
              </a:rPr>
              <a:t>o</a:t>
            </a:r>
            <a:r>
              <a:rPr lang="en-US" b="0" i="0" u="none" strike="noStrike" cap="none" dirty="0">
                <a:solidFill>
                  <a:schemeClr val="dk1"/>
                </a:solidFill>
                <a:latin typeface="Calibri"/>
                <a:ea typeface="Calibri"/>
                <a:cs typeface="Calibri"/>
                <a:sym typeface="Calibri"/>
              </a:rPr>
              <a:t>bject with Hibernate.</a:t>
            </a:r>
          </a:p>
          <a:p>
            <a:pPr marL="914400" lvl="1" indent="-342900">
              <a:buClr>
                <a:schemeClr val="dk1"/>
              </a:buClr>
              <a:buSzPts val="1800"/>
              <a:buFont typeface="Calibri"/>
              <a:buChar char="●"/>
            </a:pPr>
            <a:r>
              <a:rPr lang="en-US" sz="1800" dirty="0">
                <a:solidFill>
                  <a:schemeClr val="dk1"/>
                </a:solidFill>
                <a:latin typeface="Calibri"/>
                <a:ea typeface="Calibri"/>
                <a:cs typeface="Calibri"/>
                <a:sym typeface="Calibri"/>
              </a:rPr>
              <a:t>Deleting </a:t>
            </a:r>
            <a:r>
              <a:rPr lang="en-US" sz="1800" b="0" i="0" u="none" strike="noStrike" cap="none" dirty="0">
                <a:solidFill>
                  <a:schemeClr val="dk1"/>
                </a:solidFill>
                <a:latin typeface="Calibri"/>
                <a:ea typeface="Calibri"/>
                <a:cs typeface="Calibri"/>
                <a:sym typeface="Calibri"/>
              </a:rPr>
              <a:t>a Java </a:t>
            </a:r>
            <a:r>
              <a:rPr lang="en-US" sz="1800" dirty="0">
                <a:solidFill>
                  <a:schemeClr val="dk1"/>
                </a:solidFill>
                <a:latin typeface="Calibri"/>
                <a:ea typeface="Calibri"/>
                <a:cs typeface="Calibri"/>
                <a:sym typeface="Calibri"/>
              </a:rPr>
              <a:t>o</a:t>
            </a:r>
            <a:r>
              <a:rPr lang="en-US" sz="1800" b="0" i="0" u="none" strike="noStrike" cap="none" dirty="0">
                <a:solidFill>
                  <a:schemeClr val="dk1"/>
                </a:solidFill>
                <a:latin typeface="Calibri"/>
                <a:ea typeface="Calibri"/>
                <a:cs typeface="Calibri"/>
                <a:sym typeface="Calibri"/>
              </a:rPr>
              <a:t>bject with Hibernate.</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9058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eea3ffdddc_0_7"/>
          <p:cNvSpPr txBox="1"/>
          <p:nvPr/>
        </p:nvSpPr>
        <p:spPr>
          <a:xfrm>
            <a:off x="503173" y="4330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i="0" u="none" strike="noStrike" cap="none" dirty="0">
                <a:solidFill>
                  <a:schemeClr val="dk2"/>
                </a:solidFill>
                <a:latin typeface="Calibri"/>
                <a:ea typeface="Calibri"/>
                <a:cs typeface="Calibri"/>
                <a:sym typeface="Calibri"/>
              </a:rPr>
              <a:t>Requirements to develop Java code for database operations</a:t>
            </a:r>
            <a:endParaRPr sz="3200" b="1" i="0" u="none" strike="noStrike" cap="none" dirty="0">
              <a:solidFill>
                <a:schemeClr val="dk2"/>
              </a:solidFill>
              <a:latin typeface="Calibri"/>
              <a:ea typeface="Calibri"/>
              <a:cs typeface="Calibri"/>
              <a:sym typeface="Calibri"/>
            </a:endParaRPr>
          </a:p>
        </p:txBody>
      </p:sp>
      <p:sp>
        <p:nvSpPr>
          <p:cNvPr id="59" name="Google Shape;59;geea3ffdddc_0_7"/>
          <p:cNvSpPr txBox="1"/>
          <p:nvPr/>
        </p:nvSpPr>
        <p:spPr>
          <a:xfrm>
            <a:off x="141400" y="1382525"/>
            <a:ext cx="9278700" cy="2401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2800"/>
              <a:buFont typeface="Arial"/>
              <a:buNone/>
            </a:pPr>
            <a:r>
              <a:rPr lang="en-IN" sz="1800" b="1" i="0" u="none" strike="noStrike" cap="none" dirty="0">
                <a:solidFill>
                  <a:srgbClr val="000000"/>
                </a:solidFill>
                <a:latin typeface="Calibri"/>
                <a:ea typeface="Calibri"/>
                <a:cs typeface="Calibri"/>
                <a:sym typeface="Calibri"/>
              </a:rPr>
              <a:t>Session Factory: </a:t>
            </a:r>
            <a:endParaRPr sz="1800" b="1" i="0" u="none" strike="noStrike" cap="none" dirty="0">
              <a:solidFill>
                <a:srgbClr val="000000"/>
              </a:solidFill>
              <a:latin typeface="Calibri"/>
              <a:ea typeface="Calibri"/>
              <a:cs typeface="Calibri"/>
              <a:sym typeface="Calibri"/>
            </a:endParaRPr>
          </a:p>
          <a:p>
            <a:pPr marL="914400" marR="0" lvl="1" indent="-342900" algn="l" rtl="0">
              <a:lnSpc>
                <a:spcPct val="100000"/>
              </a:lnSpc>
              <a:spcBef>
                <a:spcPts val="0"/>
              </a:spcBef>
              <a:spcAft>
                <a:spcPts val="0"/>
              </a:spcAft>
              <a:buClr>
                <a:srgbClr val="000000"/>
              </a:buClr>
              <a:buSzPts val="1800"/>
              <a:buFont typeface="Calibri"/>
              <a:buAutoNum type="alphaLcPeriod"/>
            </a:pPr>
            <a:r>
              <a:rPr lang="en-IN" sz="1800" b="0" i="0" u="none" strike="noStrike" cap="none" dirty="0">
                <a:solidFill>
                  <a:srgbClr val="000000"/>
                </a:solidFill>
                <a:latin typeface="Calibri"/>
                <a:ea typeface="Calibri"/>
                <a:cs typeface="Calibri"/>
                <a:sym typeface="Calibri"/>
              </a:rPr>
              <a:t>Reads config file and connects to database.</a:t>
            </a:r>
            <a:endParaRPr sz="1800" b="0" i="0" u="none" strike="noStrike" cap="none" dirty="0">
              <a:solidFill>
                <a:srgbClr val="000000"/>
              </a:solidFill>
              <a:latin typeface="Calibri"/>
              <a:ea typeface="Calibri"/>
              <a:cs typeface="Calibri"/>
              <a:sym typeface="Calibri"/>
            </a:endParaRPr>
          </a:p>
          <a:p>
            <a:pPr marL="914400" marR="0" lvl="1" indent="-342900" algn="l" rtl="0">
              <a:lnSpc>
                <a:spcPct val="100000"/>
              </a:lnSpc>
              <a:spcBef>
                <a:spcPts val="0"/>
              </a:spcBef>
              <a:spcAft>
                <a:spcPts val="0"/>
              </a:spcAft>
              <a:buClr>
                <a:srgbClr val="000000"/>
              </a:buClr>
              <a:buSzPts val="1800"/>
              <a:buFont typeface="Calibri"/>
              <a:buAutoNum type="alphaLcPeriod"/>
            </a:pPr>
            <a:r>
              <a:rPr lang="en-IN" sz="1800" b="0" i="0" u="none" strike="noStrike" cap="none" dirty="0">
                <a:solidFill>
                  <a:srgbClr val="000000"/>
                </a:solidFill>
                <a:latin typeface="Calibri"/>
                <a:ea typeface="Calibri"/>
                <a:cs typeface="Calibri"/>
                <a:sym typeface="Calibri"/>
              </a:rPr>
              <a:t>Creates session and session objects.</a:t>
            </a:r>
            <a:endParaRPr sz="1800" b="0" i="0" u="none" strike="noStrike" cap="none" dirty="0">
              <a:solidFill>
                <a:srgbClr val="000000"/>
              </a:solidFill>
              <a:latin typeface="Calibri"/>
              <a:ea typeface="Calibri"/>
              <a:cs typeface="Calibri"/>
              <a:sym typeface="Calibri"/>
            </a:endParaRPr>
          </a:p>
          <a:p>
            <a:pPr marL="914400" marR="0" lvl="1" indent="-342900" algn="l" rtl="0">
              <a:lnSpc>
                <a:spcPct val="100000"/>
              </a:lnSpc>
              <a:spcBef>
                <a:spcPts val="0"/>
              </a:spcBef>
              <a:spcAft>
                <a:spcPts val="0"/>
              </a:spcAft>
              <a:buClr>
                <a:srgbClr val="000000"/>
              </a:buClr>
              <a:buSzPts val="1800"/>
              <a:buFont typeface="Calibri"/>
              <a:buAutoNum type="alphaLcPeriod"/>
            </a:pPr>
            <a:r>
              <a:rPr lang="en-IN" sz="1800" b="0" i="0" u="none" strike="noStrike" cap="none" dirty="0">
                <a:solidFill>
                  <a:srgbClr val="000000"/>
                </a:solidFill>
                <a:latin typeface="Calibri"/>
                <a:ea typeface="Calibri"/>
                <a:cs typeface="Calibri"/>
                <a:sym typeface="Calibri"/>
              </a:rPr>
              <a:t>Create Session Factory only once and use multiple times.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0" i="0" u="none" strike="noStrike" cap="none" dirty="0">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800"/>
              <a:buFont typeface="Arial"/>
              <a:buNone/>
            </a:pPr>
            <a:r>
              <a:rPr lang="en-IN" sz="1800" b="1" i="0" u="none" strike="noStrike" cap="none" dirty="0">
                <a:solidFill>
                  <a:srgbClr val="000000"/>
                </a:solidFill>
                <a:latin typeface="Calibri"/>
                <a:ea typeface="Calibri"/>
                <a:cs typeface="Calibri"/>
                <a:sym typeface="Calibri"/>
              </a:rPr>
              <a:t>Session: </a:t>
            </a:r>
            <a:endParaRPr sz="1800" b="1" i="0" u="none" strike="noStrike" cap="none" dirty="0">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None/>
            </a:pPr>
            <a:r>
              <a:rPr lang="en-IN" sz="1800" dirty="0">
                <a:latin typeface="Calibri"/>
                <a:ea typeface="Calibri"/>
                <a:cs typeface="Calibri"/>
                <a:sym typeface="Calibri"/>
              </a:rPr>
              <a:t> a.    </a:t>
            </a:r>
            <a:r>
              <a:rPr lang="en-IN" sz="1800" b="0" i="0" u="none" strike="noStrike" cap="none" dirty="0">
                <a:solidFill>
                  <a:srgbClr val="000000"/>
                </a:solidFill>
                <a:latin typeface="Calibri"/>
                <a:ea typeface="Calibri"/>
                <a:cs typeface="Calibri"/>
                <a:sym typeface="Calibri"/>
              </a:rPr>
              <a:t>Used to save or retrieve objects from database.</a:t>
            </a:r>
            <a:endParaRPr sz="1800" b="0" i="0" u="none" strike="noStrike" cap="none" dirty="0">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None/>
            </a:pPr>
            <a:r>
              <a:rPr lang="en-IN" sz="1800" dirty="0">
                <a:latin typeface="Calibri"/>
                <a:ea typeface="Calibri"/>
                <a:cs typeface="Calibri"/>
                <a:sym typeface="Calibri"/>
              </a:rPr>
              <a:t> b.    </a:t>
            </a:r>
            <a:r>
              <a:rPr lang="en-IN" sz="1800" b="0" i="0" u="none" strike="noStrike" cap="none" dirty="0">
                <a:solidFill>
                  <a:srgbClr val="000000"/>
                </a:solidFill>
                <a:latin typeface="Calibri"/>
                <a:ea typeface="Calibri"/>
                <a:cs typeface="Calibri"/>
                <a:sym typeface="Calibri"/>
              </a:rPr>
              <a:t>Session is an object like java class object.</a:t>
            </a:r>
            <a:endParaRPr sz="1800" b="0" i="0" u="none" strike="noStrike" cap="none" dirty="0">
              <a:solidFill>
                <a:srgbClr val="000000"/>
              </a:solidFill>
              <a:latin typeface="Calibri"/>
              <a:ea typeface="Calibri"/>
              <a:cs typeface="Calibri"/>
              <a:sym typeface="Calibri"/>
            </a:endParaRPr>
          </a:p>
        </p:txBody>
      </p:sp>
      <p:cxnSp>
        <p:nvCxnSpPr>
          <p:cNvPr id="60" name="Google Shape;60;geea3ffdddc_0_7"/>
          <p:cNvCxnSpPr/>
          <p:nvPr/>
        </p:nvCxnSpPr>
        <p:spPr>
          <a:xfrm>
            <a:off x="591250" y="1107200"/>
            <a:ext cx="107250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dfd20670fb_0_9"/>
          <p:cNvSpPr txBox="1"/>
          <p:nvPr/>
        </p:nvSpPr>
        <p:spPr>
          <a:xfrm>
            <a:off x="503173" y="4330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i="0" u="none" strike="noStrike" cap="none">
                <a:solidFill>
                  <a:schemeClr val="dk2"/>
                </a:solidFill>
                <a:latin typeface="Calibri"/>
                <a:ea typeface="Calibri"/>
                <a:cs typeface="Calibri"/>
                <a:sym typeface="Calibri"/>
              </a:rPr>
              <a:t>Code for Session Factory and Session</a:t>
            </a:r>
            <a:endParaRPr sz="3200" b="1" i="0" u="none" strike="noStrike" cap="none">
              <a:solidFill>
                <a:schemeClr val="dk2"/>
              </a:solidFill>
              <a:latin typeface="Calibri"/>
              <a:ea typeface="Calibri"/>
              <a:cs typeface="Calibri"/>
              <a:sym typeface="Calibri"/>
            </a:endParaRPr>
          </a:p>
        </p:txBody>
      </p:sp>
      <p:sp>
        <p:nvSpPr>
          <p:cNvPr id="66" name="Google Shape;66;gdfd20670fb_0_9"/>
          <p:cNvSpPr txBox="1"/>
          <p:nvPr/>
        </p:nvSpPr>
        <p:spPr>
          <a:xfrm>
            <a:off x="591250" y="1366000"/>
            <a:ext cx="102570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1800" b="0" i="0" u="none" strike="noStrike" cap="none">
                <a:solidFill>
                  <a:srgbClr val="000000"/>
                </a:solidFill>
                <a:latin typeface="Calibri"/>
                <a:ea typeface="Calibri"/>
                <a:cs typeface="Calibri"/>
                <a:sym typeface="Calibri"/>
              </a:rPr>
              <a:t>SessionFactory factory = new Configuration()</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IN" sz="1800" b="0" i="0" u="none" strike="noStrike" cap="none">
                <a:solidFill>
                  <a:srgbClr val="000000"/>
                </a:solidFill>
                <a:latin typeface="Calibri"/>
                <a:ea typeface="Calibri"/>
                <a:cs typeface="Calibri"/>
                <a:sym typeface="Calibri"/>
              </a:rPr>
              <a:t>										.configure(“hibernate.cfg.xml”)</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IN" sz="1800" b="0" i="0" u="none" strike="noStrike" cap="none">
                <a:solidFill>
                  <a:srgbClr val="000000"/>
                </a:solidFill>
                <a:latin typeface="Calibri"/>
                <a:ea typeface="Calibri"/>
                <a:cs typeface="Calibri"/>
                <a:sym typeface="Calibri"/>
              </a:rPr>
              <a:t>										.addAnnotatedClass(Teacher.class)</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IN" sz="1800" b="0" i="0" u="none" strike="noStrike" cap="none">
                <a:solidFill>
                  <a:srgbClr val="000000"/>
                </a:solidFill>
                <a:latin typeface="Calibri"/>
                <a:ea typeface="Calibri"/>
                <a:cs typeface="Calibri"/>
                <a:sym typeface="Calibri"/>
              </a:rPr>
              <a:t>										.buildSessionFactory();</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IN" sz="1800" b="0" i="0" u="none" strike="noStrike" cap="none">
                <a:solidFill>
                  <a:srgbClr val="000000"/>
                </a:solidFill>
                <a:latin typeface="Calibri"/>
                <a:ea typeface="Calibri"/>
                <a:cs typeface="Calibri"/>
                <a:sym typeface="Calibri"/>
              </a:rPr>
              <a:t>Session session = factory.getCurrentSession();</a:t>
            </a:r>
            <a:endParaRPr sz="1800" b="0" i="0" u="none" strike="noStrike" cap="none">
              <a:solidFill>
                <a:srgbClr val="000000"/>
              </a:solidFill>
              <a:latin typeface="Calibri"/>
              <a:ea typeface="Calibri"/>
              <a:cs typeface="Calibri"/>
              <a:sym typeface="Calibri"/>
            </a:endParaRPr>
          </a:p>
        </p:txBody>
      </p:sp>
      <p:cxnSp>
        <p:nvCxnSpPr>
          <p:cNvPr id="67" name="Google Shape;67;gdfd20670fb_0_9"/>
          <p:cNvCxnSpPr/>
          <p:nvPr/>
        </p:nvCxnSpPr>
        <p:spPr>
          <a:xfrm>
            <a:off x="591250" y="1107200"/>
            <a:ext cx="107250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dirty="0">
                <a:solidFill>
                  <a:srgbClr val="095A82"/>
                </a:solidFill>
                <a:latin typeface="Calibri"/>
                <a:ea typeface="Calibri"/>
                <a:cs typeface="Calibri"/>
                <a:sym typeface="Calibri"/>
              </a:rPr>
              <a:t>Agenda - </a:t>
            </a:r>
            <a:r>
              <a:rPr lang="en-IN" sz="3200" b="1" dirty="0">
                <a:solidFill>
                  <a:srgbClr val="095A82"/>
                </a:solidFill>
                <a:latin typeface="Calibri"/>
                <a:cs typeface="Calibri"/>
                <a:sym typeface="Calibri"/>
              </a:rPr>
              <a:t>ORM</a:t>
            </a:r>
            <a:endParaRPr sz="3200" b="1" dirty="0">
              <a:solidFill>
                <a:srgbClr val="095A82"/>
              </a:solidFill>
              <a:latin typeface="Calibri"/>
              <a:cs typeface="Calibri"/>
              <a:sym typeface="Calibri"/>
            </a:endParaRPr>
          </a:p>
        </p:txBody>
      </p:sp>
      <p:sp>
        <p:nvSpPr>
          <p:cNvPr id="53" name="Google Shape;53;gdfd20670fb_0_4"/>
          <p:cNvSpPr txBox="1"/>
          <p:nvPr/>
        </p:nvSpPr>
        <p:spPr>
          <a:xfrm>
            <a:off x="392306" y="1536189"/>
            <a:ext cx="9969900" cy="1569630"/>
          </a:xfrm>
          <a:prstGeom prst="rect">
            <a:avLst/>
          </a:prstGeom>
          <a:noFill/>
          <a:ln>
            <a:noFill/>
          </a:ln>
        </p:spPr>
        <p:txBody>
          <a:bodyPr spcFirstLastPara="1" wrap="square" lIns="91425" tIns="91425" rIns="91425" bIns="91425" anchor="t" anchorCtr="0">
            <a:spAutoFit/>
          </a:bodyPr>
          <a:lstStyle/>
          <a:p>
            <a:pPr marL="285750" indent="-285750">
              <a:buClr>
                <a:srgbClr val="000000"/>
              </a:buClr>
              <a:buSzPts val="2800"/>
              <a:buFont typeface="Arial" panose="020B0604020202020204" pitchFamily="34" charset="0"/>
              <a:buChar char="•"/>
            </a:pPr>
            <a:r>
              <a:rPr lang="en-IN" b="1" i="0" u="none" strike="noStrike" cap="none" dirty="0">
                <a:solidFill>
                  <a:schemeClr val="dk2"/>
                </a:solidFill>
                <a:latin typeface="Calibri"/>
                <a:ea typeface="Calibri"/>
                <a:cs typeface="Calibri"/>
                <a:sym typeface="Calibri"/>
              </a:rPr>
              <a:t>Annotate Java class</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What is entity class?</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Ways of mapping</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Java annotations</a:t>
            </a:r>
          </a:p>
          <a:p>
            <a:pPr marL="914400" lvl="1" indent="-342900">
              <a:buClr>
                <a:schemeClr val="dk1"/>
              </a:buClr>
              <a:buSzPts val="1800"/>
              <a:buFont typeface="Calibri"/>
              <a:buChar char="●"/>
            </a:pP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4476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eea3ffdddc_0_1"/>
          <p:cNvSpPr txBox="1"/>
          <p:nvPr/>
        </p:nvSpPr>
        <p:spPr>
          <a:xfrm>
            <a:off x="591248" y="4330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i="0" u="none" strike="noStrike" cap="none">
                <a:solidFill>
                  <a:schemeClr val="dk2"/>
                </a:solidFill>
                <a:latin typeface="Calibri"/>
                <a:ea typeface="Calibri"/>
                <a:cs typeface="Calibri"/>
                <a:sym typeface="Calibri"/>
              </a:rPr>
              <a:t>Save Java </a:t>
            </a:r>
            <a:r>
              <a:rPr lang="en-IN" sz="3200" b="1">
                <a:solidFill>
                  <a:schemeClr val="dk2"/>
                </a:solidFill>
                <a:latin typeface="Calibri"/>
                <a:ea typeface="Calibri"/>
                <a:cs typeface="Calibri"/>
                <a:sym typeface="Calibri"/>
              </a:rPr>
              <a:t>o</a:t>
            </a:r>
            <a:r>
              <a:rPr lang="en-IN" sz="3200" b="1" i="0" u="none" strike="noStrike" cap="none">
                <a:solidFill>
                  <a:schemeClr val="dk2"/>
                </a:solidFill>
                <a:latin typeface="Calibri"/>
                <a:ea typeface="Calibri"/>
                <a:cs typeface="Calibri"/>
                <a:sym typeface="Calibri"/>
              </a:rPr>
              <a:t>bject</a:t>
            </a:r>
            <a:endParaRPr sz="3200" b="1" i="0" u="none" strike="noStrike" cap="none">
              <a:solidFill>
                <a:schemeClr val="dk2"/>
              </a:solidFill>
              <a:latin typeface="Calibri"/>
              <a:ea typeface="Calibri"/>
              <a:cs typeface="Calibri"/>
              <a:sym typeface="Calibri"/>
            </a:endParaRPr>
          </a:p>
        </p:txBody>
      </p:sp>
      <p:sp>
        <p:nvSpPr>
          <p:cNvPr id="73" name="Google Shape;73;geea3ffdddc_0_1"/>
          <p:cNvSpPr txBox="1"/>
          <p:nvPr/>
        </p:nvSpPr>
        <p:spPr>
          <a:xfrm>
            <a:off x="591250" y="1363675"/>
            <a:ext cx="10257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1800" b="1" i="0" strike="noStrike" cap="none">
                <a:solidFill>
                  <a:srgbClr val="000000"/>
                </a:solidFill>
                <a:latin typeface="Calibri"/>
                <a:ea typeface="Calibri"/>
                <a:cs typeface="Calibri"/>
                <a:sym typeface="Calibri"/>
              </a:rPr>
              <a:t>Steps to save </a:t>
            </a:r>
            <a:r>
              <a:rPr lang="en-IN" sz="1800" b="1">
                <a:latin typeface="Calibri"/>
                <a:ea typeface="Calibri"/>
                <a:cs typeface="Calibri"/>
                <a:sym typeface="Calibri"/>
              </a:rPr>
              <a:t>J</a:t>
            </a:r>
            <a:r>
              <a:rPr lang="en-IN" sz="1800" b="1" i="0" strike="noStrike" cap="none">
                <a:solidFill>
                  <a:srgbClr val="000000"/>
                </a:solidFill>
                <a:latin typeface="Calibri"/>
                <a:ea typeface="Calibri"/>
                <a:cs typeface="Calibri"/>
                <a:sym typeface="Calibri"/>
              </a:rPr>
              <a:t>ava object</a:t>
            </a:r>
            <a:endParaRPr sz="1800" b="0" i="0" strike="noStrike" cap="none">
              <a:solidFill>
                <a:srgbClr val="000000"/>
              </a:solidFill>
              <a:latin typeface="Calibri"/>
              <a:ea typeface="Calibri"/>
              <a:cs typeface="Calibri"/>
              <a:sym typeface="Calibri"/>
            </a:endParaRPr>
          </a:p>
        </p:txBody>
      </p:sp>
      <p:graphicFrame>
        <p:nvGraphicFramePr>
          <p:cNvPr id="74" name="Google Shape;74;geea3ffdddc_0_1"/>
          <p:cNvGraphicFramePr/>
          <p:nvPr/>
        </p:nvGraphicFramePr>
        <p:xfrm>
          <a:off x="648588" y="2081850"/>
          <a:ext cx="8516675" cy="2560170"/>
        </p:xfrm>
        <a:graphic>
          <a:graphicData uri="http://schemas.openxmlformats.org/drawingml/2006/table">
            <a:tbl>
              <a:tblPr>
                <a:noFill/>
              </a:tblPr>
              <a:tblGrid>
                <a:gridCol w="909100">
                  <a:extLst>
                    <a:ext uri="{9D8B030D-6E8A-4147-A177-3AD203B41FA5}">
                      <a16:colId xmlns:a16="http://schemas.microsoft.com/office/drawing/2014/main" val="20000"/>
                    </a:ext>
                  </a:extLst>
                </a:gridCol>
                <a:gridCol w="3205725">
                  <a:extLst>
                    <a:ext uri="{9D8B030D-6E8A-4147-A177-3AD203B41FA5}">
                      <a16:colId xmlns:a16="http://schemas.microsoft.com/office/drawing/2014/main" val="20001"/>
                    </a:ext>
                  </a:extLst>
                </a:gridCol>
                <a:gridCol w="440185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2400"/>
                        <a:buFont typeface="Arial"/>
                        <a:buNone/>
                      </a:pPr>
                      <a:r>
                        <a:rPr lang="en-IN" sz="1800" b="1" u="none" strike="noStrike" cap="none">
                          <a:latin typeface="Calibri"/>
                          <a:ea typeface="Calibri"/>
                          <a:cs typeface="Calibri"/>
                          <a:sym typeface="Calibri"/>
                        </a:rPr>
                        <a:t>S. No</a:t>
                      </a:r>
                      <a:endParaRPr sz="1800" b="1"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b="1" u="none" strike="noStrike" cap="none">
                          <a:latin typeface="Calibri"/>
                          <a:ea typeface="Calibri"/>
                          <a:cs typeface="Calibri"/>
                          <a:sym typeface="Calibri"/>
                        </a:rPr>
                        <a:t>To Do</a:t>
                      </a:r>
                      <a:endParaRPr sz="1800" b="1"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b="1" u="none" strike="noStrike" cap="none">
                          <a:latin typeface="Calibri"/>
                          <a:ea typeface="Calibri"/>
                          <a:cs typeface="Calibri"/>
                          <a:sym typeface="Calibri"/>
                        </a:rPr>
                        <a:t>Code</a:t>
                      </a:r>
                      <a:endParaRPr sz="1800" b="1"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Create </a:t>
                      </a:r>
                      <a:r>
                        <a:rPr lang="en-IN" sz="1800">
                          <a:latin typeface="Calibri"/>
                          <a:ea typeface="Calibri"/>
                          <a:cs typeface="Calibri"/>
                          <a:sym typeface="Calibri"/>
                        </a:rPr>
                        <a:t>c</a:t>
                      </a:r>
                      <a:r>
                        <a:rPr lang="en-IN" sz="1800" u="none" strike="noStrike" cap="none">
                          <a:latin typeface="Calibri"/>
                          <a:ea typeface="Calibri"/>
                          <a:cs typeface="Calibri"/>
                          <a:sym typeface="Calibri"/>
                        </a:rPr>
                        <a:t>lass object</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Teacher teacher= Teacher( f_name, l_name, email);</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Begin </a:t>
                      </a:r>
                      <a:r>
                        <a:rPr lang="en-IN" sz="1800">
                          <a:latin typeface="Calibri"/>
                          <a:ea typeface="Calibri"/>
                          <a:cs typeface="Calibri"/>
                          <a:sym typeface="Calibri"/>
                        </a:rPr>
                        <a:t>t</a:t>
                      </a:r>
                      <a:r>
                        <a:rPr lang="en-IN" sz="1800" u="none" strike="noStrike" cap="none">
                          <a:latin typeface="Calibri"/>
                          <a:ea typeface="Calibri"/>
                          <a:cs typeface="Calibri"/>
                          <a:sym typeface="Calibri"/>
                        </a:rPr>
                        <a:t>ransaction</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session.beginTransaction()</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Save the object</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session.save(</a:t>
                      </a:r>
                      <a:r>
                        <a:rPr lang="en-IN" sz="1800" u="none" strike="noStrike" cap="none">
                          <a:solidFill>
                            <a:schemeClr val="dk1"/>
                          </a:solidFill>
                          <a:latin typeface="Calibri"/>
                          <a:ea typeface="Calibri"/>
                          <a:cs typeface="Calibri"/>
                          <a:sym typeface="Calibri"/>
                        </a:rPr>
                        <a:t>teacher</a:t>
                      </a:r>
                      <a:r>
                        <a:rPr lang="en-IN" sz="1800" u="none" strike="noStrike" cap="none">
                          <a:latin typeface="Calibri"/>
                          <a:ea typeface="Calibri"/>
                          <a:cs typeface="Calibri"/>
                          <a:sym typeface="Calibri"/>
                        </a:rPr>
                        <a:t>)</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Commit the transaction</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IN" sz="1800" u="none" strike="noStrike" cap="none">
                          <a:latin typeface="Calibri"/>
                          <a:ea typeface="Calibri"/>
                          <a:cs typeface="Calibri"/>
                          <a:sym typeface="Calibri"/>
                        </a:rPr>
                        <a:t>session.getTransaction.commit()</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75" name="Google Shape;75;geea3ffdddc_0_1"/>
          <p:cNvCxnSpPr/>
          <p:nvPr/>
        </p:nvCxnSpPr>
        <p:spPr>
          <a:xfrm>
            <a:off x="591250" y="1107200"/>
            <a:ext cx="107250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eea3ffdddc_0_7"/>
          <p:cNvSpPr txBox="1"/>
          <p:nvPr/>
        </p:nvSpPr>
        <p:spPr>
          <a:xfrm>
            <a:off x="503173" y="4330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Retrieving Java object with Hibernate</a:t>
            </a:r>
            <a:endParaRPr sz="3200" b="1" i="0" u="none" strike="noStrike" cap="none">
              <a:solidFill>
                <a:schemeClr val="dk2"/>
              </a:solidFill>
              <a:latin typeface="Calibri"/>
              <a:ea typeface="Calibri"/>
              <a:cs typeface="Calibri"/>
              <a:sym typeface="Calibri"/>
            </a:endParaRPr>
          </a:p>
        </p:txBody>
      </p:sp>
      <p:sp>
        <p:nvSpPr>
          <p:cNvPr id="59" name="Google Shape;59;geea3ffdddc_0_7"/>
          <p:cNvSpPr txBox="1"/>
          <p:nvPr/>
        </p:nvSpPr>
        <p:spPr>
          <a:xfrm>
            <a:off x="617875" y="1146800"/>
            <a:ext cx="92787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 </a:t>
            </a:r>
            <a:r>
              <a:rPr lang="en-IN" sz="1800" b="1">
                <a:latin typeface="Calibri"/>
                <a:ea typeface="Calibri"/>
                <a:cs typeface="Calibri"/>
                <a:sym typeface="Calibri"/>
              </a:rPr>
              <a:t>// Create Java object</a:t>
            </a:r>
            <a:endParaRPr sz="1800" b="1">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Teacher teacher = new Teacher(</a:t>
            </a:r>
            <a:r>
              <a:rPr lang="en-IN" sz="1800">
                <a:solidFill>
                  <a:schemeClr val="dk1"/>
                </a:solidFill>
                <a:latin typeface="Calibri"/>
                <a:ea typeface="Calibri"/>
                <a:cs typeface="Calibri"/>
                <a:sym typeface="Calibri"/>
              </a:rPr>
              <a:t>f_name, l_name, email</a:t>
            </a:r>
            <a:r>
              <a:rPr lang="en-IN" sz="1800">
                <a:latin typeface="Calibri"/>
                <a:ea typeface="Calibri"/>
                <a:cs typeface="Calibri"/>
                <a:sym typeface="Calibri"/>
              </a:rPr>
              <a:t>);</a:t>
            </a:r>
            <a:endParaRPr sz="1800">
              <a:latin typeface="Calibri"/>
              <a:ea typeface="Calibri"/>
              <a:cs typeface="Calibri"/>
              <a:sym typeface="Calibri"/>
            </a:endParaRPr>
          </a:p>
          <a:p>
            <a:pPr marL="0" marR="0" lvl="0" indent="0" algn="l" rtl="0">
              <a:lnSpc>
                <a:spcPct val="100000"/>
              </a:lnSpc>
              <a:spcBef>
                <a:spcPts val="0"/>
              </a:spcBef>
              <a:spcAft>
                <a:spcPts val="0"/>
              </a:spcAft>
              <a:buNone/>
            </a:pP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IN" sz="1800" b="1">
                <a:latin typeface="Calibri"/>
                <a:ea typeface="Calibri"/>
                <a:cs typeface="Calibri"/>
                <a:sym typeface="Calibri"/>
              </a:rPr>
              <a:t>//  save it to database</a:t>
            </a:r>
            <a:endParaRPr sz="1800" b="1">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session.save(theTeacher);</a:t>
            </a:r>
            <a:endParaRPr sz="1800">
              <a:latin typeface="Calibri"/>
              <a:ea typeface="Calibri"/>
              <a:cs typeface="Calibri"/>
              <a:sym typeface="Calibri"/>
            </a:endParaRPr>
          </a:p>
          <a:p>
            <a:pPr marL="0" marR="0" lvl="0" indent="0" algn="l" rtl="0">
              <a:lnSpc>
                <a:spcPct val="100000"/>
              </a:lnSpc>
              <a:spcBef>
                <a:spcPts val="0"/>
              </a:spcBef>
              <a:spcAft>
                <a:spcPts val="0"/>
              </a:spcAft>
              <a:buNone/>
            </a:pP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IN" sz="1800" b="1">
                <a:latin typeface="Calibri"/>
                <a:ea typeface="Calibri"/>
                <a:cs typeface="Calibri"/>
                <a:sym typeface="Calibri"/>
              </a:rPr>
              <a:t>//  retrieving/reading from database using id</a:t>
            </a:r>
            <a:endParaRPr sz="1800" b="1">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Teacher tempTeacher = session.get(Teacher.class, teacher.getId());</a:t>
            </a:r>
            <a:endParaRPr sz="1800">
              <a:latin typeface="Calibri"/>
              <a:ea typeface="Calibri"/>
              <a:cs typeface="Calibri"/>
              <a:sym typeface="Calibri"/>
            </a:endParaRPr>
          </a:p>
        </p:txBody>
      </p:sp>
      <p:cxnSp>
        <p:nvCxnSpPr>
          <p:cNvPr id="60" name="Google Shape;60;geea3ffdddc_0_7"/>
          <p:cNvCxnSpPr/>
          <p:nvPr/>
        </p:nvCxnSpPr>
        <p:spPr>
          <a:xfrm rot="10800000" flipH="1">
            <a:off x="617875" y="1074175"/>
            <a:ext cx="10972800" cy="16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eea3ffdddc_0_7"/>
          <p:cNvSpPr txBox="1"/>
          <p:nvPr/>
        </p:nvSpPr>
        <p:spPr>
          <a:xfrm>
            <a:off x="579373" y="4330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rgbClr val="095A82"/>
                </a:solidFill>
                <a:latin typeface="Calibri"/>
                <a:ea typeface="Calibri"/>
                <a:cs typeface="Calibri"/>
                <a:sym typeface="Calibri"/>
              </a:rPr>
              <a:t>Querying </a:t>
            </a:r>
            <a:r>
              <a:rPr lang="en-IN" sz="3200" b="1" i="0" u="none" strike="noStrike" cap="none">
                <a:solidFill>
                  <a:srgbClr val="095A82"/>
                </a:solidFill>
                <a:latin typeface="Calibri"/>
                <a:ea typeface="Calibri"/>
                <a:cs typeface="Calibri"/>
                <a:sym typeface="Calibri"/>
              </a:rPr>
              <a:t>Java </a:t>
            </a:r>
            <a:r>
              <a:rPr lang="en-IN" sz="3200" b="1">
                <a:solidFill>
                  <a:srgbClr val="095A82"/>
                </a:solidFill>
                <a:latin typeface="Calibri"/>
                <a:ea typeface="Calibri"/>
                <a:cs typeface="Calibri"/>
                <a:sym typeface="Calibri"/>
              </a:rPr>
              <a:t>o</a:t>
            </a:r>
            <a:r>
              <a:rPr lang="en-IN" sz="3200" b="1" i="0" u="none" strike="noStrike" cap="none">
                <a:solidFill>
                  <a:srgbClr val="095A82"/>
                </a:solidFill>
                <a:latin typeface="Calibri"/>
                <a:ea typeface="Calibri"/>
                <a:cs typeface="Calibri"/>
                <a:sym typeface="Calibri"/>
              </a:rPr>
              <a:t>bject with Hibernate</a:t>
            </a:r>
            <a:endParaRPr sz="3200" b="1" i="0" u="none" strike="noStrike" cap="none">
              <a:solidFill>
                <a:srgbClr val="095A82"/>
              </a:solidFill>
              <a:latin typeface="Calibri"/>
              <a:ea typeface="Calibri"/>
              <a:cs typeface="Calibri"/>
              <a:sym typeface="Calibri"/>
            </a:endParaRPr>
          </a:p>
        </p:txBody>
      </p:sp>
      <p:sp>
        <p:nvSpPr>
          <p:cNvPr id="59" name="Google Shape;59;geea3ffdddc_0_7"/>
          <p:cNvSpPr txBox="1"/>
          <p:nvPr/>
        </p:nvSpPr>
        <p:spPr>
          <a:xfrm>
            <a:off x="584800" y="1140250"/>
            <a:ext cx="11146200" cy="323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1" i="0" u="none" strike="noStrike" cap="none">
                <a:solidFill>
                  <a:srgbClr val="000000"/>
                </a:solidFill>
                <a:latin typeface="Calibri"/>
                <a:ea typeface="Calibri"/>
                <a:cs typeface="Calibri"/>
                <a:sym typeface="Calibri"/>
              </a:rPr>
              <a:t> </a:t>
            </a:r>
            <a:r>
              <a:rPr lang="en-IN" sz="1800" b="1">
                <a:latin typeface="Calibri"/>
                <a:ea typeface="Calibri"/>
                <a:cs typeface="Calibri"/>
                <a:sym typeface="Calibri"/>
              </a:rPr>
              <a:t>// query Teachers</a:t>
            </a:r>
            <a:endParaRPr sz="1800" b="1">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800">
                <a:latin typeface="Calibri"/>
                <a:ea typeface="Calibri"/>
                <a:cs typeface="Calibri"/>
                <a:sym typeface="Calibri"/>
              </a:rPr>
              <a:t>List&lt;Teacher&gt; theTeachers = session.createQuery("from Teacher").list();</a:t>
            </a: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800" b="1">
                <a:latin typeface="Calibri"/>
                <a:ea typeface="Calibri"/>
                <a:cs typeface="Calibri"/>
                <a:sym typeface="Calibri"/>
              </a:rPr>
              <a:t>// query teachers l_Name = 'Binny'</a:t>
            </a:r>
            <a:endParaRPr sz="1800" b="1">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800">
                <a:latin typeface="Calibri"/>
                <a:ea typeface="Calibri"/>
                <a:cs typeface="Calibri"/>
                <a:sym typeface="Calibri"/>
              </a:rPr>
              <a:t>theTeachers = session.createQuery("from Teacher t where t.l_Name='Binny'").list();</a:t>
            </a: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800">
                <a:latin typeface="Calibri"/>
                <a:ea typeface="Calibri"/>
                <a:cs typeface="Calibri"/>
                <a:sym typeface="Calibri"/>
              </a:rPr>
              <a:t>			</a:t>
            </a: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800" b="1">
                <a:latin typeface="Calibri"/>
                <a:ea typeface="Calibri"/>
                <a:cs typeface="Calibri"/>
                <a:sym typeface="Calibri"/>
              </a:rPr>
              <a:t>//query teachers where email like %gl.com</a:t>
            </a:r>
            <a:endParaRPr sz="1800" b="1">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800">
                <a:latin typeface="Calibri"/>
                <a:ea typeface="Calibri"/>
                <a:cs typeface="Calibri"/>
                <a:sym typeface="Calibri"/>
              </a:rPr>
              <a:t>theTeachers = session.createQuery("from Teacher t where t.email like '%gl.com'").list();</a:t>
            </a: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800">
                <a:latin typeface="Calibri"/>
                <a:ea typeface="Calibri"/>
                <a:cs typeface="Calibri"/>
                <a:sym typeface="Calibri"/>
              </a:rPr>
              <a:t>		</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a:latin typeface="Calibri"/>
              <a:ea typeface="Calibri"/>
              <a:cs typeface="Calibri"/>
              <a:sym typeface="Calibri"/>
            </a:endParaRPr>
          </a:p>
        </p:txBody>
      </p:sp>
      <p:cxnSp>
        <p:nvCxnSpPr>
          <p:cNvPr id="60" name="Google Shape;60;geea3ffdddc_0_7"/>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eea3ffdddc_0_7"/>
          <p:cNvSpPr txBox="1"/>
          <p:nvPr/>
        </p:nvSpPr>
        <p:spPr>
          <a:xfrm>
            <a:off x="579373" y="4330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Updating </a:t>
            </a:r>
            <a:r>
              <a:rPr lang="en-IN" sz="3200" b="1" i="0" u="none" strike="noStrike" cap="none">
                <a:solidFill>
                  <a:schemeClr val="dk2"/>
                </a:solidFill>
                <a:latin typeface="Calibri"/>
                <a:ea typeface="Calibri"/>
                <a:cs typeface="Calibri"/>
                <a:sym typeface="Calibri"/>
              </a:rPr>
              <a:t>Java </a:t>
            </a:r>
            <a:r>
              <a:rPr lang="en-IN" sz="3200" b="1">
                <a:solidFill>
                  <a:schemeClr val="dk2"/>
                </a:solidFill>
                <a:latin typeface="Calibri"/>
                <a:ea typeface="Calibri"/>
                <a:cs typeface="Calibri"/>
                <a:sym typeface="Calibri"/>
              </a:rPr>
              <a:t>o</a:t>
            </a:r>
            <a:r>
              <a:rPr lang="en-IN" sz="3200" b="1" i="0" u="none" strike="noStrike" cap="none">
                <a:solidFill>
                  <a:schemeClr val="dk2"/>
                </a:solidFill>
                <a:latin typeface="Calibri"/>
                <a:ea typeface="Calibri"/>
                <a:cs typeface="Calibri"/>
                <a:sym typeface="Calibri"/>
              </a:rPr>
              <a:t>bject with Hibernate</a:t>
            </a:r>
            <a:endParaRPr sz="3200" b="1" i="0" u="none" strike="noStrike" cap="none">
              <a:solidFill>
                <a:schemeClr val="dk2"/>
              </a:solidFill>
              <a:latin typeface="Calibri"/>
              <a:ea typeface="Calibri"/>
              <a:cs typeface="Calibri"/>
              <a:sym typeface="Calibri"/>
            </a:endParaRPr>
          </a:p>
        </p:txBody>
      </p:sp>
      <p:sp>
        <p:nvSpPr>
          <p:cNvPr id="59" name="Google Shape;59;geea3ffdddc_0_7"/>
          <p:cNvSpPr txBox="1"/>
          <p:nvPr/>
        </p:nvSpPr>
        <p:spPr>
          <a:xfrm>
            <a:off x="584800" y="1415575"/>
            <a:ext cx="113835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1800" b="1">
                <a:latin typeface="Calibri"/>
                <a:ea typeface="Calibri"/>
                <a:cs typeface="Calibri"/>
                <a:sym typeface="Calibri"/>
              </a:rPr>
              <a:t>// updating values using setters.</a:t>
            </a:r>
            <a:endParaRPr sz="1800" b="1">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IN" sz="1800">
                <a:latin typeface="Calibri"/>
                <a:ea typeface="Calibri"/>
                <a:cs typeface="Calibri"/>
                <a:sym typeface="Calibri"/>
              </a:rPr>
              <a:t> int teacherId = 1;</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rgbClr val="000000"/>
                </a:solidFill>
                <a:latin typeface="Calibri"/>
                <a:ea typeface="Calibri"/>
                <a:cs typeface="Calibri"/>
                <a:sym typeface="Calibri"/>
              </a:rPr>
              <a:t> </a:t>
            </a:r>
            <a:r>
              <a:rPr lang="en-IN" sz="1800">
                <a:latin typeface="Calibri"/>
                <a:ea typeface="Calibri"/>
                <a:cs typeface="Calibri"/>
                <a:sym typeface="Calibri"/>
              </a:rPr>
              <a:t>Teacher tempTeacher = session.get(Teacher.class, teacherId);</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a:latin typeface="Calibri"/>
                <a:ea typeface="Calibri"/>
                <a:cs typeface="Calibri"/>
                <a:sym typeface="Calibri"/>
              </a:rPr>
              <a:t> tempTeacher.setF_Name("Amit");</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1">
                <a:latin typeface="Calibri"/>
                <a:ea typeface="Calibri"/>
                <a:cs typeface="Calibri"/>
                <a:sym typeface="Calibri"/>
              </a:rPr>
              <a:t>//updating values using createQuery &amp; executeUpdate</a:t>
            </a:r>
            <a:endParaRPr sz="1800" b="1">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800">
                <a:latin typeface="Calibri"/>
                <a:ea typeface="Calibri"/>
                <a:cs typeface="Calibri"/>
                <a:sym typeface="Calibri"/>
              </a:rPr>
              <a:t>session.createQuery("update Teacher set email = 'random@gl.com' where f_Name='Amit'").executeUpdate();</a:t>
            </a: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800">
                <a:latin typeface="Calibri"/>
                <a:ea typeface="Calibri"/>
                <a:cs typeface="Calibri"/>
                <a:sym typeface="Calibri"/>
              </a:rPr>
              <a:t>			</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a:latin typeface="Calibri"/>
              <a:ea typeface="Calibri"/>
              <a:cs typeface="Calibri"/>
              <a:sym typeface="Calibri"/>
            </a:endParaRPr>
          </a:p>
        </p:txBody>
      </p:sp>
      <p:cxnSp>
        <p:nvCxnSpPr>
          <p:cNvPr id="60" name="Google Shape;60;geea3ffdddc_0_7"/>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eea3ffdddc_0_7"/>
          <p:cNvSpPr txBox="1"/>
          <p:nvPr/>
        </p:nvSpPr>
        <p:spPr>
          <a:xfrm>
            <a:off x="579373" y="4330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Deleting </a:t>
            </a:r>
            <a:r>
              <a:rPr lang="en-IN" sz="3200" b="1" i="0" u="none" strike="noStrike" cap="none">
                <a:solidFill>
                  <a:schemeClr val="dk2"/>
                </a:solidFill>
                <a:latin typeface="Calibri"/>
                <a:ea typeface="Calibri"/>
                <a:cs typeface="Calibri"/>
                <a:sym typeface="Calibri"/>
              </a:rPr>
              <a:t>Java </a:t>
            </a:r>
            <a:r>
              <a:rPr lang="en-IN" sz="3200" b="1">
                <a:solidFill>
                  <a:schemeClr val="dk2"/>
                </a:solidFill>
                <a:latin typeface="Calibri"/>
                <a:ea typeface="Calibri"/>
                <a:cs typeface="Calibri"/>
                <a:sym typeface="Calibri"/>
              </a:rPr>
              <a:t>o</a:t>
            </a:r>
            <a:r>
              <a:rPr lang="en-IN" sz="3200" b="1" i="0" u="none" strike="noStrike" cap="none">
                <a:solidFill>
                  <a:schemeClr val="dk2"/>
                </a:solidFill>
                <a:latin typeface="Calibri"/>
                <a:ea typeface="Calibri"/>
                <a:cs typeface="Calibri"/>
                <a:sym typeface="Calibri"/>
              </a:rPr>
              <a:t>bject with Hibernate</a:t>
            </a:r>
            <a:endParaRPr sz="3200" b="1" i="0" u="none" strike="noStrike" cap="none">
              <a:solidFill>
                <a:schemeClr val="dk2"/>
              </a:solidFill>
              <a:latin typeface="Calibri"/>
              <a:ea typeface="Calibri"/>
              <a:cs typeface="Calibri"/>
              <a:sym typeface="Calibri"/>
            </a:endParaRPr>
          </a:p>
        </p:txBody>
      </p:sp>
      <p:sp>
        <p:nvSpPr>
          <p:cNvPr id="59" name="Google Shape;59;geea3ffdddc_0_7"/>
          <p:cNvSpPr txBox="1"/>
          <p:nvPr/>
        </p:nvSpPr>
        <p:spPr>
          <a:xfrm>
            <a:off x="503175" y="1110775"/>
            <a:ext cx="12351000" cy="323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rgbClr val="000000"/>
                </a:solidFill>
                <a:latin typeface="Calibri"/>
                <a:ea typeface="Calibri"/>
                <a:cs typeface="Calibri"/>
                <a:sym typeface="Calibri"/>
              </a:rPr>
              <a:t> </a:t>
            </a:r>
            <a:r>
              <a:rPr lang="en-IN" sz="1800" b="1">
                <a:solidFill>
                  <a:schemeClr val="dk1"/>
                </a:solidFill>
                <a:latin typeface="Calibri"/>
                <a:ea typeface="Calibri"/>
                <a:cs typeface="Calibri"/>
                <a:sym typeface="Calibri"/>
              </a:rPr>
              <a:t>// deleting record  using session.delete() method.</a:t>
            </a:r>
            <a:endParaRPr sz="18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800"/>
              <a:buFont typeface="Arial"/>
              <a:buNone/>
            </a:pPr>
            <a:r>
              <a:rPr lang="en-IN" sz="1800">
                <a:solidFill>
                  <a:schemeClr val="dk1"/>
                </a:solidFill>
                <a:latin typeface="Calibri"/>
                <a:ea typeface="Calibri"/>
                <a:cs typeface="Calibri"/>
                <a:sym typeface="Calibri"/>
              </a:rPr>
              <a:t> int teacherId = 1;</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r>
              <a:rPr lang="en-IN" sz="1800">
                <a:solidFill>
                  <a:schemeClr val="dk1"/>
                </a:solidFill>
                <a:latin typeface="Calibri"/>
                <a:ea typeface="Calibri"/>
                <a:cs typeface="Calibri"/>
                <a:sym typeface="Calibri"/>
              </a:rPr>
              <a:t> Teacher tempTeacher = session.get(Teacher.class, teacherId);</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r>
              <a:rPr lang="en-IN" sz="1800">
                <a:solidFill>
                  <a:schemeClr val="dk1"/>
                </a:solidFill>
                <a:latin typeface="Calibri"/>
                <a:ea typeface="Calibri"/>
                <a:cs typeface="Calibri"/>
                <a:sym typeface="Calibri"/>
              </a:rPr>
              <a:t> session.delete(tempTeacher);</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r>
              <a:rPr lang="en-IN" sz="1800" b="1">
                <a:solidFill>
                  <a:schemeClr val="dk1"/>
                </a:solidFill>
                <a:latin typeface="Calibri"/>
                <a:ea typeface="Calibri"/>
                <a:cs typeface="Calibri"/>
                <a:sym typeface="Calibri"/>
              </a:rPr>
              <a:t>//deleting record using createQuery &amp; executeUpdate</a:t>
            </a:r>
            <a:endParaRPr sz="18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session.createQuery("delete from Teacher where id = 2 ").executeUpdate();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1">
              <a:latin typeface="Calibri"/>
              <a:ea typeface="Calibri"/>
              <a:cs typeface="Calibri"/>
              <a:sym typeface="Calibri"/>
            </a:endParaRPr>
          </a:p>
        </p:txBody>
      </p:sp>
      <p:cxnSp>
        <p:nvCxnSpPr>
          <p:cNvPr id="60" name="Google Shape;60;geea3ffdddc_0_7"/>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f2525018cf_0_8"/>
          <p:cNvSpPr txBox="1"/>
          <p:nvPr/>
        </p:nvSpPr>
        <p:spPr>
          <a:xfrm>
            <a:off x="2046225" y="3136500"/>
            <a:ext cx="7840725"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dirty="0">
                <a:solidFill>
                  <a:schemeClr val="dk2"/>
                </a:solidFill>
                <a:latin typeface="Calibri"/>
                <a:ea typeface="Calibri"/>
                <a:cs typeface="Calibri"/>
                <a:sym typeface="Calibri"/>
              </a:rPr>
              <a:t>CRUD in Hibernate</a:t>
            </a:r>
            <a:r>
              <a:rPr lang="en-IN" sz="3200" b="1" i="0" u="none" strike="noStrike" cap="none" dirty="0">
                <a:solidFill>
                  <a:schemeClr val="dk2"/>
                </a:solidFill>
                <a:latin typeface="Calibri"/>
                <a:ea typeface="Calibri"/>
                <a:cs typeface="Calibri"/>
                <a:sym typeface="Calibri"/>
              </a:rPr>
              <a:t> (practical demonstration)</a:t>
            </a:r>
            <a:endParaRPr sz="3200" b="1" i="0" u="none" strike="noStrike" cap="none" dirty="0">
              <a:solidFill>
                <a:schemeClr val="dk2"/>
              </a:solidFill>
              <a:latin typeface="Calibri"/>
              <a:ea typeface="Calibri"/>
              <a:cs typeface="Calibri"/>
              <a:sym typeface="Calibri"/>
            </a:endParaRPr>
          </a:p>
        </p:txBody>
      </p:sp>
      <p:sp>
        <p:nvSpPr>
          <p:cNvPr id="66" name="Google Shape;66;gf2525018cf_0_8"/>
          <p:cNvSpPr txBox="1"/>
          <p:nvPr/>
        </p:nvSpPr>
        <p:spPr>
          <a:xfrm>
            <a:off x="731775" y="1399050"/>
            <a:ext cx="9278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3200" b="1">
                <a:solidFill>
                  <a:schemeClr val="dk2"/>
                </a:solidFill>
                <a:latin typeface="Calibri"/>
                <a:ea typeface="Calibri"/>
                <a:cs typeface="Calibri"/>
                <a:sym typeface="Calibri"/>
              </a:rPr>
              <a:t>Advanced mappings</a:t>
            </a:r>
            <a:endParaRPr sz="3200" b="1" i="0" u="none" strike="noStrike" cap="none">
              <a:solidFill>
                <a:schemeClr val="dk2"/>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78056" y="497113"/>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Agenda </a:t>
            </a:r>
            <a:endParaRPr sz="3200" b="0" i="0" u="none" strike="noStrike" cap="none">
              <a:solidFill>
                <a:schemeClr val="dk2"/>
              </a:solidFill>
              <a:latin typeface="Calibri"/>
              <a:ea typeface="Calibri"/>
              <a:cs typeface="Calibri"/>
              <a:sym typeface="Calibri"/>
            </a:endParaRPr>
          </a:p>
        </p:txBody>
      </p:sp>
      <p:sp>
        <p:nvSpPr>
          <p:cNvPr id="53" name="Google Shape;53;gdfd20670fb_0_4"/>
          <p:cNvSpPr txBox="1"/>
          <p:nvPr/>
        </p:nvSpPr>
        <p:spPr>
          <a:xfrm>
            <a:off x="519220" y="1360783"/>
            <a:ext cx="9969900" cy="18471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Basic mapping</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Advanced mapping</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One-to-one mapping</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One-to-many mapping</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Many-to-many mapping</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eea3ffdddc_0_7"/>
          <p:cNvSpPr txBox="1"/>
          <p:nvPr/>
        </p:nvSpPr>
        <p:spPr>
          <a:xfrm>
            <a:off x="579373" y="4330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Basic mapping</a:t>
            </a:r>
            <a:endParaRPr sz="3200" b="1" i="0" u="none" strike="noStrike" cap="none">
              <a:solidFill>
                <a:schemeClr val="dk2"/>
              </a:solidFill>
              <a:latin typeface="Calibri"/>
              <a:ea typeface="Calibri"/>
              <a:cs typeface="Calibri"/>
              <a:sym typeface="Calibri"/>
            </a:endParaRPr>
          </a:p>
        </p:txBody>
      </p:sp>
      <p:sp>
        <p:nvSpPr>
          <p:cNvPr id="59" name="Google Shape;59;geea3ffdddc_0_7"/>
          <p:cNvSpPr txBox="1"/>
          <p:nvPr/>
        </p:nvSpPr>
        <p:spPr>
          <a:xfrm>
            <a:off x="577300" y="1262450"/>
            <a:ext cx="123510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0" i="0" u="none" strike="noStrike" cap="none">
                <a:solidFill>
                  <a:srgbClr val="000000"/>
                </a:solidFill>
                <a:latin typeface="Calibri"/>
                <a:ea typeface="Calibri"/>
                <a:cs typeface="Calibri"/>
                <a:sym typeface="Calibri"/>
              </a:rPr>
              <a:t> </a:t>
            </a:r>
            <a:r>
              <a:rPr lang="en-IN" sz="1800" b="1">
                <a:solidFill>
                  <a:schemeClr val="dk1"/>
                </a:solidFill>
                <a:latin typeface="Calibri"/>
                <a:ea typeface="Calibri"/>
                <a:cs typeface="Calibri"/>
                <a:sym typeface="Calibri"/>
              </a:rPr>
              <a:t>One class mapped to one entity</a:t>
            </a:r>
            <a:r>
              <a:rPr lang="en-IN" sz="1800" b="1" i="0" u="none" strike="noStrike" cap="none">
                <a:solidFill>
                  <a:schemeClr val="dk1"/>
                </a:solidFill>
                <a:latin typeface="Calibri"/>
                <a:ea typeface="Calibri"/>
                <a:cs typeface="Calibri"/>
                <a:sym typeface="Calibri"/>
              </a:rPr>
              <a:t>.</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1" i="0" u="none" strike="noStrike" cap="none">
              <a:solidFill>
                <a:srgbClr val="000000"/>
              </a:solidFill>
              <a:latin typeface="Calibri"/>
              <a:ea typeface="Calibri"/>
              <a:cs typeface="Calibri"/>
              <a:sym typeface="Calibri"/>
            </a:endParaRPr>
          </a:p>
        </p:txBody>
      </p:sp>
      <p:cxnSp>
        <p:nvCxnSpPr>
          <p:cNvPr id="60" name="Google Shape;60;geea3ffdddc_0_7"/>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graphicFrame>
        <p:nvGraphicFramePr>
          <p:cNvPr id="61" name="Google Shape;61;geea3ffdddc_0_7"/>
          <p:cNvGraphicFramePr/>
          <p:nvPr/>
        </p:nvGraphicFramePr>
        <p:xfrm>
          <a:off x="577300" y="2343225"/>
          <a:ext cx="2582650" cy="2638075"/>
        </p:xfrm>
        <a:graphic>
          <a:graphicData uri="http://schemas.openxmlformats.org/drawingml/2006/table">
            <a:tbl>
              <a:tblPr>
                <a:noFill/>
              </a:tblPr>
              <a:tblGrid>
                <a:gridCol w="2582650">
                  <a:extLst>
                    <a:ext uri="{9D8B030D-6E8A-4147-A177-3AD203B41FA5}">
                      <a16:colId xmlns:a16="http://schemas.microsoft.com/office/drawing/2014/main" val="20000"/>
                    </a:ext>
                  </a:extLst>
                </a:gridCol>
              </a:tblGrid>
              <a:tr h="544750">
                <a:tc>
                  <a:txBody>
                    <a:bodyPr/>
                    <a:lstStyle/>
                    <a:p>
                      <a:pPr marL="0" marR="0" lvl="0" indent="0" algn="ctr"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Teacher</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15485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String</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String</a:t>
                      </a: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544750">
                <a:tc>
                  <a:txBody>
                    <a:bodyPr/>
                    <a:lstStyle/>
                    <a:p>
                      <a:pPr marL="0" marR="0" lvl="0" indent="0" algn="l" rtl="0">
                        <a:lnSpc>
                          <a:spcPct val="100000"/>
                        </a:lnSpc>
                        <a:spcBef>
                          <a:spcPts val="0"/>
                        </a:spcBef>
                        <a:spcAft>
                          <a:spcPts val="0"/>
                        </a:spcAft>
                        <a:buClr>
                          <a:srgbClr val="000000"/>
                        </a:buClr>
                        <a:buSzPts val="2400"/>
                        <a:buFont typeface="Arial"/>
                        <a:buNone/>
                      </a:pPr>
                      <a:endParaRPr sz="2000" u="none" strike="noStrike" cap="none">
                        <a:latin typeface="Calibri"/>
                        <a:ea typeface="Calibri"/>
                        <a:cs typeface="Calibri"/>
                        <a:sym typeface="Calibri"/>
                      </a:endParaRPr>
                    </a:p>
                  </a:txBody>
                  <a:tcPr marL="91425" marR="91425" marT="91425" marB="91425" anchor="ctr">
                    <a:lnL w="19050"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bl>
          </a:graphicData>
        </a:graphic>
      </p:graphicFrame>
      <p:graphicFrame>
        <p:nvGraphicFramePr>
          <p:cNvPr id="62" name="Google Shape;62;geea3ffdddc_0_7"/>
          <p:cNvGraphicFramePr/>
          <p:nvPr/>
        </p:nvGraphicFramePr>
        <p:xfrm>
          <a:off x="6372025" y="2343220"/>
          <a:ext cx="3228300" cy="2743100"/>
        </p:xfrm>
        <a:graphic>
          <a:graphicData uri="http://schemas.openxmlformats.org/drawingml/2006/table">
            <a:tbl>
              <a:tblPr>
                <a:noFill/>
              </a:tblPr>
              <a:tblGrid>
                <a:gridCol w="3228300">
                  <a:extLst>
                    <a:ext uri="{9D8B030D-6E8A-4147-A177-3AD203B41FA5}">
                      <a16:colId xmlns:a16="http://schemas.microsoft.com/office/drawing/2014/main" val="20000"/>
                    </a:ext>
                  </a:extLst>
                </a:gridCol>
              </a:tblGrid>
              <a:tr h="535675">
                <a:tc>
                  <a:txBody>
                    <a:bodyPr/>
                    <a:lstStyle/>
                    <a:p>
                      <a:pPr marL="0" marR="0" lvl="0" indent="0" algn="ctr"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Teacher</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1671750">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id: INT</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f_Name: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l_Name: VARCHAR (50)</a:t>
                      </a:r>
                      <a:endParaRPr sz="20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email: VARCHAR (50)</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535675">
                <a:tc>
                  <a:txBody>
                    <a:bodyPr/>
                    <a:lstStyle/>
                    <a:p>
                      <a:pPr marL="0" marR="0" lvl="0" indent="0" algn="l" rtl="0">
                        <a:lnSpc>
                          <a:spcPct val="100000"/>
                        </a:lnSpc>
                        <a:spcBef>
                          <a:spcPts val="0"/>
                        </a:spcBef>
                        <a:spcAft>
                          <a:spcPts val="0"/>
                        </a:spcAft>
                        <a:buClr>
                          <a:srgbClr val="000000"/>
                        </a:buClr>
                        <a:buSzPts val="2400"/>
                        <a:buFont typeface="Arial"/>
                        <a:buNone/>
                      </a:pPr>
                      <a:r>
                        <a:rPr lang="en-IN" sz="2000" u="none" strike="noStrike" cap="none">
                          <a:latin typeface="Calibri"/>
                          <a:ea typeface="Calibri"/>
                          <a:cs typeface="Calibri"/>
                          <a:sym typeface="Calibri"/>
                        </a:rPr>
                        <a:t>Indexes</a:t>
                      </a:r>
                      <a:endParaRPr sz="2000" u="none" strike="noStrike" cap="none">
                        <a:latin typeface="Calibri"/>
                        <a:ea typeface="Calibri"/>
                        <a:cs typeface="Calibri"/>
                        <a:sym typeface="Calibri"/>
                      </a:endParaRPr>
                    </a:p>
                  </a:txBody>
                  <a:tcPr marL="91425" marR="91425" marT="91425" marB="91425" anchor="ctr">
                    <a:lnL w="28575" cap="flat" cmpd="sng">
                      <a:solidFill>
                        <a:srgbClr val="FF00FF"/>
                      </a:solidFill>
                      <a:prstDash val="solid"/>
                      <a:round/>
                      <a:headEnd type="none" w="sm" len="sm"/>
                      <a:tailEnd type="none" w="sm" len="sm"/>
                    </a:lnL>
                    <a:lnR w="28575" cap="flat" cmpd="sng">
                      <a:solidFill>
                        <a:srgbClr val="FF00FF"/>
                      </a:solidFill>
                      <a:prstDash val="solid"/>
                      <a:round/>
                      <a:headEnd type="none" w="sm" len="sm"/>
                      <a:tailEnd type="none" w="sm" len="sm"/>
                    </a:lnR>
                    <a:lnT w="28575" cap="flat" cmpd="sng">
                      <a:solidFill>
                        <a:srgbClr val="FF00FF"/>
                      </a:solidFill>
                      <a:prstDash val="solid"/>
                      <a:round/>
                      <a:headEnd type="none" w="sm" len="sm"/>
                      <a:tailEnd type="none" w="sm" len="sm"/>
                    </a:lnT>
                    <a:lnB w="28575" cap="flat" cmpd="sng">
                      <a:solidFill>
                        <a:srgbClr val="FF00FF"/>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bl>
          </a:graphicData>
        </a:graphic>
      </p:graphicFrame>
      <p:sp>
        <p:nvSpPr>
          <p:cNvPr id="63" name="Google Shape;63;geea3ffdddc_0_7"/>
          <p:cNvSpPr/>
          <p:nvPr/>
        </p:nvSpPr>
        <p:spPr>
          <a:xfrm>
            <a:off x="3894025" y="2883925"/>
            <a:ext cx="1465800" cy="1653900"/>
          </a:xfrm>
          <a:prstGeom prst="roundRect">
            <a:avLst>
              <a:gd name="adj" fmla="val 16667"/>
            </a:avLst>
          </a:prstGeom>
          <a:solidFill>
            <a:srgbClr val="A5A5A5"/>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IN" sz="2000" b="1" i="0" u="none" strike="noStrike" cap="none">
                <a:solidFill>
                  <a:srgbClr val="000000"/>
                </a:solidFill>
                <a:latin typeface="Calibri"/>
                <a:ea typeface="Calibri"/>
                <a:cs typeface="Calibri"/>
                <a:sym typeface="Calibri"/>
              </a:rPr>
              <a:t>Hibernate</a:t>
            </a:r>
            <a:endParaRPr sz="2000" b="1" i="0" u="none" strike="noStrike" cap="none">
              <a:solidFill>
                <a:srgbClr val="000000"/>
              </a:solidFill>
              <a:latin typeface="Calibri"/>
              <a:ea typeface="Calibri"/>
              <a:cs typeface="Calibri"/>
              <a:sym typeface="Calibri"/>
            </a:endParaRPr>
          </a:p>
        </p:txBody>
      </p:sp>
      <p:cxnSp>
        <p:nvCxnSpPr>
          <p:cNvPr id="64" name="Google Shape;64;geea3ffdddc_0_7"/>
          <p:cNvCxnSpPr/>
          <p:nvPr/>
        </p:nvCxnSpPr>
        <p:spPr>
          <a:xfrm>
            <a:off x="3196000" y="3285275"/>
            <a:ext cx="698100" cy="0"/>
          </a:xfrm>
          <a:prstGeom prst="straightConnector1">
            <a:avLst/>
          </a:prstGeom>
          <a:noFill/>
          <a:ln w="28575" cap="flat" cmpd="sng">
            <a:solidFill>
              <a:srgbClr val="0F75BD"/>
            </a:solidFill>
            <a:prstDash val="solid"/>
            <a:round/>
            <a:headEnd type="none" w="sm" len="sm"/>
            <a:tailEnd type="triangle" w="med" len="med"/>
          </a:ln>
        </p:spPr>
      </p:cxnSp>
      <p:cxnSp>
        <p:nvCxnSpPr>
          <p:cNvPr id="65" name="Google Shape;65;geea3ffdddc_0_7"/>
          <p:cNvCxnSpPr/>
          <p:nvPr/>
        </p:nvCxnSpPr>
        <p:spPr>
          <a:xfrm rot="10800000" flipH="1">
            <a:off x="5359825" y="3267875"/>
            <a:ext cx="1012200" cy="17400"/>
          </a:xfrm>
          <a:prstGeom prst="straightConnector1">
            <a:avLst/>
          </a:prstGeom>
          <a:noFill/>
          <a:ln w="28575" cap="flat" cmpd="sng">
            <a:solidFill>
              <a:srgbClr val="0F75BD"/>
            </a:solidFill>
            <a:prstDash val="solid"/>
            <a:round/>
            <a:headEnd type="none" w="sm" len="sm"/>
            <a:tailEnd type="triangle" w="med" len="med"/>
          </a:ln>
        </p:spPr>
      </p:cxnSp>
      <p:cxnSp>
        <p:nvCxnSpPr>
          <p:cNvPr id="66" name="Google Shape;66;geea3ffdddc_0_7"/>
          <p:cNvCxnSpPr/>
          <p:nvPr/>
        </p:nvCxnSpPr>
        <p:spPr>
          <a:xfrm rot="10800000">
            <a:off x="3196000" y="4047275"/>
            <a:ext cx="698100" cy="0"/>
          </a:xfrm>
          <a:prstGeom prst="straightConnector1">
            <a:avLst/>
          </a:prstGeom>
          <a:noFill/>
          <a:ln w="28575" cap="flat" cmpd="sng">
            <a:solidFill>
              <a:srgbClr val="0F75BD"/>
            </a:solidFill>
            <a:prstDash val="solid"/>
            <a:round/>
            <a:headEnd type="none" w="sm" len="sm"/>
            <a:tailEnd type="triangle" w="med" len="med"/>
          </a:ln>
        </p:spPr>
      </p:cxnSp>
      <p:cxnSp>
        <p:nvCxnSpPr>
          <p:cNvPr id="67" name="Google Shape;67;geea3ffdddc_0_7"/>
          <p:cNvCxnSpPr/>
          <p:nvPr/>
        </p:nvCxnSpPr>
        <p:spPr>
          <a:xfrm flipH="1">
            <a:off x="5359825" y="4035650"/>
            <a:ext cx="1029600" cy="11400"/>
          </a:xfrm>
          <a:prstGeom prst="straightConnector1">
            <a:avLst/>
          </a:prstGeom>
          <a:noFill/>
          <a:ln w="28575" cap="flat" cmpd="sng">
            <a:solidFill>
              <a:srgbClr val="0F75BD"/>
            </a:solidFill>
            <a:prstDash val="solid"/>
            <a:round/>
            <a:headEnd type="none" w="sm" len="sm"/>
            <a:tailEnd type="triangl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f4db4759ed_0_7"/>
          <p:cNvSpPr txBox="1"/>
          <p:nvPr/>
        </p:nvSpPr>
        <p:spPr>
          <a:xfrm>
            <a:off x="579373" y="5092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Advanced mapping</a:t>
            </a:r>
            <a:endParaRPr sz="3200" b="1" i="0" u="none" strike="noStrike" cap="none">
              <a:solidFill>
                <a:schemeClr val="dk2"/>
              </a:solidFill>
              <a:latin typeface="Calibri"/>
              <a:ea typeface="Calibri"/>
              <a:cs typeface="Calibri"/>
              <a:sym typeface="Calibri"/>
            </a:endParaRPr>
          </a:p>
        </p:txBody>
      </p:sp>
      <p:sp>
        <p:nvSpPr>
          <p:cNvPr id="73" name="Google Shape;73;gf4db4759ed_0_7"/>
          <p:cNvSpPr txBox="1"/>
          <p:nvPr/>
        </p:nvSpPr>
        <p:spPr>
          <a:xfrm>
            <a:off x="503175" y="1322850"/>
            <a:ext cx="10257000" cy="26781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IN" sz="1800">
                <a:latin typeface="Calibri"/>
                <a:ea typeface="Calibri"/>
                <a:cs typeface="Calibri"/>
                <a:sym typeface="Calibri"/>
              </a:rPr>
              <a:t>Multiple tables</a:t>
            </a:r>
            <a:endParaRPr sz="1800">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IN" sz="1800">
                <a:latin typeface="Calibri"/>
                <a:ea typeface="Calibri"/>
                <a:cs typeface="Calibri"/>
                <a:sym typeface="Calibri"/>
              </a:rPr>
              <a:t>Relationships between tables</a:t>
            </a:r>
            <a:endParaRPr sz="1800">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IN" sz="1800">
                <a:latin typeface="Calibri"/>
                <a:ea typeface="Calibri"/>
                <a:cs typeface="Calibri"/>
                <a:sym typeface="Calibri"/>
              </a:rPr>
              <a:t>We need to model them with Hibernate</a:t>
            </a:r>
            <a:endParaRPr sz="1800">
              <a:latin typeface="Calibri"/>
              <a:ea typeface="Calibri"/>
              <a:cs typeface="Calibri"/>
              <a:sym typeface="Calibri"/>
            </a:endParaRPr>
          </a:p>
          <a:p>
            <a:pPr marL="0" marR="0" lvl="0" indent="0" algn="l" rtl="0">
              <a:lnSpc>
                <a:spcPct val="100000"/>
              </a:lnSpc>
              <a:spcBef>
                <a:spcPts val="0"/>
              </a:spcBef>
              <a:spcAft>
                <a:spcPts val="0"/>
              </a:spcAft>
              <a:buNone/>
            </a:pP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Three different types of advanced mappings</a:t>
            </a:r>
            <a:endParaRPr sz="1800">
              <a:latin typeface="Calibri"/>
              <a:ea typeface="Calibri"/>
              <a:cs typeface="Calibri"/>
              <a:sym typeface="Calibri"/>
            </a:endParaRPr>
          </a:p>
          <a:p>
            <a:pPr marL="0" marR="0" lvl="0" indent="0" algn="l" rtl="0">
              <a:lnSpc>
                <a:spcPct val="100000"/>
              </a:lnSpc>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lphaLcParenR"/>
            </a:pPr>
            <a:r>
              <a:rPr lang="en-IN" sz="1800">
                <a:solidFill>
                  <a:schemeClr val="dk1"/>
                </a:solidFill>
                <a:latin typeface="Calibri"/>
                <a:ea typeface="Calibri"/>
                <a:cs typeface="Calibri"/>
                <a:sym typeface="Calibri"/>
              </a:rPr>
              <a:t>One-to-one mapping</a:t>
            </a:r>
            <a:endParaRPr sz="180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lphaLcParenR"/>
            </a:pPr>
            <a:r>
              <a:rPr lang="en-IN" sz="1800">
                <a:solidFill>
                  <a:schemeClr val="dk1"/>
                </a:solidFill>
                <a:latin typeface="Calibri"/>
                <a:ea typeface="Calibri"/>
                <a:cs typeface="Calibri"/>
                <a:sym typeface="Calibri"/>
              </a:rPr>
              <a:t>One-to-many mapping</a:t>
            </a:r>
            <a:endParaRPr sz="180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lphaLcParenR"/>
            </a:pPr>
            <a:r>
              <a:rPr lang="en-IN" sz="1800">
                <a:solidFill>
                  <a:schemeClr val="dk1"/>
                </a:solidFill>
                <a:latin typeface="Calibri"/>
                <a:ea typeface="Calibri"/>
                <a:cs typeface="Calibri"/>
                <a:sym typeface="Calibri"/>
              </a:rPr>
              <a:t>Many-to-many mapping</a:t>
            </a:r>
            <a:endParaRPr sz="1800">
              <a:latin typeface="Calibri"/>
              <a:ea typeface="Calibri"/>
              <a:cs typeface="Calibri"/>
              <a:sym typeface="Calibri"/>
            </a:endParaRPr>
          </a:p>
        </p:txBody>
      </p:sp>
      <p:cxnSp>
        <p:nvCxnSpPr>
          <p:cNvPr id="74" name="Google Shape;74;gf4db4759ed_0_7"/>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22350" y="382813"/>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dirty="0">
                <a:solidFill>
                  <a:srgbClr val="095A82"/>
                </a:solidFill>
                <a:latin typeface="Calibri"/>
                <a:ea typeface="Calibri"/>
                <a:cs typeface="Calibri"/>
                <a:sym typeface="Calibri"/>
              </a:rPr>
              <a:t>Agenda - </a:t>
            </a:r>
            <a:r>
              <a:rPr lang="en-US" sz="3200" b="1" dirty="0">
                <a:solidFill>
                  <a:srgbClr val="095A82"/>
                </a:solidFill>
                <a:latin typeface="Calibri"/>
                <a:cs typeface="Calibri"/>
              </a:rPr>
              <a:t>Practical demonstration of CRUD application</a:t>
            </a:r>
            <a:endParaRPr sz="3200" b="1" dirty="0">
              <a:solidFill>
                <a:srgbClr val="095A82"/>
              </a:solidFill>
              <a:latin typeface="Calibri"/>
              <a:cs typeface="Calibri"/>
              <a:sym typeface="Calibri"/>
            </a:endParaRPr>
          </a:p>
        </p:txBody>
      </p:sp>
      <p:sp>
        <p:nvSpPr>
          <p:cNvPr id="53" name="Google Shape;53;gdfd20670fb_0_4"/>
          <p:cNvSpPr txBox="1"/>
          <p:nvPr/>
        </p:nvSpPr>
        <p:spPr>
          <a:xfrm>
            <a:off x="392306" y="1536189"/>
            <a:ext cx="9969900" cy="2400627"/>
          </a:xfrm>
          <a:prstGeom prst="rect">
            <a:avLst/>
          </a:prstGeom>
          <a:noFill/>
          <a:ln>
            <a:noFill/>
          </a:ln>
        </p:spPr>
        <p:txBody>
          <a:bodyPr spcFirstLastPara="1" wrap="square" lIns="91425" tIns="91425" rIns="91425" bIns="91425" anchor="t" anchorCtr="0">
            <a:spAutoFit/>
          </a:bodyPr>
          <a:lstStyle/>
          <a:p>
            <a:pPr marL="457200" indent="-342900">
              <a:buClr>
                <a:schemeClr val="dk1"/>
              </a:buClr>
              <a:buSzPts val="1800"/>
              <a:buFont typeface="Calibri"/>
              <a:buChar char="●"/>
            </a:pPr>
            <a:r>
              <a:rPr lang="en-IN" sz="1800" b="1" dirty="0">
                <a:solidFill>
                  <a:schemeClr val="dk2"/>
                </a:solidFill>
                <a:latin typeface="Calibri"/>
                <a:ea typeface="Calibri"/>
                <a:cs typeface="Calibri"/>
                <a:sym typeface="Calibri"/>
              </a:rPr>
              <a:t>Hibernate </a:t>
            </a:r>
          </a:p>
          <a:p>
            <a:pPr marL="914400" lvl="1" indent="-342900">
              <a:buClr>
                <a:schemeClr val="dk1"/>
              </a:buClr>
              <a:buSzPts val="1800"/>
              <a:buFont typeface="Calibri"/>
              <a:buChar char="●"/>
            </a:pPr>
            <a:r>
              <a:rPr lang="en-IN" sz="1800" b="1" i="0" u="none" strike="noStrike" cap="none" dirty="0">
                <a:solidFill>
                  <a:schemeClr val="dk2"/>
                </a:solidFill>
                <a:latin typeface="Calibri"/>
                <a:ea typeface="Calibri"/>
                <a:cs typeface="Calibri"/>
                <a:sym typeface="Calibri"/>
              </a:rPr>
              <a:t>Creating and </a:t>
            </a:r>
            <a:r>
              <a:rPr lang="en-IN" sz="1800" b="1" dirty="0">
                <a:solidFill>
                  <a:schemeClr val="dk2"/>
                </a:solidFill>
                <a:latin typeface="Calibri"/>
                <a:ea typeface="Calibri"/>
                <a:cs typeface="Calibri"/>
                <a:sym typeface="Calibri"/>
              </a:rPr>
              <a:t>s</a:t>
            </a:r>
            <a:r>
              <a:rPr lang="en-IN" sz="1800" b="1" i="0" u="none" strike="noStrike" cap="none" dirty="0">
                <a:solidFill>
                  <a:schemeClr val="dk2"/>
                </a:solidFill>
                <a:latin typeface="Calibri"/>
                <a:ea typeface="Calibri"/>
                <a:cs typeface="Calibri"/>
                <a:sym typeface="Calibri"/>
              </a:rPr>
              <a:t>aving Java </a:t>
            </a:r>
            <a:r>
              <a:rPr lang="en-IN" sz="1800" b="1" dirty="0">
                <a:solidFill>
                  <a:schemeClr val="dk2"/>
                </a:solidFill>
                <a:latin typeface="Calibri"/>
                <a:ea typeface="Calibri"/>
                <a:cs typeface="Calibri"/>
                <a:sym typeface="Calibri"/>
              </a:rPr>
              <a:t>o</a:t>
            </a:r>
            <a:r>
              <a:rPr lang="en-IN" sz="1800" b="1" i="0" u="none" strike="noStrike" cap="none" dirty="0">
                <a:solidFill>
                  <a:schemeClr val="dk2"/>
                </a:solidFill>
                <a:latin typeface="Calibri"/>
                <a:ea typeface="Calibri"/>
                <a:cs typeface="Calibri"/>
                <a:sym typeface="Calibri"/>
              </a:rPr>
              <a:t>bjects </a:t>
            </a:r>
          </a:p>
          <a:p>
            <a:pPr marL="1371600" lvl="2"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Requirements to develop java code for database operations.</a:t>
            </a:r>
          </a:p>
          <a:p>
            <a:pPr marL="1371600" lvl="2"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Code for Session Factory and Session</a:t>
            </a:r>
          </a:p>
          <a:p>
            <a:pPr marL="1371600" lvl="2"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Save Java </a:t>
            </a:r>
            <a:r>
              <a:rPr lang="en-US" dirty="0">
                <a:solidFill>
                  <a:schemeClr val="dk1"/>
                </a:solidFill>
                <a:latin typeface="Calibri"/>
                <a:ea typeface="Calibri"/>
                <a:cs typeface="Calibri"/>
                <a:sym typeface="Calibri"/>
              </a:rPr>
              <a:t>o</a:t>
            </a:r>
            <a:r>
              <a:rPr lang="en-US" b="0" i="0" u="none" strike="noStrike" cap="none" dirty="0">
                <a:solidFill>
                  <a:schemeClr val="dk1"/>
                </a:solidFill>
                <a:latin typeface="Calibri"/>
                <a:ea typeface="Calibri"/>
                <a:cs typeface="Calibri"/>
                <a:sym typeface="Calibri"/>
              </a:rPr>
              <a:t>bject.</a:t>
            </a:r>
          </a:p>
          <a:p>
            <a:pPr marL="914400" lvl="1" indent="-342900">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R</a:t>
            </a:r>
            <a:r>
              <a:rPr lang="en-US" sz="1800" dirty="0">
                <a:solidFill>
                  <a:schemeClr val="dk1"/>
                </a:solidFill>
                <a:latin typeface="Calibri"/>
                <a:ea typeface="Calibri"/>
                <a:cs typeface="Calibri"/>
                <a:sym typeface="Calibri"/>
              </a:rPr>
              <a:t>etrieving a Java object with Hibernate</a:t>
            </a:r>
            <a:endParaRPr lang="en-US" sz="1800" b="0" i="0" u="none" strike="noStrike" cap="none" dirty="0">
              <a:solidFill>
                <a:schemeClr val="dk1"/>
              </a:solidFill>
              <a:latin typeface="Calibri"/>
              <a:ea typeface="Calibri"/>
              <a:cs typeface="Calibri"/>
              <a:sym typeface="Calibri"/>
            </a:endParaRPr>
          </a:p>
          <a:p>
            <a:pPr marL="914400" lvl="1" indent="-342900">
              <a:buClr>
                <a:schemeClr val="dk1"/>
              </a:buClr>
              <a:buSzPts val="1800"/>
              <a:buFont typeface="Calibri"/>
              <a:buChar char="●"/>
            </a:pPr>
            <a:r>
              <a:rPr lang="en-US" dirty="0">
                <a:solidFill>
                  <a:schemeClr val="dk1"/>
                </a:solidFill>
                <a:latin typeface="Calibri"/>
                <a:ea typeface="Calibri"/>
                <a:cs typeface="Calibri"/>
                <a:sym typeface="Calibri"/>
              </a:rPr>
              <a:t>Updating </a:t>
            </a:r>
            <a:r>
              <a:rPr lang="en-US" b="0" i="0" u="none" strike="noStrike" cap="none" dirty="0">
                <a:solidFill>
                  <a:schemeClr val="dk1"/>
                </a:solidFill>
                <a:latin typeface="Calibri"/>
                <a:ea typeface="Calibri"/>
                <a:cs typeface="Calibri"/>
                <a:sym typeface="Calibri"/>
              </a:rPr>
              <a:t>a Java </a:t>
            </a:r>
            <a:r>
              <a:rPr lang="en-US" dirty="0">
                <a:solidFill>
                  <a:schemeClr val="dk1"/>
                </a:solidFill>
                <a:latin typeface="Calibri"/>
                <a:ea typeface="Calibri"/>
                <a:cs typeface="Calibri"/>
                <a:sym typeface="Calibri"/>
              </a:rPr>
              <a:t>o</a:t>
            </a:r>
            <a:r>
              <a:rPr lang="en-US" b="0" i="0" u="none" strike="noStrike" cap="none" dirty="0">
                <a:solidFill>
                  <a:schemeClr val="dk1"/>
                </a:solidFill>
                <a:latin typeface="Calibri"/>
                <a:ea typeface="Calibri"/>
                <a:cs typeface="Calibri"/>
                <a:sym typeface="Calibri"/>
              </a:rPr>
              <a:t>bject with Hibernate.</a:t>
            </a:r>
          </a:p>
          <a:p>
            <a:pPr marL="914400" lvl="1" indent="-342900">
              <a:buClr>
                <a:schemeClr val="dk1"/>
              </a:buClr>
              <a:buSzPts val="1800"/>
              <a:buFont typeface="Calibri"/>
              <a:buChar char="●"/>
            </a:pPr>
            <a:r>
              <a:rPr lang="en-US" sz="1800" dirty="0">
                <a:solidFill>
                  <a:schemeClr val="dk1"/>
                </a:solidFill>
                <a:latin typeface="Calibri"/>
                <a:ea typeface="Calibri"/>
                <a:cs typeface="Calibri"/>
                <a:sym typeface="Calibri"/>
              </a:rPr>
              <a:t>Deleting </a:t>
            </a:r>
            <a:r>
              <a:rPr lang="en-US" sz="1800" b="0" i="0" u="none" strike="noStrike" cap="none" dirty="0">
                <a:solidFill>
                  <a:schemeClr val="dk1"/>
                </a:solidFill>
                <a:latin typeface="Calibri"/>
                <a:ea typeface="Calibri"/>
                <a:cs typeface="Calibri"/>
                <a:sym typeface="Calibri"/>
              </a:rPr>
              <a:t>a Java </a:t>
            </a:r>
            <a:r>
              <a:rPr lang="en-US" sz="1800" dirty="0">
                <a:solidFill>
                  <a:schemeClr val="dk1"/>
                </a:solidFill>
                <a:latin typeface="Calibri"/>
                <a:ea typeface="Calibri"/>
                <a:cs typeface="Calibri"/>
                <a:sym typeface="Calibri"/>
              </a:rPr>
              <a:t>o</a:t>
            </a:r>
            <a:r>
              <a:rPr lang="en-US" sz="1800" b="0" i="0" u="none" strike="noStrike" cap="none" dirty="0">
                <a:solidFill>
                  <a:schemeClr val="dk1"/>
                </a:solidFill>
                <a:latin typeface="Calibri"/>
                <a:ea typeface="Calibri"/>
                <a:cs typeface="Calibri"/>
                <a:sym typeface="Calibri"/>
              </a:rPr>
              <a:t>bject with Hibernate.</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240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eea3ffdddc_0_4"/>
          <p:cNvSpPr txBox="1"/>
          <p:nvPr/>
        </p:nvSpPr>
        <p:spPr>
          <a:xfrm>
            <a:off x="579373" y="5092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One-to-one mapping</a:t>
            </a:r>
            <a:endParaRPr sz="3200" b="1" i="0" u="none" strike="noStrike" cap="none">
              <a:solidFill>
                <a:schemeClr val="dk2"/>
              </a:solidFill>
              <a:latin typeface="Calibri"/>
              <a:ea typeface="Calibri"/>
              <a:cs typeface="Calibri"/>
              <a:sym typeface="Calibri"/>
            </a:endParaRPr>
          </a:p>
        </p:txBody>
      </p:sp>
      <p:sp>
        <p:nvSpPr>
          <p:cNvPr id="80" name="Google Shape;80;geea3ffdddc_0_4"/>
          <p:cNvSpPr txBox="1"/>
          <p:nvPr/>
        </p:nvSpPr>
        <p:spPr>
          <a:xfrm>
            <a:off x="503175" y="1322850"/>
            <a:ext cx="10257000" cy="4617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endParaRPr sz="1800">
              <a:latin typeface="Calibri"/>
              <a:ea typeface="Calibri"/>
              <a:cs typeface="Calibri"/>
              <a:sym typeface="Calibri"/>
            </a:endParaRPr>
          </a:p>
        </p:txBody>
      </p:sp>
      <p:cxnSp>
        <p:nvCxnSpPr>
          <p:cNvPr id="81" name="Google Shape;81;geea3ffdddc_0_4"/>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
        <p:nvSpPr>
          <p:cNvPr id="82" name="Google Shape;82;geea3ffdddc_0_4"/>
          <p:cNvSpPr/>
          <p:nvPr/>
        </p:nvSpPr>
        <p:spPr>
          <a:xfrm>
            <a:off x="2007975" y="2208775"/>
            <a:ext cx="1683600" cy="9114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r>
              <a:rPr lang="en-IN" b="1"/>
              <a:t>TEACHER</a:t>
            </a:r>
            <a:endParaRPr b="1"/>
          </a:p>
        </p:txBody>
      </p:sp>
      <p:sp>
        <p:nvSpPr>
          <p:cNvPr id="83" name="Google Shape;83;geea3ffdddc_0_4"/>
          <p:cNvSpPr/>
          <p:nvPr/>
        </p:nvSpPr>
        <p:spPr>
          <a:xfrm>
            <a:off x="4959775" y="2208775"/>
            <a:ext cx="1683600" cy="9114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TEACHER </a:t>
            </a:r>
            <a:endParaRPr b="1"/>
          </a:p>
          <a:p>
            <a:pPr marL="0" lvl="0" indent="0" algn="l" rtl="0">
              <a:spcBef>
                <a:spcPts val="0"/>
              </a:spcBef>
              <a:spcAft>
                <a:spcPts val="0"/>
              </a:spcAft>
              <a:buNone/>
            </a:pPr>
            <a:r>
              <a:rPr lang="en-IN" b="1"/>
              <a:t>      DETAILS</a:t>
            </a:r>
            <a:endParaRPr b="1"/>
          </a:p>
        </p:txBody>
      </p:sp>
      <p:cxnSp>
        <p:nvCxnSpPr>
          <p:cNvPr id="84" name="Google Shape;84;geea3ffdddc_0_4"/>
          <p:cNvCxnSpPr>
            <a:stCxn id="82" idx="3"/>
            <a:endCxn id="83" idx="1"/>
          </p:cNvCxnSpPr>
          <p:nvPr/>
        </p:nvCxnSpPr>
        <p:spPr>
          <a:xfrm>
            <a:off x="3691575" y="2664475"/>
            <a:ext cx="1268100" cy="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f4db4759ed_0_24"/>
          <p:cNvSpPr txBox="1"/>
          <p:nvPr/>
        </p:nvSpPr>
        <p:spPr>
          <a:xfrm>
            <a:off x="579373" y="5092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One-to-many mapping</a:t>
            </a:r>
            <a:endParaRPr sz="3200" b="1" i="0" u="none" strike="noStrike" cap="none">
              <a:solidFill>
                <a:schemeClr val="dk2"/>
              </a:solidFill>
              <a:latin typeface="Calibri"/>
              <a:ea typeface="Calibri"/>
              <a:cs typeface="Calibri"/>
              <a:sym typeface="Calibri"/>
            </a:endParaRPr>
          </a:p>
        </p:txBody>
      </p:sp>
      <p:sp>
        <p:nvSpPr>
          <p:cNvPr id="90" name="Google Shape;90;gf4db4759ed_0_24"/>
          <p:cNvSpPr txBox="1"/>
          <p:nvPr/>
        </p:nvSpPr>
        <p:spPr>
          <a:xfrm>
            <a:off x="503175" y="1322850"/>
            <a:ext cx="10257000" cy="4617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endParaRPr sz="1800">
              <a:latin typeface="Calibri"/>
              <a:ea typeface="Calibri"/>
              <a:cs typeface="Calibri"/>
              <a:sym typeface="Calibri"/>
            </a:endParaRPr>
          </a:p>
        </p:txBody>
      </p:sp>
      <p:cxnSp>
        <p:nvCxnSpPr>
          <p:cNvPr id="91" name="Google Shape;91;gf4db4759ed_0_24"/>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
        <p:nvSpPr>
          <p:cNvPr id="92" name="Google Shape;92;gf4db4759ed_0_24"/>
          <p:cNvSpPr/>
          <p:nvPr/>
        </p:nvSpPr>
        <p:spPr>
          <a:xfrm>
            <a:off x="2007975" y="2208775"/>
            <a:ext cx="1683600" cy="9114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r>
              <a:rPr lang="en-IN" b="1"/>
              <a:t>TEACHER</a:t>
            </a:r>
            <a:endParaRPr b="1"/>
          </a:p>
        </p:txBody>
      </p:sp>
      <p:sp>
        <p:nvSpPr>
          <p:cNvPr id="93" name="Google Shape;93;gf4db4759ed_0_24"/>
          <p:cNvSpPr/>
          <p:nvPr/>
        </p:nvSpPr>
        <p:spPr>
          <a:xfrm>
            <a:off x="4959775" y="2208775"/>
            <a:ext cx="1683600" cy="911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COURSE</a:t>
            </a:r>
            <a:endParaRPr b="1"/>
          </a:p>
        </p:txBody>
      </p:sp>
      <p:cxnSp>
        <p:nvCxnSpPr>
          <p:cNvPr id="94" name="Google Shape;94;gf4db4759ed_0_24"/>
          <p:cNvCxnSpPr>
            <a:stCxn id="92" idx="3"/>
            <a:endCxn id="93" idx="1"/>
          </p:cNvCxnSpPr>
          <p:nvPr/>
        </p:nvCxnSpPr>
        <p:spPr>
          <a:xfrm>
            <a:off x="3691575" y="2664475"/>
            <a:ext cx="1268100" cy="0"/>
          </a:xfrm>
          <a:prstGeom prst="straightConnector1">
            <a:avLst/>
          </a:prstGeom>
          <a:noFill/>
          <a:ln w="38100" cap="flat" cmpd="sng">
            <a:solidFill>
              <a:schemeClr val="dk2"/>
            </a:solidFill>
            <a:prstDash val="solid"/>
            <a:round/>
            <a:headEnd type="none" w="med" len="med"/>
            <a:tailEnd type="triangle" w="med" len="med"/>
          </a:ln>
        </p:spPr>
      </p:cxnSp>
      <p:sp>
        <p:nvSpPr>
          <p:cNvPr id="95" name="Google Shape;95;gf4db4759ed_0_24"/>
          <p:cNvSpPr/>
          <p:nvPr/>
        </p:nvSpPr>
        <p:spPr>
          <a:xfrm>
            <a:off x="3627300" y="4753225"/>
            <a:ext cx="1683600" cy="911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COURSE</a:t>
            </a:r>
            <a:endParaRPr b="1"/>
          </a:p>
        </p:txBody>
      </p:sp>
      <p:sp>
        <p:nvSpPr>
          <p:cNvPr id="96" name="Google Shape;96;gf4db4759ed_0_24"/>
          <p:cNvSpPr/>
          <p:nvPr/>
        </p:nvSpPr>
        <p:spPr>
          <a:xfrm>
            <a:off x="4959775" y="3429000"/>
            <a:ext cx="1683600" cy="911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COURSE</a:t>
            </a:r>
            <a:endParaRPr b="1"/>
          </a:p>
        </p:txBody>
      </p:sp>
      <p:cxnSp>
        <p:nvCxnSpPr>
          <p:cNvPr id="97" name="Google Shape;97;gf4db4759ed_0_24"/>
          <p:cNvCxnSpPr>
            <a:endCxn id="96" idx="1"/>
          </p:cNvCxnSpPr>
          <p:nvPr/>
        </p:nvCxnSpPr>
        <p:spPr>
          <a:xfrm>
            <a:off x="3413575" y="3135600"/>
            <a:ext cx="1546200" cy="749100"/>
          </a:xfrm>
          <a:prstGeom prst="straightConnector1">
            <a:avLst/>
          </a:prstGeom>
          <a:noFill/>
          <a:ln w="38100" cap="flat" cmpd="sng">
            <a:solidFill>
              <a:schemeClr val="dk2"/>
            </a:solidFill>
            <a:prstDash val="solid"/>
            <a:round/>
            <a:headEnd type="none" w="med" len="med"/>
            <a:tailEnd type="triangle" w="med" len="med"/>
          </a:ln>
        </p:spPr>
      </p:cxnSp>
      <p:cxnSp>
        <p:nvCxnSpPr>
          <p:cNvPr id="98" name="Google Shape;98;gf4db4759ed_0_24"/>
          <p:cNvCxnSpPr>
            <a:stCxn id="92" idx="2"/>
            <a:endCxn id="95" idx="0"/>
          </p:cNvCxnSpPr>
          <p:nvPr/>
        </p:nvCxnSpPr>
        <p:spPr>
          <a:xfrm>
            <a:off x="2849775" y="3120175"/>
            <a:ext cx="1619400" cy="16332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4db4759ed_0_33"/>
          <p:cNvSpPr txBox="1"/>
          <p:nvPr/>
        </p:nvSpPr>
        <p:spPr>
          <a:xfrm>
            <a:off x="579373" y="5092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Many-to-many mapping</a:t>
            </a:r>
            <a:endParaRPr sz="3200" b="1" i="0" u="none" strike="noStrike" cap="none">
              <a:solidFill>
                <a:schemeClr val="dk2"/>
              </a:solidFill>
              <a:latin typeface="Calibri"/>
              <a:ea typeface="Calibri"/>
              <a:cs typeface="Calibri"/>
              <a:sym typeface="Calibri"/>
            </a:endParaRPr>
          </a:p>
        </p:txBody>
      </p:sp>
      <p:sp>
        <p:nvSpPr>
          <p:cNvPr id="104" name="Google Shape;104;gf4db4759ed_0_33"/>
          <p:cNvSpPr txBox="1"/>
          <p:nvPr/>
        </p:nvSpPr>
        <p:spPr>
          <a:xfrm>
            <a:off x="441375" y="1863450"/>
            <a:ext cx="10257000" cy="4617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endParaRPr sz="1800">
              <a:latin typeface="Calibri"/>
              <a:ea typeface="Calibri"/>
              <a:cs typeface="Calibri"/>
              <a:sym typeface="Calibri"/>
            </a:endParaRPr>
          </a:p>
        </p:txBody>
      </p:sp>
      <p:cxnSp>
        <p:nvCxnSpPr>
          <p:cNvPr id="105" name="Google Shape;105;gf4db4759ed_0_33"/>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
        <p:nvSpPr>
          <p:cNvPr id="106" name="Google Shape;106;gf4db4759ed_0_33"/>
          <p:cNvSpPr/>
          <p:nvPr/>
        </p:nvSpPr>
        <p:spPr>
          <a:xfrm>
            <a:off x="1946175" y="3095438"/>
            <a:ext cx="1683600" cy="911400"/>
          </a:xfrm>
          <a:prstGeom prst="roundRect">
            <a:avLst>
              <a:gd name="adj" fmla="val 16667"/>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r>
              <a:rPr lang="en-IN" b="1"/>
              <a:t>COURSE</a:t>
            </a:r>
            <a:endParaRPr b="1"/>
          </a:p>
        </p:txBody>
      </p:sp>
      <p:sp>
        <p:nvSpPr>
          <p:cNvPr id="107" name="Google Shape;107;gf4db4759ed_0_33"/>
          <p:cNvSpPr/>
          <p:nvPr/>
        </p:nvSpPr>
        <p:spPr>
          <a:xfrm>
            <a:off x="5221150" y="3036150"/>
            <a:ext cx="1683600" cy="9114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STUDENT</a:t>
            </a:r>
            <a:endParaRPr b="1"/>
          </a:p>
        </p:txBody>
      </p:sp>
      <p:cxnSp>
        <p:nvCxnSpPr>
          <p:cNvPr id="108" name="Google Shape;108;gf4db4759ed_0_33"/>
          <p:cNvCxnSpPr>
            <a:stCxn id="106" idx="3"/>
          </p:cNvCxnSpPr>
          <p:nvPr/>
        </p:nvCxnSpPr>
        <p:spPr>
          <a:xfrm>
            <a:off x="3629775" y="3551138"/>
            <a:ext cx="1560000" cy="264000"/>
          </a:xfrm>
          <a:prstGeom prst="straightConnector1">
            <a:avLst/>
          </a:prstGeom>
          <a:noFill/>
          <a:ln w="38100" cap="flat" cmpd="sng">
            <a:solidFill>
              <a:schemeClr val="dk2"/>
            </a:solidFill>
            <a:prstDash val="solid"/>
            <a:round/>
            <a:headEnd type="stealth" w="med" len="med"/>
            <a:tailEnd type="triangle" w="med" len="med"/>
          </a:ln>
        </p:spPr>
      </p:cxnSp>
      <p:sp>
        <p:nvSpPr>
          <p:cNvPr id="109" name="Google Shape;109;gf4db4759ed_0_33"/>
          <p:cNvSpPr/>
          <p:nvPr/>
        </p:nvSpPr>
        <p:spPr>
          <a:xfrm>
            <a:off x="1862750" y="1835613"/>
            <a:ext cx="1683600" cy="911400"/>
          </a:xfrm>
          <a:prstGeom prst="roundRect">
            <a:avLst>
              <a:gd name="adj" fmla="val 16667"/>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r>
              <a:rPr lang="en-IN" b="1"/>
              <a:t>COURSE</a:t>
            </a:r>
            <a:endParaRPr b="1"/>
          </a:p>
        </p:txBody>
      </p:sp>
      <p:sp>
        <p:nvSpPr>
          <p:cNvPr id="110" name="Google Shape;110;gf4db4759ed_0_33"/>
          <p:cNvSpPr/>
          <p:nvPr/>
        </p:nvSpPr>
        <p:spPr>
          <a:xfrm>
            <a:off x="2015175" y="4355238"/>
            <a:ext cx="1683600" cy="911400"/>
          </a:xfrm>
          <a:prstGeom prst="roundRect">
            <a:avLst>
              <a:gd name="adj" fmla="val 16667"/>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r>
              <a:rPr lang="en-IN" b="1"/>
              <a:t>COURSE</a:t>
            </a:r>
            <a:endParaRPr b="1"/>
          </a:p>
        </p:txBody>
      </p:sp>
      <p:sp>
        <p:nvSpPr>
          <p:cNvPr id="111" name="Google Shape;111;gf4db4759ed_0_33"/>
          <p:cNvSpPr/>
          <p:nvPr/>
        </p:nvSpPr>
        <p:spPr>
          <a:xfrm>
            <a:off x="2098575" y="5503900"/>
            <a:ext cx="1683600" cy="911400"/>
          </a:xfrm>
          <a:prstGeom prst="roundRect">
            <a:avLst>
              <a:gd name="adj" fmla="val 16667"/>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r>
              <a:rPr lang="en-IN" b="1"/>
              <a:t>COURSE</a:t>
            </a:r>
            <a:endParaRPr b="1"/>
          </a:p>
        </p:txBody>
      </p:sp>
      <p:sp>
        <p:nvSpPr>
          <p:cNvPr id="112" name="Google Shape;112;gf4db4759ed_0_33"/>
          <p:cNvSpPr/>
          <p:nvPr/>
        </p:nvSpPr>
        <p:spPr>
          <a:xfrm>
            <a:off x="5112150" y="1747950"/>
            <a:ext cx="1683600" cy="9114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STUDENT</a:t>
            </a:r>
            <a:endParaRPr b="1"/>
          </a:p>
        </p:txBody>
      </p:sp>
      <p:sp>
        <p:nvSpPr>
          <p:cNvPr id="113" name="Google Shape;113;gf4db4759ed_0_33"/>
          <p:cNvSpPr/>
          <p:nvPr/>
        </p:nvSpPr>
        <p:spPr>
          <a:xfrm>
            <a:off x="5221150" y="4202838"/>
            <a:ext cx="1683600" cy="9114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STUDENT</a:t>
            </a:r>
            <a:endParaRPr b="1"/>
          </a:p>
        </p:txBody>
      </p:sp>
      <p:sp>
        <p:nvSpPr>
          <p:cNvPr id="114" name="Google Shape;114;gf4db4759ed_0_33"/>
          <p:cNvSpPr/>
          <p:nvPr/>
        </p:nvSpPr>
        <p:spPr>
          <a:xfrm>
            <a:off x="5293400" y="5503900"/>
            <a:ext cx="1683600" cy="9114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STUDENT</a:t>
            </a:r>
            <a:endParaRPr b="1"/>
          </a:p>
        </p:txBody>
      </p:sp>
      <p:cxnSp>
        <p:nvCxnSpPr>
          <p:cNvPr id="115" name="Google Shape;115;gf4db4759ed_0_33"/>
          <p:cNvCxnSpPr>
            <a:stCxn id="109" idx="3"/>
            <a:endCxn id="107" idx="1"/>
          </p:cNvCxnSpPr>
          <p:nvPr/>
        </p:nvCxnSpPr>
        <p:spPr>
          <a:xfrm>
            <a:off x="3546350" y="2291313"/>
            <a:ext cx="1674900" cy="1200600"/>
          </a:xfrm>
          <a:prstGeom prst="straightConnector1">
            <a:avLst/>
          </a:prstGeom>
          <a:noFill/>
          <a:ln w="38100" cap="flat" cmpd="sng">
            <a:solidFill>
              <a:schemeClr val="dk2"/>
            </a:solidFill>
            <a:prstDash val="solid"/>
            <a:round/>
            <a:headEnd type="stealth" w="med" len="med"/>
            <a:tailEnd type="triangle" w="med" len="med"/>
          </a:ln>
        </p:spPr>
      </p:cxnSp>
      <p:cxnSp>
        <p:nvCxnSpPr>
          <p:cNvPr id="116" name="Google Shape;116;gf4db4759ed_0_33"/>
          <p:cNvCxnSpPr>
            <a:stCxn id="110" idx="3"/>
            <a:endCxn id="113" idx="1"/>
          </p:cNvCxnSpPr>
          <p:nvPr/>
        </p:nvCxnSpPr>
        <p:spPr>
          <a:xfrm rot="10800000" flipH="1">
            <a:off x="3698775" y="4658538"/>
            <a:ext cx="1522500" cy="152400"/>
          </a:xfrm>
          <a:prstGeom prst="straightConnector1">
            <a:avLst/>
          </a:prstGeom>
          <a:noFill/>
          <a:ln w="38100" cap="flat" cmpd="sng">
            <a:solidFill>
              <a:schemeClr val="dk2"/>
            </a:solidFill>
            <a:prstDash val="solid"/>
            <a:round/>
            <a:headEnd type="stealth" w="med" len="med"/>
            <a:tailEnd type="triangle" w="med" len="med"/>
          </a:ln>
        </p:spPr>
      </p:cxnSp>
      <p:cxnSp>
        <p:nvCxnSpPr>
          <p:cNvPr id="117" name="Google Shape;117;gf4db4759ed_0_33"/>
          <p:cNvCxnSpPr>
            <a:endCxn id="113" idx="1"/>
          </p:cNvCxnSpPr>
          <p:nvPr/>
        </p:nvCxnSpPr>
        <p:spPr>
          <a:xfrm rot="10800000" flipH="1">
            <a:off x="4074550" y="4658538"/>
            <a:ext cx="1146600" cy="1271700"/>
          </a:xfrm>
          <a:prstGeom prst="straightConnector1">
            <a:avLst/>
          </a:prstGeom>
          <a:noFill/>
          <a:ln w="38100" cap="flat" cmpd="sng">
            <a:solidFill>
              <a:schemeClr val="dk2"/>
            </a:solidFill>
            <a:prstDash val="solid"/>
            <a:round/>
            <a:headEnd type="stealth" w="med" len="med"/>
            <a:tailEnd type="triangle" w="med" len="med"/>
          </a:ln>
        </p:spPr>
      </p:cxnSp>
      <p:cxnSp>
        <p:nvCxnSpPr>
          <p:cNvPr id="118" name="Google Shape;118;gf4db4759ed_0_33"/>
          <p:cNvCxnSpPr>
            <a:endCxn id="114" idx="1"/>
          </p:cNvCxnSpPr>
          <p:nvPr/>
        </p:nvCxnSpPr>
        <p:spPr>
          <a:xfrm>
            <a:off x="3629900" y="3773200"/>
            <a:ext cx="1663500" cy="2186400"/>
          </a:xfrm>
          <a:prstGeom prst="straightConnector1">
            <a:avLst/>
          </a:prstGeom>
          <a:noFill/>
          <a:ln w="38100" cap="flat" cmpd="sng">
            <a:solidFill>
              <a:schemeClr val="dk2"/>
            </a:solidFill>
            <a:prstDash val="solid"/>
            <a:round/>
            <a:headEnd type="stealth" w="med" len="med"/>
            <a:tailEnd type="triangle" w="med" len="med"/>
          </a:ln>
        </p:spPr>
      </p:cxnSp>
      <p:cxnSp>
        <p:nvCxnSpPr>
          <p:cNvPr id="119" name="Google Shape;119;gf4db4759ed_0_33"/>
          <p:cNvCxnSpPr>
            <a:stCxn id="112" idx="1"/>
            <a:endCxn id="106" idx="3"/>
          </p:cNvCxnSpPr>
          <p:nvPr/>
        </p:nvCxnSpPr>
        <p:spPr>
          <a:xfrm flipH="1">
            <a:off x="3629850" y="2203650"/>
            <a:ext cx="1482300" cy="1347600"/>
          </a:xfrm>
          <a:prstGeom prst="straightConnector1">
            <a:avLst/>
          </a:prstGeom>
          <a:noFill/>
          <a:ln w="38100" cap="flat" cmpd="sng">
            <a:solidFill>
              <a:schemeClr val="dk2"/>
            </a:solidFill>
            <a:prstDash val="solid"/>
            <a:round/>
            <a:headEnd type="stealth" w="med" len="med"/>
            <a:tailEnd type="triangl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f4db4759ed_0_77"/>
          <p:cNvSpPr txBox="1"/>
          <p:nvPr/>
        </p:nvSpPr>
        <p:spPr>
          <a:xfrm>
            <a:off x="561873" y="323800"/>
            <a:ext cx="100809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Summary</a:t>
            </a:r>
            <a:endParaRPr sz="3200" b="1" i="0" u="none" strike="noStrike" cap="none">
              <a:solidFill>
                <a:schemeClr val="dk2"/>
              </a:solidFill>
              <a:latin typeface="Calibri"/>
              <a:ea typeface="Calibri"/>
              <a:cs typeface="Calibri"/>
              <a:sym typeface="Calibri"/>
            </a:endParaRPr>
          </a:p>
        </p:txBody>
      </p:sp>
      <p:sp>
        <p:nvSpPr>
          <p:cNvPr id="125" name="Google Shape;125;gf4db4759ed_0_77"/>
          <p:cNvSpPr txBox="1"/>
          <p:nvPr/>
        </p:nvSpPr>
        <p:spPr>
          <a:xfrm>
            <a:off x="638075" y="1366000"/>
            <a:ext cx="10080900" cy="4617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a:solidFill>
                  <a:schemeClr val="dk1"/>
                </a:solidFill>
                <a:latin typeface="Calibri"/>
                <a:ea typeface="Calibri"/>
                <a:cs typeface="Calibri"/>
                <a:sym typeface="Calibri"/>
              </a:rPr>
              <a:t>We have </a:t>
            </a:r>
            <a:r>
              <a:rPr lang="en-IN" sz="1800">
                <a:solidFill>
                  <a:schemeClr val="dk1"/>
                </a:solidFill>
                <a:latin typeface="Calibri"/>
                <a:ea typeface="Calibri"/>
                <a:cs typeface="Calibri"/>
                <a:sym typeface="Calibri"/>
              </a:rPr>
              <a:t>learned about basics of advanced mappings.</a:t>
            </a:r>
            <a:endParaRPr sz="1800" b="0" i="0" u="none" strike="noStrike" cap="none">
              <a:solidFill>
                <a:schemeClr val="dk1"/>
              </a:solidFill>
              <a:latin typeface="Calibri"/>
              <a:ea typeface="Calibri"/>
              <a:cs typeface="Calibri"/>
              <a:sym typeface="Calibri"/>
            </a:endParaRPr>
          </a:p>
        </p:txBody>
      </p:sp>
      <p:cxnSp>
        <p:nvCxnSpPr>
          <p:cNvPr id="126" name="Google Shape;126;gf4db4759ed_0_77"/>
          <p:cNvCxnSpPr/>
          <p:nvPr/>
        </p:nvCxnSpPr>
        <p:spPr>
          <a:xfrm>
            <a:off x="638075" y="1070225"/>
            <a:ext cx="10262100" cy="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3200" b="1">
                <a:solidFill>
                  <a:schemeClr val="dk2"/>
                </a:solidFill>
                <a:latin typeface="Calibri"/>
                <a:ea typeface="Calibri"/>
                <a:cs typeface="Calibri"/>
                <a:sym typeface="Calibri"/>
              </a:rPr>
              <a:t>Important database concepts</a:t>
            </a:r>
            <a:endParaRPr sz="3200" b="1" i="0" u="none" strike="noStrike" cap="none">
              <a:solidFill>
                <a:schemeClr val="dk2"/>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78056" y="497113"/>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Agenda </a:t>
            </a:r>
            <a:endParaRPr sz="3200" b="0" i="0" u="none" strike="noStrike" cap="none">
              <a:solidFill>
                <a:schemeClr val="dk2"/>
              </a:solidFill>
              <a:latin typeface="Calibri"/>
              <a:ea typeface="Calibri"/>
              <a:cs typeface="Calibri"/>
              <a:sym typeface="Calibri"/>
            </a:endParaRPr>
          </a:p>
        </p:txBody>
      </p:sp>
      <p:sp>
        <p:nvSpPr>
          <p:cNvPr id="53" name="Google Shape;53;gdfd20670fb_0_4"/>
          <p:cNvSpPr txBox="1"/>
          <p:nvPr/>
        </p:nvSpPr>
        <p:spPr>
          <a:xfrm>
            <a:off x="519220" y="1360783"/>
            <a:ext cx="9969900" cy="2124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Keys - Primary , foreign</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Cascade</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Fetch types</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Uni, bi directional </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Entity lifecycle</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Entity operations</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eea3ffdddc_0_7"/>
          <p:cNvSpPr txBox="1"/>
          <p:nvPr/>
        </p:nvSpPr>
        <p:spPr>
          <a:xfrm>
            <a:off x="579373" y="4330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Keys - Primary , foreign</a:t>
            </a:r>
            <a:endParaRPr sz="3200" b="1" i="0" u="none" strike="noStrike" cap="none">
              <a:solidFill>
                <a:schemeClr val="dk2"/>
              </a:solidFill>
              <a:latin typeface="Calibri"/>
              <a:ea typeface="Calibri"/>
              <a:cs typeface="Calibri"/>
              <a:sym typeface="Calibri"/>
            </a:endParaRPr>
          </a:p>
        </p:txBody>
      </p:sp>
      <p:cxnSp>
        <p:nvCxnSpPr>
          <p:cNvPr id="59" name="Google Shape;59;geea3ffdddc_0_7"/>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
        <p:nvSpPr>
          <p:cNvPr id="60" name="Google Shape;60;geea3ffdddc_0_7"/>
          <p:cNvSpPr txBox="1"/>
          <p:nvPr/>
        </p:nvSpPr>
        <p:spPr>
          <a:xfrm>
            <a:off x="503175" y="1322850"/>
            <a:ext cx="10257000" cy="24012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SzPts val="1800"/>
              <a:buFont typeface="Calibri"/>
              <a:buChar char="●"/>
            </a:pPr>
            <a:r>
              <a:rPr lang="en-IN" sz="1800" b="1">
                <a:latin typeface="Calibri"/>
                <a:ea typeface="Calibri"/>
                <a:cs typeface="Calibri"/>
                <a:sym typeface="Calibri"/>
              </a:rPr>
              <a:t>Primary key</a:t>
            </a:r>
            <a:r>
              <a:rPr lang="en-IN" sz="1800">
                <a:latin typeface="Calibri"/>
                <a:ea typeface="Calibri"/>
                <a:cs typeface="Calibri"/>
                <a:sym typeface="Calibri"/>
              </a:rPr>
              <a:t> </a:t>
            </a: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        Identify a unique row in a table.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IN" sz="1800" b="1">
                <a:latin typeface="Calibri"/>
                <a:ea typeface="Calibri"/>
                <a:cs typeface="Calibri"/>
                <a:sym typeface="Calibri"/>
              </a:rPr>
              <a:t>Foreign key</a:t>
            </a:r>
            <a:r>
              <a:rPr lang="en-IN" sz="1800">
                <a:latin typeface="Calibri"/>
                <a:ea typeface="Calibri"/>
                <a:cs typeface="Calibri"/>
                <a:sym typeface="Calibri"/>
              </a:rPr>
              <a:t> : </a:t>
            </a: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         i) Link tables together , ie maintain referential integrity.</a:t>
            </a: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        ii) Field in one table that will refer to primary key in another table.</a:t>
            </a:r>
            <a:endParaRPr sz="1800">
              <a:latin typeface="Calibri"/>
              <a:ea typeface="Calibri"/>
              <a:cs typeface="Calibri"/>
              <a:sym typeface="Calibri"/>
            </a:endParaRPr>
          </a:p>
          <a:p>
            <a:pPr marL="0" marR="0" lvl="0" indent="0" algn="l" rtl="0">
              <a:lnSpc>
                <a:spcPct val="100000"/>
              </a:lnSpc>
              <a:spcBef>
                <a:spcPts val="0"/>
              </a:spcBef>
              <a:spcAft>
                <a:spcPts val="0"/>
              </a:spcAft>
              <a:buNone/>
            </a:pPr>
            <a:endParaRPr sz="1800">
              <a:latin typeface="Calibri"/>
              <a:ea typeface="Calibri"/>
              <a:cs typeface="Calibri"/>
              <a:sym typeface="Calibri"/>
            </a:endParaRPr>
          </a:p>
          <a:p>
            <a:pPr marL="457200" marR="0" lvl="0" indent="0" algn="l" rtl="0">
              <a:lnSpc>
                <a:spcPct val="100000"/>
              </a:lnSpc>
              <a:spcBef>
                <a:spcPts val="0"/>
              </a:spcBef>
              <a:spcAft>
                <a:spcPts val="0"/>
              </a:spcAft>
              <a:buNone/>
            </a:pPr>
            <a:r>
              <a:rPr lang="en-IN" sz="1800">
                <a:latin typeface="Calibri"/>
                <a:ea typeface="Calibri"/>
                <a:cs typeface="Calibri"/>
                <a:sym typeface="Calibri"/>
              </a:rPr>
              <a:t>                 </a:t>
            </a:r>
            <a:r>
              <a:rPr lang="en-IN" sz="1800" b="1">
                <a:solidFill>
                  <a:srgbClr val="FF0000"/>
                </a:solidFill>
                <a:latin typeface="Calibri"/>
                <a:ea typeface="Calibri"/>
                <a:cs typeface="Calibri"/>
                <a:sym typeface="Calibri"/>
              </a:rPr>
              <a:t> TEACHER</a:t>
            </a:r>
            <a:endParaRPr sz="1800" b="1">
              <a:solidFill>
                <a:srgbClr val="FF0000"/>
              </a:solidFill>
              <a:latin typeface="Calibri"/>
              <a:ea typeface="Calibri"/>
              <a:cs typeface="Calibri"/>
              <a:sym typeface="Calibri"/>
            </a:endParaRPr>
          </a:p>
        </p:txBody>
      </p:sp>
      <p:graphicFrame>
        <p:nvGraphicFramePr>
          <p:cNvPr id="61" name="Google Shape;61;geea3ffdddc_0_7"/>
          <p:cNvGraphicFramePr/>
          <p:nvPr/>
        </p:nvGraphicFramePr>
        <p:xfrm>
          <a:off x="503175" y="5284575"/>
          <a:ext cx="7576275" cy="1371510"/>
        </p:xfrm>
        <a:graphic>
          <a:graphicData uri="http://schemas.openxmlformats.org/drawingml/2006/table">
            <a:tbl>
              <a:tblPr>
                <a:noFill/>
              </a:tblPr>
              <a:tblGrid>
                <a:gridCol w="2525425">
                  <a:extLst>
                    <a:ext uri="{9D8B030D-6E8A-4147-A177-3AD203B41FA5}">
                      <a16:colId xmlns:a16="http://schemas.microsoft.com/office/drawing/2014/main" val="20000"/>
                    </a:ext>
                  </a:extLst>
                </a:gridCol>
                <a:gridCol w="2525425">
                  <a:extLst>
                    <a:ext uri="{9D8B030D-6E8A-4147-A177-3AD203B41FA5}">
                      <a16:colId xmlns:a16="http://schemas.microsoft.com/office/drawing/2014/main" val="20001"/>
                    </a:ext>
                  </a:extLst>
                </a:gridCol>
                <a:gridCol w="2525425">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IN" b="1"/>
                        <a:t>ID</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t>City</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t>Hobby</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N"/>
                        <a:t>100</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Bangalore</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Guitar</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IN"/>
                        <a:t>101</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Mumbai</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Reading Books</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2" name="Google Shape;62;geea3ffdddc_0_7"/>
          <p:cNvGraphicFramePr/>
          <p:nvPr/>
        </p:nvGraphicFramePr>
        <p:xfrm>
          <a:off x="503175" y="3634250"/>
          <a:ext cx="8742400" cy="1371510"/>
        </p:xfrm>
        <a:graphic>
          <a:graphicData uri="http://schemas.openxmlformats.org/drawingml/2006/table">
            <a:tbl>
              <a:tblPr>
                <a:noFill/>
              </a:tblPr>
              <a:tblGrid>
                <a:gridCol w="2185600">
                  <a:extLst>
                    <a:ext uri="{9D8B030D-6E8A-4147-A177-3AD203B41FA5}">
                      <a16:colId xmlns:a16="http://schemas.microsoft.com/office/drawing/2014/main" val="20000"/>
                    </a:ext>
                  </a:extLst>
                </a:gridCol>
                <a:gridCol w="2185600">
                  <a:extLst>
                    <a:ext uri="{9D8B030D-6E8A-4147-A177-3AD203B41FA5}">
                      <a16:colId xmlns:a16="http://schemas.microsoft.com/office/drawing/2014/main" val="20001"/>
                    </a:ext>
                  </a:extLst>
                </a:gridCol>
                <a:gridCol w="2185600">
                  <a:extLst>
                    <a:ext uri="{9D8B030D-6E8A-4147-A177-3AD203B41FA5}">
                      <a16:colId xmlns:a16="http://schemas.microsoft.com/office/drawing/2014/main" val="20002"/>
                    </a:ext>
                  </a:extLst>
                </a:gridCol>
                <a:gridCol w="2185600">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en-IN" b="1"/>
                        <a:t>ID</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t>First_Name</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t>Last_Name</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t>Teacher_Detail_ID</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IN"/>
                        <a:t>1</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Amina</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Sheikh</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100</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IN"/>
                        <a:t>2</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Ganga</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Mishra</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t>101</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3" name="Google Shape;63;geea3ffdddc_0_7"/>
          <p:cNvSpPr txBox="1"/>
          <p:nvPr/>
        </p:nvSpPr>
        <p:spPr>
          <a:xfrm>
            <a:off x="1032725" y="4822875"/>
            <a:ext cx="30000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IN" sz="1800" b="1">
                <a:solidFill>
                  <a:srgbClr val="FF0000"/>
                </a:solidFill>
                <a:latin typeface="Calibri"/>
                <a:ea typeface="Calibri"/>
                <a:cs typeface="Calibri"/>
                <a:sym typeface="Calibri"/>
              </a:rPr>
              <a:t> TEACHER_DETAILS</a:t>
            </a:r>
            <a:endParaRPr/>
          </a:p>
        </p:txBody>
      </p:sp>
      <p:sp>
        <p:nvSpPr>
          <p:cNvPr id="64" name="Google Shape;64;geea3ffdddc_0_7"/>
          <p:cNvSpPr/>
          <p:nvPr/>
        </p:nvSpPr>
        <p:spPr>
          <a:xfrm>
            <a:off x="9376175" y="3777250"/>
            <a:ext cx="549300" cy="1608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geea3ffdddc_0_7"/>
          <p:cNvSpPr txBox="1"/>
          <p:nvPr/>
        </p:nvSpPr>
        <p:spPr>
          <a:xfrm>
            <a:off x="9925475" y="3657550"/>
            <a:ext cx="771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FF9900"/>
                </a:solidFill>
                <a:latin typeface="Candara"/>
                <a:ea typeface="Candara"/>
                <a:cs typeface="Candara"/>
                <a:sym typeface="Candara"/>
              </a:rPr>
              <a:t>Foreign key</a:t>
            </a:r>
            <a:endParaRPr b="1">
              <a:solidFill>
                <a:srgbClr val="FF9900"/>
              </a:solidFill>
              <a:latin typeface="Candara"/>
              <a:ea typeface="Candara"/>
              <a:cs typeface="Candara"/>
              <a:sym typeface="Candar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f4db4759ed_0_7"/>
          <p:cNvSpPr txBox="1"/>
          <p:nvPr/>
        </p:nvSpPr>
        <p:spPr>
          <a:xfrm>
            <a:off x="579373" y="5092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Cascade</a:t>
            </a:r>
            <a:endParaRPr sz="3200" b="1" i="0" u="none" strike="noStrike" cap="none">
              <a:solidFill>
                <a:schemeClr val="dk2"/>
              </a:solidFill>
              <a:latin typeface="Calibri"/>
              <a:ea typeface="Calibri"/>
              <a:cs typeface="Calibri"/>
              <a:sym typeface="Calibri"/>
            </a:endParaRPr>
          </a:p>
        </p:txBody>
      </p:sp>
      <p:sp>
        <p:nvSpPr>
          <p:cNvPr id="71" name="Google Shape;71;gf4db4759ed_0_7"/>
          <p:cNvSpPr txBox="1"/>
          <p:nvPr/>
        </p:nvSpPr>
        <p:spPr>
          <a:xfrm>
            <a:off x="503175" y="1322850"/>
            <a:ext cx="10257000" cy="3232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IN" sz="1800">
                <a:latin typeface="Calibri"/>
                <a:ea typeface="Calibri"/>
                <a:cs typeface="Calibri"/>
                <a:sym typeface="Calibri"/>
              </a:rPr>
              <a:t>We can apply the same operation to related entities.</a:t>
            </a:r>
            <a:endParaRPr sz="1800">
              <a:latin typeface="Calibri"/>
              <a:ea typeface="Calibri"/>
              <a:cs typeface="Calibri"/>
              <a:sym typeface="Calibri"/>
            </a:endParaRPr>
          </a:p>
          <a:p>
            <a:pPr marL="457200" marR="0" lvl="0" indent="0" algn="l" rtl="0">
              <a:lnSpc>
                <a:spcPct val="100000"/>
              </a:lnSpc>
              <a:spcBef>
                <a:spcPts val="0"/>
              </a:spcBef>
              <a:spcAft>
                <a:spcPts val="0"/>
              </a:spcAft>
              <a:buNone/>
            </a:pPr>
            <a:endParaRPr sz="1800">
              <a:latin typeface="Calibri"/>
              <a:ea typeface="Calibri"/>
              <a:cs typeface="Calibri"/>
              <a:sym typeface="Calibri"/>
            </a:endParaRPr>
          </a:p>
          <a:p>
            <a:pPr marL="457200" marR="0" lvl="0" indent="0" algn="l" rtl="0">
              <a:lnSpc>
                <a:spcPct val="100000"/>
              </a:lnSpc>
              <a:spcBef>
                <a:spcPts val="0"/>
              </a:spcBef>
              <a:spcAft>
                <a:spcPts val="0"/>
              </a:spcAft>
              <a:buNone/>
            </a:pPr>
            <a:r>
              <a:rPr lang="en-IN" sz="1800" b="1">
                <a:latin typeface="Calibri"/>
                <a:ea typeface="Calibri"/>
                <a:cs typeface="Calibri"/>
                <a:sym typeface="Calibri"/>
              </a:rPr>
              <a:t>Example</a:t>
            </a:r>
            <a:endParaRPr sz="1800" b="1">
              <a:latin typeface="Calibri"/>
              <a:ea typeface="Calibri"/>
              <a:cs typeface="Calibri"/>
              <a:sym typeface="Calibri"/>
            </a:endParaRPr>
          </a:p>
          <a:p>
            <a:pPr marL="457200" marR="0" lvl="0" indent="0" algn="l" rtl="0">
              <a:lnSpc>
                <a:spcPct val="100000"/>
              </a:lnSpc>
              <a:spcBef>
                <a:spcPts val="0"/>
              </a:spcBef>
              <a:spcAft>
                <a:spcPts val="0"/>
              </a:spcAft>
              <a:buNone/>
            </a:pP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  If we delete Teacher record, we should also delete the Teacher_Details record along with it.</a:t>
            </a: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 It is known as CASCADE DELETE.</a:t>
            </a:r>
            <a:endParaRPr sz="1800">
              <a:latin typeface="Calibri"/>
              <a:ea typeface="Calibri"/>
              <a:cs typeface="Calibri"/>
              <a:sym typeface="Calibri"/>
            </a:endParaRPr>
          </a:p>
          <a:p>
            <a:pPr marL="0" marR="0" lvl="0" indent="0" algn="l" rtl="0">
              <a:lnSpc>
                <a:spcPct val="100000"/>
              </a:lnSpc>
              <a:spcBef>
                <a:spcPts val="0"/>
              </a:spcBef>
              <a:spcAft>
                <a:spcPts val="0"/>
              </a:spcAft>
              <a:buNone/>
            </a:pP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IN" sz="1800">
                <a:latin typeface="Calibri"/>
                <a:ea typeface="Calibri"/>
                <a:cs typeface="Calibri"/>
                <a:sym typeface="Calibri"/>
              </a:rPr>
              <a:t> Hibernate gives us different CASCADE TYPES such as</a:t>
            </a:r>
            <a:r>
              <a:rPr lang="en-IN" sz="1800" b="1">
                <a:latin typeface="Calibri"/>
                <a:ea typeface="Calibri"/>
                <a:cs typeface="Calibri"/>
                <a:sym typeface="Calibri"/>
              </a:rPr>
              <a:t> Delete, persist, refresh</a:t>
            </a:r>
            <a:r>
              <a:rPr lang="en-IN" sz="1800">
                <a:latin typeface="Calibri"/>
                <a:ea typeface="Calibri"/>
                <a:cs typeface="Calibri"/>
                <a:sym typeface="Calibri"/>
              </a:rPr>
              <a:t>… and according to our wants we can use them.</a:t>
            </a:r>
            <a:endParaRPr sz="1800">
              <a:latin typeface="Calibri"/>
              <a:ea typeface="Calibri"/>
              <a:cs typeface="Calibri"/>
              <a:sym typeface="Calibri"/>
            </a:endParaRPr>
          </a:p>
          <a:p>
            <a:pPr marL="0" marR="0" lvl="0" indent="0" algn="l" rtl="0">
              <a:lnSpc>
                <a:spcPct val="100000"/>
              </a:lnSpc>
              <a:spcBef>
                <a:spcPts val="0"/>
              </a:spcBef>
              <a:spcAft>
                <a:spcPts val="0"/>
              </a:spcAft>
              <a:buNone/>
            </a:pPr>
            <a:endParaRPr sz="1800">
              <a:latin typeface="Calibri"/>
              <a:ea typeface="Calibri"/>
              <a:cs typeface="Calibri"/>
              <a:sym typeface="Calibri"/>
            </a:endParaRPr>
          </a:p>
          <a:p>
            <a:pPr marL="0" marR="0" lvl="0" indent="0" algn="l" rtl="0">
              <a:lnSpc>
                <a:spcPct val="100000"/>
              </a:lnSpc>
              <a:spcBef>
                <a:spcPts val="0"/>
              </a:spcBef>
              <a:spcAft>
                <a:spcPts val="0"/>
              </a:spcAft>
              <a:buNone/>
            </a:pPr>
            <a:endParaRPr sz="1800">
              <a:latin typeface="Calibri"/>
              <a:ea typeface="Calibri"/>
              <a:cs typeface="Calibri"/>
              <a:sym typeface="Calibri"/>
            </a:endParaRPr>
          </a:p>
        </p:txBody>
      </p:sp>
      <p:cxnSp>
        <p:nvCxnSpPr>
          <p:cNvPr id="72" name="Google Shape;72;gf4db4759ed_0_7"/>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f4d72fb511_0_14"/>
          <p:cNvSpPr txBox="1"/>
          <p:nvPr/>
        </p:nvSpPr>
        <p:spPr>
          <a:xfrm>
            <a:off x="579373" y="5092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Fetch types</a:t>
            </a:r>
            <a:endParaRPr sz="3200" b="1" i="0" u="none" strike="noStrike" cap="none">
              <a:solidFill>
                <a:schemeClr val="dk2"/>
              </a:solidFill>
              <a:latin typeface="Calibri"/>
              <a:ea typeface="Calibri"/>
              <a:cs typeface="Calibri"/>
              <a:sym typeface="Calibri"/>
            </a:endParaRPr>
          </a:p>
        </p:txBody>
      </p:sp>
      <p:sp>
        <p:nvSpPr>
          <p:cNvPr id="78" name="Google Shape;78;gf4d72fb511_0_14"/>
          <p:cNvSpPr txBox="1"/>
          <p:nvPr/>
        </p:nvSpPr>
        <p:spPr>
          <a:xfrm>
            <a:off x="503175" y="1322850"/>
            <a:ext cx="10257000" cy="184662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IN" sz="1800" b="1" u="sng" dirty="0">
                <a:latin typeface="Calibri"/>
                <a:ea typeface="Calibri"/>
                <a:cs typeface="Calibri"/>
                <a:sym typeface="Calibri"/>
              </a:rPr>
              <a:t>EAGER</a:t>
            </a:r>
            <a:endParaRPr sz="1800" b="1" u="sng" dirty="0">
              <a:latin typeface="Calibri"/>
              <a:ea typeface="Calibri"/>
              <a:cs typeface="Calibri"/>
              <a:sym typeface="Calibri"/>
            </a:endParaRPr>
          </a:p>
          <a:p>
            <a:pPr marL="0" marR="0" lvl="0" indent="0" algn="l" rtl="0">
              <a:lnSpc>
                <a:spcPct val="100000"/>
              </a:lnSpc>
              <a:spcBef>
                <a:spcPts val="0"/>
              </a:spcBef>
              <a:spcAft>
                <a:spcPts val="0"/>
              </a:spcAft>
              <a:buNone/>
            </a:pPr>
            <a:r>
              <a:rPr lang="en-IN" sz="1800" dirty="0">
                <a:latin typeface="Calibri"/>
                <a:ea typeface="Calibri"/>
                <a:cs typeface="Calibri"/>
                <a:sym typeface="Calibri"/>
              </a:rPr>
              <a:t> It will retrieve everything</a:t>
            </a:r>
            <a:endParaRPr sz="1800" dirty="0">
              <a:latin typeface="Calibri"/>
              <a:ea typeface="Calibri"/>
              <a:cs typeface="Calibri"/>
              <a:sym typeface="Calibri"/>
            </a:endParaRPr>
          </a:p>
          <a:p>
            <a:pPr marL="0" marR="0" lvl="0" indent="0" algn="l" rtl="0">
              <a:lnSpc>
                <a:spcPct val="100000"/>
              </a:lnSpc>
              <a:spcBef>
                <a:spcPts val="0"/>
              </a:spcBef>
              <a:spcAft>
                <a:spcPts val="0"/>
              </a:spcAft>
              <a:buNone/>
            </a:pP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IN" sz="1800" b="1" u="sng" dirty="0">
                <a:latin typeface="Calibri"/>
                <a:ea typeface="Calibri"/>
                <a:cs typeface="Calibri"/>
                <a:sym typeface="Calibri"/>
              </a:rPr>
              <a:t>LAZY</a:t>
            </a:r>
            <a:endParaRPr sz="1800" b="1" u="sng" dirty="0">
              <a:latin typeface="Calibri"/>
              <a:ea typeface="Calibri"/>
              <a:cs typeface="Calibri"/>
              <a:sym typeface="Calibri"/>
            </a:endParaRPr>
          </a:p>
          <a:p>
            <a:pPr marL="0" marR="0" lvl="0" indent="0" algn="l" rtl="0">
              <a:lnSpc>
                <a:spcPct val="100000"/>
              </a:lnSpc>
              <a:spcBef>
                <a:spcPts val="0"/>
              </a:spcBef>
              <a:spcAft>
                <a:spcPts val="0"/>
              </a:spcAft>
              <a:buNone/>
            </a:pPr>
            <a:r>
              <a:rPr lang="en-IN" sz="1800" dirty="0">
                <a:latin typeface="Calibri"/>
                <a:ea typeface="Calibri"/>
                <a:cs typeface="Calibri"/>
                <a:sym typeface="Calibri"/>
              </a:rPr>
              <a:t> It will retrieve on request.</a:t>
            </a:r>
          </a:p>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cxnSp>
        <p:nvCxnSpPr>
          <p:cNvPr id="79" name="Google Shape;79;gf4d72fb511_0_14"/>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f4d72fb511_0_20"/>
          <p:cNvSpPr txBox="1"/>
          <p:nvPr/>
        </p:nvSpPr>
        <p:spPr>
          <a:xfrm>
            <a:off x="579373" y="5092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Uni, bi-directional</a:t>
            </a:r>
            <a:endParaRPr sz="3200" b="1" i="0" u="none" strike="noStrike" cap="none">
              <a:solidFill>
                <a:schemeClr val="dk2"/>
              </a:solidFill>
              <a:latin typeface="Calibri"/>
              <a:ea typeface="Calibri"/>
              <a:cs typeface="Calibri"/>
              <a:sym typeface="Calibri"/>
            </a:endParaRPr>
          </a:p>
        </p:txBody>
      </p:sp>
      <p:sp>
        <p:nvSpPr>
          <p:cNvPr id="85" name="Google Shape;85;gf4d72fb511_0_20"/>
          <p:cNvSpPr txBox="1"/>
          <p:nvPr/>
        </p:nvSpPr>
        <p:spPr>
          <a:xfrm>
            <a:off x="348725" y="1693550"/>
            <a:ext cx="10257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IN" sz="1800" b="1">
                <a:latin typeface="Calibri"/>
                <a:ea typeface="Calibri"/>
                <a:cs typeface="Calibri"/>
                <a:sym typeface="Calibri"/>
              </a:rPr>
              <a:t>UNI- DIRECTIONAL</a:t>
            </a:r>
            <a:endParaRPr sz="1800" b="1">
              <a:latin typeface="Calibri"/>
              <a:ea typeface="Calibri"/>
              <a:cs typeface="Calibri"/>
              <a:sym typeface="Calibri"/>
            </a:endParaRPr>
          </a:p>
          <a:p>
            <a:pPr marL="0" marR="0" lvl="0" indent="0" algn="l" rtl="0">
              <a:lnSpc>
                <a:spcPct val="100000"/>
              </a:lnSpc>
              <a:spcBef>
                <a:spcPts val="0"/>
              </a:spcBef>
              <a:spcAft>
                <a:spcPts val="0"/>
              </a:spcAft>
              <a:buNone/>
            </a:pPr>
            <a:endParaRPr sz="1800">
              <a:latin typeface="Calibri"/>
              <a:ea typeface="Calibri"/>
              <a:cs typeface="Calibri"/>
              <a:sym typeface="Calibri"/>
            </a:endParaRPr>
          </a:p>
        </p:txBody>
      </p:sp>
      <p:cxnSp>
        <p:nvCxnSpPr>
          <p:cNvPr id="86" name="Google Shape;86;gf4d72fb511_0_20"/>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
        <p:nvSpPr>
          <p:cNvPr id="87" name="Google Shape;87;gf4d72fb511_0_20"/>
          <p:cNvSpPr/>
          <p:nvPr/>
        </p:nvSpPr>
        <p:spPr>
          <a:xfrm>
            <a:off x="2007925" y="2210375"/>
            <a:ext cx="1683600" cy="911400"/>
          </a:xfrm>
          <a:prstGeom prst="roundRect">
            <a:avLst>
              <a:gd name="adj" fmla="val 16667"/>
            </a:avLst>
          </a:prstGeom>
          <a:solidFill>
            <a:srgbClr val="F7964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r>
              <a:rPr lang="en-IN" b="1"/>
              <a:t>TEACHER</a:t>
            </a:r>
            <a:endParaRPr b="1"/>
          </a:p>
        </p:txBody>
      </p:sp>
      <p:sp>
        <p:nvSpPr>
          <p:cNvPr id="88" name="Google Shape;88;gf4d72fb511_0_20"/>
          <p:cNvSpPr/>
          <p:nvPr/>
        </p:nvSpPr>
        <p:spPr>
          <a:xfrm>
            <a:off x="4959775" y="2208775"/>
            <a:ext cx="1683600" cy="911400"/>
          </a:xfrm>
          <a:prstGeom prst="roundRect">
            <a:avLst>
              <a:gd name="adj" fmla="val 16667"/>
            </a:avLst>
          </a:prstGeom>
          <a:solidFill>
            <a:srgbClr val="9BBB59"/>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TEACHER </a:t>
            </a:r>
            <a:endParaRPr b="1"/>
          </a:p>
          <a:p>
            <a:pPr marL="0" lvl="0" indent="0" algn="l" rtl="0">
              <a:spcBef>
                <a:spcPts val="0"/>
              </a:spcBef>
              <a:spcAft>
                <a:spcPts val="0"/>
              </a:spcAft>
              <a:buNone/>
            </a:pPr>
            <a:r>
              <a:rPr lang="en-IN" b="1"/>
              <a:t>      DETAILS</a:t>
            </a:r>
            <a:endParaRPr b="1"/>
          </a:p>
        </p:txBody>
      </p:sp>
      <p:cxnSp>
        <p:nvCxnSpPr>
          <p:cNvPr id="89" name="Google Shape;89;gf4d72fb511_0_20"/>
          <p:cNvCxnSpPr>
            <a:stCxn id="87" idx="3"/>
            <a:endCxn id="88" idx="1"/>
          </p:cNvCxnSpPr>
          <p:nvPr/>
        </p:nvCxnSpPr>
        <p:spPr>
          <a:xfrm rot="10800000" flipH="1">
            <a:off x="3691525" y="2664575"/>
            <a:ext cx="1268400" cy="1500"/>
          </a:xfrm>
          <a:prstGeom prst="straightConnector1">
            <a:avLst/>
          </a:prstGeom>
          <a:noFill/>
          <a:ln w="38100" cap="flat" cmpd="sng">
            <a:solidFill>
              <a:srgbClr val="1F497D"/>
            </a:solidFill>
            <a:prstDash val="solid"/>
            <a:round/>
            <a:headEnd type="none" w="med" len="med"/>
            <a:tailEnd type="triangle" w="med" len="med"/>
          </a:ln>
        </p:spPr>
      </p:cxnSp>
      <p:sp>
        <p:nvSpPr>
          <p:cNvPr id="90" name="Google Shape;90;gf4d72fb511_0_20"/>
          <p:cNvSpPr/>
          <p:nvPr/>
        </p:nvSpPr>
        <p:spPr>
          <a:xfrm>
            <a:off x="2007925" y="3782200"/>
            <a:ext cx="1683600" cy="911400"/>
          </a:xfrm>
          <a:prstGeom prst="roundRect">
            <a:avLst>
              <a:gd name="adj" fmla="val 16667"/>
            </a:avLst>
          </a:prstGeom>
          <a:solidFill>
            <a:srgbClr val="F7964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r>
              <a:rPr lang="en-IN" b="1"/>
              <a:t>TEACHER</a:t>
            </a:r>
            <a:endParaRPr b="1"/>
          </a:p>
        </p:txBody>
      </p:sp>
      <p:sp>
        <p:nvSpPr>
          <p:cNvPr id="91" name="Google Shape;91;gf4d72fb511_0_20"/>
          <p:cNvSpPr/>
          <p:nvPr/>
        </p:nvSpPr>
        <p:spPr>
          <a:xfrm>
            <a:off x="4959775" y="3782200"/>
            <a:ext cx="1683600" cy="911400"/>
          </a:xfrm>
          <a:prstGeom prst="roundRect">
            <a:avLst>
              <a:gd name="adj" fmla="val 16667"/>
            </a:avLst>
          </a:prstGeom>
          <a:solidFill>
            <a:srgbClr val="9BBB59"/>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TEACHER </a:t>
            </a:r>
            <a:endParaRPr b="1"/>
          </a:p>
          <a:p>
            <a:pPr marL="0" lvl="0" indent="0" algn="l" rtl="0">
              <a:spcBef>
                <a:spcPts val="0"/>
              </a:spcBef>
              <a:spcAft>
                <a:spcPts val="0"/>
              </a:spcAft>
              <a:buNone/>
            </a:pPr>
            <a:r>
              <a:rPr lang="en-IN" b="1"/>
              <a:t>      DETAILS</a:t>
            </a:r>
            <a:endParaRPr b="1"/>
          </a:p>
        </p:txBody>
      </p:sp>
      <p:cxnSp>
        <p:nvCxnSpPr>
          <p:cNvPr id="92" name="Google Shape;92;gf4d72fb511_0_20"/>
          <p:cNvCxnSpPr/>
          <p:nvPr/>
        </p:nvCxnSpPr>
        <p:spPr>
          <a:xfrm>
            <a:off x="3691375" y="4098875"/>
            <a:ext cx="1268400" cy="0"/>
          </a:xfrm>
          <a:prstGeom prst="straightConnector1">
            <a:avLst/>
          </a:prstGeom>
          <a:noFill/>
          <a:ln w="38100" cap="flat" cmpd="sng">
            <a:solidFill>
              <a:srgbClr val="1F497D"/>
            </a:solidFill>
            <a:prstDash val="solid"/>
            <a:round/>
            <a:headEnd type="none" w="med" len="med"/>
            <a:tailEnd type="triangle" w="med" len="med"/>
          </a:ln>
        </p:spPr>
      </p:cxnSp>
      <p:cxnSp>
        <p:nvCxnSpPr>
          <p:cNvPr id="93" name="Google Shape;93;gf4d72fb511_0_20"/>
          <p:cNvCxnSpPr/>
          <p:nvPr/>
        </p:nvCxnSpPr>
        <p:spPr>
          <a:xfrm>
            <a:off x="3691525" y="4467550"/>
            <a:ext cx="1268100" cy="0"/>
          </a:xfrm>
          <a:prstGeom prst="straightConnector1">
            <a:avLst/>
          </a:prstGeom>
          <a:noFill/>
          <a:ln w="38100" cap="flat" cmpd="sng">
            <a:solidFill>
              <a:srgbClr val="1F497D"/>
            </a:solidFill>
            <a:prstDash val="solid"/>
            <a:round/>
            <a:headEnd type="stealth" w="med" len="med"/>
            <a:tailEnd type="none" w="med" len="med"/>
          </a:ln>
        </p:spPr>
      </p:cxnSp>
      <p:sp>
        <p:nvSpPr>
          <p:cNvPr id="94" name="Google Shape;94;gf4d72fb511_0_20"/>
          <p:cNvSpPr txBox="1"/>
          <p:nvPr/>
        </p:nvSpPr>
        <p:spPr>
          <a:xfrm>
            <a:off x="503175" y="3359975"/>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a:solidFill>
                  <a:schemeClr val="dk1"/>
                </a:solidFill>
                <a:latin typeface="Calibri"/>
                <a:ea typeface="Calibri"/>
                <a:cs typeface="Calibri"/>
                <a:sym typeface="Calibri"/>
              </a:rPr>
              <a:t>BI- DIRECTIONAL</a:t>
            </a: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dirty="0">
                <a:solidFill>
                  <a:srgbClr val="095A82"/>
                </a:solidFill>
                <a:latin typeface="Calibri"/>
                <a:ea typeface="Calibri"/>
                <a:cs typeface="Calibri"/>
                <a:sym typeface="Calibri"/>
              </a:rPr>
              <a:t>Agenda - </a:t>
            </a:r>
            <a:r>
              <a:rPr lang="en-IN" sz="3200" b="1" dirty="0">
                <a:solidFill>
                  <a:srgbClr val="095A82"/>
                </a:solidFill>
                <a:latin typeface="Calibri"/>
                <a:cs typeface="Calibri"/>
              </a:rPr>
              <a:t>Concepts related to Important DB concepts</a:t>
            </a:r>
            <a:r>
              <a:rPr lang="en-IN" sz="3200" b="1" dirty="0">
                <a:solidFill>
                  <a:srgbClr val="095A82"/>
                </a:solidFill>
                <a:latin typeface="Calibri"/>
                <a:cs typeface="Calibri"/>
                <a:sym typeface="Calibri"/>
              </a:rPr>
              <a:t> </a:t>
            </a:r>
            <a:endParaRPr sz="3200" b="1" dirty="0">
              <a:solidFill>
                <a:srgbClr val="095A82"/>
              </a:solidFill>
              <a:latin typeface="Calibri"/>
              <a:cs typeface="Calibri"/>
              <a:sym typeface="Calibri"/>
            </a:endParaRPr>
          </a:p>
        </p:txBody>
      </p:sp>
      <p:sp>
        <p:nvSpPr>
          <p:cNvPr id="53" name="Google Shape;53;gdfd20670fb_0_4"/>
          <p:cNvSpPr txBox="1"/>
          <p:nvPr/>
        </p:nvSpPr>
        <p:spPr>
          <a:xfrm>
            <a:off x="392306" y="1536189"/>
            <a:ext cx="9969900" cy="3785621"/>
          </a:xfrm>
          <a:prstGeom prst="rect">
            <a:avLst/>
          </a:prstGeom>
          <a:noFill/>
          <a:ln>
            <a:noFill/>
          </a:ln>
        </p:spPr>
        <p:txBody>
          <a:bodyPr spcFirstLastPara="1" wrap="square" lIns="91425" tIns="91425" rIns="91425" bIns="91425" anchor="t" anchorCtr="0">
            <a:spAutoFit/>
          </a:bodyPr>
          <a:lstStyle/>
          <a:p>
            <a:pPr marL="457200" indent="-342900">
              <a:buClr>
                <a:schemeClr val="dk1"/>
              </a:buClr>
              <a:buSzPts val="1800"/>
              <a:buFont typeface="Calibri"/>
              <a:buChar char="●"/>
            </a:pPr>
            <a:r>
              <a:rPr lang="en-IN" sz="1800" b="1" i="0" u="none" strike="noStrike" cap="none" dirty="0">
                <a:solidFill>
                  <a:schemeClr val="dk2"/>
                </a:solidFill>
                <a:latin typeface="Calibri"/>
                <a:ea typeface="Calibri"/>
                <a:cs typeface="Calibri"/>
                <a:sym typeface="Calibri"/>
              </a:rPr>
              <a:t>Advanced mappings</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Basic mapping</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Advanced mapping</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One-to-one mapping</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One-to-many mapping</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Many-to-many mapping </a:t>
            </a:r>
          </a:p>
          <a:p>
            <a:pPr marL="457200" indent="-342900">
              <a:buClr>
                <a:schemeClr val="dk1"/>
              </a:buClr>
              <a:buSzPts val="1800"/>
              <a:buFont typeface="Calibri"/>
              <a:buChar char="●"/>
            </a:pPr>
            <a:r>
              <a:rPr lang="en-IN" b="1" dirty="0">
                <a:solidFill>
                  <a:schemeClr val="dk2"/>
                </a:solidFill>
                <a:latin typeface="Calibri"/>
                <a:ea typeface="Calibri"/>
                <a:cs typeface="Calibri"/>
                <a:sym typeface="Calibri"/>
              </a:rPr>
              <a:t>Important database concepts</a:t>
            </a:r>
            <a:endParaRPr lang="en-IN" b="1" i="0" u="none" strike="noStrike" cap="none" dirty="0">
              <a:solidFill>
                <a:schemeClr val="dk2"/>
              </a:solidFill>
              <a:latin typeface="Calibri"/>
              <a:ea typeface="Calibri"/>
              <a:cs typeface="Calibri"/>
              <a:sym typeface="Calibri"/>
            </a:endParaRP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Keys - Primary , foreign</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Cascade</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Fetch types</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Uni, bi directional </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Entity lifecycle</a:t>
            </a:r>
          </a:p>
          <a:p>
            <a:pPr marL="914400" lvl="1" indent="-342900">
              <a:buClr>
                <a:schemeClr val="dk1"/>
              </a:buClr>
              <a:buSzPts val="1800"/>
              <a:buFont typeface="Calibri"/>
              <a:buChar char="●"/>
            </a:pPr>
            <a:r>
              <a:rPr lang="en-US" b="0" i="0" u="none" strike="noStrike" cap="none" dirty="0">
                <a:solidFill>
                  <a:schemeClr val="dk1"/>
                </a:solidFill>
                <a:latin typeface="Calibri"/>
                <a:ea typeface="Calibri"/>
                <a:cs typeface="Calibri"/>
                <a:sym typeface="Calibri"/>
              </a:rPr>
              <a:t>Entity operations</a:t>
            </a:r>
          </a:p>
        </p:txBody>
      </p:sp>
    </p:spTree>
    <p:extLst>
      <p:ext uri="{BB962C8B-B14F-4D97-AF65-F5344CB8AC3E}">
        <p14:creationId xmlns:p14="http://schemas.microsoft.com/office/powerpoint/2010/main" val="3947572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AC0F-A893-41DF-847D-1C1E5BD30150}"/>
              </a:ext>
            </a:extLst>
          </p:cNvPr>
          <p:cNvSpPr>
            <a:spLocks noGrp="1"/>
          </p:cNvSpPr>
          <p:nvPr>
            <p:ph type="title"/>
          </p:nvPr>
        </p:nvSpPr>
        <p:spPr>
          <a:xfrm>
            <a:off x="838200" y="365125"/>
            <a:ext cx="10515600" cy="1063625"/>
          </a:xfrm>
        </p:spPr>
        <p:txBody>
          <a:bodyPr>
            <a:normAutofit/>
          </a:bodyPr>
          <a:lstStyle/>
          <a:p>
            <a:r>
              <a:rPr lang="en-IN" b="1" i="0" dirty="0">
                <a:solidFill>
                  <a:srgbClr val="273239"/>
                </a:solidFill>
                <a:effectLst/>
                <a:latin typeface="sofia-pro"/>
              </a:rPr>
              <a:t>Hibernate Lifecycle</a:t>
            </a:r>
            <a:endParaRPr lang="en-IN" dirty="0"/>
          </a:p>
        </p:txBody>
      </p:sp>
      <p:sp>
        <p:nvSpPr>
          <p:cNvPr id="3" name="Content Placeholder 2">
            <a:extLst>
              <a:ext uri="{FF2B5EF4-FFF2-40B4-BE49-F238E27FC236}">
                <a16:creationId xmlns:a16="http://schemas.microsoft.com/office/drawing/2014/main" id="{BE87CA89-36D3-441C-8BA4-DB99E9AAAF33}"/>
              </a:ext>
            </a:extLst>
          </p:cNvPr>
          <p:cNvSpPr>
            <a:spLocks noGrp="1"/>
          </p:cNvSpPr>
          <p:nvPr>
            <p:ph idx="1"/>
          </p:nvPr>
        </p:nvSpPr>
        <p:spPr/>
        <p:txBody>
          <a:bodyPr/>
          <a:lstStyle/>
          <a:p>
            <a:pPr algn="l" fontAlgn="base">
              <a:buFont typeface="+mj-lt"/>
              <a:buAutoNum type="arabicPeriod"/>
            </a:pPr>
            <a:r>
              <a:rPr lang="en-US" b="0" i="0" dirty="0">
                <a:solidFill>
                  <a:srgbClr val="273239"/>
                </a:solidFill>
                <a:effectLst/>
                <a:latin typeface="urw-din"/>
              </a:rPr>
              <a:t>Transient State</a:t>
            </a:r>
          </a:p>
          <a:p>
            <a:pPr algn="l" fontAlgn="base">
              <a:buFont typeface="+mj-lt"/>
              <a:buAutoNum type="arabicPeriod"/>
            </a:pPr>
            <a:r>
              <a:rPr lang="en-US" b="0" i="0" dirty="0">
                <a:solidFill>
                  <a:srgbClr val="273239"/>
                </a:solidFill>
                <a:effectLst/>
                <a:latin typeface="urw-din"/>
              </a:rPr>
              <a:t>Persistent State</a:t>
            </a:r>
          </a:p>
          <a:p>
            <a:pPr algn="l" fontAlgn="base">
              <a:buFont typeface="+mj-lt"/>
              <a:buAutoNum type="arabicPeriod"/>
            </a:pPr>
            <a:r>
              <a:rPr lang="en-US" b="0" i="0" dirty="0">
                <a:solidFill>
                  <a:srgbClr val="273239"/>
                </a:solidFill>
                <a:effectLst/>
                <a:latin typeface="urw-din"/>
              </a:rPr>
              <a:t>Detached State</a:t>
            </a:r>
          </a:p>
          <a:p>
            <a:pPr algn="l" fontAlgn="base">
              <a:buFont typeface="+mj-lt"/>
              <a:buAutoNum type="arabicPeriod"/>
            </a:pPr>
            <a:r>
              <a:rPr lang="en-US" b="0" i="0" dirty="0">
                <a:solidFill>
                  <a:srgbClr val="273239"/>
                </a:solidFill>
                <a:effectLst/>
                <a:latin typeface="urw-din"/>
              </a:rPr>
              <a:t>Removed State</a:t>
            </a:r>
          </a:p>
          <a:p>
            <a:endParaRPr lang="en-IN" dirty="0"/>
          </a:p>
        </p:txBody>
      </p:sp>
      <p:pic>
        <p:nvPicPr>
          <p:cNvPr id="2050" name="Picture 2">
            <a:extLst>
              <a:ext uri="{FF2B5EF4-FFF2-40B4-BE49-F238E27FC236}">
                <a16:creationId xmlns:a16="http://schemas.microsoft.com/office/drawing/2014/main" id="{7B0553C5-71DA-4322-B4E9-033C4BE43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75" y="1658478"/>
            <a:ext cx="8372474" cy="423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323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559-A95B-4525-A565-22A3F9D8BA68}"/>
              </a:ext>
            </a:extLst>
          </p:cNvPr>
          <p:cNvSpPr>
            <a:spLocks noGrp="1"/>
          </p:cNvSpPr>
          <p:nvPr>
            <p:ph type="title"/>
          </p:nvPr>
        </p:nvSpPr>
        <p:spPr/>
        <p:txBody>
          <a:bodyPr/>
          <a:lstStyle/>
          <a:p>
            <a:r>
              <a:rPr lang="en-IN" b="1" i="0" dirty="0">
                <a:solidFill>
                  <a:srgbClr val="273239"/>
                </a:solidFill>
                <a:effectLst/>
                <a:latin typeface="urw-din"/>
              </a:rPr>
              <a:t>State 1:</a:t>
            </a:r>
            <a:r>
              <a:rPr lang="en-IN" b="0" i="0" dirty="0">
                <a:solidFill>
                  <a:srgbClr val="273239"/>
                </a:solidFill>
                <a:effectLst/>
                <a:latin typeface="urw-din"/>
              </a:rPr>
              <a:t> Transient State</a:t>
            </a:r>
            <a:endParaRPr lang="en-IN" dirty="0"/>
          </a:p>
        </p:txBody>
      </p:sp>
      <p:pic>
        <p:nvPicPr>
          <p:cNvPr id="3074" name="Picture 2">
            <a:extLst>
              <a:ext uri="{FF2B5EF4-FFF2-40B4-BE49-F238E27FC236}">
                <a16:creationId xmlns:a16="http://schemas.microsoft.com/office/drawing/2014/main" id="{C9FEE996-5A72-43CD-871F-C761D4DB5E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2613025"/>
            <a:ext cx="5257800" cy="815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C8A1FE-E9AE-49EE-B57A-C506225A9394}"/>
              </a:ext>
            </a:extLst>
          </p:cNvPr>
          <p:cNvSpPr txBox="1"/>
          <p:nvPr/>
        </p:nvSpPr>
        <p:spPr>
          <a:xfrm>
            <a:off x="698092" y="4371974"/>
            <a:ext cx="9694606" cy="1938992"/>
          </a:xfrm>
          <a:prstGeom prst="rect">
            <a:avLst/>
          </a:prstGeom>
          <a:noFill/>
        </p:spPr>
        <p:txBody>
          <a:bodyPr wrap="square" rtlCol="0">
            <a:spAutoFit/>
          </a:bodyPr>
          <a:lstStyle/>
          <a:p>
            <a:r>
              <a:rPr lang="en-US" sz="2000" b="0" i="0" dirty="0">
                <a:solidFill>
                  <a:srgbClr val="273239"/>
                </a:solidFill>
                <a:effectLst/>
                <a:latin typeface="urw-din"/>
              </a:rPr>
              <a:t>The transient state is the first state of an entity object. When we instantiate an object of a </a:t>
            </a:r>
            <a:r>
              <a:rPr lang="en-US" sz="2000" b="0" i="0" u="sng" dirty="0">
                <a:effectLst/>
                <a:latin typeface="urw-din"/>
                <a:hlinkClick r:id="rId3"/>
              </a:rPr>
              <a:t>POJO class</a:t>
            </a:r>
            <a:r>
              <a:rPr lang="en-US" sz="2000" b="0" i="0" dirty="0">
                <a:solidFill>
                  <a:srgbClr val="273239"/>
                </a:solidFill>
                <a:effectLst/>
                <a:latin typeface="urw-din"/>
              </a:rPr>
              <a:t> using the new operator then the object is in the transient state. This object is not connected with any hibernate session. As it is not connected to any Hibernate Session, So this state is not connected to any database table. So, if we make any changes in the data of the POJO Class then the database table is not altered. Transient objects are independent of Hibernate, and they exist in the </a:t>
            </a:r>
            <a:r>
              <a:rPr lang="en-US" sz="2000" b="1" i="0" dirty="0">
                <a:solidFill>
                  <a:srgbClr val="273239"/>
                </a:solidFill>
                <a:effectLst/>
                <a:latin typeface="urw-din"/>
              </a:rPr>
              <a:t>heap memory</a:t>
            </a:r>
            <a:r>
              <a:rPr lang="en-US" sz="2000" b="0" i="0" dirty="0">
                <a:solidFill>
                  <a:srgbClr val="273239"/>
                </a:solidFill>
                <a:effectLst/>
                <a:latin typeface="urw-din"/>
              </a:rPr>
              <a:t>.</a:t>
            </a:r>
            <a:endParaRPr lang="en-IN" sz="2000" dirty="0"/>
          </a:p>
        </p:txBody>
      </p:sp>
      <p:sp>
        <p:nvSpPr>
          <p:cNvPr id="7" name="Rectangle 3">
            <a:extLst>
              <a:ext uri="{FF2B5EF4-FFF2-40B4-BE49-F238E27FC236}">
                <a16:creationId xmlns:a16="http://schemas.microsoft.com/office/drawing/2014/main" id="{8532AB4E-2ACB-4F11-B5EB-7464DF8F06A8}"/>
              </a:ext>
            </a:extLst>
          </p:cNvPr>
          <p:cNvSpPr>
            <a:spLocks noChangeArrowheads="1"/>
          </p:cNvSpPr>
          <p:nvPr/>
        </p:nvSpPr>
        <p:spPr bwMode="auto">
          <a:xfrm>
            <a:off x="6867525" y="2156767"/>
            <a:ext cx="3525174" cy="144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Employee e = new Employee(); </a:t>
            </a:r>
            <a:r>
              <a:rPr kumimoji="0" lang="en-US" altLang="en-US" b="0" i="0" u="none" strike="noStrike" cap="none" normalizeH="0" baseline="0" dirty="0" err="1">
                <a:ln>
                  <a:noFill/>
                </a:ln>
                <a:solidFill>
                  <a:srgbClr val="273239"/>
                </a:solidFill>
                <a:effectLst/>
                <a:latin typeface="Consolas" panose="020B0609020204030204" pitchFamily="49" charset="0"/>
              </a:rPr>
              <a:t>e.setId</a:t>
            </a:r>
            <a:r>
              <a:rPr kumimoji="0" lang="en-US" altLang="en-US" b="0" i="0" u="none" strike="noStrike" cap="none" normalizeH="0" baseline="0" dirty="0">
                <a:ln>
                  <a:noFill/>
                </a:ln>
                <a:solidFill>
                  <a:srgbClr val="273239"/>
                </a:solidFill>
                <a:effectLst/>
                <a:latin typeface="Consolas" panose="020B0609020204030204" pitchFamily="49" charset="0"/>
              </a:rPr>
              <a:t>(21); </a:t>
            </a:r>
            <a:r>
              <a:rPr kumimoji="0" lang="en-US" altLang="en-US" b="0" i="0" u="none" strike="noStrike" cap="none" normalizeH="0" baseline="0" dirty="0" err="1">
                <a:ln>
                  <a:noFill/>
                </a:ln>
                <a:solidFill>
                  <a:srgbClr val="273239"/>
                </a:solidFill>
                <a:effectLst/>
                <a:latin typeface="Consolas" panose="020B0609020204030204" pitchFamily="49" charset="0"/>
              </a:rPr>
              <a:t>e.setFirstName</a:t>
            </a:r>
            <a:r>
              <a:rPr kumimoji="0" lang="en-US" altLang="en-US" b="0" i="0" u="none" strike="noStrike" cap="none" normalizeH="0" baseline="0" dirty="0">
                <a:ln>
                  <a:noFill/>
                </a:ln>
                <a:solidFill>
                  <a:srgbClr val="273239"/>
                </a:solidFill>
                <a:effectLst/>
                <a:latin typeface="Consolas" panose="020B0609020204030204" pitchFamily="49" charset="0"/>
              </a:rPr>
              <a:t>("Neha");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9948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559-A95B-4525-A565-22A3F9D8BA68}"/>
              </a:ext>
            </a:extLst>
          </p:cNvPr>
          <p:cNvSpPr>
            <a:spLocks noGrp="1"/>
          </p:cNvSpPr>
          <p:nvPr>
            <p:ph type="title"/>
          </p:nvPr>
        </p:nvSpPr>
        <p:spPr>
          <a:xfrm>
            <a:off x="838200" y="365126"/>
            <a:ext cx="10515600" cy="692150"/>
          </a:xfrm>
        </p:spPr>
        <p:txBody>
          <a:bodyPr>
            <a:normAutofit fontScale="90000"/>
          </a:bodyPr>
          <a:lstStyle/>
          <a:p>
            <a:r>
              <a:rPr lang="en-IN" b="1" i="0" dirty="0">
                <a:solidFill>
                  <a:srgbClr val="273239"/>
                </a:solidFill>
                <a:effectLst/>
                <a:latin typeface="urw-din"/>
              </a:rPr>
              <a:t>State 2:</a:t>
            </a:r>
            <a:r>
              <a:rPr lang="en-IN" b="0" i="0" dirty="0">
                <a:solidFill>
                  <a:srgbClr val="273239"/>
                </a:solidFill>
                <a:effectLst/>
                <a:latin typeface="urw-din"/>
              </a:rPr>
              <a:t> Persistent State</a:t>
            </a:r>
            <a:endParaRPr lang="en-IN" dirty="0"/>
          </a:p>
        </p:txBody>
      </p:sp>
      <p:sp>
        <p:nvSpPr>
          <p:cNvPr id="4" name="TextBox 3">
            <a:extLst>
              <a:ext uri="{FF2B5EF4-FFF2-40B4-BE49-F238E27FC236}">
                <a16:creationId xmlns:a16="http://schemas.microsoft.com/office/drawing/2014/main" id="{EFC8A1FE-E9AE-49EE-B57A-C506225A9394}"/>
              </a:ext>
            </a:extLst>
          </p:cNvPr>
          <p:cNvSpPr txBox="1"/>
          <p:nvPr/>
        </p:nvSpPr>
        <p:spPr>
          <a:xfrm>
            <a:off x="517117" y="3441484"/>
            <a:ext cx="10836683" cy="3416320"/>
          </a:xfrm>
          <a:prstGeom prst="rect">
            <a:avLst/>
          </a:prstGeom>
          <a:noFill/>
        </p:spPr>
        <p:txBody>
          <a:bodyPr wrap="square" rtlCol="0">
            <a:spAutoFit/>
          </a:bodyPr>
          <a:lstStyle/>
          <a:p>
            <a:pPr algn="l" fontAlgn="base"/>
            <a:r>
              <a:rPr lang="en-US" sz="2400" b="1" i="0" dirty="0">
                <a:solidFill>
                  <a:srgbClr val="273239"/>
                </a:solidFill>
                <a:effectLst/>
                <a:latin typeface="urw-din"/>
              </a:rPr>
              <a:t>Once the object is connected with the Hibernate Session </a:t>
            </a:r>
            <a:r>
              <a:rPr lang="en-US" sz="2400" b="0" i="0" dirty="0">
                <a:solidFill>
                  <a:srgbClr val="273239"/>
                </a:solidFill>
                <a:effectLst/>
                <a:latin typeface="urw-din"/>
              </a:rPr>
              <a:t>then the object moves into the Persistent State. So, there are two ways to convert the Transient State to the Persistent State :</a:t>
            </a:r>
          </a:p>
          <a:p>
            <a:pPr lvl="1" fontAlgn="base">
              <a:buFont typeface="+mj-lt"/>
              <a:buAutoNum type="arabicPeriod"/>
            </a:pPr>
            <a:r>
              <a:rPr lang="en-US" sz="2400" b="0" i="0" dirty="0">
                <a:solidFill>
                  <a:srgbClr val="273239"/>
                </a:solidFill>
                <a:effectLst/>
                <a:latin typeface="urw-din"/>
              </a:rPr>
              <a:t>Using the hibernated session, </a:t>
            </a:r>
            <a:r>
              <a:rPr lang="en-US" sz="2400" b="1" i="0" dirty="0">
                <a:solidFill>
                  <a:srgbClr val="273239"/>
                </a:solidFill>
                <a:effectLst/>
                <a:latin typeface="urw-din"/>
              </a:rPr>
              <a:t>save the entity object</a:t>
            </a:r>
            <a:r>
              <a:rPr lang="en-US" sz="2400" b="0" i="0" dirty="0">
                <a:solidFill>
                  <a:srgbClr val="273239"/>
                </a:solidFill>
                <a:effectLst/>
                <a:latin typeface="urw-din"/>
              </a:rPr>
              <a:t> into the database table.</a:t>
            </a:r>
          </a:p>
          <a:p>
            <a:pPr lvl="1" fontAlgn="base">
              <a:buFont typeface="+mj-lt"/>
              <a:buAutoNum type="arabicPeriod"/>
            </a:pPr>
            <a:r>
              <a:rPr lang="en-US" sz="2400" b="0" i="0" dirty="0">
                <a:solidFill>
                  <a:srgbClr val="273239"/>
                </a:solidFill>
                <a:effectLst/>
                <a:latin typeface="urw-din"/>
              </a:rPr>
              <a:t>Using the hibernated session, </a:t>
            </a:r>
            <a:r>
              <a:rPr lang="en-US" sz="2400" b="1" i="0" dirty="0">
                <a:solidFill>
                  <a:srgbClr val="273239"/>
                </a:solidFill>
                <a:effectLst/>
                <a:latin typeface="urw-din"/>
              </a:rPr>
              <a:t>load the entity object </a:t>
            </a:r>
            <a:r>
              <a:rPr lang="en-US" sz="2400" b="0" i="0" dirty="0">
                <a:solidFill>
                  <a:srgbClr val="273239"/>
                </a:solidFill>
                <a:effectLst/>
                <a:latin typeface="urw-din"/>
              </a:rPr>
              <a:t>into the database table.</a:t>
            </a:r>
          </a:p>
          <a:p>
            <a:pPr lvl="1" fontAlgn="base">
              <a:buFont typeface="+mj-lt"/>
              <a:buAutoNum type="arabicPeriod"/>
            </a:pPr>
            <a:endParaRPr lang="en-US" sz="2400" b="0" i="0" dirty="0">
              <a:solidFill>
                <a:srgbClr val="273239"/>
              </a:solidFill>
              <a:effectLst/>
              <a:latin typeface="urw-din"/>
            </a:endParaRPr>
          </a:p>
          <a:p>
            <a:pPr algn="l" fontAlgn="base"/>
            <a:r>
              <a:rPr lang="en-US" sz="2400" b="1" i="0" dirty="0">
                <a:solidFill>
                  <a:srgbClr val="273239"/>
                </a:solidFill>
                <a:effectLst/>
                <a:latin typeface="urw-din"/>
              </a:rPr>
              <a:t>In this state. each object represents one row in the database table. </a:t>
            </a:r>
            <a:r>
              <a:rPr lang="en-US" sz="2400" b="0" i="0" dirty="0">
                <a:solidFill>
                  <a:srgbClr val="273239"/>
                </a:solidFill>
                <a:effectLst/>
                <a:latin typeface="urw-din"/>
              </a:rPr>
              <a:t>Therefore, if we make any changes in the data then hibernate will detect these changes and make changes in the database table.</a:t>
            </a:r>
          </a:p>
        </p:txBody>
      </p:sp>
      <p:pic>
        <p:nvPicPr>
          <p:cNvPr id="3076" name="Picture 4">
            <a:extLst>
              <a:ext uri="{FF2B5EF4-FFF2-40B4-BE49-F238E27FC236}">
                <a16:creationId xmlns:a16="http://schemas.microsoft.com/office/drawing/2014/main" id="{E78FAEBD-DECF-489C-A8BD-469C0500B7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875" y="1655293"/>
            <a:ext cx="5067300" cy="14644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705CFF2D-05FA-4AC5-9C77-D088C009B4D7}"/>
              </a:ext>
            </a:extLst>
          </p:cNvPr>
          <p:cNvSpPr>
            <a:spLocks noChangeArrowheads="1"/>
          </p:cNvSpPr>
          <p:nvPr/>
        </p:nvSpPr>
        <p:spPr bwMode="auto">
          <a:xfrm>
            <a:off x="6972300" y="1690688"/>
            <a:ext cx="4133850" cy="154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Transient State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Employee e = new Employee("Neha Shri Rudra", 21, 180103);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//Persistent State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73239"/>
                </a:solidFill>
                <a:effectLst/>
                <a:latin typeface="Consolas" panose="020B0609020204030204" pitchFamily="49" charset="0"/>
              </a:rPr>
              <a:t>session.save</a:t>
            </a:r>
            <a:r>
              <a:rPr kumimoji="0" lang="en-US" altLang="en-US" sz="1600" b="0" i="0" u="none" strike="noStrike" cap="none" normalizeH="0" baseline="0" dirty="0">
                <a:ln>
                  <a:noFill/>
                </a:ln>
                <a:solidFill>
                  <a:srgbClr val="273239"/>
                </a:solidFill>
                <a:effectLst/>
                <a:latin typeface="Consolas" panose="020B0609020204030204" pitchFamily="49" charset="0"/>
              </a:rPr>
              <a:t>(e);</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5128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559-A95B-4525-A565-22A3F9D8BA68}"/>
              </a:ext>
            </a:extLst>
          </p:cNvPr>
          <p:cNvSpPr>
            <a:spLocks noGrp="1"/>
          </p:cNvSpPr>
          <p:nvPr>
            <p:ph type="title"/>
          </p:nvPr>
        </p:nvSpPr>
        <p:spPr>
          <a:xfrm>
            <a:off x="838200" y="365126"/>
            <a:ext cx="10515600" cy="692150"/>
          </a:xfrm>
        </p:spPr>
        <p:txBody>
          <a:bodyPr>
            <a:normAutofit fontScale="90000"/>
          </a:bodyPr>
          <a:lstStyle/>
          <a:p>
            <a:r>
              <a:rPr lang="en-IN" b="1" i="0" dirty="0">
                <a:solidFill>
                  <a:srgbClr val="273239"/>
                </a:solidFill>
                <a:effectLst/>
                <a:latin typeface="urw-din"/>
              </a:rPr>
              <a:t>State 3:</a:t>
            </a:r>
            <a:r>
              <a:rPr lang="en-IN" b="0" i="0" dirty="0">
                <a:solidFill>
                  <a:srgbClr val="273239"/>
                </a:solidFill>
                <a:effectLst/>
                <a:latin typeface="urw-din"/>
              </a:rPr>
              <a:t> Detached State</a:t>
            </a:r>
            <a:endParaRPr lang="en-IN" dirty="0"/>
          </a:p>
        </p:txBody>
      </p:sp>
      <p:sp>
        <p:nvSpPr>
          <p:cNvPr id="4" name="TextBox 3">
            <a:extLst>
              <a:ext uri="{FF2B5EF4-FFF2-40B4-BE49-F238E27FC236}">
                <a16:creationId xmlns:a16="http://schemas.microsoft.com/office/drawing/2014/main" id="{EFC8A1FE-E9AE-49EE-B57A-C506225A9394}"/>
              </a:ext>
            </a:extLst>
          </p:cNvPr>
          <p:cNvSpPr txBox="1"/>
          <p:nvPr/>
        </p:nvSpPr>
        <p:spPr>
          <a:xfrm>
            <a:off x="517117" y="3769281"/>
            <a:ext cx="10836683" cy="2800767"/>
          </a:xfrm>
          <a:prstGeom prst="rect">
            <a:avLst/>
          </a:prstGeom>
          <a:noFill/>
        </p:spPr>
        <p:txBody>
          <a:bodyPr wrap="square" rtlCol="0">
            <a:spAutoFit/>
          </a:bodyPr>
          <a:lstStyle/>
          <a:p>
            <a:pPr algn="l" fontAlgn="base"/>
            <a:r>
              <a:rPr lang="en-US" sz="2400" b="0" i="0" dirty="0">
                <a:solidFill>
                  <a:srgbClr val="273239"/>
                </a:solidFill>
                <a:effectLst/>
                <a:latin typeface="urw-din"/>
              </a:rPr>
              <a:t>For converting an object from Persistent State to Detached State, </a:t>
            </a:r>
            <a:r>
              <a:rPr lang="en-US" sz="2400" b="1" i="0" dirty="0">
                <a:solidFill>
                  <a:srgbClr val="273239"/>
                </a:solidFill>
                <a:effectLst/>
                <a:latin typeface="urw-din"/>
              </a:rPr>
              <a:t>we either have to close the session or we have to clear its cache.</a:t>
            </a:r>
          </a:p>
          <a:p>
            <a:pPr algn="l" fontAlgn="base"/>
            <a:endParaRPr lang="en-US" sz="1200" b="1" dirty="0">
              <a:solidFill>
                <a:srgbClr val="273239"/>
              </a:solidFill>
              <a:latin typeface="urw-din"/>
            </a:endParaRPr>
          </a:p>
          <a:p>
            <a:pPr algn="l" fontAlgn="base"/>
            <a:r>
              <a:rPr lang="en-US" sz="2400" b="1" i="0" dirty="0">
                <a:solidFill>
                  <a:srgbClr val="273239"/>
                </a:solidFill>
                <a:effectLst/>
                <a:latin typeface="urw-din"/>
              </a:rPr>
              <a:t>As the session is closed </a:t>
            </a:r>
            <a:r>
              <a:rPr lang="en-US" sz="2400" b="0" i="0" dirty="0">
                <a:solidFill>
                  <a:srgbClr val="273239"/>
                </a:solidFill>
                <a:effectLst/>
                <a:latin typeface="urw-din"/>
              </a:rPr>
              <a:t>here or the cache is cleared, then any changes made to the </a:t>
            </a:r>
            <a:r>
              <a:rPr lang="en-US" sz="2400" b="1" i="0" dirty="0">
                <a:solidFill>
                  <a:srgbClr val="273239"/>
                </a:solidFill>
                <a:effectLst/>
                <a:latin typeface="urw-din"/>
              </a:rPr>
              <a:t>data will not affect the database table.</a:t>
            </a:r>
          </a:p>
          <a:p>
            <a:pPr algn="l" fontAlgn="base"/>
            <a:endParaRPr lang="en-US" sz="1400" b="1" dirty="0">
              <a:solidFill>
                <a:srgbClr val="273239"/>
              </a:solidFill>
              <a:latin typeface="urw-din"/>
            </a:endParaRPr>
          </a:p>
          <a:p>
            <a:pPr algn="l" fontAlgn="base"/>
            <a:r>
              <a:rPr lang="en-US" sz="2400" b="0" i="0" dirty="0">
                <a:solidFill>
                  <a:srgbClr val="273239"/>
                </a:solidFill>
                <a:effectLst/>
                <a:latin typeface="urw-din"/>
              </a:rPr>
              <a:t>Whenever needed, the </a:t>
            </a:r>
            <a:r>
              <a:rPr lang="en-US" sz="2400" b="1" i="0" dirty="0">
                <a:solidFill>
                  <a:srgbClr val="273239"/>
                </a:solidFill>
                <a:effectLst/>
                <a:latin typeface="urw-din"/>
              </a:rPr>
              <a:t>detached object can be reconnected to a new hibernate session. </a:t>
            </a:r>
          </a:p>
        </p:txBody>
      </p:sp>
      <p:sp>
        <p:nvSpPr>
          <p:cNvPr id="7" name="Rectangle 5">
            <a:extLst>
              <a:ext uri="{FF2B5EF4-FFF2-40B4-BE49-F238E27FC236}">
                <a16:creationId xmlns:a16="http://schemas.microsoft.com/office/drawing/2014/main" id="{705CFF2D-05FA-4AC5-9C77-D088C009B4D7}"/>
              </a:ext>
            </a:extLst>
          </p:cNvPr>
          <p:cNvSpPr>
            <a:spLocks noChangeArrowheads="1"/>
          </p:cNvSpPr>
          <p:nvPr/>
        </p:nvSpPr>
        <p:spPr bwMode="auto">
          <a:xfrm>
            <a:off x="6762750" y="1367523"/>
            <a:ext cx="4343400" cy="2187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 Transient State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Employee e = new Employee("Neha Shri Rudra", 21, 180103);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//Persistent State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73239"/>
                </a:solidFill>
                <a:effectLst/>
                <a:latin typeface="Consolas" panose="020B0609020204030204" pitchFamily="49" charset="0"/>
              </a:rPr>
              <a:t>session.save</a:t>
            </a:r>
            <a:r>
              <a:rPr kumimoji="0" lang="en-US" altLang="en-US" sz="1600" b="0" i="0" u="none" strike="noStrike" cap="none" normalizeH="0" baseline="0" dirty="0">
                <a:ln>
                  <a:noFill/>
                </a:ln>
                <a:solidFill>
                  <a:srgbClr val="273239"/>
                </a:solidFill>
                <a:effectLst/>
                <a:latin typeface="Consolas" panose="020B0609020204030204" pitchFamily="49" charset="0"/>
              </a:rPr>
              <a:t>(e);</a:t>
            </a:r>
            <a:r>
              <a:rPr kumimoji="0" lang="en-US" altLang="en-US" sz="1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panose="020B0604020202020204" pitchFamily="34" charset="0"/>
            </a:endParaRPr>
          </a:p>
          <a:p>
            <a:pPr eaLnBrk="0" fontAlgn="base" hangingPunct="0">
              <a:spcBef>
                <a:spcPct val="0"/>
              </a:spcBef>
              <a:spcAft>
                <a:spcPct val="0"/>
              </a:spcAft>
            </a:pPr>
            <a:r>
              <a:rPr lang="en-US" altLang="en-US" sz="1600" b="1" dirty="0">
                <a:solidFill>
                  <a:srgbClr val="273239"/>
                </a:solidFill>
                <a:latin typeface="Consolas" panose="020B0609020204030204" pitchFamily="49" charset="0"/>
              </a:rPr>
              <a:t>// Detached State</a:t>
            </a:r>
          </a:p>
          <a:p>
            <a:pPr eaLnBrk="0" fontAlgn="base" hangingPunct="0">
              <a:spcBef>
                <a:spcPct val="0"/>
              </a:spcBef>
              <a:spcAft>
                <a:spcPct val="0"/>
              </a:spcAft>
            </a:pPr>
            <a:r>
              <a:rPr lang="en-US" altLang="en-US" sz="1600" dirty="0" err="1">
                <a:solidFill>
                  <a:srgbClr val="273239"/>
                </a:solidFill>
                <a:latin typeface="Consolas" panose="020B0609020204030204" pitchFamily="49" charset="0"/>
              </a:rPr>
              <a:t>session.close</a:t>
            </a:r>
            <a:r>
              <a:rPr lang="en-US" altLang="en-US" sz="1600" dirty="0">
                <a:solidFill>
                  <a:srgbClr val="273239"/>
                </a:solidFill>
                <a:latin typeface="Consolas" panose="020B0609020204030204" pitchFamily="49" charset="0"/>
              </a:rPr>
              <a:t>(); </a:t>
            </a:r>
          </a:p>
        </p:txBody>
      </p:sp>
      <p:pic>
        <p:nvPicPr>
          <p:cNvPr id="5122" name="Picture 2">
            <a:extLst>
              <a:ext uri="{FF2B5EF4-FFF2-40B4-BE49-F238E27FC236}">
                <a16:creationId xmlns:a16="http://schemas.microsoft.com/office/drawing/2014/main" id="{90333C74-9842-4340-AF6B-103CAAE502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2949" y="1367631"/>
            <a:ext cx="5419725" cy="2035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914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559-A95B-4525-A565-22A3F9D8BA68}"/>
              </a:ext>
            </a:extLst>
          </p:cNvPr>
          <p:cNvSpPr>
            <a:spLocks noGrp="1"/>
          </p:cNvSpPr>
          <p:nvPr>
            <p:ph type="title"/>
          </p:nvPr>
        </p:nvSpPr>
        <p:spPr>
          <a:xfrm>
            <a:off x="838200" y="365126"/>
            <a:ext cx="10515600" cy="692150"/>
          </a:xfrm>
        </p:spPr>
        <p:txBody>
          <a:bodyPr>
            <a:normAutofit fontScale="90000"/>
          </a:bodyPr>
          <a:lstStyle/>
          <a:p>
            <a:r>
              <a:rPr lang="en-IN" b="1" i="0" dirty="0">
                <a:solidFill>
                  <a:srgbClr val="273239"/>
                </a:solidFill>
                <a:effectLst/>
                <a:latin typeface="urw-din"/>
              </a:rPr>
              <a:t>State 4:</a:t>
            </a:r>
            <a:r>
              <a:rPr lang="en-IN" b="0" i="0" dirty="0">
                <a:solidFill>
                  <a:srgbClr val="273239"/>
                </a:solidFill>
                <a:effectLst/>
                <a:latin typeface="urw-din"/>
              </a:rPr>
              <a:t> Removed State </a:t>
            </a:r>
            <a:endParaRPr lang="en-IN" dirty="0"/>
          </a:p>
        </p:txBody>
      </p:sp>
      <p:sp>
        <p:nvSpPr>
          <p:cNvPr id="4" name="TextBox 3">
            <a:extLst>
              <a:ext uri="{FF2B5EF4-FFF2-40B4-BE49-F238E27FC236}">
                <a16:creationId xmlns:a16="http://schemas.microsoft.com/office/drawing/2014/main" id="{EFC8A1FE-E9AE-49EE-B57A-C506225A9394}"/>
              </a:ext>
            </a:extLst>
          </p:cNvPr>
          <p:cNvSpPr txBox="1"/>
          <p:nvPr/>
        </p:nvSpPr>
        <p:spPr>
          <a:xfrm>
            <a:off x="517117" y="3769281"/>
            <a:ext cx="10836683" cy="2308324"/>
          </a:xfrm>
          <a:prstGeom prst="rect">
            <a:avLst/>
          </a:prstGeom>
          <a:noFill/>
        </p:spPr>
        <p:txBody>
          <a:bodyPr wrap="square" rtlCol="0">
            <a:spAutoFit/>
          </a:bodyPr>
          <a:lstStyle/>
          <a:p>
            <a:pPr algn="l" fontAlgn="base"/>
            <a:r>
              <a:rPr lang="en-US" sz="2400" b="0" i="0" dirty="0">
                <a:solidFill>
                  <a:srgbClr val="273239"/>
                </a:solidFill>
                <a:effectLst/>
                <a:latin typeface="urw-din"/>
              </a:rPr>
              <a:t>In the hibernate lifecycle it is the </a:t>
            </a:r>
            <a:r>
              <a:rPr lang="en-US" sz="2400" b="1" i="0" dirty="0">
                <a:solidFill>
                  <a:srgbClr val="273239"/>
                </a:solidFill>
                <a:effectLst/>
                <a:latin typeface="urw-din"/>
              </a:rPr>
              <a:t>last state</a:t>
            </a:r>
            <a:r>
              <a:rPr lang="en-US" sz="2400" b="0" i="0" dirty="0">
                <a:solidFill>
                  <a:srgbClr val="273239"/>
                </a:solidFill>
                <a:effectLst/>
                <a:latin typeface="urw-din"/>
              </a:rPr>
              <a:t>. In the removed state, when the </a:t>
            </a:r>
            <a:r>
              <a:rPr lang="en-US" sz="2400" b="1" i="0" dirty="0">
                <a:solidFill>
                  <a:srgbClr val="273239"/>
                </a:solidFill>
                <a:effectLst/>
                <a:latin typeface="urw-din"/>
              </a:rPr>
              <a:t>entity object is deleted from the database </a:t>
            </a:r>
            <a:r>
              <a:rPr lang="en-US" sz="2400" b="0" i="0" dirty="0">
                <a:solidFill>
                  <a:srgbClr val="273239"/>
                </a:solidFill>
                <a:effectLst/>
                <a:latin typeface="urw-din"/>
              </a:rPr>
              <a:t>then the entity object is known to be in the removed state.</a:t>
            </a:r>
          </a:p>
          <a:p>
            <a:pPr algn="l" fontAlgn="base"/>
            <a:endParaRPr lang="en-US" sz="2400" b="0" i="0" dirty="0">
              <a:solidFill>
                <a:srgbClr val="273239"/>
              </a:solidFill>
              <a:effectLst/>
              <a:latin typeface="urw-din"/>
            </a:endParaRPr>
          </a:p>
          <a:p>
            <a:pPr algn="l" fontAlgn="base"/>
            <a:r>
              <a:rPr lang="en-US" sz="2400" b="0" i="0" dirty="0">
                <a:solidFill>
                  <a:srgbClr val="273239"/>
                </a:solidFill>
                <a:effectLst/>
                <a:latin typeface="urw-din"/>
              </a:rPr>
              <a:t>It is done by calling the </a:t>
            </a:r>
            <a:r>
              <a:rPr lang="en-US" sz="2400" b="1" i="0" dirty="0">
                <a:solidFill>
                  <a:srgbClr val="273239"/>
                </a:solidFill>
                <a:effectLst/>
                <a:latin typeface="urw-din"/>
              </a:rPr>
              <a:t>delete() operation</a:t>
            </a:r>
            <a:r>
              <a:rPr lang="en-US" sz="2400" b="0" i="0" dirty="0">
                <a:solidFill>
                  <a:srgbClr val="273239"/>
                </a:solidFill>
                <a:effectLst/>
                <a:latin typeface="urw-din"/>
              </a:rPr>
              <a:t>. As the entity object is in the removed state, if any change will be done in the data will not affect the database table.</a:t>
            </a:r>
            <a:endParaRPr lang="en-US" sz="2400" b="1" i="0" dirty="0">
              <a:solidFill>
                <a:srgbClr val="273239"/>
              </a:solidFill>
              <a:effectLst/>
              <a:latin typeface="urw-din"/>
            </a:endParaRPr>
          </a:p>
        </p:txBody>
      </p:sp>
      <p:sp>
        <p:nvSpPr>
          <p:cNvPr id="7" name="Rectangle 5">
            <a:extLst>
              <a:ext uri="{FF2B5EF4-FFF2-40B4-BE49-F238E27FC236}">
                <a16:creationId xmlns:a16="http://schemas.microsoft.com/office/drawing/2014/main" id="{705CFF2D-05FA-4AC5-9C77-D088C009B4D7}"/>
              </a:ext>
            </a:extLst>
          </p:cNvPr>
          <p:cNvSpPr>
            <a:spLocks noChangeArrowheads="1"/>
          </p:cNvSpPr>
          <p:nvPr/>
        </p:nvSpPr>
        <p:spPr bwMode="auto">
          <a:xfrm>
            <a:off x="6762750" y="1367523"/>
            <a:ext cx="4343400" cy="2187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 Transient State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Employee e = new Employee("Neha Shri Rudra", 21, 180103);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//Persistent State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73239"/>
                </a:solidFill>
                <a:effectLst/>
                <a:latin typeface="Consolas" panose="020B0609020204030204" pitchFamily="49" charset="0"/>
              </a:rPr>
              <a:t>session.save</a:t>
            </a:r>
            <a:r>
              <a:rPr kumimoji="0" lang="en-US" altLang="en-US" sz="1600" b="0" i="0" u="none" strike="noStrike" cap="none" normalizeH="0" baseline="0" dirty="0">
                <a:ln>
                  <a:noFill/>
                </a:ln>
                <a:solidFill>
                  <a:srgbClr val="273239"/>
                </a:solidFill>
                <a:effectLst/>
                <a:latin typeface="Consolas" panose="020B0609020204030204" pitchFamily="49" charset="0"/>
              </a:rPr>
              <a:t>(e);</a:t>
            </a:r>
            <a:r>
              <a:rPr kumimoji="0" lang="en-US" altLang="en-US" sz="1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panose="020B0604020202020204" pitchFamily="34" charset="0"/>
            </a:endParaRPr>
          </a:p>
          <a:p>
            <a:pPr eaLnBrk="0" fontAlgn="base" hangingPunct="0">
              <a:spcBef>
                <a:spcPct val="0"/>
              </a:spcBef>
              <a:spcAft>
                <a:spcPct val="0"/>
              </a:spcAft>
            </a:pPr>
            <a:r>
              <a:rPr lang="en-US" altLang="en-US" sz="1600" b="1" dirty="0">
                <a:solidFill>
                  <a:srgbClr val="273239"/>
                </a:solidFill>
                <a:latin typeface="Consolas" panose="020B0609020204030204" pitchFamily="49" charset="0"/>
              </a:rPr>
              <a:t>// Removed State                 </a:t>
            </a:r>
          </a:p>
          <a:p>
            <a:pPr eaLnBrk="0" fontAlgn="base" hangingPunct="0">
              <a:spcBef>
                <a:spcPct val="0"/>
              </a:spcBef>
              <a:spcAft>
                <a:spcPct val="0"/>
              </a:spcAft>
            </a:pPr>
            <a:r>
              <a:rPr lang="en-US" altLang="en-US" sz="1600" b="1" dirty="0" err="1">
                <a:solidFill>
                  <a:srgbClr val="273239"/>
                </a:solidFill>
                <a:latin typeface="Consolas" panose="020B0609020204030204" pitchFamily="49" charset="0"/>
              </a:rPr>
              <a:t>session.delete</a:t>
            </a:r>
            <a:r>
              <a:rPr lang="en-US" altLang="en-US" sz="1600" b="1" dirty="0">
                <a:solidFill>
                  <a:srgbClr val="273239"/>
                </a:solidFill>
                <a:latin typeface="Consolas" panose="020B0609020204030204" pitchFamily="49" charset="0"/>
              </a:rPr>
              <a:t>(e);</a:t>
            </a:r>
            <a:endParaRPr lang="en-US" altLang="en-US" sz="1600" dirty="0">
              <a:solidFill>
                <a:srgbClr val="273239"/>
              </a:solidFill>
              <a:latin typeface="Consolas" panose="020B0609020204030204" pitchFamily="49" charset="0"/>
            </a:endParaRPr>
          </a:p>
        </p:txBody>
      </p:sp>
      <p:pic>
        <p:nvPicPr>
          <p:cNvPr id="6146" name="Picture 2">
            <a:extLst>
              <a:ext uri="{FF2B5EF4-FFF2-40B4-BE49-F238E27FC236}">
                <a16:creationId xmlns:a16="http://schemas.microsoft.com/office/drawing/2014/main" id="{C844D279-216C-4FB0-9978-D859424C9D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8157" y="2058193"/>
            <a:ext cx="5254073" cy="69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217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f4f0418f36_0_0"/>
          <p:cNvSpPr txBox="1"/>
          <p:nvPr/>
        </p:nvSpPr>
        <p:spPr>
          <a:xfrm>
            <a:off x="579373" y="5092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a:solidFill>
                  <a:schemeClr val="dk2"/>
                </a:solidFill>
                <a:latin typeface="Calibri"/>
                <a:ea typeface="Calibri"/>
                <a:cs typeface="Calibri"/>
                <a:sym typeface="Calibri"/>
              </a:rPr>
              <a:t>Entity lifecycle</a:t>
            </a:r>
            <a:endParaRPr sz="3200" b="1" i="0" u="none" strike="noStrike" cap="none">
              <a:solidFill>
                <a:schemeClr val="dk2"/>
              </a:solidFill>
              <a:latin typeface="Calibri"/>
              <a:ea typeface="Calibri"/>
              <a:cs typeface="Calibri"/>
              <a:sym typeface="Calibri"/>
            </a:endParaRPr>
          </a:p>
        </p:txBody>
      </p:sp>
      <p:cxnSp>
        <p:nvCxnSpPr>
          <p:cNvPr id="100" name="Google Shape;100;gf4f0418f36_0_0"/>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
        <p:nvSpPr>
          <p:cNvPr id="101" name="Google Shape;101;gf4f0418f36_0_0"/>
          <p:cNvSpPr/>
          <p:nvPr/>
        </p:nvSpPr>
        <p:spPr>
          <a:xfrm>
            <a:off x="4060050" y="1555463"/>
            <a:ext cx="1683600" cy="6180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New/Transient</a:t>
            </a:r>
            <a:endParaRPr/>
          </a:p>
        </p:txBody>
      </p:sp>
      <p:sp>
        <p:nvSpPr>
          <p:cNvPr id="102" name="Google Shape;102;gf4f0418f36_0_0"/>
          <p:cNvSpPr/>
          <p:nvPr/>
        </p:nvSpPr>
        <p:spPr>
          <a:xfrm>
            <a:off x="5882850" y="3056225"/>
            <a:ext cx="1683600" cy="6180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Removed</a:t>
            </a:r>
            <a:endParaRPr/>
          </a:p>
        </p:txBody>
      </p:sp>
      <p:sp>
        <p:nvSpPr>
          <p:cNvPr id="103" name="Google Shape;103;gf4f0418f36_0_0"/>
          <p:cNvSpPr/>
          <p:nvPr/>
        </p:nvSpPr>
        <p:spPr>
          <a:xfrm>
            <a:off x="3986825" y="5129725"/>
            <a:ext cx="1683600" cy="6180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Detached</a:t>
            </a:r>
            <a:endParaRPr/>
          </a:p>
        </p:txBody>
      </p:sp>
      <p:sp>
        <p:nvSpPr>
          <p:cNvPr id="104" name="Google Shape;104;gf4f0418f36_0_0"/>
          <p:cNvSpPr/>
          <p:nvPr/>
        </p:nvSpPr>
        <p:spPr>
          <a:xfrm>
            <a:off x="2125075" y="3216000"/>
            <a:ext cx="1935000" cy="668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Persistent/Managed</a:t>
            </a:r>
            <a:endParaRPr/>
          </a:p>
        </p:txBody>
      </p:sp>
      <p:cxnSp>
        <p:nvCxnSpPr>
          <p:cNvPr id="105" name="Google Shape;105;gf4f0418f36_0_0"/>
          <p:cNvCxnSpPr/>
          <p:nvPr/>
        </p:nvCxnSpPr>
        <p:spPr>
          <a:xfrm rot="10800000">
            <a:off x="5670425" y="2095650"/>
            <a:ext cx="791700" cy="838500"/>
          </a:xfrm>
          <a:prstGeom prst="straightConnector1">
            <a:avLst/>
          </a:prstGeom>
          <a:noFill/>
          <a:ln w="28575" cap="flat" cmpd="sng">
            <a:solidFill>
              <a:schemeClr val="dk2"/>
            </a:solidFill>
            <a:prstDash val="solid"/>
            <a:round/>
            <a:headEnd type="none" w="med" len="med"/>
            <a:tailEnd type="triangle" w="med" len="med"/>
          </a:ln>
        </p:spPr>
      </p:cxnSp>
      <p:cxnSp>
        <p:nvCxnSpPr>
          <p:cNvPr id="106" name="Google Shape;106;gf4f0418f36_0_0"/>
          <p:cNvCxnSpPr/>
          <p:nvPr/>
        </p:nvCxnSpPr>
        <p:spPr>
          <a:xfrm flipH="1">
            <a:off x="5507325" y="3772475"/>
            <a:ext cx="873300" cy="1281000"/>
          </a:xfrm>
          <a:prstGeom prst="straightConnector1">
            <a:avLst/>
          </a:prstGeom>
          <a:noFill/>
          <a:ln w="28575" cap="flat" cmpd="sng">
            <a:solidFill>
              <a:schemeClr val="dk2"/>
            </a:solidFill>
            <a:prstDash val="solid"/>
            <a:round/>
            <a:headEnd type="none" w="med" len="med"/>
            <a:tailEnd type="triangle" w="med" len="med"/>
          </a:ln>
        </p:spPr>
      </p:cxnSp>
      <p:cxnSp>
        <p:nvCxnSpPr>
          <p:cNvPr id="107" name="Google Shape;107;gf4f0418f36_0_0"/>
          <p:cNvCxnSpPr/>
          <p:nvPr/>
        </p:nvCxnSpPr>
        <p:spPr>
          <a:xfrm rot="10800000">
            <a:off x="3714300" y="3993725"/>
            <a:ext cx="547200" cy="1106100"/>
          </a:xfrm>
          <a:prstGeom prst="straightConnector1">
            <a:avLst/>
          </a:prstGeom>
          <a:noFill/>
          <a:ln w="28575" cap="flat" cmpd="sng">
            <a:solidFill>
              <a:schemeClr val="dk2"/>
            </a:solidFill>
            <a:prstDash val="solid"/>
            <a:round/>
            <a:headEnd type="none" w="med" len="med"/>
            <a:tailEnd type="triangle" w="med" len="med"/>
          </a:ln>
        </p:spPr>
      </p:cxnSp>
      <p:cxnSp>
        <p:nvCxnSpPr>
          <p:cNvPr id="108" name="Google Shape;108;gf4f0418f36_0_0"/>
          <p:cNvCxnSpPr>
            <a:stCxn id="104" idx="2"/>
          </p:cNvCxnSpPr>
          <p:nvPr/>
        </p:nvCxnSpPr>
        <p:spPr>
          <a:xfrm>
            <a:off x="3092575" y="3884400"/>
            <a:ext cx="668400" cy="1238700"/>
          </a:xfrm>
          <a:prstGeom prst="straightConnector1">
            <a:avLst/>
          </a:prstGeom>
          <a:noFill/>
          <a:ln w="28575" cap="flat" cmpd="sng">
            <a:solidFill>
              <a:schemeClr val="dk2"/>
            </a:solidFill>
            <a:prstDash val="solid"/>
            <a:round/>
            <a:headEnd type="none" w="med" len="med"/>
            <a:tailEnd type="triangle" w="med" len="med"/>
          </a:ln>
        </p:spPr>
      </p:cxnSp>
      <p:cxnSp>
        <p:nvCxnSpPr>
          <p:cNvPr id="109" name="Google Shape;109;gf4f0418f36_0_0"/>
          <p:cNvCxnSpPr/>
          <p:nvPr/>
        </p:nvCxnSpPr>
        <p:spPr>
          <a:xfrm rot="10800000" flipH="1">
            <a:off x="3644400" y="2293900"/>
            <a:ext cx="547200" cy="896400"/>
          </a:xfrm>
          <a:prstGeom prst="straightConnector1">
            <a:avLst/>
          </a:prstGeom>
          <a:noFill/>
          <a:ln w="28575" cap="flat" cmpd="sng">
            <a:solidFill>
              <a:schemeClr val="dk2"/>
            </a:solidFill>
            <a:prstDash val="solid"/>
            <a:round/>
            <a:headEnd type="none" w="med" len="med"/>
            <a:tailEnd type="triangle" w="med" len="med"/>
          </a:ln>
        </p:spPr>
      </p:cxnSp>
      <p:cxnSp>
        <p:nvCxnSpPr>
          <p:cNvPr id="110" name="Google Shape;110;gf4f0418f36_0_0"/>
          <p:cNvCxnSpPr/>
          <p:nvPr/>
        </p:nvCxnSpPr>
        <p:spPr>
          <a:xfrm flipH="1">
            <a:off x="3143925" y="1832913"/>
            <a:ext cx="796200" cy="1312800"/>
          </a:xfrm>
          <a:prstGeom prst="straightConnector1">
            <a:avLst/>
          </a:prstGeom>
          <a:noFill/>
          <a:ln w="28575" cap="flat" cmpd="sng">
            <a:solidFill>
              <a:schemeClr val="dk2"/>
            </a:solidFill>
            <a:prstDash val="solid"/>
            <a:round/>
            <a:headEnd type="none" w="med" len="med"/>
            <a:tailEnd type="triangle" w="med" len="med"/>
          </a:ln>
        </p:spPr>
      </p:cxnSp>
      <p:cxnSp>
        <p:nvCxnSpPr>
          <p:cNvPr id="111" name="Google Shape;111;gf4f0418f36_0_0"/>
          <p:cNvCxnSpPr>
            <a:endCxn id="102" idx="1"/>
          </p:cNvCxnSpPr>
          <p:nvPr/>
        </p:nvCxnSpPr>
        <p:spPr>
          <a:xfrm rot="10800000" flipH="1">
            <a:off x="4060050" y="3365225"/>
            <a:ext cx="1822800" cy="22800"/>
          </a:xfrm>
          <a:prstGeom prst="straightConnector1">
            <a:avLst/>
          </a:prstGeom>
          <a:noFill/>
          <a:ln w="28575" cap="flat" cmpd="sng">
            <a:solidFill>
              <a:schemeClr val="dk2"/>
            </a:solidFill>
            <a:prstDash val="solid"/>
            <a:round/>
            <a:headEnd type="none" w="med" len="med"/>
            <a:tailEnd type="triangle" w="med" len="med"/>
          </a:ln>
        </p:spPr>
      </p:cxnSp>
      <p:cxnSp>
        <p:nvCxnSpPr>
          <p:cNvPr id="112" name="Google Shape;112;gf4f0418f36_0_0"/>
          <p:cNvCxnSpPr/>
          <p:nvPr/>
        </p:nvCxnSpPr>
        <p:spPr>
          <a:xfrm rot="10800000">
            <a:off x="4075250" y="3596325"/>
            <a:ext cx="1781400" cy="1500"/>
          </a:xfrm>
          <a:prstGeom prst="straightConnector1">
            <a:avLst/>
          </a:prstGeom>
          <a:noFill/>
          <a:ln w="28575" cap="flat" cmpd="sng">
            <a:solidFill>
              <a:schemeClr val="dk2"/>
            </a:solidFill>
            <a:prstDash val="solid"/>
            <a:round/>
            <a:headEnd type="none" w="med" len="med"/>
            <a:tailEnd type="triangle" w="med" len="med"/>
          </a:ln>
        </p:spPr>
      </p:cxnSp>
      <p:cxnSp>
        <p:nvCxnSpPr>
          <p:cNvPr id="113" name="Google Shape;113;gf4f0418f36_0_0"/>
          <p:cNvCxnSpPr/>
          <p:nvPr/>
        </p:nvCxnSpPr>
        <p:spPr>
          <a:xfrm rot="10800000" flipH="1">
            <a:off x="1208113" y="3376475"/>
            <a:ext cx="736200" cy="300"/>
          </a:xfrm>
          <a:prstGeom prst="straightConnector1">
            <a:avLst/>
          </a:prstGeom>
          <a:noFill/>
          <a:ln w="28575" cap="flat" cmpd="sng">
            <a:solidFill>
              <a:schemeClr val="dk2"/>
            </a:solidFill>
            <a:prstDash val="solid"/>
            <a:round/>
            <a:headEnd type="none" w="med" len="med"/>
            <a:tailEnd type="none" w="med" len="med"/>
          </a:ln>
        </p:spPr>
      </p:cxnSp>
      <p:cxnSp>
        <p:nvCxnSpPr>
          <p:cNvPr id="114" name="Google Shape;114;gf4f0418f36_0_0"/>
          <p:cNvCxnSpPr/>
          <p:nvPr/>
        </p:nvCxnSpPr>
        <p:spPr>
          <a:xfrm>
            <a:off x="1210925" y="3376600"/>
            <a:ext cx="0" cy="326100"/>
          </a:xfrm>
          <a:prstGeom prst="straightConnector1">
            <a:avLst/>
          </a:prstGeom>
          <a:noFill/>
          <a:ln w="28575" cap="flat" cmpd="sng">
            <a:solidFill>
              <a:schemeClr val="dk2"/>
            </a:solidFill>
            <a:prstDash val="solid"/>
            <a:round/>
            <a:headEnd type="none" w="med" len="med"/>
            <a:tailEnd type="none" w="med" len="med"/>
          </a:ln>
        </p:spPr>
      </p:cxnSp>
      <p:cxnSp>
        <p:nvCxnSpPr>
          <p:cNvPr id="115" name="Google Shape;115;gf4f0418f36_0_0"/>
          <p:cNvCxnSpPr/>
          <p:nvPr/>
        </p:nvCxnSpPr>
        <p:spPr>
          <a:xfrm>
            <a:off x="1210925" y="3702625"/>
            <a:ext cx="605400" cy="0"/>
          </a:xfrm>
          <a:prstGeom prst="straightConnector1">
            <a:avLst/>
          </a:prstGeom>
          <a:noFill/>
          <a:ln w="28575" cap="flat" cmpd="sng">
            <a:solidFill>
              <a:schemeClr val="dk2"/>
            </a:solidFill>
            <a:prstDash val="solid"/>
            <a:round/>
            <a:headEnd type="none" w="med" len="med"/>
            <a:tailEnd type="triangle" w="med" len="med"/>
          </a:ln>
        </p:spPr>
      </p:cxnSp>
      <p:sp>
        <p:nvSpPr>
          <p:cNvPr id="116" name="Google Shape;116;gf4f0418f36_0_0"/>
          <p:cNvSpPr txBox="1"/>
          <p:nvPr/>
        </p:nvSpPr>
        <p:spPr>
          <a:xfrm>
            <a:off x="6252550" y="2256263"/>
            <a:ext cx="670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Candara"/>
                <a:ea typeface="Candara"/>
                <a:cs typeface="Candara"/>
                <a:sym typeface="Candara"/>
              </a:rPr>
              <a:t>Commit</a:t>
            </a:r>
            <a:endParaRPr>
              <a:latin typeface="Candara"/>
              <a:ea typeface="Candara"/>
              <a:cs typeface="Candara"/>
              <a:sym typeface="Candara"/>
            </a:endParaRPr>
          </a:p>
        </p:txBody>
      </p:sp>
      <p:sp>
        <p:nvSpPr>
          <p:cNvPr id="117" name="Google Shape;117;gf4f0418f36_0_0"/>
          <p:cNvSpPr txBox="1"/>
          <p:nvPr/>
        </p:nvSpPr>
        <p:spPr>
          <a:xfrm>
            <a:off x="2336500" y="23774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ndara"/>
                <a:ea typeface="Candara"/>
                <a:cs typeface="Candara"/>
                <a:sym typeface="Candara"/>
              </a:rPr>
              <a:t>Save/persist</a:t>
            </a:r>
            <a:endParaRPr>
              <a:solidFill>
                <a:schemeClr val="dk1"/>
              </a:solidFill>
              <a:latin typeface="Candara"/>
              <a:ea typeface="Candara"/>
              <a:cs typeface="Candara"/>
              <a:sym typeface="Candara"/>
            </a:endParaRPr>
          </a:p>
        </p:txBody>
      </p:sp>
      <p:sp>
        <p:nvSpPr>
          <p:cNvPr id="118" name="Google Shape;118;gf4f0418f36_0_0"/>
          <p:cNvSpPr txBox="1"/>
          <p:nvPr/>
        </p:nvSpPr>
        <p:spPr>
          <a:xfrm>
            <a:off x="4060050" y="25886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ndara"/>
                <a:ea typeface="Candara"/>
                <a:cs typeface="Candara"/>
                <a:sym typeface="Candara"/>
              </a:rPr>
              <a:t>rollback/new</a:t>
            </a:r>
            <a:endParaRPr>
              <a:solidFill>
                <a:schemeClr val="dk1"/>
              </a:solidFill>
              <a:latin typeface="Candara"/>
              <a:ea typeface="Candara"/>
              <a:cs typeface="Candara"/>
              <a:sym typeface="Candara"/>
            </a:endParaRPr>
          </a:p>
        </p:txBody>
      </p:sp>
      <p:sp>
        <p:nvSpPr>
          <p:cNvPr id="119" name="Google Shape;119;gf4f0418f36_0_0"/>
          <p:cNvSpPr txBox="1"/>
          <p:nvPr/>
        </p:nvSpPr>
        <p:spPr>
          <a:xfrm>
            <a:off x="4207875" y="29816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ndara"/>
                <a:ea typeface="Candara"/>
                <a:cs typeface="Candara"/>
                <a:sym typeface="Candara"/>
              </a:rPr>
              <a:t>delete/remove</a:t>
            </a:r>
            <a:endParaRPr>
              <a:solidFill>
                <a:schemeClr val="dk1"/>
              </a:solidFill>
              <a:latin typeface="Candara"/>
              <a:ea typeface="Candara"/>
              <a:cs typeface="Candara"/>
              <a:sym typeface="Candara"/>
            </a:endParaRPr>
          </a:p>
        </p:txBody>
      </p:sp>
      <p:sp>
        <p:nvSpPr>
          <p:cNvPr id="120" name="Google Shape;120;gf4f0418f36_0_0"/>
          <p:cNvSpPr txBox="1"/>
          <p:nvPr/>
        </p:nvSpPr>
        <p:spPr>
          <a:xfrm>
            <a:off x="6096000" y="43036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ndara"/>
                <a:ea typeface="Candara"/>
                <a:cs typeface="Candara"/>
                <a:sym typeface="Candara"/>
              </a:rPr>
              <a:t>rollback</a:t>
            </a:r>
            <a:endParaRPr>
              <a:solidFill>
                <a:schemeClr val="dk1"/>
              </a:solidFill>
              <a:latin typeface="Candara"/>
              <a:ea typeface="Candara"/>
              <a:cs typeface="Candara"/>
              <a:sym typeface="Candara"/>
            </a:endParaRPr>
          </a:p>
        </p:txBody>
      </p:sp>
      <p:sp>
        <p:nvSpPr>
          <p:cNvPr id="121" name="Google Shape;121;gf4f0418f36_0_0"/>
          <p:cNvSpPr txBox="1"/>
          <p:nvPr/>
        </p:nvSpPr>
        <p:spPr>
          <a:xfrm>
            <a:off x="3940125" y="42963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ndara"/>
                <a:ea typeface="Candara"/>
                <a:cs typeface="Candara"/>
                <a:sym typeface="Candara"/>
              </a:rPr>
              <a:t>Merge</a:t>
            </a:r>
            <a:endParaRPr>
              <a:solidFill>
                <a:schemeClr val="dk1"/>
              </a:solidFill>
              <a:latin typeface="Candara"/>
              <a:ea typeface="Candara"/>
              <a:cs typeface="Candara"/>
              <a:sym typeface="Candara"/>
            </a:endParaRPr>
          </a:p>
        </p:txBody>
      </p:sp>
      <p:sp>
        <p:nvSpPr>
          <p:cNvPr id="122" name="Google Shape;122;gf4f0418f36_0_0"/>
          <p:cNvSpPr txBox="1"/>
          <p:nvPr/>
        </p:nvSpPr>
        <p:spPr>
          <a:xfrm>
            <a:off x="471950" y="3350163"/>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ndara"/>
                <a:ea typeface="Candara"/>
                <a:cs typeface="Candara"/>
                <a:sym typeface="Candara"/>
              </a:rPr>
              <a:t>refresh</a:t>
            </a:r>
            <a:endParaRPr>
              <a:solidFill>
                <a:schemeClr val="dk1"/>
              </a:solidFill>
              <a:latin typeface="Candara"/>
              <a:ea typeface="Candara"/>
              <a:cs typeface="Candara"/>
              <a:sym typeface="Candara"/>
            </a:endParaRPr>
          </a:p>
        </p:txBody>
      </p:sp>
      <p:sp>
        <p:nvSpPr>
          <p:cNvPr id="123" name="Google Shape;123;gf4f0418f36_0_0"/>
          <p:cNvSpPr txBox="1"/>
          <p:nvPr/>
        </p:nvSpPr>
        <p:spPr>
          <a:xfrm>
            <a:off x="1420450" y="42963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ndara"/>
                <a:ea typeface="Candara"/>
                <a:cs typeface="Candara"/>
                <a:sym typeface="Candara"/>
              </a:rPr>
              <a:t>Commit/rollback/close</a:t>
            </a:r>
            <a:endParaRPr>
              <a:solidFill>
                <a:schemeClr val="dk1"/>
              </a:solidFill>
              <a:latin typeface="Candara"/>
              <a:ea typeface="Candara"/>
              <a:cs typeface="Candara"/>
              <a:sym typeface="Candara"/>
            </a:endParaRPr>
          </a:p>
        </p:txBody>
      </p:sp>
      <p:sp>
        <p:nvSpPr>
          <p:cNvPr id="124" name="Google Shape;124;gf4f0418f36_0_0"/>
          <p:cNvSpPr txBox="1"/>
          <p:nvPr/>
        </p:nvSpPr>
        <p:spPr>
          <a:xfrm>
            <a:off x="4319700" y="3596288"/>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ndara"/>
                <a:ea typeface="Candara"/>
                <a:cs typeface="Candara"/>
                <a:sym typeface="Candara"/>
              </a:rPr>
              <a:t>persist/rollback</a:t>
            </a:r>
            <a:endParaRPr>
              <a:solidFill>
                <a:schemeClr val="dk1"/>
              </a:solidFill>
              <a:latin typeface="Candara"/>
              <a:ea typeface="Candara"/>
              <a:cs typeface="Candara"/>
              <a:sym typeface="Candar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f4f0418f36_0_56"/>
          <p:cNvSpPr txBox="1"/>
          <p:nvPr/>
        </p:nvSpPr>
        <p:spPr>
          <a:xfrm>
            <a:off x="579373" y="509250"/>
            <a:ext cx="102570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IN" sz="3200" b="1" dirty="0">
                <a:solidFill>
                  <a:schemeClr val="dk2"/>
                </a:solidFill>
                <a:latin typeface="Calibri"/>
                <a:ea typeface="Calibri"/>
                <a:cs typeface="Calibri"/>
                <a:sym typeface="Calibri"/>
              </a:rPr>
              <a:t>Entity operations</a:t>
            </a:r>
            <a:endParaRPr sz="3200" b="1" i="0" u="none" strike="noStrike" cap="none" dirty="0">
              <a:solidFill>
                <a:schemeClr val="dk2"/>
              </a:solidFill>
              <a:latin typeface="Calibri"/>
              <a:ea typeface="Calibri"/>
              <a:cs typeface="Calibri"/>
              <a:sym typeface="Calibri"/>
            </a:endParaRPr>
          </a:p>
        </p:txBody>
      </p:sp>
      <p:sp>
        <p:nvSpPr>
          <p:cNvPr id="130" name="Google Shape;130;gf4f0418f36_0_56"/>
          <p:cNvSpPr txBox="1"/>
          <p:nvPr/>
        </p:nvSpPr>
        <p:spPr>
          <a:xfrm>
            <a:off x="503175" y="1322850"/>
            <a:ext cx="10257000" cy="323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IN" sz="1800" b="1" dirty="0">
                <a:latin typeface="Calibri"/>
                <a:ea typeface="Calibri"/>
                <a:cs typeface="Calibri"/>
                <a:sym typeface="Calibri"/>
              </a:rPr>
              <a:t>Detach </a:t>
            </a:r>
            <a:r>
              <a:rPr lang="en-IN" sz="1800" dirty="0">
                <a:latin typeface="Calibri"/>
                <a:ea typeface="Calibri"/>
                <a:cs typeface="Calibri"/>
                <a:sym typeface="Calibri"/>
              </a:rPr>
              <a:t>→ If an entity is detached, then it is not associated with hibernate session.</a:t>
            </a:r>
            <a:endParaRPr sz="1800" dirty="0">
              <a:latin typeface="Calibri"/>
              <a:ea typeface="Calibri"/>
              <a:cs typeface="Calibri"/>
              <a:sym typeface="Calibri"/>
            </a:endParaRPr>
          </a:p>
          <a:p>
            <a:pPr marL="0" marR="0" lvl="0" indent="0" algn="l" rtl="0">
              <a:lnSpc>
                <a:spcPct val="100000"/>
              </a:lnSpc>
              <a:spcBef>
                <a:spcPts val="0"/>
              </a:spcBef>
              <a:spcAft>
                <a:spcPts val="0"/>
              </a:spcAft>
              <a:buNone/>
            </a:pP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IN" sz="1800" b="1" dirty="0">
                <a:latin typeface="Calibri"/>
                <a:ea typeface="Calibri"/>
                <a:cs typeface="Calibri"/>
                <a:sym typeface="Calibri"/>
              </a:rPr>
              <a:t>Merge </a:t>
            </a:r>
            <a:r>
              <a:rPr lang="en-IN" sz="1800" dirty="0">
                <a:latin typeface="Calibri"/>
                <a:ea typeface="Calibri"/>
                <a:cs typeface="Calibri"/>
                <a:sym typeface="Calibri"/>
              </a:rPr>
              <a:t>→ merge will reattach an instance to session if it is detached.</a:t>
            </a:r>
            <a:endParaRPr sz="1800" dirty="0">
              <a:latin typeface="Calibri"/>
              <a:ea typeface="Calibri"/>
              <a:cs typeface="Calibri"/>
              <a:sym typeface="Calibri"/>
            </a:endParaRPr>
          </a:p>
          <a:p>
            <a:pPr marL="0" marR="0" lvl="0" indent="0" algn="l" rtl="0">
              <a:lnSpc>
                <a:spcPct val="100000"/>
              </a:lnSpc>
              <a:spcBef>
                <a:spcPts val="0"/>
              </a:spcBef>
              <a:spcAft>
                <a:spcPts val="0"/>
              </a:spcAft>
              <a:buNone/>
            </a:pP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IN" sz="1800" b="1" dirty="0">
                <a:latin typeface="Calibri"/>
                <a:ea typeface="Calibri"/>
                <a:cs typeface="Calibri"/>
                <a:sym typeface="Calibri"/>
              </a:rPr>
              <a:t>Remove </a:t>
            </a:r>
            <a:r>
              <a:rPr lang="en-IN" sz="1800" dirty="0">
                <a:latin typeface="Calibri"/>
                <a:ea typeface="Calibri"/>
                <a:cs typeface="Calibri"/>
                <a:sym typeface="Calibri"/>
              </a:rPr>
              <a:t>→ Transitions managed entity to be removed. Next flush/commit will delete from db.</a:t>
            </a:r>
            <a:endParaRPr sz="1800" dirty="0">
              <a:latin typeface="Calibri"/>
              <a:ea typeface="Calibri"/>
              <a:cs typeface="Calibri"/>
              <a:sym typeface="Calibri"/>
            </a:endParaRPr>
          </a:p>
          <a:p>
            <a:pPr marL="0" marR="0" lvl="0" indent="0" algn="l" rtl="0">
              <a:lnSpc>
                <a:spcPct val="100000"/>
              </a:lnSpc>
              <a:spcBef>
                <a:spcPts val="0"/>
              </a:spcBef>
              <a:spcAft>
                <a:spcPts val="0"/>
              </a:spcAft>
              <a:buNone/>
            </a:pP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IN" sz="1800" b="1" dirty="0">
                <a:latin typeface="Calibri"/>
                <a:ea typeface="Calibri"/>
                <a:cs typeface="Calibri"/>
                <a:sym typeface="Calibri"/>
              </a:rPr>
              <a:t>Refresh </a:t>
            </a:r>
            <a:r>
              <a:rPr lang="en-IN" sz="1800" dirty="0">
                <a:latin typeface="Calibri"/>
                <a:ea typeface="Calibri"/>
                <a:cs typeface="Calibri"/>
                <a:sym typeface="Calibri"/>
              </a:rPr>
              <a:t>→ Prevents stale data. Reload/synch object with data from db.</a:t>
            </a:r>
            <a:endParaRPr sz="1800" dirty="0">
              <a:latin typeface="Calibri"/>
              <a:ea typeface="Calibri"/>
              <a:cs typeface="Calibri"/>
              <a:sym typeface="Calibri"/>
            </a:endParaRPr>
          </a:p>
          <a:p>
            <a:pPr marL="0" marR="0" lvl="0" indent="0" algn="l" rtl="0">
              <a:lnSpc>
                <a:spcPct val="100000"/>
              </a:lnSpc>
              <a:spcBef>
                <a:spcPts val="0"/>
              </a:spcBef>
              <a:spcAft>
                <a:spcPts val="0"/>
              </a:spcAft>
              <a:buNone/>
            </a:pP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IN" sz="1800" b="1" dirty="0">
                <a:latin typeface="Calibri"/>
                <a:ea typeface="Calibri"/>
                <a:cs typeface="Calibri"/>
                <a:sym typeface="Calibri"/>
              </a:rPr>
              <a:t>Persist </a:t>
            </a:r>
            <a:r>
              <a:rPr lang="en-IN" sz="1800" dirty="0">
                <a:latin typeface="Calibri"/>
                <a:ea typeface="Calibri"/>
                <a:cs typeface="Calibri"/>
                <a:sym typeface="Calibri"/>
              </a:rPr>
              <a:t>→ Transitions new instances to managed state. Next flush/commit will save in db.</a:t>
            </a:r>
            <a:endParaRPr sz="1800" dirty="0">
              <a:latin typeface="Calibri"/>
              <a:ea typeface="Calibri"/>
              <a:cs typeface="Calibri"/>
              <a:sym typeface="Calibri"/>
            </a:endParaRPr>
          </a:p>
          <a:p>
            <a:pPr marL="0" marR="0" lvl="0" indent="0" algn="l" rtl="0">
              <a:lnSpc>
                <a:spcPct val="100000"/>
              </a:lnSpc>
              <a:spcBef>
                <a:spcPts val="0"/>
              </a:spcBef>
              <a:spcAft>
                <a:spcPts val="0"/>
              </a:spcAft>
              <a:buNone/>
            </a:pPr>
            <a:endParaRPr sz="1800" dirty="0">
              <a:latin typeface="Calibri"/>
              <a:ea typeface="Calibri"/>
              <a:cs typeface="Calibri"/>
              <a:sym typeface="Calibri"/>
            </a:endParaRPr>
          </a:p>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cxnSp>
        <p:nvCxnSpPr>
          <p:cNvPr id="131" name="Google Shape;131;gf4f0418f36_0_56"/>
          <p:cNvCxnSpPr/>
          <p:nvPr/>
        </p:nvCxnSpPr>
        <p:spPr>
          <a:xfrm>
            <a:off x="584800" y="1140250"/>
            <a:ext cx="10956300" cy="0"/>
          </a:xfrm>
          <a:prstGeom prst="straightConnector1">
            <a:avLst/>
          </a:prstGeom>
          <a:noFill/>
          <a:ln w="28575" cap="flat" cmpd="sng">
            <a:solidFill>
              <a:srgbClr val="1F497D"/>
            </a:solidFill>
            <a:prstDash val="solid"/>
            <a:round/>
            <a:headEnd type="none" w="sm" len="sm"/>
            <a:tailEnd type="none" w="sm" len="sm"/>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f4db4759ed_0_77"/>
          <p:cNvSpPr txBox="1"/>
          <p:nvPr/>
        </p:nvSpPr>
        <p:spPr>
          <a:xfrm>
            <a:off x="561873" y="323800"/>
            <a:ext cx="10080900" cy="585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Summary</a:t>
            </a:r>
            <a:endParaRPr sz="3200" b="1" i="0" u="none" strike="noStrike" cap="none">
              <a:solidFill>
                <a:schemeClr val="dk2"/>
              </a:solidFill>
              <a:latin typeface="Calibri"/>
              <a:ea typeface="Calibri"/>
              <a:cs typeface="Calibri"/>
              <a:sym typeface="Calibri"/>
            </a:endParaRPr>
          </a:p>
        </p:txBody>
      </p:sp>
      <p:sp>
        <p:nvSpPr>
          <p:cNvPr id="137" name="Google Shape;137;gf4db4759ed_0_77"/>
          <p:cNvSpPr txBox="1"/>
          <p:nvPr/>
        </p:nvSpPr>
        <p:spPr>
          <a:xfrm>
            <a:off x="638075" y="1366000"/>
            <a:ext cx="10080900" cy="7389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Calibri"/>
              <a:buChar char="●"/>
            </a:pPr>
            <a:r>
              <a:rPr lang="en-IN" sz="1800" b="0" i="0" u="none" strike="noStrike" cap="none" dirty="0">
                <a:solidFill>
                  <a:schemeClr val="dk1"/>
                </a:solidFill>
                <a:latin typeface="Calibri"/>
                <a:ea typeface="Calibri"/>
                <a:cs typeface="Calibri"/>
                <a:sym typeface="Calibri"/>
              </a:rPr>
              <a:t>We have learned about </a:t>
            </a:r>
            <a:r>
              <a:rPr lang="en-IN" sz="1800" dirty="0">
                <a:solidFill>
                  <a:schemeClr val="dk1"/>
                </a:solidFill>
                <a:latin typeface="Calibri"/>
                <a:ea typeface="Calibri"/>
                <a:cs typeface="Calibri"/>
                <a:sym typeface="Calibri"/>
              </a:rPr>
              <a:t>some important concepts used in database/hibernate such as advanced mappings, entity lifecycle, keys, cascade etc</a:t>
            </a:r>
            <a:r>
              <a:rPr lang="en-IN"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cxnSp>
        <p:nvCxnSpPr>
          <p:cNvPr id="138" name="Google Shape;138;gf4db4759ed_0_77"/>
          <p:cNvCxnSpPr/>
          <p:nvPr/>
        </p:nvCxnSpPr>
        <p:spPr>
          <a:xfrm>
            <a:off x="638075" y="1070225"/>
            <a:ext cx="10262100" cy="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dfd20670fb_0_30"/>
          <p:cNvSpPr/>
          <p:nvPr/>
        </p:nvSpPr>
        <p:spPr>
          <a:xfrm>
            <a:off x="4205098" y="2967335"/>
            <a:ext cx="3781500" cy="923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500"/>
              <a:buFont typeface="Arial"/>
              <a:buNone/>
            </a:pPr>
            <a:r>
              <a:rPr lang="en-IN" sz="5500" b="1" i="0" u="none" strike="noStrike" cap="none">
                <a:solidFill>
                  <a:schemeClr val="dk2"/>
                </a:solidFill>
                <a:latin typeface="Arial"/>
                <a:ea typeface="Arial"/>
                <a:cs typeface="Arial"/>
                <a:sym typeface="Arial"/>
              </a:rPr>
              <a:t>Thank You</a:t>
            </a:r>
            <a:endParaRPr sz="5500" b="1" i="0" u="none" strike="noStrike" cap="none">
              <a:solidFill>
                <a:schemeClr val="dk2"/>
              </a:solidFill>
              <a:latin typeface="Arial"/>
              <a:ea typeface="Arial"/>
              <a:cs typeface="Arial"/>
              <a:sym typeface="Arial"/>
            </a:endParaRPr>
          </a:p>
        </p:txBody>
      </p:sp>
      <p:sp>
        <p:nvSpPr>
          <p:cNvPr id="144" name="Google Shape;144;gdfd20670fb_0_30"/>
          <p:cNvSpPr/>
          <p:nvPr/>
        </p:nvSpPr>
        <p:spPr>
          <a:xfrm>
            <a:off x="3411959" y="6543428"/>
            <a:ext cx="60960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IN" sz="900" b="0" i="0" u="none" strike="noStrike" cap="none">
                <a:solidFill>
                  <a:schemeClr val="lt1"/>
                </a:solidFill>
                <a:latin typeface="Roboto"/>
                <a:ea typeface="Roboto"/>
                <a:cs typeface="Roboto"/>
                <a:sym typeface="Roboto"/>
              </a:rPr>
              <a:t>Proprietary content. ©Great Learning. All Rights Reserved. Unauthorized use or distribution prohibited</a:t>
            </a:r>
            <a:endParaRPr sz="9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0"/>
          <p:cNvSpPr/>
          <p:nvPr/>
        </p:nvSpPr>
        <p:spPr>
          <a:xfrm>
            <a:off x="3124922" y="2804869"/>
            <a:ext cx="6728957" cy="969027"/>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rgbClr val="0F243E"/>
                </a:solidFill>
                <a:latin typeface="Calibri"/>
                <a:ea typeface="Calibri"/>
                <a:cs typeface="Calibri"/>
                <a:sym typeface="Calibri"/>
              </a:rPr>
              <a:t>Java JDBC</a:t>
            </a:r>
            <a:endParaRPr sz="2800" b="1" i="0" u="none" strike="noStrike" cap="none" dirty="0">
              <a:solidFill>
                <a:srgbClr val="0F243E"/>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p:nvPr/>
        </p:nvSpPr>
        <p:spPr>
          <a:xfrm>
            <a:off x="2096131" y="797864"/>
            <a:ext cx="7999800" cy="823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a:solidFill>
                  <a:schemeClr val="dk1"/>
                </a:solidFill>
                <a:latin typeface="Calibri"/>
                <a:ea typeface="Calibri"/>
                <a:cs typeface="Calibri"/>
                <a:sym typeface="Calibri"/>
              </a:rPr>
              <a:t>Overview</a:t>
            </a:r>
            <a:endParaRPr sz="4400" b="0" i="1" u="none" strike="noStrike" cap="none">
              <a:solidFill>
                <a:schemeClr val="dk1"/>
              </a:solidFill>
              <a:latin typeface="Calibri"/>
              <a:ea typeface="Calibri"/>
              <a:cs typeface="Calibri"/>
              <a:sym typeface="Calibri"/>
            </a:endParaRPr>
          </a:p>
        </p:txBody>
      </p:sp>
      <p:sp>
        <p:nvSpPr>
          <p:cNvPr id="341" name="Google Shape;341;p32"/>
          <p:cNvSpPr txBox="1"/>
          <p:nvPr/>
        </p:nvSpPr>
        <p:spPr>
          <a:xfrm>
            <a:off x="1607350" y="2504775"/>
            <a:ext cx="9456600" cy="27705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a:solidFill>
                  <a:srgbClr val="000000"/>
                </a:solidFill>
                <a:latin typeface="Calibri"/>
                <a:ea typeface="Calibri"/>
                <a:cs typeface="Calibri"/>
                <a:sym typeface="Calibri"/>
              </a:rPr>
              <a:t>JDBC stands for Java Database Connectivity.</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a:solidFill>
                  <a:srgbClr val="000000"/>
                </a:solidFill>
                <a:latin typeface="Calibri"/>
                <a:ea typeface="Calibri"/>
                <a:cs typeface="Calibri"/>
                <a:sym typeface="Calibri"/>
              </a:rPr>
              <a:t>Standard Java API for java application and Databases connectivity.</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a:solidFill>
                  <a:srgbClr val="000000"/>
                </a:solidFill>
                <a:latin typeface="Calibri"/>
                <a:ea typeface="Calibri"/>
                <a:cs typeface="Calibri"/>
                <a:sym typeface="Calibri"/>
              </a:rPr>
              <a:t>JDBC Architecture contains </a:t>
            </a:r>
            <a:endParaRPr sz="24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Calibri"/>
                <a:ea typeface="Calibri"/>
                <a:cs typeface="Calibri"/>
                <a:sym typeface="Calibri"/>
              </a:rPr>
              <a:t>JDBC API </a:t>
            </a:r>
            <a:endParaRPr sz="24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Calibri"/>
                <a:ea typeface="Calibri"/>
                <a:cs typeface="Calibri"/>
                <a:sym typeface="Calibri"/>
              </a:rPr>
              <a:t>JDBC Driver API</a:t>
            </a:r>
            <a:endParaRPr sz="24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3"/>
          <p:cNvSpPr txBox="1"/>
          <p:nvPr/>
        </p:nvSpPr>
        <p:spPr>
          <a:xfrm>
            <a:off x="2096131" y="797864"/>
            <a:ext cx="7999800" cy="823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IN" sz="4400" b="1" i="0" u="none" strike="noStrike" cap="none">
                <a:solidFill>
                  <a:schemeClr val="dk1"/>
                </a:solidFill>
                <a:latin typeface="Calibri"/>
                <a:ea typeface="Calibri"/>
                <a:cs typeface="Calibri"/>
                <a:sym typeface="Calibri"/>
              </a:rPr>
              <a:t>JDBC Architecture </a:t>
            </a:r>
            <a:endParaRPr sz="4400" b="0" i="1" u="none" strike="noStrike" cap="none">
              <a:solidFill>
                <a:schemeClr val="dk1"/>
              </a:solidFill>
              <a:latin typeface="Calibri"/>
              <a:ea typeface="Calibri"/>
              <a:cs typeface="Calibri"/>
              <a:sym typeface="Calibri"/>
            </a:endParaRPr>
          </a:p>
        </p:txBody>
      </p:sp>
      <p:sp>
        <p:nvSpPr>
          <p:cNvPr id="347" name="Google Shape;347;p33"/>
          <p:cNvSpPr txBox="1"/>
          <p:nvPr/>
        </p:nvSpPr>
        <p:spPr>
          <a:xfrm>
            <a:off x="1128725" y="2157425"/>
            <a:ext cx="10658400" cy="923400"/>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000000"/>
              </a:buClr>
              <a:buSzPts val="2400"/>
              <a:buFont typeface="Calibri"/>
              <a:buNone/>
            </a:pPr>
            <a:endParaRPr sz="2400" b="0" i="0" u="none" strike="noStrike" cap="none">
              <a:solidFill>
                <a:srgbClr val="000000"/>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2400"/>
              <a:buFont typeface="Calibri"/>
              <a:buNone/>
            </a:pPr>
            <a:endParaRPr sz="2400" b="0" i="0" u="none" strike="noStrike" cap="none">
              <a:solidFill>
                <a:srgbClr val="000000"/>
              </a:solidFill>
              <a:latin typeface="Calibri"/>
              <a:ea typeface="Calibri"/>
              <a:cs typeface="Calibri"/>
              <a:sym typeface="Calibri"/>
            </a:endParaRPr>
          </a:p>
        </p:txBody>
      </p:sp>
      <p:sp>
        <p:nvSpPr>
          <p:cNvPr id="348" name="Google Shape;348;p33"/>
          <p:cNvSpPr/>
          <p:nvPr/>
        </p:nvSpPr>
        <p:spPr>
          <a:xfrm>
            <a:off x="4403188" y="1772530"/>
            <a:ext cx="3474600" cy="3849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Java Application</a:t>
            </a:r>
            <a:endParaRPr sz="1400" b="0" i="0" u="none" strike="noStrike" cap="none">
              <a:solidFill>
                <a:schemeClr val="lt1"/>
              </a:solidFill>
              <a:latin typeface="Arial"/>
              <a:ea typeface="Arial"/>
              <a:cs typeface="Arial"/>
              <a:sym typeface="Arial"/>
            </a:endParaRPr>
          </a:p>
        </p:txBody>
      </p:sp>
      <p:sp>
        <p:nvSpPr>
          <p:cNvPr id="349" name="Google Shape;349;p33"/>
          <p:cNvSpPr/>
          <p:nvPr/>
        </p:nvSpPr>
        <p:spPr>
          <a:xfrm>
            <a:off x="4437553" y="2472339"/>
            <a:ext cx="3474600" cy="3849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JDBC Driver Manager</a:t>
            </a:r>
            <a:endParaRPr sz="1400" b="0" i="0" u="none" strike="noStrike" cap="none">
              <a:solidFill>
                <a:schemeClr val="lt1"/>
              </a:solidFill>
              <a:latin typeface="Arial"/>
              <a:ea typeface="Arial"/>
              <a:cs typeface="Arial"/>
              <a:sym typeface="Arial"/>
            </a:endParaRPr>
          </a:p>
        </p:txBody>
      </p:sp>
      <p:sp>
        <p:nvSpPr>
          <p:cNvPr id="350" name="Google Shape;350;p33"/>
          <p:cNvSpPr/>
          <p:nvPr/>
        </p:nvSpPr>
        <p:spPr>
          <a:xfrm>
            <a:off x="2568780" y="3562431"/>
            <a:ext cx="1755300" cy="9234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JDBC Driver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 (PostgreSQL)</a:t>
            </a:r>
            <a:endParaRPr sz="1400" b="0" i="0" u="none" strike="noStrike" cap="none">
              <a:solidFill>
                <a:schemeClr val="lt1"/>
              </a:solidFill>
              <a:latin typeface="Arial"/>
              <a:ea typeface="Arial"/>
              <a:cs typeface="Arial"/>
              <a:sym typeface="Arial"/>
            </a:endParaRPr>
          </a:p>
        </p:txBody>
      </p:sp>
      <p:sp>
        <p:nvSpPr>
          <p:cNvPr id="351" name="Google Shape;351;p33"/>
          <p:cNvSpPr/>
          <p:nvPr/>
        </p:nvSpPr>
        <p:spPr>
          <a:xfrm>
            <a:off x="5324300" y="3562432"/>
            <a:ext cx="1701300" cy="9234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JDBC Driver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 (Oracle)</a:t>
            </a:r>
            <a:endParaRPr sz="1400" b="0" i="0" u="none" strike="noStrike" cap="none">
              <a:solidFill>
                <a:schemeClr val="lt1"/>
              </a:solidFill>
              <a:latin typeface="Arial"/>
              <a:ea typeface="Arial"/>
              <a:cs typeface="Arial"/>
              <a:sym typeface="Arial"/>
            </a:endParaRPr>
          </a:p>
        </p:txBody>
      </p:sp>
      <p:sp>
        <p:nvSpPr>
          <p:cNvPr id="352" name="Google Shape;352;p33"/>
          <p:cNvSpPr/>
          <p:nvPr/>
        </p:nvSpPr>
        <p:spPr>
          <a:xfrm>
            <a:off x="8025894" y="3542372"/>
            <a:ext cx="1755300" cy="9234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JDBC Driver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 (MySql)</a:t>
            </a:r>
            <a:endParaRPr sz="1400" b="0" i="0" u="none" strike="noStrike" cap="none">
              <a:solidFill>
                <a:schemeClr val="lt1"/>
              </a:solidFill>
              <a:latin typeface="Arial"/>
              <a:ea typeface="Arial"/>
              <a:cs typeface="Arial"/>
              <a:sym typeface="Arial"/>
            </a:endParaRPr>
          </a:p>
        </p:txBody>
      </p:sp>
      <p:sp>
        <p:nvSpPr>
          <p:cNvPr id="353" name="Google Shape;353;p33"/>
          <p:cNvSpPr/>
          <p:nvPr/>
        </p:nvSpPr>
        <p:spPr>
          <a:xfrm>
            <a:off x="2630655" y="5359791"/>
            <a:ext cx="1638000" cy="923400"/>
          </a:xfrm>
          <a:prstGeom prst="ellipse">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PostgreSQL Database</a:t>
            </a:r>
            <a:endParaRPr sz="1400" b="0" i="0" u="none" strike="noStrike" cap="none">
              <a:solidFill>
                <a:schemeClr val="lt1"/>
              </a:solidFill>
              <a:latin typeface="Arial"/>
              <a:ea typeface="Arial"/>
              <a:cs typeface="Arial"/>
              <a:sym typeface="Arial"/>
            </a:endParaRPr>
          </a:p>
        </p:txBody>
      </p:sp>
      <p:sp>
        <p:nvSpPr>
          <p:cNvPr id="354" name="Google Shape;354;p33"/>
          <p:cNvSpPr/>
          <p:nvPr/>
        </p:nvSpPr>
        <p:spPr>
          <a:xfrm>
            <a:off x="5485689" y="5359790"/>
            <a:ext cx="1638000" cy="923400"/>
          </a:xfrm>
          <a:prstGeom prst="ellipse">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Oracle Database</a:t>
            </a:r>
            <a:endParaRPr sz="1400" b="0" i="0" u="none" strike="noStrike" cap="none">
              <a:solidFill>
                <a:schemeClr val="lt1"/>
              </a:solidFill>
              <a:latin typeface="Arial"/>
              <a:ea typeface="Arial"/>
              <a:cs typeface="Arial"/>
              <a:sym typeface="Arial"/>
            </a:endParaRPr>
          </a:p>
        </p:txBody>
      </p:sp>
      <p:sp>
        <p:nvSpPr>
          <p:cNvPr id="355" name="Google Shape;355;p33"/>
          <p:cNvSpPr/>
          <p:nvPr/>
        </p:nvSpPr>
        <p:spPr>
          <a:xfrm>
            <a:off x="8098300" y="5326965"/>
            <a:ext cx="1638000" cy="923400"/>
          </a:xfrm>
          <a:prstGeom prst="ellipse">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MySql Database</a:t>
            </a:r>
            <a:endParaRPr sz="1400" b="0" i="0" u="none" strike="noStrike" cap="none">
              <a:solidFill>
                <a:schemeClr val="lt1"/>
              </a:solidFill>
              <a:latin typeface="Arial"/>
              <a:ea typeface="Arial"/>
              <a:cs typeface="Arial"/>
              <a:sym typeface="Arial"/>
            </a:endParaRPr>
          </a:p>
        </p:txBody>
      </p:sp>
      <p:cxnSp>
        <p:nvCxnSpPr>
          <p:cNvPr id="356" name="Google Shape;356;p33"/>
          <p:cNvCxnSpPr>
            <a:stCxn id="348" idx="2"/>
            <a:endCxn id="349" idx="0"/>
          </p:cNvCxnSpPr>
          <p:nvPr/>
        </p:nvCxnSpPr>
        <p:spPr>
          <a:xfrm>
            <a:off x="6140488" y="2157430"/>
            <a:ext cx="34500" cy="315000"/>
          </a:xfrm>
          <a:prstGeom prst="straightConnector1">
            <a:avLst/>
          </a:prstGeom>
          <a:noFill/>
          <a:ln w="9525" cap="flat" cmpd="sng">
            <a:solidFill>
              <a:schemeClr val="accent6"/>
            </a:solidFill>
            <a:prstDash val="solid"/>
            <a:round/>
            <a:headEnd type="none" w="sm" len="sm"/>
            <a:tailEnd type="stealth" w="med" len="med"/>
          </a:ln>
        </p:spPr>
      </p:cxnSp>
      <p:cxnSp>
        <p:nvCxnSpPr>
          <p:cNvPr id="357" name="Google Shape;357;p33"/>
          <p:cNvCxnSpPr>
            <a:endCxn id="351" idx="0"/>
          </p:cNvCxnSpPr>
          <p:nvPr/>
        </p:nvCxnSpPr>
        <p:spPr>
          <a:xfrm>
            <a:off x="6174950" y="2933032"/>
            <a:ext cx="0" cy="629400"/>
          </a:xfrm>
          <a:prstGeom prst="straightConnector1">
            <a:avLst/>
          </a:prstGeom>
          <a:noFill/>
          <a:ln w="9525" cap="flat" cmpd="sng">
            <a:solidFill>
              <a:schemeClr val="accent6"/>
            </a:solidFill>
            <a:prstDash val="solid"/>
            <a:round/>
            <a:headEnd type="stealth" w="med" len="med"/>
            <a:tailEnd type="stealth" w="med" len="med"/>
          </a:ln>
        </p:spPr>
      </p:cxnSp>
      <p:cxnSp>
        <p:nvCxnSpPr>
          <p:cNvPr id="358" name="Google Shape;358;p33"/>
          <p:cNvCxnSpPr>
            <a:endCxn id="350" idx="0"/>
          </p:cNvCxnSpPr>
          <p:nvPr/>
        </p:nvCxnSpPr>
        <p:spPr>
          <a:xfrm flipH="1">
            <a:off x="3446430" y="2857131"/>
            <a:ext cx="1389900" cy="705300"/>
          </a:xfrm>
          <a:prstGeom prst="straightConnector1">
            <a:avLst/>
          </a:prstGeom>
          <a:noFill/>
          <a:ln w="9525" cap="flat" cmpd="sng">
            <a:solidFill>
              <a:schemeClr val="accent6"/>
            </a:solidFill>
            <a:prstDash val="solid"/>
            <a:round/>
            <a:headEnd type="stealth" w="med" len="med"/>
            <a:tailEnd type="stealth" w="med" len="med"/>
          </a:ln>
        </p:spPr>
      </p:cxnSp>
      <p:cxnSp>
        <p:nvCxnSpPr>
          <p:cNvPr id="359" name="Google Shape;359;p33"/>
          <p:cNvCxnSpPr/>
          <p:nvPr/>
        </p:nvCxnSpPr>
        <p:spPr>
          <a:xfrm>
            <a:off x="7295639" y="2857235"/>
            <a:ext cx="1482600" cy="685200"/>
          </a:xfrm>
          <a:prstGeom prst="straightConnector1">
            <a:avLst/>
          </a:prstGeom>
          <a:noFill/>
          <a:ln w="9525" cap="flat" cmpd="sng">
            <a:solidFill>
              <a:schemeClr val="accent6"/>
            </a:solidFill>
            <a:prstDash val="solid"/>
            <a:round/>
            <a:headEnd type="stealth" w="med" len="med"/>
            <a:tailEnd type="stealth" w="med" len="med"/>
          </a:ln>
        </p:spPr>
      </p:cxnSp>
      <p:cxnSp>
        <p:nvCxnSpPr>
          <p:cNvPr id="360" name="Google Shape;360;p33"/>
          <p:cNvCxnSpPr/>
          <p:nvPr/>
        </p:nvCxnSpPr>
        <p:spPr>
          <a:xfrm>
            <a:off x="3331470" y="4485730"/>
            <a:ext cx="0" cy="834300"/>
          </a:xfrm>
          <a:prstGeom prst="straightConnector1">
            <a:avLst/>
          </a:prstGeom>
          <a:noFill/>
          <a:ln w="9525" cap="flat" cmpd="sng">
            <a:solidFill>
              <a:schemeClr val="accent6"/>
            </a:solidFill>
            <a:prstDash val="solid"/>
            <a:round/>
            <a:headEnd type="stealth" w="med" len="med"/>
            <a:tailEnd type="stealth" w="med" len="med"/>
          </a:ln>
        </p:spPr>
      </p:cxnSp>
      <p:cxnSp>
        <p:nvCxnSpPr>
          <p:cNvPr id="361" name="Google Shape;361;p33"/>
          <p:cNvCxnSpPr/>
          <p:nvPr/>
        </p:nvCxnSpPr>
        <p:spPr>
          <a:xfrm>
            <a:off x="6174913" y="4525485"/>
            <a:ext cx="0" cy="834300"/>
          </a:xfrm>
          <a:prstGeom prst="straightConnector1">
            <a:avLst/>
          </a:prstGeom>
          <a:noFill/>
          <a:ln w="9525" cap="flat" cmpd="sng">
            <a:solidFill>
              <a:schemeClr val="accent6"/>
            </a:solidFill>
            <a:prstDash val="solid"/>
            <a:round/>
            <a:headEnd type="stealth" w="med" len="med"/>
            <a:tailEnd type="stealth" w="med" len="med"/>
          </a:ln>
        </p:spPr>
      </p:cxnSp>
      <p:cxnSp>
        <p:nvCxnSpPr>
          <p:cNvPr id="362" name="Google Shape;362;p33"/>
          <p:cNvCxnSpPr/>
          <p:nvPr/>
        </p:nvCxnSpPr>
        <p:spPr>
          <a:xfrm>
            <a:off x="8903470" y="4465671"/>
            <a:ext cx="0" cy="834300"/>
          </a:xfrm>
          <a:prstGeom prst="straightConnector1">
            <a:avLst/>
          </a:prstGeom>
          <a:noFill/>
          <a:ln w="9525" cap="flat" cmpd="sng">
            <a:solidFill>
              <a:schemeClr val="accent6"/>
            </a:solidFill>
            <a:prstDash val="solid"/>
            <a:round/>
            <a:headEnd type="stealth" w="med" len="med"/>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4"/>
          <p:cNvSpPr txBox="1"/>
          <p:nvPr/>
        </p:nvSpPr>
        <p:spPr>
          <a:xfrm>
            <a:off x="1665749" y="489804"/>
            <a:ext cx="8860500" cy="1131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4400" b="1" i="0" u="none" strike="noStrike" cap="none">
                <a:solidFill>
                  <a:schemeClr val="dk1"/>
                </a:solidFill>
                <a:latin typeface="Calibri"/>
                <a:ea typeface="Calibri"/>
                <a:cs typeface="Calibri"/>
                <a:sym typeface="Calibri"/>
              </a:rPr>
              <a:t>Steps to Connect to Database</a:t>
            </a:r>
            <a:endParaRPr sz="4400" b="1" i="0" u="none" strike="noStrike" cap="none">
              <a:solidFill>
                <a:schemeClr val="dk1"/>
              </a:solidFill>
              <a:latin typeface="Calibri"/>
              <a:ea typeface="Calibri"/>
              <a:cs typeface="Calibri"/>
              <a:sym typeface="Calibri"/>
            </a:endParaRPr>
          </a:p>
        </p:txBody>
      </p:sp>
      <p:sp>
        <p:nvSpPr>
          <p:cNvPr id="368" name="Google Shape;368;p34"/>
          <p:cNvSpPr txBox="1"/>
          <p:nvPr/>
        </p:nvSpPr>
        <p:spPr>
          <a:xfrm>
            <a:off x="1446625" y="1272550"/>
            <a:ext cx="9456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69" name="Google Shape;369;p34"/>
          <p:cNvSpPr txBox="1"/>
          <p:nvPr/>
        </p:nvSpPr>
        <p:spPr>
          <a:xfrm>
            <a:off x="1526975" y="1942200"/>
            <a:ext cx="9537000" cy="3509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dirty="0">
                <a:solidFill>
                  <a:srgbClr val="000000"/>
                </a:solidFill>
                <a:latin typeface="Calibri"/>
                <a:ea typeface="Calibri"/>
                <a:cs typeface="Calibri"/>
                <a:sym typeface="Calibri"/>
              </a:rPr>
              <a:t>Import JDBC packages</a:t>
            </a:r>
            <a:endParaRPr sz="24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dirty="0">
                <a:solidFill>
                  <a:srgbClr val="000000"/>
                </a:solidFill>
                <a:latin typeface="Calibri"/>
                <a:ea typeface="Calibri"/>
                <a:cs typeface="Calibri"/>
                <a:sym typeface="Calibri"/>
              </a:rPr>
              <a:t>Load and Register the JDBC Driver</a:t>
            </a:r>
            <a:endParaRPr sz="24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dirty="0">
                <a:solidFill>
                  <a:srgbClr val="000000"/>
                </a:solidFill>
                <a:latin typeface="Calibri"/>
                <a:ea typeface="Calibri"/>
                <a:cs typeface="Calibri"/>
                <a:sym typeface="Calibri"/>
              </a:rPr>
              <a:t>Create a connection</a:t>
            </a:r>
            <a:endParaRPr sz="24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dirty="0">
                <a:solidFill>
                  <a:srgbClr val="000000"/>
                </a:solidFill>
                <a:latin typeface="Calibri"/>
                <a:ea typeface="Calibri"/>
                <a:cs typeface="Calibri"/>
                <a:sym typeface="Calibri"/>
              </a:rPr>
              <a:t>Create a statement object to perform a query</a:t>
            </a:r>
            <a:endParaRPr sz="24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dirty="0">
                <a:solidFill>
                  <a:srgbClr val="000000"/>
                </a:solidFill>
                <a:latin typeface="Calibri"/>
                <a:ea typeface="Calibri"/>
                <a:cs typeface="Calibri"/>
                <a:sym typeface="Calibri"/>
              </a:rPr>
              <a:t>Execute the statement object &amp; return a query </a:t>
            </a:r>
            <a:r>
              <a:rPr lang="en-IN" sz="2400" b="0" i="0" u="none" strike="noStrike" cap="none" dirty="0" err="1">
                <a:solidFill>
                  <a:srgbClr val="000000"/>
                </a:solidFill>
                <a:latin typeface="Calibri"/>
                <a:ea typeface="Calibri"/>
                <a:cs typeface="Calibri"/>
                <a:sym typeface="Calibri"/>
              </a:rPr>
              <a:t>resultset</a:t>
            </a:r>
            <a:r>
              <a:rPr lang="en-IN" sz="2400" b="0" i="0" u="none" strike="noStrike" cap="none" dirty="0">
                <a:solidFill>
                  <a:srgbClr val="000000"/>
                </a:solidFill>
                <a:latin typeface="Calibri"/>
                <a:ea typeface="Calibri"/>
                <a:cs typeface="Calibri"/>
                <a:sym typeface="Calibri"/>
              </a:rPr>
              <a:t>.</a:t>
            </a:r>
            <a:endParaRPr sz="24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dirty="0">
                <a:solidFill>
                  <a:srgbClr val="000000"/>
                </a:solidFill>
                <a:latin typeface="Calibri"/>
                <a:ea typeface="Calibri"/>
                <a:cs typeface="Calibri"/>
                <a:sym typeface="Calibri"/>
              </a:rPr>
              <a:t>Close the </a:t>
            </a:r>
            <a:r>
              <a:rPr lang="en-IN" sz="2400" b="0" i="0" u="none" strike="noStrike" cap="none" dirty="0" err="1">
                <a:solidFill>
                  <a:srgbClr val="000000"/>
                </a:solidFill>
                <a:latin typeface="Calibri"/>
                <a:ea typeface="Calibri"/>
                <a:cs typeface="Calibri"/>
                <a:sym typeface="Calibri"/>
              </a:rPr>
              <a:t>resultset</a:t>
            </a:r>
            <a:endParaRPr sz="24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IN" sz="2400" b="0" i="0" u="none" strike="noStrike" cap="none" dirty="0">
                <a:solidFill>
                  <a:srgbClr val="000000"/>
                </a:solidFill>
                <a:latin typeface="Calibri"/>
                <a:ea typeface="Calibri"/>
                <a:cs typeface="Calibri"/>
                <a:sym typeface="Calibri"/>
              </a:rPr>
              <a:t>Close the connection.</a:t>
            </a:r>
            <a:endParaRPr sz="2400" b="0" i="0" u="none" strike="noStrike" cap="none" dirty="0">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3037</Words>
  <Application>Microsoft Office PowerPoint</Application>
  <PresentationFormat>Widescreen</PresentationFormat>
  <Paragraphs>501</Paragraphs>
  <Slides>58</Slides>
  <Notes>50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Arial</vt:lpstr>
      <vt:lpstr>ArialMT</vt:lpstr>
      <vt:lpstr>ArialUnicodeMS</vt:lpstr>
      <vt:lpstr>Calibri</vt:lpstr>
      <vt:lpstr>Calibri Light</vt:lpstr>
      <vt:lpstr>Candara</vt:lpstr>
      <vt:lpstr>Consolas</vt:lpstr>
      <vt:lpstr>LatoWeb</vt:lpstr>
      <vt:lpstr>Open Sans</vt:lpstr>
      <vt:lpstr>Raleway</vt:lpstr>
      <vt:lpstr>Roboto</vt:lpstr>
      <vt:lpstr>sofia-pro</vt:lpstr>
      <vt:lpstr>urw-din</vt:lpstr>
      <vt:lpstr>Office Theme</vt:lpstr>
      <vt:lpstr>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Application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Lifecycle</vt:lpstr>
      <vt:lpstr>State 1: Transient State</vt:lpstr>
      <vt:lpstr>State 2: Persistent State</vt:lpstr>
      <vt:lpstr>State 3: Detached State</vt:lpstr>
      <vt:lpstr>State 4: Removed State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Kausik Sarkar</dc:creator>
  <cp:lastModifiedBy>Kausik Sarkar</cp:lastModifiedBy>
  <cp:revision>11</cp:revision>
  <dcterms:created xsi:type="dcterms:W3CDTF">2021-11-04T18:08:17Z</dcterms:created>
  <dcterms:modified xsi:type="dcterms:W3CDTF">2021-11-05T18:29:23Z</dcterms:modified>
</cp:coreProperties>
</file>