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Corbel"/>
      <p:regular r:id="rId18"/>
      <p:bold r:id="rId19"/>
      <p:italic r:id="rId20"/>
      <p:boldItalic r:id="rId21"/>
    </p:embeddedFont>
    <p:embeddedFont>
      <p:font typeface="Candar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6" roundtripDataSignature="AMtx7mguU8x4IXZ7w4HE1Uq1sUeqYs2S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E19990-87B8-4A24-AFA8-A6B4059B1C18}">
  <a:tblStyle styleId="{F9E19990-87B8-4A24-AFA8-A6B4059B1C1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italic.fntdata"/><Relationship Id="rId22" Type="http://schemas.openxmlformats.org/officeDocument/2006/relationships/font" Target="fonts/Candara-regular.fntdata"/><Relationship Id="rId21" Type="http://schemas.openxmlformats.org/officeDocument/2006/relationships/font" Target="fonts/Corbel-boldItalic.fntdata"/><Relationship Id="rId24" Type="http://schemas.openxmlformats.org/officeDocument/2006/relationships/font" Target="fonts/Candara-italic.fntdata"/><Relationship Id="rId23" Type="http://schemas.openxmlformats.org/officeDocument/2006/relationships/font" Target="fonts/Candar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Candar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Corbel-bold.fntdata"/><Relationship Id="rId18" Type="http://schemas.openxmlformats.org/officeDocument/2006/relationships/font" Target="fonts/Corbe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b96e7bb2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geb96e7bb25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b96e7bb2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we will discuss ways to map in further lectures. Just introducing them to learners</a:t>
            </a:r>
            <a:endParaRPr/>
          </a:p>
        </p:txBody>
      </p:sp>
      <p:sp>
        <p:nvSpPr>
          <p:cNvPr id="81" name="Google Shape;81;geb96e7bb25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b96e7bb2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eb96e7bb25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Introduction to Hibernate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474933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Hibernate?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 of Hibernate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to relational mapping (ORM)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550106" y="373364"/>
            <a:ext cx="800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is Hibernate?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642950" y="1370200"/>
            <a:ext cx="9278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Hibernate is used to save java objects or user data given to java in database for future use.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Hibernate uses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JDBC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ase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onnectivity)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follows its standards to create SQL queries to store data in database.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gdfd20670fb_0_9"/>
          <p:cNvSpPr/>
          <p:nvPr/>
        </p:nvSpPr>
        <p:spPr>
          <a:xfrm>
            <a:off x="714275" y="3177475"/>
            <a:ext cx="1794900" cy="166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dfd20670fb_0_9"/>
          <p:cNvSpPr/>
          <p:nvPr/>
        </p:nvSpPr>
        <p:spPr>
          <a:xfrm>
            <a:off x="4420463" y="3156775"/>
            <a:ext cx="1888500" cy="1662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dfd20670fb_0_9"/>
          <p:cNvSpPr/>
          <p:nvPr/>
        </p:nvSpPr>
        <p:spPr>
          <a:xfrm>
            <a:off x="6313550" y="3398575"/>
            <a:ext cx="1513500" cy="117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dfd20670fb_0_9"/>
          <p:cNvSpPr/>
          <p:nvPr/>
        </p:nvSpPr>
        <p:spPr>
          <a:xfrm>
            <a:off x="9546000" y="3296600"/>
            <a:ext cx="857400" cy="13395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" name="Google Shape;64;gdfd20670fb_0_9"/>
          <p:cNvCxnSpPr/>
          <p:nvPr/>
        </p:nvCxnSpPr>
        <p:spPr>
          <a:xfrm flipH="1" rot="10800000">
            <a:off x="2741600" y="3577700"/>
            <a:ext cx="1634100" cy="24000"/>
          </a:xfrm>
          <a:prstGeom prst="straightConnector1">
            <a:avLst/>
          </a:prstGeom>
          <a:noFill/>
          <a:ln cap="flat" cmpd="sng" w="28575">
            <a:solidFill>
              <a:srgbClr val="0F75B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" name="Google Shape;65;gdfd20670fb_0_9"/>
          <p:cNvCxnSpPr/>
          <p:nvPr/>
        </p:nvCxnSpPr>
        <p:spPr>
          <a:xfrm flipH="1" rot="10800000">
            <a:off x="7869475" y="3766825"/>
            <a:ext cx="1634100" cy="24000"/>
          </a:xfrm>
          <a:prstGeom prst="straightConnector1">
            <a:avLst/>
          </a:prstGeom>
          <a:noFill/>
          <a:ln cap="flat" cmpd="sng" w="28575">
            <a:solidFill>
              <a:srgbClr val="0F75B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" name="Google Shape;66;gdfd20670fb_0_9"/>
          <p:cNvCxnSpPr/>
          <p:nvPr/>
        </p:nvCxnSpPr>
        <p:spPr>
          <a:xfrm flipH="1">
            <a:off x="2701350" y="4382975"/>
            <a:ext cx="1642800" cy="9000"/>
          </a:xfrm>
          <a:prstGeom prst="straightConnector1">
            <a:avLst/>
          </a:prstGeom>
          <a:noFill/>
          <a:ln cap="flat" cmpd="sng" w="28575">
            <a:solidFill>
              <a:srgbClr val="0F75B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" name="Google Shape;67;gdfd20670fb_0_9"/>
          <p:cNvCxnSpPr/>
          <p:nvPr/>
        </p:nvCxnSpPr>
        <p:spPr>
          <a:xfrm flipH="1">
            <a:off x="7865125" y="4120150"/>
            <a:ext cx="1642800" cy="9000"/>
          </a:xfrm>
          <a:prstGeom prst="straightConnector1">
            <a:avLst/>
          </a:prstGeom>
          <a:noFill/>
          <a:ln cap="flat" cmpd="sng" w="28575">
            <a:solidFill>
              <a:srgbClr val="0F75B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8" name="Google Shape;68;gdfd20670fb_0_9"/>
          <p:cNvSpPr txBox="1"/>
          <p:nvPr/>
        </p:nvSpPr>
        <p:spPr>
          <a:xfrm>
            <a:off x="1035725" y="3412250"/>
            <a:ext cx="7715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gdfd20670fb_0_9"/>
          <p:cNvSpPr txBox="1"/>
          <p:nvPr/>
        </p:nvSpPr>
        <p:spPr>
          <a:xfrm>
            <a:off x="4420475" y="3681650"/>
            <a:ext cx="7715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IN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HIBERNATE         JDBC                                 DB</a:t>
            </a:r>
            <a:endParaRPr b="1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70;gdfd20670fb_0_9"/>
          <p:cNvCxnSpPr/>
          <p:nvPr/>
        </p:nvCxnSpPr>
        <p:spPr>
          <a:xfrm>
            <a:off x="638075" y="1070225"/>
            <a:ext cx="1026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b96e7bb25_0_2"/>
          <p:cNvSpPr txBox="1"/>
          <p:nvPr/>
        </p:nvSpPr>
        <p:spPr>
          <a:xfrm>
            <a:off x="582081" y="356839"/>
            <a:ext cx="800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Advantages of Hibernate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eb96e7bb25_0_2"/>
          <p:cNvSpPr txBox="1"/>
          <p:nvPr/>
        </p:nvSpPr>
        <p:spPr>
          <a:xfrm>
            <a:off x="582075" y="1415575"/>
            <a:ext cx="9278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Hibernate handles all the low level SQL code when saving data in database.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Minimizes the writing of JDBC code when developing.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Hibernate also provides object to relational mapping (ORM).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eb96e7bb25_0_2"/>
          <p:cNvSpPr txBox="1"/>
          <p:nvPr/>
        </p:nvSpPr>
        <p:spPr>
          <a:xfrm>
            <a:off x="6429375" y="2544950"/>
            <a:ext cx="7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78" name="Google Shape;78;geb96e7bb25_0_2"/>
          <p:cNvCxnSpPr/>
          <p:nvPr/>
        </p:nvCxnSpPr>
        <p:spPr>
          <a:xfrm>
            <a:off x="638075" y="1070225"/>
            <a:ext cx="1026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b96e7bb25_0_13"/>
          <p:cNvSpPr txBox="1"/>
          <p:nvPr/>
        </p:nvSpPr>
        <p:spPr>
          <a:xfrm>
            <a:off x="550006" y="373364"/>
            <a:ext cx="800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Object to relational mapping (ORM)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eb96e7bb25_0_13"/>
          <p:cNvSpPr txBox="1"/>
          <p:nvPr/>
        </p:nvSpPr>
        <p:spPr>
          <a:xfrm>
            <a:off x="638075" y="1316425"/>
            <a:ext cx="10080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java class to database table is called object to relational mapping.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to one Mapping.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Ways to do map: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XML configuration file  // old approach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annotations // modern approach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5" name="Google Shape;85;geb96e7bb25_0_13"/>
          <p:cNvGraphicFramePr/>
          <p:nvPr/>
        </p:nvGraphicFramePr>
        <p:xfrm>
          <a:off x="561875" y="325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{F9E19990-87B8-4A24-AFA8-A6B4059B1C18}</a:tableStyleId>
              </a:tblPr>
              <a:tblGrid>
                <a:gridCol w="2582650"/>
              </a:tblGrid>
              <a:tr h="54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Teacher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1548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-id: int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-f_name: String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-l_name: String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-email: String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54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Google Shape;86;geb96e7bb25_0_13"/>
          <p:cNvGraphicFramePr/>
          <p:nvPr/>
        </p:nvGraphicFramePr>
        <p:xfrm>
          <a:off x="6356600" y="3257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{F9E19990-87B8-4A24-AFA8-A6B4059B1C18}</a:tableStyleId>
              </a:tblPr>
              <a:tblGrid>
                <a:gridCol w="3228300"/>
              </a:tblGrid>
              <a:tr h="535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Teacher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671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id: INT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f_Name: VARCHAR (50)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l_Name: VARCHAR (50)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email: VARCHAR (50)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535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Indexes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7" name="Google Shape;87;geb96e7bb25_0_13"/>
          <p:cNvSpPr/>
          <p:nvPr/>
        </p:nvSpPr>
        <p:spPr>
          <a:xfrm>
            <a:off x="3878600" y="3798025"/>
            <a:ext cx="1465800" cy="1653900"/>
          </a:xfrm>
          <a:prstGeom prst="roundRect">
            <a:avLst>
              <a:gd fmla="val 16667" name="adj"/>
            </a:avLst>
          </a:prstGeom>
          <a:solidFill>
            <a:srgbClr val="A5A5A5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Hibernate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Google Shape;88;geb96e7bb25_0_13"/>
          <p:cNvCxnSpPr/>
          <p:nvPr/>
        </p:nvCxnSpPr>
        <p:spPr>
          <a:xfrm>
            <a:off x="3180575" y="4199375"/>
            <a:ext cx="698100" cy="0"/>
          </a:xfrm>
          <a:prstGeom prst="straightConnector1">
            <a:avLst/>
          </a:prstGeom>
          <a:noFill/>
          <a:ln cap="flat" cmpd="sng" w="28575">
            <a:solidFill>
              <a:srgbClr val="0F75B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" name="Google Shape;89;geb96e7bb25_0_13"/>
          <p:cNvCxnSpPr/>
          <p:nvPr/>
        </p:nvCxnSpPr>
        <p:spPr>
          <a:xfrm flipH="1" rot="10800000">
            <a:off x="5344400" y="4181975"/>
            <a:ext cx="1012200" cy="17400"/>
          </a:xfrm>
          <a:prstGeom prst="straightConnector1">
            <a:avLst/>
          </a:prstGeom>
          <a:noFill/>
          <a:ln cap="flat" cmpd="sng" w="28575">
            <a:solidFill>
              <a:srgbClr val="0F75B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0" name="Google Shape;90;geb96e7bb25_0_13"/>
          <p:cNvCxnSpPr/>
          <p:nvPr/>
        </p:nvCxnSpPr>
        <p:spPr>
          <a:xfrm rot="10800000">
            <a:off x="3180575" y="4961375"/>
            <a:ext cx="698100" cy="0"/>
          </a:xfrm>
          <a:prstGeom prst="straightConnector1">
            <a:avLst/>
          </a:prstGeom>
          <a:noFill/>
          <a:ln cap="flat" cmpd="sng" w="28575">
            <a:solidFill>
              <a:srgbClr val="0F75B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" name="Google Shape;91;geb96e7bb25_0_13"/>
          <p:cNvCxnSpPr/>
          <p:nvPr/>
        </p:nvCxnSpPr>
        <p:spPr>
          <a:xfrm flipH="1">
            <a:off x="5344400" y="4949750"/>
            <a:ext cx="1029600" cy="11400"/>
          </a:xfrm>
          <a:prstGeom prst="straightConnector1">
            <a:avLst/>
          </a:prstGeom>
          <a:noFill/>
          <a:ln cap="flat" cmpd="sng" w="28575">
            <a:solidFill>
              <a:srgbClr val="0F75B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" name="Google Shape;92;geb96e7bb25_0_13"/>
          <p:cNvCxnSpPr/>
          <p:nvPr/>
        </p:nvCxnSpPr>
        <p:spPr>
          <a:xfrm>
            <a:off x="638075" y="1070225"/>
            <a:ext cx="1026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b96e7bb25_0_28"/>
          <p:cNvSpPr txBox="1"/>
          <p:nvPr/>
        </p:nvSpPr>
        <p:spPr>
          <a:xfrm>
            <a:off x="561873" y="323800"/>
            <a:ext cx="10080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eb96e7bb25_0_28"/>
          <p:cNvSpPr txBox="1"/>
          <p:nvPr/>
        </p:nvSpPr>
        <p:spPr>
          <a:xfrm>
            <a:off x="638075" y="1366000"/>
            <a:ext cx="1008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 what Hibernate is, along with its advantages.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geb96e7bb25_0_28"/>
          <p:cNvCxnSpPr/>
          <p:nvPr/>
        </p:nvCxnSpPr>
        <p:spPr>
          <a:xfrm>
            <a:off x="638075" y="1070225"/>
            <a:ext cx="1026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