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12192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Corbel"/>
      <p:regular r:id="rId20"/>
      <p:bold r:id="rId21"/>
      <p:italic r:id="rId22"/>
      <p:boldItalic r:id="rId23"/>
    </p:embeddedFont>
    <p:embeddedFont>
      <p:font typeface="Candara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8" roundtripDataSignature="AMtx7mjKW5c3BbZsOVdg1/j9xrnNC8zs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CAEED28-790D-418A-91A2-8F9378EE8B5B}">
  <a:tblStyle styleId="{1CAEED28-790D-418A-91A2-8F9378EE8B5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regular.fntdata"/><Relationship Id="rId22" Type="http://schemas.openxmlformats.org/officeDocument/2006/relationships/font" Target="fonts/Corbel-italic.fntdata"/><Relationship Id="rId21" Type="http://schemas.openxmlformats.org/officeDocument/2006/relationships/font" Target="fonts/Corbel-bold.fntdata"/><Relationship Id="rId24" Type="http://schemas.openxmlformats.org/officeDocument/2006/relationships/font" Target="fonts/Candara-regular.fntdata"/><Relationship Id="rId23" Type="http://schemas.openxmlformats.org/officeDocument/2006/relationships/font" Target="fonts/Corbel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Candara-italic.fntdata"/><Relationship Id="rId25" Type="http://schemas.openxmlformats.org/officeDocument/2006/relationships/font" Target="fonts/Candara-bold.fntdata"/><Relationship Id="rId28" Type="http://customschemas.google.com/relationships/presentationmetadata" Target="metadata"/><Relationship Id="rId27" Type="http://schemas.openxmlformats.org/officeDocument/2006/relationships/font" Target="fonts/Candara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fd20670f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dfd20670fb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089eab42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We will see second way only….</a:t>
            </a:r>
            <a:endParaRPr/>
          </a:p>
        </p:txBody>
      </p:sp>
      <p:sp>
        <p:nvSpPr>
          <p:cNvPr id="70" name="Google Shape;70;ge089eab42f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e80c3c54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" name="Google Shape;77;gee80c3c54a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e80c3c54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" name="Google Shape;84;gee80c3c54a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e80c3c54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gee80c3c54a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e80c3c54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gee80c3c54a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Annotate Java class</a:t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971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545845" y="1413808"/>
            <a:ext cx="9969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entity class?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Ways of mapping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annotations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fd20670fb_0_9"/>
          <p:cNvSpPr txBox="1"/>
          <p:nvPr/>
        </p:nvSpPr>
        <p:spPr>
          <a:xfrm>
            <a:off x="579381" y="433039"/>
            <a:ext cx="8000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What is entity class?</a:t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dfd20670fb_0_9"/>
          <p:cNvSpPr txBox="1"/>
          <p:nvPr/>
        </p:nvSpPr>
        <p:spPr>
          <a:xfrm>
            <a:off x="432400" y="1338650"/>
            <a:ext cx="927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Java class that is map to database table is called entity class.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0" name="Google Shape;60;gdfd20670fb_0_9"/>
          <p:cNvGraphicFramePr/>
          <p:nvPr/>
        </p:nvGraphicFramePr>
        <p:xfrm>
          <a:off x="731775" y="215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{1CAEED28-790D-418A-91A2-8F9378EE8B5B}</a:tableStyleId>
              </a:tblPr>
              <a:tblGrid>
                <a:gridCol w="2582650"/>
              </a:tblGrid>
              <a:tr h="54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Teacher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1548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-id: int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-f_name: String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-l_name: String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-email: String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574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1" name="Google Shape;61;gdfd20670fb_0_9"/>
          <p:cNvGraphicFramePr/>
          <p:nvPr/>
        </p:nvGraphicFramePr>
        <p:xfrm>
          <a:off x="6526500" y="21511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{1CAEED28-790D-418A-91A2-8F9378EE8B5B}</a:tableStyleId>
              </a:tblPr>
              <a:tblGrid>
                <a:gridCol w="3228300"/>
              </a:tblGrid>
              <a:tr h="535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Teacher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1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d: INT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f_Name: VARCHAR (50)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l_Name: VARCHAR (50)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email: VARCHAR (50)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535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Indexes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2" name="Google Shape;62;gdfd20670fb_0_9"/>
          <p:cNvSpPr/>
          <p:nvPr/>
        </p:nvSpPr>
        <p:spPr>
          <a:xfrm>
            <a:off x="4048500" y="2691850"/>
            <a:ext cx="1465800" cy="1653900"/>
          </a:xfrm>
          <a:prstGeom prst="roundRect">
            <a:avLst>
              <a:gd fmla="val 16667" name="adj"/>
            </a:avLst>
          </a:prstGeom>
          <a:solidFill>
            <a:srgbClr val="A5A5A5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Hibernate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3" name="Google Shape;63;gdfd20670fb_0_9"/>
          <p:cNvCxnSpPr/>
          <p:nvPr/>
        </p:nvCxnSpPr>
        <p:spPr>
          <a:xfrm>
            <a:off x="3350475" y="3499350"/>
            <a:ext cx="698100" cy="0"/>
          </a:xfrm>
          <a:prstGeom prst="straightConnector1">
            <a:avLst/>
          </a:prstGeom>
          <a:noFill/>
          <a:ln cap="flat" cmpd="sng" w="28575">
            <a:solidFill>
              <a:srgbClr val="0F75B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4" name="Google Shape;64;gdfd20670fb_0_9"/>
          <p:cNvCxnSpPr/>
          <p:nvPr/>
        </p:nvCxnSpPr>
        <p:spPr>
          <a:xfrm flipH="1" rot="10800000">
            <a:off x="5514300" y="3481950"/>
            <a:ext cx="1012200" cy="17400"/>
          </a:xfrm>
          <a:prstGeom prst="straightConnector1">
            <a:avLst/>
          </a:prstGeom>
          <a:noFill/>
          <a:ln cap="flat" cmpd="sng" w="28575">
            <a:solidFill>
              <a:srgbClr val="0F75B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5" name="Google Shape;65;gdfd20670fb_0_9"/>
          <p:cNvCxnSpPr/>
          <p:nvPr/>
        </p:nvCxnSpPr>
        <p:spPr>
          <a:xfrm rot="10800000">
            <a:off x="3350475" y="4261350"/>
            <a:ext cx="698100" cy="0"/>
          </a:xfrm>
          <a:prstGeom prst="straightConnector1">
            <a:avLst/>
          </a:prstGeom>
          <a:noFill/>
          <a:ln cap="flat" cmpd="sng" w="28575">
            <a:solidFill>
              <a:srgbClr val="0F75B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6" name="Google Shape;66;gdfd20670fb_0_9"/>
          <p:cNvCxnSpPr/>
          <p:nvPr/>
        </p:nvCxnSpPr>
        <p:spPr>
          <a:xfrm flipH="1">
            <a:off x="5514300" y="4249725"/>
            <a:ext cx="1029600" cy="11400"/>
          </a:xfrm>
          <a:prstGeom prst="straightConnector1">
            <a:avLst/>
          </a:prstGeom>
          <a:noFill/>
          <a:ln cap="flat" cmpd="sng" w="28575">
            <a:solidFill>
              <a:srgbClr val="0F75B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7" name="Google Shape;67;gdfd20670fb_0_9"/>
          <p:cNvCxnSpPr/>
          <p:nvPr/>
        </p:nvCxnSpPr>
        <p:spPr>
          <a:xfrm>
            <a:off x="584800" y="1140250"/>
            <a:ext cx="10956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089eab42f_0_6"/>
          <p:cNvSpPr txBox="1"/>
          <p:nvPr/>
        </p:nvSpPr>
        <p:spPr>
          <a:xfrm>
            <a:off x="584806" y="406414"/>
            <a:ext cx="8000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Ways of mapping</a:t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ge089eab42f_0_6"/>
          <p:cNvSpPr txBox="1"/>
          <p:nvPr/>
        </p:nvSpPr>
        <p:spPr>
          <a:xfrm>
            <a:off x="584800" y="1399050"/>
            <a:ext cx="9278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XML configuration file (old approach)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Java annotations (new approach)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" name="Google Shape;74;ge089eab42f_0_6"/>
          <p:cNvCxnSpPr/>
          <p:nvPr/>
        </p:nvCxnSpPr>
        <p:spPr>
          <a:xfrm>
            <a:off x="584800" y="1140250"/>
            <a:ext cx="10956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e80c3c54a_0_7"/>
          <p:cNvSpPr txBox="1"/>
          <p:nvPr/>
        </p:nvSpPr>
        <p:spPr>
          <a:xfrm>
            <a:off x="584806" y="448839"/>
            <a:ext cx="8000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Java annotations</a:t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gee80c3c54a_0_7"/>
          <p:cNvSpPr txBox="1"/>
          <p:nvPr/>
        </p:nvSpPr>
        <p:spPr>
          <a:xfrm>
            <a:off x="584800" y="1399050"/>
            <a:ext cx="9278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Step 1:</a:t>
            </a: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Map class to database tables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2: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Map class fields to database columns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1" name="Google Shape;81;gee80c3c54a_0_7"/>
          <p:cNvCxnSpPr/>
          <p:nvPr/>
        </p:nvCxnSpPr>
        <p:spPr>
          <a:xfrm>
            <a:off x="584800" y="1140250"/>
            <a:ext cx="10956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e80c3c54a_0_17"/>
          <p:cNvSpPr txBox="1"/>
          <p:nvPr/>
        </p:nvSpPr>
        <p:spPr>
          <a:xfrm>
            <a:off x="579381" y="509239"/>
            <a:ext cx="8000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Java annotations</a:t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gee80c3c54a_0_17"/>
          <p:cNvSpPr txBox="1"/>
          <p:nvPr/>
        </p:nvSpPr>
        <p:spPr>
          <a:xfrm>
            <a:off x="584800" y="1435213"/>
            <a:ext cx="92787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1: Map Class to database Tables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@Entity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@Table(name  = “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eacher”)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eacher{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8" name="Google Shape;88;gee80c3c54a_0_17"/>
          <p:cNvGraphicFramePr/>
          <p:nvPr/>
        </p:nvGraphicFramePr>
        <p:xfrm>
          <a:off x="5115800" y="1455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{1CAEED28-790D-418A-91A2-8F9378EE8B5B}</a:tableStyleId>
              </a:tblPr>
              <a:tblGrid>
                <a:gridCol w="2582650"/>
              </a:tblGrid>
              <a:tr h="54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Teacher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1548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-id: int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-f_name: String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-l_name: String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-email: String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544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9" name="Google Shape;89;gee80c3c54a_0_17"/>
          <p:cNvGraphicFramePr/>
          <p:nvPr/>
        </p:nvGraphicFramePr>
        <p:xfrm>
          <a:off x="8312800" y="14422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{1CAEED28-790D-418A-91A2-8F9378EE8B5B}</a:tableStyleId>
              </a:tblPr>
              <a:tblGrid>
                <a:gridCol w="3228300"/>
              </a:tblGrid>
              <a:tr h="535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eacher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1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id: INT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f_Name: VARCHAR (50)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l_Name: VARCHAR (50)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email: VARCHAR (50)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535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Indexes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cxnSp>
        <p:nvCxnSpPr>
          <p:cNvPr id="90" name="Google Shape;90;gee80c3c54a_0_17"/>
          <p:cNvCxnSpPr/>
          <p:nvPr/>
        </p:nvCxnSpPr>
        <p:spPr>
          <a:xfrm flipH="1" rot="10800000">
            <a:off x="7716050" y="1768800"/>
            <a:ext cx="606000" cy="17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1" name="Google Shape;91;gee80c3c54a_0_17"/>
          <p:cNvCxnSpPr/>
          <p:nvPr/>
        </p:nvCxnSpPr>
        <p:spPr>
          <a:xfrm>
            <a:off x="584800" y="1140250"/>
            <a:ext cx="10956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e80c3c54a_0_23"/>
          <p:cNvSpPr txBox="1"/>
          <p:nvPr/>
        </p:nvSpPr>
        <p:spPr>
          <a:xfrm>
            <a:off x="579381" y="509239"/>
            <a:ext cx="8000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Java annotations</a:t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ee80c3c54a_0_23"/>
          <p:cNvSpPr txBox="1"/>
          <p:nvPr/>
        </p:nvSpPr>
        <p:spPr>
          <a:xfrm>
            <a:off x="579375" y="1475250"/>
            <a:ext cx="92787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2: Map fields to Database Columns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@Entity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@Table(name  = “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eacher”)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eacher{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@Id  // indicates primary key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olumn (name = “id”)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 int id;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olumn (name = “f_Name”)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 String f_name;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8" name="Google Shape;98;gee80c3c54a_0_23"/>
          <p:cNvGraphicFramePr/>
          <p:nvPr/>
        </p:nvGraphicFramePr>
        <p:xfrm>
          <a:off x="5115800" y="1643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{1CAEED28-790D-418A-91A2-8F9378EE8B5B}</a:tableStyleId>
              </a:tblPr>
              <a:tblGrid>
                <a:gridCol w="2582650"/>
              </a:tblGrid>
              <a:tr h="54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Teacher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1548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-id: int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-f_name: String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-l_name: String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-email: String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544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Google Shape;99;gee80c3c54a_0_23"/>
          <p:cNvGraphicFramePr/>
          <p:nvPr/>
        </p:nvGraphicFramePr>
        <p:xfrm>
          <a:off x="8312800" y="16304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{1CAEED28-790D-418A-91A2-8F9378EE8B5B}</a:tableStyleId>
              </a:tblPr>
              <a:tblGrid>
                <a:gridCol w="3228300"/>
              </a:tblGrid>
              <a:tr h="535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Teacher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1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id: INT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f_Name: VARCHAR (50)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l_Name: VARCHAR (50)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Email: VARCHAR (50)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535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Indexes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cxnSp>
        <p:nvCxnSpPr>
          <p:cNvPr id="100" name="Google Shape;100;gee80c3c54a_0_23"/>
          <p:cNvCxnSpPr/>
          <p:nvPr/>
        </p:nvCxnSpPr>
        <p:spPr>
          <a:xfrm flipH="1" rot="10800000">
            <a:off x="7716050" y="2490400"/>
            <a:ext cx="606000" cy="17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1" name="Google Shape;101;gee80c3c54a_0_23"/>
          <p:cNvCxnSpPr/>
          <p:nvPr/>
        </p:nvCxnSpPr>
        <p:spPr>
          <a:xfrm flipH="1" rot="10800000">
            <a:off x="7716050" y="2871400"/>
            <a:ext cx="606000" cy="17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2" name="Google Shape;102;gee80c3c54a_0_23"/>
          <p:cNvCxnSpPr/>
          <p:nvPr/>
        </p:nvCxnSpPr>
        <p:spPr>
          <a:xfrm flipH="1" rot="10800000">
            <a:off x="7716050" y="3252400"/>
            <a:ext cx="606000" cy="17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3" name="Google Shape;103;gee80c3c54a_0_23"/>
          <p:cNvCxnSpPr/>
          <p:nvPr/>
        </p:nvCxnSpPr>
        <p:spPr>
          <a:xfrm flipH="1" rot="10800000">
            <a:off x="7716050" y="3557200"/>
            <a:ext cx="606000" cy="17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4" name="Google Shape;104;gee80c3c54a_0_23"/>
          <p:cNvCxnSpPr/>
          <p:nvPr/>
        </p:nvCxnSpPr>
        <p:spPr>
          <a:xfrm>
            <a:off x="584800" y="1140250"/>
            <a:ext cx="10956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e80c3c54a_0_12"/>
          <p:cNvSpPr txBox="1"/>
          <p:nvPr/>
        </p:nvSpPr>
        <p:spPr>
          <a:xfrm>
            <a:off x="579381" y="509239"/>
            <a:ext cx="8000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ee80c3c54a_0_12"/>
          <p:cNvSpPr txBox="1"/>
          <p:nvPr/>
        </p:nvSpPr>
        <p:spPr>
          <a:xfrm>
            <a:off x="522375" y="1498200"/>
            <a:ext cx="927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have seen how we can annotate java class with an example.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" name="Google Shape;111;gee80c3c54a_0_12"/>
          <p:cNvCxnSpPr/>
          <p:nvPr/>
        </p:nvCxnSpPr>
        <p:spPr>
          <a:xfrm>
            <a:off x="584800" y="1140250"/>
            <a:ext cx="10956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