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Corbel"/>
      <p:regular r:id="rId30"/>
      <p:bold r:id="rId31"/>
      <p:italic r:id="rId32"/>
      <p:boldItalic r:id="rId33"/>
    </p:embeddedFont>
    <p:embeddedFont>
      <p:font typeface="Candara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8" roundtripDataSignature="AMtx7mjl4qEAgKWwoq4/Y5F+ZmR6sVS1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B8F15F-E637-4648-B9B0-ECA9CCAE300E}">
  <a:tblStyle styleId="{FFB8F15F-E637-4648-B9B0-ECA9CCAE300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FA694B7A-5917-4E1F-BD45-FCD106AA3BB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4777B2B-D38E-4F53-9188-562661980DA4}" styleName="Table_2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rbel-bold.fntdata"/><Relationship Id="rId30" Type="http://schemas.openxmlformats.org/officeDocument/2006/relationships/font" Target="fonts/Corbel-regular.fntdata"/><Relationship Id="rId11" Type="http://schemas.openxmlformats.org/officeDocument/2006/relationships/slide" Target="slides/slide5.xml"/><Relationship Id="rId33" Type="http://schemas.openxmlformats.org/officeDocument/2006/relationships/font" Target="fonts/Corbel-boldItalic.fntdata"/><Relationship Id="rId10" Type="http://schemas.openxmlformats.org/officeDocument/2006/relationships/slide" Target="slides/slide4.xml"/><Relationship Id="rId32" Type="http://schemas.openxmlformats.org/officeDocument/2006/relationships/font" Target="fonts/Corbel-italic.fntdata"/><Relationship Id="rId13" Type="http://schemas.openxmlformats.org/officeDocument/2006/relationships/slide" Target="slides/slide7.xml"/><Relationship Id="rId35" Type="http://schemas.openxmlformats.org/officeDocument/2006/relationships/font" Target="fonts/Candara-bold.fntdata"/><Relationship Id="rId12" Type="http://schemas.openxmlformats.org/officeDocument/2006/relationships/slide" Target="slides/slide6.xml"/><Relationship Id="rId34" Type="http://schemas.openxmlformats.org/officeDocument/2006/relationships/font" Target="fonts/Candara-regular.fntdata"/><Relationship Id="rId15" Type="http://schemas.openxmlformats.org/officeDocument/2006/relationships/slide" Target="slides/slide9.xml"/><Relationship Id="rId37" Type="http://schemas.openxmlformats.org/officeDocument/2006/relationships/font" Target="fonts/Candara-boldItalic.fntdata"/><Relationship Id="rId14" Type="http://schemas.openxmlformats.org/officeDocument/2006/relationships/slide" Target="slides/slide8.xml"/><Relationship Id="rId36" Type="http://schemas.openxmlformats.org/officeDocument/2006/relationships/font" Target="fonts/Candara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" name="Google Shape;48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3d7dac882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e3d7dac882_1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e42a4dfb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ee42a4dfbd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42a4dfbd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e42a4dfb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ee42a4dfbd_0_4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a80bf180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a80bf18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ea80bf180e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3d7dac88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e3d7dac882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c9c33d67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c9c33d6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ec9c33d67d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3d7dac882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e3d7dac882_1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3d7dac882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e3d7dac882_1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7" name="Google Shape;267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089eab4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ge089eab42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3d7dac8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ge3d7dac882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a61282f5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a61282f5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ea61282f5b_0_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c9c33d67d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c9c33d6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ec9c33d67d_0_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c9c33d67d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c9c33d67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ec9c33d67d_0_1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c9c33d67d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c9c33d67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ec9c33d67d_0_1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e3d7dac882_1_164"/>
          <p:cNvSpPr txBox="1"/>
          <p:nvPr>
            <p:ph type="title"/>
          </p:nvPr>
        </p:nvSpPr>
        <p:spPr>
          <a:xfrm>
            <a:off x="914400" y="3048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ge3d7dac882_1_164"/>
          <p:cNvSpPr txBox="1"/>
          <p:nvPr>
            <p:ph idx="1" type="body"/>
          </p:nvPr>
        </p:nvSpPr>
        <p:spPr>
          <a:xfrm>
            <a:off x="8128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2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Infix, Prefix, Postfix</a:t>
            </a:r>
            <a:endParaRPr b="1" i="1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3d7dac882_1_36"/>
          <p:cNvSpPr txBox="1"/>
          <p:nvPr/>
        </p:nvSpPr>
        <p:spPr>
          <a:xfrm>
            <a:off x="803656" y="1590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Infix to Postfix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xample 1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e3d7dac882_1_36"/>
          <p:cNvSpPr txBox="1"/>
          <p:nvPr/>
        </p:nvSpPr>
        <p:spPr>
          <a:xfrm>
            <a:off x="7605650" y="941775"/>
            <a:ext cx="443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Infix Expression: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2*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/(2-1)+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e3d7dac882_1_36"/>
          <p:cNvSpPr txBox="1"/>
          <p:nvPr/>
        </p:nvSpPr>
        <p:spPr>
          <a:xfrm>
            <a:off x="7605650" y="1828425"/>
            <a:ext cx="443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Postfix Expression:</a:t>
            </a: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*21-/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64</a:t>
            </a: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0" name="Google Shape;110;ge3d7dac882_1_36"/>
          <p:cNvGraphicFramePr/>
          <p:nvPr/>
        </p:nvGraphicFramePr>
        <p:xfrm>
          <a:off x="803655" y="14550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Empty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1" name="Google Shape;111;ge3d7dac882_1_36"/>
          <p:cNvGraphicFramePr/>
          <p:nvPr/>
        </p:nvGraphicFramePr>
        <p:xfrm>
          <a:off x="803688" y="1828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175"/>
                <a:gridCol w="2235175"/>
                <a:gridCol w="2235175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2" name="Google Shape;112;ge3d7dac882_1_36"/>
          <p:cNvGraphicFramePr/>
          <p:nvPr/>
        </p:nvGraphicFramePr>
        <p:xfrm>
          <a:off x="803661" y="22018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3" name="Google Shape;113;ge3d7dac882_1_36"/>
          <p:cNvGraphicFramePr/>
          <p:nvPr/>
        </p:nvGraphicFramePr>
        <p:xfrm>
          <a:off x="803666" y="2575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*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4" name="Google Shape;114;ge3d7dac882_1_36"/>
          <p:cNvGraphicFramePr/>
          <p:nvPr/>
        </p:nvGraphicFramePr>
        <p:xfrm>
          <a:off x="803671" y="29485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 (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*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5" name="Google Shape;115;ge3d7dac882_1_36"/>
          <p:cNvGraphicFramePr/>
          <p:nvPr/>
        </p:nvGraphicFramePr>
        <p:xfrm>
          <a:off x="803677" y="33219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 (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* 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6" name="Google Shape;116;ge3d7dac882_1_36"/>
          <p:cNvGraphicFramePr/>
          <p:nvPr/>
        </p:nvGraphicFramePr>
        <p:xfrm>
          <a:off x="803682" y="3695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 ( -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* 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7" name="Google Shape;117;ge3d7dac882_1_36"/>
          <p:cNvGraphicFramePr/>
          <p:nvPr/>
        </p:nvGraphicFramePr>
        <p:xfrm>
          <a:off x="803688" y="40687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 ( -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* 2 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8" name="Google Shape;118;ge3d7dac882_1_36"/>
          <p:cNvGraphicFramePr/>
          <p:nvPr/>
        </p:nvGraphicFramePr>
        <p:xfrm>
          <a:off x="803693" y="44573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* 2 1 -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9" name="Google Shape;119;ge3d7dac882_1_36"/>
          <p:cNvGraphicFramePr/>
          <p:nvPr/>
        </p:nvGraphicFramePr>
        <p:xfrm>
          <a:off x="803698" y="48307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* 2 1 - /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0" name="Google Shape;120;ge3d7dac882_1_36"/>
          <p:cNvGraphicFramePr/>
          <p:nvPr/>
        </p:nvGraphicFramePr>
        <p:xfrm>
          <a:off x="803704" y="52040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* 2 1 - /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1" name="Google Shape;121;ge3d7dac882_1_36"/>
          <p:cNvGraphicFramePr/>
          <p:nvPr/>
        </p:nvGraphicFramePr>
        <p:xfrm>
          <a:off x="803709" y="59508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</a:t>
                      </a: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* 2 1 - /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2" name="Google Shape;122;ge3d7dac882_1_36"/>
          <p:cNvGraphicFramePr/>
          <p:nvPr/>
        </p:nvGraphicFramePr>
        <p:xfrm>
          <a:off x="803714" y="99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CCFF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IN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Expression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CCFF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IN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CCFF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IN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3" name="Google Shape;123;ge3d7dac882_1_36"/>
          <p:cNvGraphicFramePr/>
          <p:nvPr/>
        </p:nvGraphicFramePr>
        <p:xfrm>
          <a:off x="803720" y="55774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</a:t>
                      </a: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* 2 1 - /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4" name="Google Shape;124;ge3d7dac882_1_36"/>
          <p:cNvGraphicFramePr/>
          <p:nvPr/>
        </p:nvGraphicFramePr>
        <p:xfrm>
          <a:off x="803725" y="632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Empty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</a:t>
                      </a: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2 1 - /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</a:t>
                      </a: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+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e42a4dfbd_0_21"/>
          <p:cNvSpPr txBox="1"/>
          <p:nvPr/>
        </p:nvSpPr>
        <p:spPr>
          <a:xfrm>
            <a:off x="803656" y="1590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Infix to Postfix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xample 2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ee42a4dfbd_0_21"/>
          <p:cNvSpPr txBox="1"/>
          <p:nvPr/>
        </p:nvSpPr>
        <p:spPr>
          <a:xfrm>
            <a:off x="7605650" y="1246575"/>
            <a:ext cx="443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Infix Expression: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(Z+B/C*(D+E)-F)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ee42a4dfbd_0_21"/>
          <p:cNvSpPr txBox="1"/>
          <p:nvPr/>
        </p:nvSpPr>
        <p:spPr>
          <a:xfrm>
            <a:off x="7605650" y="1828425"/>
            <a:ext cx="443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2" name="Google Shape;132;gee42a4dfbd_0_21"/>
          <p:cNvGraphicFramePr/>
          <p:nvPr/>
        </p:nvGraphicFramePr>
        <p:xfrm>
          <a:off x="803655" y="18360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3" name="Google Shape;133;gee42a4dfbd_0_21"/>
          <p:cNvGraphicFramePr/>
          <p:nvPr/>
        </p:nvGraphicFramePr>
        <p:xfrm>
          <a:off x="803688" y="220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175"/>
                <a:gridCol w="2235175"/>
                <a:gridCol w="2235175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4" name="Google Shape;134;gee42a4dfbd_0_21"/>
          <p:cNvGraphicFramePr/>
          <p:nvPr/>
        </p:nvGraphicFramePr>
        <p:xfrm>
          <a:off x="803661" y="25828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+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5" name="Google Shape;135;gee42a4dfbd_0_21"/>
          <p:cNvGraphicFramePr/>
          <p:nvPr/>
        </p:nvGraphicFramePr>
        <p:xfrm>
          <a:off x="803671" y="29485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+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 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6" name="Google Shape;136;gee42a4dfbd_0_21"/>
          <p:cNvGraphicFramePr/>
          <p:nvPr/>
        </p:nvGraphicFramePr>
        <p:xfrm>
          <a:off x="803677" y="33219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+ /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 B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7" name="Google Shape;137;gee42a4dfbd_0_21"/>
          <p:cNvGraphicFramePr/>
          <p:nvPr/>
        </p:nvGraphicFramePr>
        <p:xfrm>
          <a:off x="803682" y="3695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+ /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  B  C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8" name="Google Shape;138;gee42a4dfbd_0_21"/>
          <p:cNvGraphicFramePr/>
          <p:nvPr/>
        </p:nvGraphicFramePr>
        <p:xfrm>
          <a:off x="803688" y="40687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+ *  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 B C /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9" name="Google Shape;139;gee42a4dfbd_0_21"/>
          <p:cNvGraphicFramePr/>
          <p:nvPr/>
        </p:nvGraphicFramePr>
        <p:xfrm>
          <a:off x="803693" y="44573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+ * (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 B C /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0" name="Google Shape;140;gee42a4dfbd_0_21"/>
          <p:cNvGraphicFramePr/>
          <p:nvPr/>
        </p:nvGraphicFramePr>
        <p:xfrm>
          <a:off x="803698" y="48307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+ * (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 B C / D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1" name="Google Shape;141;gee42a4dfbd_0_21"/>
          <p:cNvGraphicFramePr/>
          <p:nvPr/>
        </p:nvGraphicFramePr>
        <p:xfrm>
          <a:off x="803704" y="52040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+ * ( +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 B C / D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2" name="Google Shape;142;gee42a4dfbd_0_21"/>
          <p:cNvGraphicFramePr/>
          <p:nvPr/>
        </p:nvGraphicFramePr>
        <p:xfrm>
          <a:off x="803709" y="59508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+ *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 B C / D E +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3" name="Google Shape;143;gee42a4dfbd_0_21"/>
          <p:cNvGraphicFramePr/>
          <p:nvPr/>
        </p:nvGraphicFramePr>
        <p:xfrm>
          <a:off x="803714" y="137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CCFF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IN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Expression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CCFF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IN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CCFF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IN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4" name="Google Shape;144;gee42a4dfbd_0_21"/>
          <p:cNvGraphicFramePr/>
          <p:nvPr/>
        </p:nvGraphicFramePr>
        <p:xfrm>
          <a:off x="803720" y="55774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+ * ( +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 B C / D 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5" name="Google Shape;145;gee42a4dfbd_0_21"/>
          <p:cNvGraphicFramePr/>
          <p:nvPr/>
        </p:nvGraphicFramePr>
        <p:xfrm>
          <a:off x="803725" y="632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-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 B C / D E + * +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42a4dfbd_0_42"/>
          <p:cNvSpPr txBox="1"/>
          <p:nvPr/>
        </p:nvSpPr>
        <p:spPr>
          <a:xfrm>
            <a:off x="1136100" y="4922575"/>
            <a:ext cx="548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Postfix Expression:</a:t>
            </a: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B C / D E + * + F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2" name="Google Shape;152;gee42a4dfbd_0_42"/>
          <p:cNvGraphicFramePr/>
          <p:nvPr/>
        </p:nvGraphicFramePr>
        <p:xfrm>
          <a:off x="803655" y="14550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-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 B C / D E + * + F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3" name="Google Shape;153;gee42a4dfbd_0_42"/>
          <p:cNvGraphicFramePr/>
          <p:nvPr/>
        </p:nvGraphicFramePr>
        <p:xfrm>
          <a:off x="803688" y="1828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175"/>
                <a:gridCol w="2235175"/>
                <a:gridCol w="2235175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empty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 C / D E + * + F -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4" name="Google Shape;154;gee42a4dfbd_0_42"/>
          <p:cNvGraphicFramePr/>
          <p:nvPr/>
        </p:nvGraphicFramePr>
        <p:xfrm>
          <a:off x="803714" y="99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CCFF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IN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Expression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CCFF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IN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CCFF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IN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a80bf180e_0_0"/>
          <p:cNvSpPr txBox="1"/>
          <p:nvPr>
            <p:ph type="ctrTitle"/>
          </p:nvPr>
        </p:nvSpPr>
        <p:spPr>
          <a:xfrm>
            <a:off x="700075" y="-107149"/>
            <a:ext cx="103632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Infix to Prefix algorithm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ea80bf180e_0_0"/>
          <p:cNvSpPr txBox="1"/>
          <p:nvPr/>
        </p:nvSpPr>
        <p:spPr>
          <a:xfrm>
            <a:off x="1285875" y="1446600"/>
            <a:ext cx="9402900" cy="2031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 : </a:t>
            </a:r>
            <a:r>
              <a:rPr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Reverse of Infix Expression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tep 3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Postfix Expression of Reversed Infix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Reverse the above postfix expression to get prefix expression.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5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Stop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3d7dac882_0_3"/>
          <p:cNvSpPr txBox="1"/>
          <p:nvPr/>
        </p:nvSpPr>
        <p:spPr>
          <a:xfrm>
            <a:off x="803731" y="1036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Infix to Prefix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e3d7dac882_0_3"/>
          <p:cNvSpPr txBox="1"/>
          <p:nvPr/>
        </p:nvSpPr>
        <p:spPr>
          <a:xfrm>
            <a:off x="7605650" y="1012575"/>
            <a:ext cx="4436700" cy="523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Infix Expression: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2*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/(2-1)+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8" name="Google Shape;168;ge3d7dac882_0_3"/>
          <p:cNvGraphicFramePr/>
          <p:nvPr/>
        </p:nvGraphicFramePr>
        <p:xfrm>
          <a:off x="803655" y="14550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Empty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9" name="Google Shape;169;ge3d7dac882_0_3"/>
          <p:cNvGraphicFramePr/>
          <p:nvPr/>
        </p:nvGraphicFramePr>
        <p:xfrm>
          <a:off x="803688" y="1828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175"/>
                <a:gridCol w="2235175"/>
                <a:gridCol w="2235175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0" name="Google Shape;170;ge3d7dac882_0_3"/>
          <p:cNvGraphicFramePr/>
          <p:nvPr/>
        </p:nvGraphicFramePr>
        <p:xfrm>
          <a:off x="803661" y="22018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1" name="Google Shape;171;ge3d7dac882_0_3"/>
          <p:cNvGraphicFramePr/>
          <p:nvPr/>
        </p:nvGraphicFramePr>
        <p:xfrm>
          <a:off x="803666" y="2575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*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2" name="Google Shape;172;ge3d7dac882_0_3"/>
          <p:cNvGraphicFramePr/>
          <p:nvPr/>
        </p:nvGraphicFramePr>
        <p:xfrm>
          <a:off x="803671" y="29485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3" name="Google Shape;173;ge3d7dac882_0_3"/>
          <p:cNvGraphicFramePr/>
          <p:nvPr/>
        </p:nvGraphicFramePr>
        <p:xfrm>
          <a:off x="803677" y="33219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* 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4" name="Google Shape;174;ge3d7dac882_0_3"/>
          <p:cNvGraphicFramePr/>
          <p:nvPr/>
        </p:nvGraphicFramePr>
        <p:xfrm>
          <a:off x="803682" y="3695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-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* 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5" name="Google Shape;175;ge3d7dac882_0_3"/>
          <p:cNvGraphicFramePr/>
          <p:nvPr/>
        </p:nvGraphicFramePr>
        <p:xfrm>
          <a:off x="803688" y="40687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-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* 1 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6" name="Google Shape;176;ge3d7dac882_0_3"/>
          <p:cNvGraphicFramePr/>
          <p:nvPr/>
        </p:nvGraphicFramePr>
        <p:xfrm>
          <a:off x="803693" y="44573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* 1 2 -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7" name="Google Shape;177;ge3d7dac882_0_3"/>
          <p:cNvGraphicFramePr/>
          <p:nvPr/>
        </p:nvGraphicFramePr>
        <p:xfrm>
          <a:off x="803698" y="48307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</a:t>
                      </a: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* 1 2 -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8" name="Google Shape;178;ge3d7dac882_0_3"/>
          <p:cNvGraphicFramePr/>
          <p:nvPr/>
        </p:nvGraphicFramePr>
        <p:xfrm>
          <a:off x="803704" y="52040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</a:t>
                      </a: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* 1 2 -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9" name="Google Shape;179;ge3d7dac882_0_3"/>
          <p:cNvGraphicFramePr/>
          <p:nvPr/>
        </p:nvGraphicFramePr>
        <p:xfrm>
          <a:off x="803709" y="59508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</a:t>
                      </a: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* 1 2 -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 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0" name="Google Shape;180;ge3d7dac882_0_3"/>
          <p:cNvGraphicFramePr/>
          <p:nvPr/>
        </p:nvGraphicFramePr>
        <p:xfrm>
          <a:off x="803714" y="99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CCFF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1" lang="en-IN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Expression</a:t>
                      </a:r>
                      <a:endParaRPr b="1" i="1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CCFF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1" lang="en-IN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b="1" i="1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CCFF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1" lang="en-IN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 b="1" i="1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1" name="Google Shape;181;ge3d7dac882_0_3"/>
          <p:cNvGraphicFramePr/>
          <p:nvPr/>
        </p:nvGraphicFramePr>
        <p:xfrm>
          <a:off x="803720" y="55774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* 1 2 -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/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ge3d7dac882_0_3"/>
          <p:cNvGraphicFramePr/>
          <p:nvPr/>
        </p:nvGraphicFramePr>
        <p:xfrm>
          <a:off x="803725" y="632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{F4777B2B-D38E-4F53-9188-562661980DA4}</a:tableStyleId>
              </a:tblPr>
              <a:tblGrid>
                <a:gridCol w="2235200"/>
                <a:gridCol w="2235200"/>
                <a:gridCol w="223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I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Empty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* 1 2 -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/ 2 * +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3" name="Google Shape;183;ge3d7dac882_0_3"/>
          <p:cNvSpPr txBox="1"/>
          <p:nvPr/>
        </p:nvSpPr>
        <p:spPr>
          <a:xfrm>
            <a:off x="7605650" y="3861842"/>
            <a:ext cx="4436700" cy="523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Prefix expression: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+*2/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-21*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3d7dac882_0_3"/>
          <p:cNvSpPr txBox="1"/>
          <p:nvPr/>
        </p:nvSpPr>
        <p:spPr>
          <a:xfrm>
            <a:off x="7605650" y="1820825"/>
            <a:ext cx="4436700" cy="523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Opp 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Infix Expression: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4*6+(1-2)/4*2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c9c33d67d_0_0"/>
          <p:cNvSpPr txBox="1"/>
          <p:nvPr>
            <p:ph type="ctrTitle"/>
          </p:nvPr>
        </p:nvSpPr>
        <p:spPr>
          <a:xfrm>
            <a:off x="1289425" y="442701"/>
            <a:ext cx="103632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Postfix evaluation Algorithm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1" name="Google Shape;191;gec9c33d67d_0_0"/>
          <p:cNvSpPr txBox="1"/>
          <p:nvPr>
            <p:ph idx="1" type="subTitle"/>
          </p:nvPr>
        </p:nvSpPr>
        <p:spPr>
          <a:xfrm>
            <a:off x="1060825" y="1970775"/>
            <a:ext cx="10363200" cy="313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1" sz="2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Scan expression from left to right 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 any operand comes, push it to stack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If any operator comes , perform operation using operands considering precedence  (popped from stack)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the output of step 3 to stack  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pop stack , complete pending operation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3d7dac882_1_59"/>
          <p:cNvSpPr txBox="1"/>
          <p:nvPr>
            <p:ph type="title"/>
          </p:nvPr>
        </p:nvSpPr>
        <p:spPr>
          <a:xfrm>
            <a:off x="6893975" y="776875"/>
            <a:ext cx="50694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IN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Evaluate: </a:t>
            </a:r>
            <a:r>
              <a:rPr b="1" lang="en-IN" sz="2400">
                <a:solidFill>
                  <a:srgbClr val="06097A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1" i="0" lang="en-IN" sz="2400" u="none">
                <a:solidFill>
                  <a:srgbClr val="06097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2400">
                <a:solidFill>
                  <a:srgbClr val="06097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IN" sz="2400" u="none">
                <a:solidFill>
                  <a:srgbClr val="06097A"/>
                </a:solidFill>
                <a:latin typeface="Calibri"/>
                <a:ea typeface="Calibri"/>
                <a:cs typeface="Calibri"/>
                <a:sym typeface="Calibri"/>
              </a:rPr>
              <a:t> 3 + - 3 8 2 </a:t>
            </a:r>
            <a:r>
              <a:rPr b="1" lang="en-IN" sz="2400">
                <a:solidFill>
                  <a:srgbClr val="06097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IN" sz="2400" u="none">
                <a:solidFill>
                  <a:srgbClr val="06097A"/>
                </a:solidFill>
                <a:latin typeface="Calibri"/>
                <a:ea typeface="Calibri"/>
                <a:cs typeface="Calibri"/>
                <a:sym typeface="Calibri"/>
              </a:rPr>
              <a:t>/+ * 2 </a:t>
            </a:r>
            <a:r>
              <a:rPr b="1" lang="en-IN" sz="2400">
                <a:solidFill>
                  <a:srgbClr val="06097A"/>
                </a:solidFill>
                <a:latin typeface="Calibri"/>
                <a:ea typeface="Calibri"/>
                <a:cs typeface="Calibri"/>
                <a:sym typeface="Calibri"/>
              </a:rPr>
              <a:t>^</a:t>
            </a:r>
            <a:r>
              <a:rPr b="1" i="0" lang="en-IN" sz="2400" u="none">
                <a:solidFill>
                  <a:srgbClr val="06097A"/>
                </a:solidFill>
                <a:latin typeface="Calibri"/>
                <a:ea typeface="Calibri"/>
                <a:cs typeface="Calibri"/>
                <a:sym typeface="Calibri"/>
              </a:rPr>
              <a:t> 3 +</a:t>
            </a:r>
            <a:endParaRPr b="1" i="0" sz="2400" u="none">
              <a:solidFill>
                <a:srgbClr val="06097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lang="en-IN" sz="2400">
                <a:solidFill>
                  <a:srgbClr val="06097A"/>
                </a:solidFill>
                <a:latin typeface="Calibri"/>
                <a:ea typeface="Calibri"/>
                <a:cs typeface="Calibri"/>
                <a:sym typeface="Calibri"/>
              </a:rPr>
              <a:t>TOS → Top of Stack</a:t>
            </a:r>
            <a:endParaRPr b="1" sz="2400">
              <a:solidFill>
                <a:srgbClr val="06097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e3d7dac882_1_59"/>
          <p:cNvSpPr txBox="1"/>
          <p:nvPr/>
        </p:nvSpPr>
        <p:spPr>
          <a:xfrm>
            <a:off x="3224953" y="1196975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e3d7dac882_1_59"/>
          <p:cNvSpPr txBox="1"/>
          <p:nvPr/>
        </p:nvSpPr>
        <p:spPr>
          <a:xfrm>
            <a:off x="2817283" y="1196975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e3d7dac882_1_59"/>
          <p:cNvSpPr txBox="1"/>
          <p:nvPr/>
        </p:nvSpPr>
        <p:spPr>
          <a:xfrm>
            <a:off x="2409613" y="1196975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e3d7dac882_1_59"/>
          <p:cNvSpPr txBox="1"/>
          <p:nvPr/>
        </p:nvSpPr>
        <p:spPr>
          <a:xfrm>
            <a:off x="2001943" y="1196975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e3d7dac882_1_59"/>
          <p:cNvSpPr txBox="1"/>
          <p:nvPr/>
        </p:nvSpPr>
        <p:spPr>
          <a:xfrm>
            <a:off x="1594273" y="1196975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e3d7dac882_1_59"/>
          <p:cNvSpPr txBox="1"/>
          <p:nvPr/>
        </p:nvSpPr>
        <p:spPr>
          <a:xfrm>
            <a:off x="1186603" y="1196975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e3d7dac882_1_59"/>
          <p:cNvSpPr txBox="1"/>
          <p:nvPr/>
        </p:nvSpPr>
        <p:spPr>
          <a:xfrm>
            <a:off x="778933" y="1196975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e3d7dac882_1_59"/>
          <p:cNvSpPr txBox="1"/>
          <p:nvPr/>
        </p:nvSpPr>
        <p:spPr>
          <a:xfrm>
            <a:off x="3632623" y="1196975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e3d7dac882_1_59"/>
          <p:cNvSpPr txBox="1"/>
          <p:nvPr/>
        </p:nvSpPr>
        <p:spPr>
          <a:xfrm>
            <a:off x="5467591" y="2309987"/>
            <a:ext cx="20151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-&gt;TOS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e3d7dac882_1_59"/>
          <p:cNvSpPr txBox="1"/>
          <p:nvPr/>
        </p:nvSpPr>
        <p:spPr>
          <a:xfrm>
            <a:off x="5467591" y="2701084"/>
            <a:ext cx="20151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-&gt;TOS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e3d7dac882_1_59"/>
          <p:cNvSpPr txBox="1"/>
          <p:nvPr/>
        </p:nvSpPr>
        <p:spPr>
          <a:xfrm>
            <a:off x="5467591" y="3062082"/>
            <a:ext cx="20151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,3-&gt;TOS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e3d7dac882_1_59"/>
          <p:cNvSpPr txBox="1"/>
          <p:nvPr/>
        </p:nvSpPr>
        <p:spPr>
          <a:xfrm>
            <a:off x="5467591" y="3423079"/>
            <a:ext cx="20151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7, 5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-&gt;TOS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e3d7dac882_1_59"/>
          <p:cNvSpPr txBox="1"/>
          <p:nvPr/>
        </p:nvSpPr>
        <p:spPr>
          <a:xfrm>
            <a:off x="5467591" y="4506072"/>
            <a:ext cx="20151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,3,8-&gt;TOS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e3d7dac882_1_59"/>
          <p:cNvSpPr txBox="1"/>
          <p:nvPr/>
        </p:nvSpPr>
        <p:spPr>
          <a:xfrm>
            <a:off x="5467599" y="5228067"/>
            <a:ext cx="20151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,3,4-&gt;TOS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e3d7dac882_1_59"/>
          <p:cNvSpPr txBox="1"/>
          <p:nvPr/>
        </p:nvSpPr>
        <p:spPr>
          <a:xfrm>
            <a:off x="5467599" y="4867070"/>
            <a:ext cx="20151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,3,8,2&gt;TOS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e3d7dac882_1_59"/>
          <p:cNvSpPr txBox="1"/>
          <p:nvPr/>
        </p:nvSpPr>
        <p:spPr>
          <a:xfrm>
            <a:off x="5467591" y="3784077"/>
            <a:ext cx="20151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-&gt;TOS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e3d7dac882_1_59"/>
          <p:cNvSpPr txBox="1"/>
          <p:nvPr/>
        </p:nvSpPr>
        <p:spPr>
          <a:xfrm>
            <a:off x="5467591" y="4145075"/>
            <a:ext cx="20151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,3-&gt;TOS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e3d7dac882_1_59"/>
          <p:cNvSpPr txBox="1"/>
          <p:nvPr/>
        </p:nvSpPr>
        <p:spPr>
          <a:xfrm>
            <a:off x="744842" y="5203190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e3d7dac882_1_59"/>
          <p:cNvSpPr txBox="1"/>
          <p:nvPr/>
        </p:nvSpPr>
        <p:spPr>
          <a:xfrm>
            <a:off x="744842" y="4850448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e3d7dac882_1_59"/>
          <p:cNvSpPr txBox="1"/>
          <p:nvPr/>
        </p:nvSpPr>
        <p:spPr>
          <a:xfrm>
            <a:off x="744842" y="4497705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e3d7dac882_1_59"/>
          <p:cNvSpPr txBox="1"/>
          <p:nvPr/>
        </p:nvSpPr>
        <p:spPr>
          <a:xfrm>
            <a:off x="744842" y="3792220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e3d7dac882_1_59"/>
          <p:cNvSpPr txBox="1"/>
          <p:nvPr/>
        </p:nvSpPr>
        <p:spPr>
          <a:xfrm>
            <a:off x="744842" y="3439478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e3d7dac882_1_59"/>
          <p:cNvSpPr txBox="1"/>
          <p:nvPr/>
        </p:nvSpPr>
        <p:spPr>
          <a:xfrm>
            <a:off x="744842" y="3086735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e3d7dac882_1_59"/>
          <p:cNvSpPr txBox="1"/>
          <p:nvPr/>
        </p:nvSpPr>
        <p:spPr>
          <a:xfrm>
            <a:off x="744842" y="2733993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e3d7dac882_1_59"/>
          <p:cNvSpPr txBox="1"/>
          <p:nvPr/>
        </p:nvSpPr>
        <p:spPr>
          <a:xfrm>
            <a:off x="744842" y="2381250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e3d7dac882_1_59"/>
          <p:cNvSpPr txBox="1"/>
          <p:nvPr/>
        </p:nvSpPr>
        <p:spPr>
          <a:xfrm>
            <a:off x="744842" y="4144963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e3d7dac882_1_59"/>
          <p:cNvSpPr txBox="1"/>
          <p:nvPr/>
        </p:nvSpPr>
        <p:spPr>
          <a:xfrm>
            <a:off x="744842" y="5555933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e3d7dac882_1_59"/>
          <p:cNvSpPr txBox="1"/>
          <p:nvPr/>
        </p:nvSpPr>
        <p:spPr>
          <a:xfrm>
            <a:off x="744842" y="5908675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e3d7dac882_1_59"/>
          <p:cNvSpPr txBox="1"/>
          <p:nvPr/>
        </p:nvSpPr>
        <p:spPr>
          <a:xfrm>
            <a:off x="4855633" y="1196975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e3d7dac882_1_59"/>
          <p:cNvSpPr txBox="1"/>
          <p:nvPr/>
        </p:nvSpPr>
        <p:spPr>
          <a:xfrm>
            <a:off x="4447963" y="1196975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e3d7dac882_1_59"/>
          <p:cNvSpPr txBox="1"/>
          <p:nvPr/>
        </p:nvSpPr>
        <p:spPr>
          <a:xfrm>
            <a:off x="4040293" y="1196975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e3d7dac882_1_59"/>
          <p:cNvSpPr txBox="1"/>
          <p:nvPr/>
        </p:nvSpPr>
        <p:spPr>
          <a:xfrm>
            <a:off x="5467591" y="5589065"/>
            <a:ext cx="20151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,7-&gt;TOS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e3d7dac882_1_59"/>
          <p:cNvSpPr txBox="1"/>
          <p:nvPr/>
        </p:nvSpPr>
        <p:spPr>
          <a:xfrm>
            <a:off x="5467591" y="5950062"/>
            <a:ext cx="20151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-&gt;TOS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e3d7dac882_1_59"/>
          <p:cNvSpPr txBox="1"/>
          <p:nvPr/>
        </p:nvSpPr>
        <p:spPr>
          <a:xfrm>
            <a:off x="228550" y="1768475"/>
            <a:ext cx="14391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Symbol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e3d7dac882_1_59"/>
          <p:cNvSpPr txBox="1"/>
          <p:nvPr/>
        </p:nvSpPr>
        <p:spPr>
          <a:xfrm>
            <a:off x="4525700" y="1768487"/>
            <a:ext cx="37593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Operand_Stack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e3d7dac882_1_59"/>
          <p:cNvSpPr txBox="1"/>
          <p:nvPr>
            <p:ph type="title"/>
          </p:nvPr>
        </p:nvSpPr>
        <p:spPr>
          <a:xfrm>
            <a:off x="756175" y="397175"/>
            <a:ext cx="8247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Evaluate Postfix expression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3d7dac882_1_117"/>
          <p:cNvSpPr txBox="1"/>
          <p:nvPr/>
        </p:nvSpPr>
        <p:spPr>
          <a:xfrm>
            <a:off x="4459591" y="2813212"/>
            <a:ext cx="20151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196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-&gt;TOS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e3d7dac882_1_117"/>
          <p:cNvSpPr txBox="1"/>
          <p:nvPr/>
        </p:nvSpPr>
        <p:spPr>
          <a:xfrm>
            <a:off x="4459591" y="3154525"/>
            <a:ext cx="20151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196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,3 -&gt;TOS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e3d7dac882_1_117"/>
          <p:cNvSpPr txBox="1"/>
          <p:nvPr/>
        </p:nvSpPr>
        <p:spPr>
          <a:xfrm>
            <a:off x="4459591" y="2452850"/>
            <a:ext cx="20151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,2-&gt;TOS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e3d7dac882_1_117"/>
          <p:cNvSpPr txBox="1"/>
          <p:nvPr/>
        </p:nvSpPr>
        <p:spPr>
          <a:xfrm>
            <a:off x="4459591" y="3524412"/>
            <a:ext cx="20151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e3d7dac882_1_117"/>
          <p:cNvSpPr txBox="1"/>
          <p:nvPr/>
        </p:nvSpPr>
        <p:spPr>
          <a:xfrm>
            <a:off x="144008" y="4236787"/>
            <a:ext cx="11904000" cy="461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Result of postfix  Expression  </a:t>
            </a:r>
            <a:r>
              <a:rPr b="1" i="0" lang="en-IN" sz="2400" u="none" cap="none" strike="noStrike">
                <a:solidFill>
                  <a:srgbClr val="06097A"/>
                </a:solidFill>
                <a:latin typeface="Calibri"/>
                <a:ea typeface="Calibri"/>
                <a:cs typeface="Calibri"/>
                <a:sym typeface="Calibri"/>
              </a:rPr>
              <a:t>6 2 3 + - 3 8 2 / + * 2 </a:t>
            </a:r>
            <a:r>
              <a:rPr b="1" lang="en-IN" sz="2400">
                <a:solidFill>
                  <a:srgbClr val="06097A"/>
                </a:solidFill>
                <a:latin typeface="Calibri"/>
                <a:ea typeface="Calibri"/>
                <a:cs typeface="Calibri"/>
                <a:sym typeface="Calibri"/>
              </a:rPr>
              <a:t>^</a:t>
            </a:r>
            <a:r>
              <a:rPr b="1" i="0" lang="en-IN" sz="2400" u="none" cap="none" strike="noStrike">
                <a:solidFill>
                  <a:srgbClr val="06097A"/>
                </a:solidFill>
                <a:latin typeface="Calibri"/>
                <a:ea typeface="Calibri"/>
                <a:cs typeface="Calibri"/>
                <a:sym typeface="Calibri"/>
              </a:rPr>
              <a:t> 3 + = </a:t>
            </a:r>
            <a:r>
              <a:rPr b="1" lang="en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199</a:t>
            </a:r>
            <a:r>
              <a:rPr b="1" i="0" lang="en-IN" sz="2400" u="none" cap="none" strike="noStrike">
                <a:solidFill>
                  <a:srgbClr val="06097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e3d7dac882_1_117"/>
          <p:cNvSpPr txBox="1"/>
          <p:nvPr/>
        </p:nvSpPr>
        <p:spPr>
          <a:xfrm>
            <a:off x="6299545" y="1196975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e3d7dac882_1_117"/>
          <p:cNvSpPr txBox="1"/>
          <p:nvPr/>
        </p:nvSpPr>
        <p:spPr>
          <a:xfrm>
            <a:off x="5895715" y="1196975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^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e3d7dac882_1_117"/>
          <p:cNvSpPr txBox="1"/>
          <p:nvPr/>
        </p:nvSpPr>
        <p:spPr>
          <a:xfrm>
            <a:off x="5491885" y="1196975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e3d7dac882_1_117"/>
          <p:cNvSpPr txBox="1"/>
          <p:nvPr/>
        </p:nvSpPr>
        <p:spPr>
          <a:xfrm>
            <a:off x="6703374" y="1196975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e3d7dac882_1_117"/>
          <p:cNvSpPr txBox="1"/>
          <p:nvPr>
            <p:ph type="title"/>
          </p:nvPr>
        </p:nvSpPr>
        <p:spPr>
          <a:xfrm>
            <a:off x="7346800" y="968675"/>
            <a:ext cx="48450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IN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Evaluate: </a:t>
            </a:r>
            <a:r>
              <a:rPr b="1" lang="en-IN" sz="2400">
                <a:solidFill>
                  <a:srgbClr val="06097A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1" i="0" lang="en-IN" sz="2400" u="none">
                <a:solidFill>
                  <a:srgbClr val="06097A"/>
                </a:solidFill>
                <a:latin typeface="Calibri"/>
                <a:ea typeface="Calibri"/>
                <a:cs typeface="Calibri"/>
                <a:sym typeface="Calibri"/>
              </a:rPr>
              <a:t> 2 3 + - 3 8 2 / + * 2 </a:t>
            </a:r>
            <a:r>
              <a:rPr b="1" lang="en-IN" sz="2400">
                <a:solidFill>
                  <a:srgbClr val="06097A"/>
                </a:solidFill>
                <a:latin typeface="Calibri"/>
                <a:ea typeface="Calibri"/>
                <a:cs typeface="Calibri"/>
                <a:sym typeface="Calibri"/>
              </a:rPr>
              <a:t>^</a:t>
            </a:r>
            <a:r>
              <a:rPr b="1" i="0" lang="en-IN" sz="2400" u="none">
                <a:solidFill>
                  <a:srgbClr val="06097A"/>
                </a:solidFill>
                <a:latin typeface="Calibri"/>
                <a:ea typeface="Calibri"/>
                <a:cs typeface="Calibri"/>
                <a:sym typeface="Calibri"/>
              </a:rPr>
              <a:t> 3 +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e3d7dac882_1_117"/>
          <p:cNvSpPr txBox="1"/>
          <p:nvPr/>
        </p:nvSpPr>
        <p:spPr>
          <a:xfrm>
            <a:off x="457150" y="1768475"/>
            <a:ext cx="14391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Symbol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e3d7dac882_1_117"/>
          <p:cNvSpPr txBox="1"/>
          <p:nvPr/>
        </p:nvSpPr>
        <p:spPr>
          <a:xfrm>
            <a:off x="3587500" y="1890024"/>
            <a:ext cx="37593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Operand_Stack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e3d7dac882_1_117"/>
          <p:cNvSpPr txBox="1"/>
          <p:nvPr>
            <p:ph type="title"/>
          </p:nvPr>
        </p:nvSpPr>
        <p:spPr>
          <a:xfrm>
            <a:off x="756175" y="397175"/>
            <a:ext cx="8247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Evaluate Postfix expression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e3d7dac882_1_117"/>
          <p:cNvSpPr txBox="1"/>
          <p:nvPr/>
        </p:nvSpPr>
        <p:spPr>
          <a:xfrm>
            <a:off x="3453553" y="1196975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e3d7dac882_1_117"/>
          <p:cNvSpPr txBox="1"/>
          <p:nvPr/>
        </p:nvSpPr>
        <p:spPr>
          <a:xfrm>
            <a:off x="3045883" y="1196975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e3d7dac882_1_117"/>
          <p:cNvSpPr txBox="1"/>
          <p:nvPr/>
        </p:nvSpPr>
        <p:spPr>
          <a:xfrm>
            <a:off x="2638213" y="1196975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e3d7dac882_1_117"/>
          <p:cNvSpPr txBox="1"/>
          <p:nvPr/>
        </p:nvSpPr>
        <p:spPr>
          <a:xfrm>
            <a:off x="2230543" y="1196975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e3d7dac882_1_117"/>
          <p:cNvSpPr txBox="1"/>
          <p:nvPr/>
        </p:nvSpPr>
        <p:spPr>
          <a:xfrm>
            <a:off x="1822873" y="1196975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e3d7dac882_1_117"/>
          <p:cNvSpPr txBox="1"/>
          <p:nvPr/>
        </p:nvSpPr>
        <p:spPr>
          <a:xfrm>
            <a:off x="1415203" y="1196975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e3d7dac882_1_117"/>
          <p:cNvSpPr txBox="1"/>
          <p:nvPr/>
        </p:nvSpPr>
        <p:spPr>
          <a:xfrm>
            <a:off x="1007533" y="1196975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e3d7dac882_1_117"/>
          <p:cNvSpPr txBox="1"/>
          <p:nvPr/>
        </p:nvSpPr>
        <p:spPr>
          <a:xfrm>
            <a:off x="3861223" y="1196975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e3d7dac882_1_117"/>
          <p:cNvSpPr txBox="1"/>
          <p:nvPr/>
        </p:nvSpPr>
        <p:spPr>
          <a:xfrm>
            <a:off x="5084233" y="1196975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e3d7dac882_1_117"/>
          <p:cNvSpPr txBox="1"/>
          <p:nvPr/>
        </p:nvSpPr>
        <p:spPr>
          <a:xfrm>
            <a:off x="4676563" y="1196975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e3d7dac882_1_117"/>
          <p:cNvSpPr txBox="1"/>
          <p:nvPr/>
        </p:nvSpPr>
        <p:spPr>
          <a:xfrm>
            <a:off x="4268893" y="1196975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e3d7dac882_1_117"/>
          <p:cNvSpPr txBox="1"/>
          <p:nvPr/>
        </p:nvSpPr>
        <p:spPr>
          <a:xfrm>
            <a:off x="990479" y="2772032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^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e3d7dac882_1_117"/>
          <p:cNvSpPr txBox="1"/>
          <p:nvPr/>
        </p:nvSpPr>
        <p:spPr>
          <a:xfrm>
            <a:off x="990479" y="2395848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e3d7dac882_1_117"/>
          <p:cNvSpPr txBox="1"/>
          <p:nvPr/>
        </p:nvSpPr>
        <p:spPr>
          <a:xfrm>
            <a:off x="990479" y="3148216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e3d7dac882_1_117"/>
          <p:cNvSpPr txBox="1"/>
          <p:nvPr/>
        </p:nvSpPr>
        <p:spPr>
          <a:xfrm>
            <a:off x="990479" y="3524400"/>
            <a:ext cx="406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fd20670fb_0_24"/>
          <p:cNvSpPr txBox="1"/>
          <p:nvPr>
            <p:ph type="ctrTitle"/>
          </p:nvPr>
        </p:nvSpPr>
        <p:spPr>
          <a:xfrm>
            <a:off x="803775" y="103051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dfd20670fb_0_24"/>
          <p:cNvSpPr txBox="1"/>
          <p:nvPr>
            <p:ph idx="1" type="subTitle"/>
          </p:nvPr>
        </p:nvSpPr>
        <p:spPr>
          <a:xfrm>
            <a:off x="803775" y="1573050"/>
            <a:ext cx="106263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what Infix, Prefix, and Postfix are along with their examples.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gdfd20670fb_0_4"/>
          <p:cNvSpPr txBox="1"/>
          <p:nvPr/>
        </p:nvSpPr>
        <p:spPr>
          <a:xfrm>
            <a:off x="678045" y="1815983"/>
            <a:ext cx="9969900" cy="3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Algebraic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xpression and its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isadvantage in programming.</a:t>
            </a:r>
            <a:endParaRPr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Infix Postfix Prefix Syntax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Precedence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Associativity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Infix to Postfix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Infix to Prefix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Postfix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xpression</a:t>
            </a:r>
            <a:endParaRPr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fd20670fb_0_9"/>
          <p:cNvSpPr txBox="1"/>
          <p:nvPr/>
        </p:nvSpPr>
        <p:spPr>
          <a:xfrm>
            <a:off x="702225" y="343000"/>
            <a:ext cx="10491900" cy="13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Algebraic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xpression and its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isadvantage in programming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dfd20670fb_0_9"/>
          <p:cNvSpPr txBox="1"/>
          <p:nvPr/>
        </p:nvSpPr>
        <p:spPr>
          <a:xfrm>
            <a:off x="702225" y="1619825"/>
            <a:ext cx="11060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Algebraic Expression: a + b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Algebraic Expression: (a + (b * c)) / 2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also called Infix Notations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 in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rogramming: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 of braces will increase the time of execution.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089eab42f_0_6"/>
          <p:cNvSpPr txBox="1"/>
          <p:nvPr/>
        </p:nvSpPr>
        <p:spPr>
          <a:xfrm>
            <a:off x="879206" y="5713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e089eab42f_0_6"/>
          <p:cNvSpPr txBox="1"/>
          <p:nvPr/>
        </p:nvSpPr>
        <p:spPr>
          <a:xfrm>
            <a:off x="879200" y="1394875"/>
            <a:ext cx="107475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1" lang="en-IN" sz="2250">
                <a:solidFill>
                  <a:srgbClr val="202124"/>
                </a:solidFill>
                <a:highlight>
                  <a:srgbClr val="FFFFFF"/>
                </a:highlight>
              </a:rPr>
              <a:t>We can use </a:t>
            </a:r>
            <a:r>
              <a:rPr b="1" lang="en-IN" sz="2250">
                <a:solidFill>
                  <a:srgbClr val="202124"/>
                </a:solidFill>
                <a:highlight>
                  <a:srgbClr val="FFFFFF"/>
                </a:highlight>
              </a:rPr>
              <a:t>prefix</a:t>
            </a:r>
            <a:r>
              <a:rPr b="1" lang="en-IN" sz="2250">
                <a:solidFill>
                  <a:srgbClr val="202124"/>
                </a:solidFill>
                <a:highlight>
                  <a:srgbClr val="FFFFFF"/>
                </a:highlight>
              </a:rPr>
              <a:t> and </a:t>
            </a:r>
            <a:r>
              <a:rPr b="1" lang="en-IN" sz="2250">
                <a:solidFill>
                  <a:srgbClr val="202124"/>
                </a:solidFill>
                <a:highlight>
                  <a:srgbClr val="FFFFFF"/>
                </a:highlight>
              </a:rPr>
              <a:t>postfix</a:t>
            </a:r>
            <a:r>
              <a:rPr b="1" lang="en-IN" sz="2250">
                <a:solidFill>
                  <a:srgbClr val="202124"/>
                </a:solidFill>
                <a:highlight>
                  <a:srgbClr val="FFFFFF"/>
                </a:highlight>
              </a:rPr>
              <a:t> notations to counter this problem</a:t>
            </a:r>
            <a:endParaRPr b="1" sz="22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t/>
            </a:r>
            <a:endParaRPr b="1" sz="22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1" i="0" lang="en-IN" sz="225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do they look?</a:t>
            </a:r>
            <a:endParaRPr b="1" i="0" sz="225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" name="Google Shape;69;ge089eab42f_0_6"/>
          <p:cNvGraphicFramePr/>
          <p:nvPr/>
        </p:nvGraphicFramePr>
        <p:xfrm>
          <a:off x="1424100" y="384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{FFB8F15F-E637-4648-B9B0-ECA9CCAE300E}</a:tableStyleId>
              </a:tblPr>
              <a:tblGrid>
                <a:gridCol w="950500"/>
                <a:gridCol w="1582950"/>
                <a:gridCol w="1999350"/>
                <a:gridCol w="1999350"/>
              </a:tblGrid>
              <a:tr h="51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S.No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Notation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1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2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1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Infix 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+ b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+ (b * c)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1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Postfix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b +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b c * +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1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Prefix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a b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a * b c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3d7dac882_1_0"/>
          <p:cNvSpPr txBox="1"/>
          <p:nvPr/>
        </p:nvSpPr>
        <p:spPr>
          <a:xfrm>
            <a:off x="821200" y="514850"/>
            <a:ext cx="101760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Infix Postfix Prefix Syntax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5" name="Google Shape;75;ge3d7dac882_1_0"/>
          <p:cNvGraphicFramePr/>
          <p:nvPr/>
        </p:nvGraphicFramePr>
        <p:xfrm>
          <a:off x="1008000" y="197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{FFB8F15F-E637-4648-B9B0-ECA9CCAE300E}</a:tableStyleId>
              </a:tblPr>
              <a:tblGrid>
                <a:gridCol w="430900"/>
                <a:gridCol w="1423625"/>
                <a:gridCol w="5721825"/>
              </a:tblGrid>
              <a:tr h="641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 u="none" cap="none" strike="noStrike">
                        <a:solidFill>
                          <a:srgbClr val="202124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Infix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24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&lt;Operand1&gt;</a:t>
                      </a:r>
                      <a:r>
                        <a:rPr lang="en-IN" sz="24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&lt;operator&gt;</a:t>
                      </a:r>
                      <a:r>
                        <a:rPr lang="en-IN" sz="2400" u="none" cap="none" strike="noStrike">
                          <a:solidFill>
                            <a:srgbClr val="99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&lt;Operand2&gt;</a:t>
                      </a:r>
                      <a:endParaRPr sz="2400" u="none" cap="none" strike="noStrike">
                        <a:solidFill>
                          <a:srgbClr val="99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Postfix</a:t>
                      </a:r>
                      <a:endParaRPr sz="2400" u="none" cap="none" strike="noStrike">
                        <a:solidFill>
                          <a:srgbClr val="202124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&lt;Operand1&gt;</a:t>
                      </a:r>
                      <a:r>
                        <a:rPr lang="en-IN" sz="2400" u="none" cap="none" strike="noStrike">
                          <a:solidFill>
                            <a:srgbClr val="99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&lt;Operand2&gt;</a:t>
                      </a:r>
                      <a:r>
                        <a:rPr lang="en-IN" sz="24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&lt;operator&gt;</a:t>
                      </a: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Prefix</a:t>
                      </a:r>
                      <a:endParaRPr sz="2400" u="none" cap="none" strike="noStrike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&lt;operator&gt;</a:t>
                      </a:r>
                      <a:r>
                        <a:rPr lang="en-IN" sz="24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&lt;Operand1&gt;</a:t>
                      </a:r>
                      <a:r>
                        <a:rPr lang="en-IN" sz="2400" u="none" cap="none" strike="noStrike">
                          <a:solidFill>
                            <a:srgbClr val="99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&lt;Operand2&gt;</a:t>
                      </a:r>
                      <a:endParaRPr sz="2400" u="none" cap="none" strike="noStrike">
                        <a:solidFill>
                          <a:srgbClr val="99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a61282f5b_0_1"/>
          <p:cNvSpPr txBox="1"/>
          <p:nvPr>
            <p:ph type="ctrTitle"/>
          </p:nvPr>
        </p:nvSpPr>
        <p:spPr>
          <a:xfrm>
            <a:off x="700075" y="-107149"/>
            <a:ext cx="103632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Infix to Postfix algorithm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ea61282f5b_0_1"/>
          <p:cNvSpPr txBox="1"/>
          <p:nvPr>
            <p:ph idx="1" type="subTitle"/>
          </p:nvPr>
        </p:nvSpPr>
        <p:spPr>
          <a:xfrm>
            <a:off x="1118850" y="1046575"/>
            <a:ext cx="93021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  Check next element in the input.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  If next element is an operand, display it.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 Push the next element on stack, if it an opening bracket(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parenthesis).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  If the next element  is an operator(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then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i)  push op on stack, if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stack is empty,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ii) push op on stack, i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the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TOS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(top of stack) is opening bracket,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iii) push op on stack, i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it has higher priority than the </a:t>
            </a:r>
            <a:r>
              <a:rPr b="1"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TOS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iv) Else pop the op from the stack and display it, repeat step 4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  If 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element is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closing 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bracket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pop ops from stack and display them until an opening 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bracket 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encountered. pop and discard the opening 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bracket</a:t>
            </a: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6)  If there are more input elements  then go to step 1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7)  If there is nothing left, pop the remaining elements from stack and display them.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c9c33d67d_0_7"/>
          <p:cNvSpPr txBox="1"/>
          <p:nvPr>
            <p:ph type="ctrTitle"/>
          </p:nvPr>
        </p:nvSpPr>
        <p:spPr>
          <a:xfrm>
            <a:off x="847425" y="456126"/>
            <a:ext cx="103632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Precedence 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ec9c33d67d_0_7"/>
          <p:cNvSpPr txBox="1"/>
          <p:nvPr>
            <p:ph idx="1" type="subTitle"/>
          </p:nvPr>
        </p:nvSpPr>
        <p:spPr>
          <a:xfrm>
            <a:off x="556325" y="1863625"/>
            <a:ext cx="10922700" cy="411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Precedence of an operator helps us to decide which operator will take the operand first, when an operand is in between two different operators.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Eg        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+ b * c → a + (b * c)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//multiplication operator has precedence over addition hence, multiplication operation will occur first.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c9c33d67d_0_13"/>
          <p:cNvSpPr txBox="1"/>
          <p:nvPr>
            <p:ph type="ctrTitle"/>
          </p:nvPr>
        </p:nvSpPr>
        <p:spPr>
          <a:xfrm>
            <a:off x="847425" y="456126"/>
            <a:ext cx="103632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         Associativity 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ec9c33d67d_0_13"/>
          <p:cNvSpPr txBox="1"/>
          <p:nvPr>
            <p:ph idx="1" type="subTitle"/>
          </p:nvPr>
        </p:nvSpPr>
        <p:spPr>
          <a:xfrm>
            <a:off x="556325" y="1863625"/>
            <a:ext cx="10922700" cy="411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two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same precedence are present then associativity defines which part of expression is evaluated first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 →  a + b - 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(a+b) - c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Addition and subtraction operators have same precedence and they have left associativity , i.e they will be evaluated from left to right.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gec9c33d67d_0_19"/>
          <p:cNvGraphicFramePr/>
          <p:nvPr/>
        </p:nvGraphicFramePr>
        <p:xfrm>
          <a:off x="1126625" y="132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{FA694B7A-5917-4E1F-BD45-FCD106AA3BB3}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900"/>
                        <a:t>Operator</a:t>
                      </a:r>
                      <a:endParaRPr b="1" sz="19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900"/>
                        <a:t>Precedence</a:t>
                      </a:r>
                      <a:endParaRPr b="1" sz="19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900"/>
                        <a:t>Associativity</a:t>
                      </a:r>
                      <a:endParaRPr b="1" sz="19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^ (Exponent)</a:t>
                      </a:r>
                      <a:endParaRPr sz="19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Highest</a:t>
                      </a:r>
                      <a:endParaRPr sz="19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Right </a:t>
                      </a:r>
                      <a:endParaRPr sz="19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Multiplication</a:t>
                      </a:r>
                      <a:r>
                        <a:rPr lang="en-IN" sz="1900"/>
                        <a:t> (*) , Division ( / )</a:t>
                      </a:r>
                      <a:endParaRPr sz="19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Second Highest</a:t>
                      </a:r>
                      <a:endParaRPr sz="19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Left</a:t>
                      </a:r>
                      <a:endParaRPr sz="19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Addition (+), Subtraction (- ) </a:t>
                      </a:r>
                      <a:endParaRPr sz="19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Lowest</a:t>
                      </a:r>
                      <a:endParaRPr sz="19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Left</a:t>
                      </a:r>
                      <a:endParaRPr sz="19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