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59" r:id="rId5"/>
    <p:sldId id="260" r:id="rId6"/>
    <p:sldId id="257" r:id="rId7"/>
    <p:sldId id="261" r:id="rId8"/>
    <p:sldId id="263" r:id="rId9"/>
    <p:sldId id="267" r:id="rId10"/>
    <p:sldId id="264" r:id="rId11"/>
    <p:sldId id="268" r:id="rId12"/>
    <p:sldId id="265" r:id="rId13"/>
    <p:sldId id="266" r:id="rId14"/>
    <p:sldId id="269" r:id="rId15"/>
    <p:sldId id="270" r:id="rId16"/>
    <p:sldId id="271" r:id="rId17"/>
    <p:sldId id="272" r:id="rId18"/>
  </p:sldIdLst>
  <p:sldSz cx="9144000" cy="6858000" type="screen4x3"/>
  <p:notesSz cx="6858000" cy="9144000"/>
  <p:custShowLst>
    <p:custShow name="abcd" id="0">
      <p:sldLst>
        <p:sld r:id="rId2"/>
        <p:sld r:id="rId3"/>
        <p:sld r:id="rId7"/>
        <p:sld r:id="rId8"/>
      </p:sldLst>
    </p:custShow>
    <p:custShow name="last" id="1">
      <p:sldLst>
        <p:sld r:id="rId2"/>
        <p:sld r:id="rId3"/>
        <p:sld r:id="rId4"/>
        <p:sld r:id="rId7"/>
        <p:sld r:id="rId18"/>
      </p:sldLst>
    </p:custShow>
    <p:custShow name="FINAL" id="2">
      <p:sldLst>
        <p:sld r:id="rId2"/>
        <p:sld r:id="rId3"/>
        <p:sld r:id="rId7"/>
        <p:sld r:id="rId8"/>
        <p:sld r:id="rId9"/>
        <p:sld r:id="rId10"/>
        <p:sld r:id="rId11"/>
        <p:sld r:id="rId12"/>
        <p:sld r:id="rId13"/>
        <p:sld r:id="rId14"/>
        <p:sld r:id="rId15"/>
        <p:sld r:id="rId16"/>
        <p:sld r:id="rId17"/>
        <p:sld r:id="rId1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5.xml"/><Relationship Id="rId1"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5B37C-CEC0-4865-AE5A-1EE9E348CD66}"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IN"/>
        </a:p>
      </dgm:t>
    </dgm:pt>
    <dgm:pt modelId="{9F207775-D009-44E2-86AC-15A02DC72E28}">
      <dgm:prSet phldrT="[Text]"/>
      <dgm:spPr/>
      <dgm:t>
        <a:bodyPr/>
        <a:lstStyle/>
        <a:p>
          <a:pPr algn="ctr"/>
          <a:r>
            <a:rPr lang="en-IN" dirty="0" smtClean="0">
              <a:hlinkClick xmlns:r="http://schemas.openxmlformats.org/officeDocument/2006/relationships" r:id="rId1" action="ppaction://hlinksldjump"/>
            </a:rPr>
            <a:t>HASH SETS</a:t>
          </a:r>
          <a:endParaRPr lang="en-IN" dirty="0"/>
        </a:p>
      </dgm:t>
    </dgm:pt>
    <dgm:pt modelId="{AAEBAE74-A972-4D62-A707-20DA7D769054}" type="parTrans" cxnId="{D34790E1-8AF3-4376-A9BF-EE8C0ADA9A34}">
      <dgm:prSet/>
      <dgm:spPr/>
      <dgm:t>
        <a:bodyPr/>
        <a:lstStyle/>
        <a:p>
          <a:endParaRPr lang="en-IN"/>
        </a:p>
      </dgm:t>
    </dgm:pt>
    <dgm:pt modelId="{3ABB3D5D-A934-4AEB-ACB4-4E4C3B43F3F9}" type="sibTrans" cxnId="{D34790E1-8AF3-4376-A9BF-EE8C0ADA9A34}">
      <dgm:prSet/>
      <dgm:spPr/>
      <dgm:t>
        <a:bodyPr/>
        <a:lstStyle/>
        <a:p>
          <a:endParaRPr lang="en-IN"/>
        </a:p>
      </dgm:t>
    </dgm:pt>
    <dgm:pt modelId="{7EEBF934-6325-4F9B-B66F-789CD1F26D49}">
      <dgm:prSet phldrT="[Text]"/>
      <dgm:spPr/>
      <dgm:t>
        <a:bodyPr/>
        <a:lstStyle/>
        <a:p>
          <a:pPr algn="ctr"/>
          <a:r>
            <a:rPr lang="en-IN" dirty="0" smtClean="0">
              <a:hlinkClick xmlns:r="http://schemas.openxmlformats.org/officeDocument/2006/relationships" r:id="rId2" action="ppaction://hlinksldjump"/>
            </a:rPr>
            <a:t>HASH MAPS</a:t>
          </a:r>
          <a:endParaRPr lang="en-IN" dirty="0"/>
        </a:p>
      </dgm:t>
    </dgm:pt>
    <dgm:pt modelId="{2FFA5931-1660-4355-B505-FD34EC1C4D1F}" type="parTrans" cxnId="{021E9B52-28B1-42DE-AD71-AA9C1CDFA979}">
      <dgm:prSet/>
      <dgm:spPr/>
      <dgm:t>
        <a:bodyPr/>
        <a:lstStyle/>
        <a:p>
          <a:endParaRPr lang="en-IN"/>
        </a:p>
      </dgm:t>
    </dgm:pt>
    <dgm:pt modelId="{54E173C4-97AA-4ABB-9816-B454810A339C}" type="sibTrans" cxnId="{021E9B52-28B1-42DE-AD71-AA9C1CDFA979}">
      <dgm:prSet/>
      <dgm:spPr/>
      <dgm:t>
        <a:bodyPr/>
        <a:lstStyle/>
        <a:p>
          <a:endParaRPr lang="en-IN"/>
        </a:p>
      </dgm:t>
    </dgm:pt>
    <dgm:pt modelId="{EFAB39AE-DAC3-487B-A670-7F04A29216E7}">
      <dgm:prSet phldrT="[Text]"/>
      <dgm:spPr/>
      <dgm:t>
        <a:bodyPr/>
        <a:lstStyle/>
        <a:p>
          <a:pPr algn="ctr"/>
          <a:r>
            <a:rPr lang="en-IN" dirty="0" smtClean="0">
              <a:hlinkClick xmlns:r="http://schemas.openxmlformats.org/officeDocument/2006/relationships" r:id="rId3" action="ppaction://hlinksldjump"/>
            </a:rPr>
            <a:t>ARRAY LISTS</a:t>
          </a:r>
          <a:endParaRPr lang="en-IN" dirty="0"/>
        </a:p>
      </dgm:t>
    </dgm:pt>
    <dgm:pt modelId="{A832092B-AD4E-4147-8B47-0F993AE4C588}" type="parTrans" cxnId="{E3A8F322-AA48-4ACB-8BBE-EAAC4872CE00}">
      <dgm:prSet/>
      <dgm:spPr/>
      <dgm:t>
        <a:bodyPr/>
        <a:lstStyle/>
        <a:p>
          <a:endParaRPr lang="en-IN"/>
        </a:p>
      </dgm:t>
    </dgm:pt>
    <dgm:pt modelId="{1313902C-EDC9-4B03-8460-7649D19124CD}" type="sibTrans" cxnId="{E3A8F322-AA48-4ACB-8BBE-EAAC4872CE00}">
      <dgm:prSet/>
      <dgm:spPr/>
      <dgm:t>
        <a:bodyPr/>
        <a:lstStyle/>
        <a:p>
          <a:endParaRPr lang="en-IN"/>
        </a:p>
      </dgm:t>
    </dgm:pt>
    <dgm:pt modelId="{E3859899-4993-4052-82A5-B204E54210CB}" type="pres">
      <dgm:prSet presAssocID="{C2E5B37C-CEC0-4865-AE5A-1EE9E348CD66}" presName="linear" presStyleCnt="0">
        <dgm:presLayoutVars>
          <dgm:dir/>
          <dgm:animLvl val="lvl"/>
          <dgm:resizeHandles val="exact"/>
        </dgm:presLayoutVars>
      </dgm:prSet>
      <dgm:spPr/>
      <dgm:t>
        <a:bodyPr/>
        <a:lstStyle/>
        <a:p>
          <a:endParaRPr lang="en-IN"/>
        </a:p>
      </dgm:t>
    </dgm:pt>
    <dgm:pt modelId="{847AFF5C-9367-493E-B17D-E47BEBCE7D8F}" type="pres">
      <dgm:prSet presAssocID="{9F207775-D009-44E2-86AC-15A02DC72E28}" presName="parentLin" presStyleCnt="0"/>
      <dgm:spPr/>
    </dgm:pt>
    <dgm:pt modelId="{E8958FDD-B46D-4F95-A049-4C7F3A1B85E5}" type="pres">
      <dgm:prSet presAssocID="{9F207775-D009-44E2-86AC-15A02DC72E28}" presName="parentLeftMargin" presStyleLbl="node1" presStyleIdx="0" presStyleCnt="3"/>
      <dgm:spPr/>
      <dgm:t>
        <a:bodyPr/>
        <a:lstStyle/>
        <a:p>
          <a:endParaRPr lang="en-IN"/>
        </a:p>
      </dgm:t>
    </dgm:pt>
    <dgm:pt modelId="{B5939375-927E-4E86-AE6A-F480B8A8C6DB}" type="pres">
      <dgm:prSet presAssocID="{9F207775-D009-44E2-86AC-15A02DC72E28}" presName="parentText" presStyleLbl="node1" presStyleIdx="0" presStyleCnt="3">
        <dgm:presLayoutVars>
          <dgm:chMax val="0"/>
          <dgm:bulletEnabled val="1"/>
        </dgm:presLayoutVars>
      </dgm:prSet>
      <dgm:spPr/>
      <dgm:t>
        <a:bodyPr/>
        <a:lstStyle/>
        <a:p>
          <a:endParaRPr lang="en-IN"/>
        </a:p>
      </dgm:t>
    </dgm:pt>
    <dgm:pt modelId="{0EDCB1FE-D93B-4E92-BAEE-C24E0404E02E}" type="pres">
      <dgm:prSet presAssocID="{9F207775-D009-44E2-86AC-15A02DC72E28}" presName="negativeSpace" presStyleCnt="0"/>
      <dgm:spPr/>
    </dgm:pt>
    <dgm:pt modelId="{020156F2-EF3D-4B93-B0D3-988B3BAE5D46}" type="pres">
      <dgm:prSet presAssocID="{9F207775-D009-44E2-86AC-15A02DC72E28}" presName="childText" presStyleLbl="conFgAcc1" presStyleIdx="0" presStyleCnt="3">
        <dgm:presLayoutVars>
          <dgm:bulletEnabled val="1"/>
        </dgm:presLayoutVars>
      </dgm:prSet>
      <dgm:spPr/>
    </dgm:pt>
    <dgm:pt modelId="{58E1CF4B-2733-4452-92AB-A1185E6FEB20}" type="pres">
      <dgm:prSet presAssocID="{3ABB3D5D-A934-4AEB-ACB4-4E4C3B43F3F9}" presName="spaceBetweenRectangles" presStyleCnt="0"/>
      <dgm:spPr/>
    </dgm:pt>
    <dgm:pt modelId="{07B72B0F-DD1C-4506-BCD4-1427D7A05B0B}" type="pres">
      <dgm:prSet presAssocID="{7EEBF934-6325-4F9B-B66F-789CD1F26D49}" presName="parentLin" presStyleCnt="0"/>
      <dgm:spPr/>
    </dgm:pt>
    <dgm:pt modelId="{FDE055B4-5727-43AF-AAD6-96FD53CD23BF}" type="pres">
      <dgm:prSet presAssocID="{7EEBF934-6325-4F9B-B66F-789CD1F26D49}" presName="parentLeftMargin" presStyleLbl="node1" presStyleIdx="0" presStyleCnt="3"/>
      <dgm:spPr/>
      <dgm:t>
        <a:bodyPr/>
        <a:lstStyle/>
        <a:p>
          <a:endParaRPr lang="en-IN"/>
        </a:p>
      </dgm:t>
    </dgm:pt>
    <dgm:pt modelId="{4555F714-8D08-4CE8-A305-02668056DEAA}" type="pres">
      <dgm:prSet presAssocID="{7EEBF934-6325-4F9B-B66F-789CD1F26D49}" presName="parentText" presStyleLbl="node1" presStyleIdx="1" presStyleCnt="3">
        <dgm:presLayoutVars>
          <dgm:chMax val="0"/>
          <dgm:bulletEnabled val="1"/>
        </dgm:presLayoutVars>
      </dgm:prSet>
      <dgm:spPr/>
      <dgm:t>
        <a:bodyPr/>
        <a:lstStyle/>
        <a:p>
          <a:endParaRPr lang="en-IN"/>
        </a:p>
      </dgm:t>
    </dgm:pt>
    <dgm:pt modelId="{33B596ED-B769-45B9-860B-513FE0DE50C9}" type="pres">
      <dgm:prSet presAssocID="{7EEBF934-6325-4F9B-B66F-789CD1F26D49}" presName="negativeSpace" presStyleCnt="0"/>
      <dgm:spPr/>
    </dgm:pt>
    <dgm:pt modelId="{C949476F-C869-4F81-ADB0-417CC2C48433}" type="pres">
      <dgm:prSet presAssocID="{7EEBF934-6325-4F9B-B66F-789CD1F26D49}" presName="childText" presStyleLbl="conFgAcc1" presStyleIdx="1" presStyleCnt="3">
        <dgm:presLayoutVars>
          <dgm:bulletEnabled val="1"/>
        </dgm:presLayoutVars>
      </dgm:prSet>
      <dgm:spPr/>
    </dgm:pt>
    <dgm:pt modelId="{73D2B5B4-F6A2-4C06-8F88-B4FAD571299F}" type="pres">
      <dgm:prSet presAssocID="{54E173C4-97AA-4ABB-9816-B454810A339C}" presName="spaceBetweenRectangles" presStyleCnt="0"/>
      <dgm:spPr/>
    </dgm:pt>
    <dgm:pt modelId="{DF2CC87A-E67B-4A17-9D5D-1FBA21517A83}" type="pres">
      <dgm:prSet presAssocID="{EFAB39AE-DAC3-487B-A670-7F04A29216E7}" presName="parentLin" presStyleCnt="0"/>
      <dgm:spPr/>
    </dgm:pt>
    <dgm:pt modelId="{9C56F06B-7394-4030-81FA-9F29A07A7E2C}" type="pres">
      <dgm:prSet presAssocID="{EFAB39AE-DAC3-487B-A670-7F04A29216E7}" presName="parentLeftMargin" presStyleLbl="node1" presStyleIdx="1" presStyleCnt="3"/>
      <dgm:spPr/>
      <dgm:t>
        <a:bodyPr/>
        <a:lstStyle/>
        <a:p>
          <a:endParaRPr lang="en-IN"/>
        </a:p>
      </dgm:t>
    </dgm:pt>
    <dgm:pt modelId="{AF5E8472-4FFB-449B-8FA6-40E91FCE3E6A}" type="pres">
      <dgm:prSet presAssocID="{EFAB39AE-DAC3-487B-A670-7F04A29216E7}" presName="parentText" presStyleLbl="node1" presStyleIdx="2" presStyleCnt="3">
        <dgm:presLayoutVars>
          <dgm:chMax val="0"/>
          <dgm:bulletEnabled val="1"/>
        </dgm:presLayoutVars>
      </dgm:prSet>
      <dgm:spPr/>
      <dgm:t>
        <a:bodyPr/>
        <a:lstStyle/>
        <a:p>
          <a:endParaRPr lang="en-IN"/>
        </a:p>
      </dgm:t>
    </dgm:pt>
    <dgm:pt modelId="{4544AB1B-CA70-49B0-878A-977610F86502}" type="pres">
      <dgm:prSet presAssocID="{EFAB39AE-DAC3-487B-A670-7F04A29216E7}" presName="negativeSpace" presStyleCnt="0"/>
      <dgm:spPr/>
    </dgm:pt>
    <dgm:pt modelId="{97F2DD47-8418-4C41-B16D-DCD0C429A6A2}" type="pres">
      <dgm:prSet presAssocID="{EFAB39AE-DAC3-487B-A670-7F04A29216E7}" presName="childText" presStyleLbl="conFgAcc1" presStyleIdx="2" presStyleCnt="3">
        <dgm:presLayoutVars>
          <dgm:bulletEnabled val="1"/>
        </dgm:presLayoutVars>
      </dgm:prSet>
      <dgm:spPr/>
    </dgm:pt>
  </dgm:ptLst>
  <dgm:cxnLst>
    <dgm:cxn modelId="{021E9B52-28B1-42DE-AD71-AA9C1CDFA979}" srcId="{C2E5B37C-CEC0-4865-AE5A-1EE9E348CD66}" destId="{7EEBF934-6325-4F9B-B66F-789CD1F26D49}" srcOrd="1" destOrd="0" parTransId="{2FFA5931-1660-4355-B505-FD34EC1C4D1F}" sibTransId="{54E173C4-97AA-4ABB-9816-B454810A339C}"/>
    <dgm:cxn modelId="{E776A3FA-4191-4065-BD90-2761681D49BE}" type="presOf" srcId="{7EEBF934-6325-4F9B-B66F-789CD1F26D49}" destId="{FDE055B4-5727-43AF-AAD6-96FD53CD23BF}" srcOrd="0" destOrd="0" presId="urn:microsoft.com/office/officeart/2005/8/layout/list1"/>
    <dgm:cxn modelId="{1B45017F-91F4-4B26-9A27-552EE9FB9A25}" type="presOf" srcId="{C2E5B37C-CEC0-4865-AE5A-1EE9E348CD66}" destId="{E3859899-4993-4052-82A5-B204E54210CB}" srcOrd="0" destOrd="0" presId="urn:microsoft.com/office/officeart/2005/8/layout/list1"/>
    <dgm:cxn modelId="{4F6DB443-3FE2-4CB0-8271-CE14009A8C81}" type="presOf" srcId="{9F207775-D009-44E2-86AC-15A02DC72E28}" destId="{E8958FDD-B46D-4F95-A049-4C7F3A1B85E5}" srcOrd="0" destOrd="0" presId="urn:microsoft.com/office/officeart/2005/8/layout/list1"/>
    <dgm:cxn modelId="{25D035F6-3609-4B8B-9C95-B68F02A1AAF3}" type="presOf" srcId="{EFAB39AE-DAC3-487B-A670-7F04A29216E7}" destId="{AF5E8472-4FFB-449B-8FA6-40E91FCE3E6A}" srcOrd="1" destOrd="0" presId="urn:microsoft.com/office/officeart/2005/8/layout/list1"/>
    <dgm:cxn modelId="{6E6DBD51-84A5-48D6-BF0D-BE3509545FFD}" type="presOf" srcId="{EFAB39AE-DAC3-487B-A670-7F04A29216E7}" destId="{9C56F06B-7394-4030-81FA-9F29A07A7E2C}" srcOrd="0" destOrd="0" presId="urn:microsoft.com/office/officeart/2005/8/layout/list1"/>
    <dgm:cxn modelId="{A5ABFD66-8D9C-48B5-A576-BBE7C68D96CF}" type="presOf" srcId="{9F207775-D009-44E2-86AC-15A02DC72E28}" destId="{B5939375-927E-4E86-AE6A-F480B8A8C6DB}" srcOrd="1" destOrd="0" presId="urn:microsoft.com/office/officeart/2005/8/layout/list1"/>
    <dgm:cxn modelId="{E3A8F322-AA48-4ACB-8BBE-EAAC4872CE00}" srcId="{C2E5B37C-CEC0-4865-AE5A-1EE9E348CD66}" destId="{EFAB39AE-DAC3-487B-A670-7F04A29216E7}" srcOrd="2" destOrd="0" parTransId="{A832092B-AD4E-4147-8B47-0F993AE4C588}" sibTransId="{1313902C-EDC9-4B03-8460-7649D19124CD}"/>
    <dgm:cxn modelId="{D34790E1-8AF3-4376-A9BF-EE8C0ADA9A34}" srcId="{C2E5B37C-CEC0-4865-AE5A-1EE9E348CD66}" destId="{9F207775-D009-44E2-86AC-15A02DC72E28}" srcOrd="0" destOrd="0" parTransId="{AAEBAE74-A972-4D62-A707-20DA7D769054}" sibTransId="{3ABB3D5D-A934-4AEB-ACB4-4E4C3B43F3F9}"/>
    <dgm:cxn modelId="{8E750218-1DEB-40CD-913C-D34244E7177B}" type="presOf" srcId="{7EEBF934-6325-4F9B-B66F-789CD1F26D49}" destId="{4555F714-8D08-4CE8-A305-02668056DEAA}" srcOrd="1" destOrd="0" presId="urn:microsoft.com/office/officeart/2005/8/layout/list1"/>
    <dgm:cxn modelId="{8417DA3A-C008-4B6F-807E-E9978F8A70E0}" type="presParOf" srcId="{E3859899-4993-4052-82A5-B204E54210CB}" destId="{847AFF5C-9367-493E-B17D-E47BEBCE7D8F}" srcOrd="0" destOrd="0" presId="urn:microsoft.com/office/officeart/2005/8/layout/list1"/>
    <dgm:cxn modelId="{562D14A4-17A7-42A2-BF84-2D85C3E0E467}" type="presParOf" srcId="{847AFF5C-9367-493E-B17D-E47BEBCE7D8F}" destId="{E8958FDD-B46D-4F95-A049-4C7F3A1B85E5}" srcOrd="0" destOrd="0" presId="urn:microsoft.com/office/officeart/2005/8/layout/list1"/>
    <dgm:cxn modelId="{CF5C84BD-D223-4F5D-B92B-0E476CC7B535}" type="presParOf" srcId="{847AFF5C-9367-493E-B17D-E47BEBCE7D8F}" destId="{B5939375-927E-4E86-AE6A-F480B8A8C6DB}" srcOrd="1" destOrd="0" presId="urn:microsoft.com/office/officeart/2005/8/layout/list1"/>
    <dgm:cxn modelId="{364EA64F-5E26-4996-81AC-9E4D4BF7EA56}" type="presParOf" srcId="{E3859899-4993-4052-82A5-B204E54210CB}" destId="{0EDCB1FE-D93B-4E92-BAEE-C24E0404E02E}" srcOrd="1" destOrd="0" presId="urn:microsoft.com/office/officeart/2005/8/layout/list1"/>
    <dgm:cxn modelId="{F0ABEA10-A68B-4850-A464-0B2B1FCDDC76}" type="presParOf" srcId="{E3859899-4993-4052-82A5-B204E54210CB}" destId="{020156F2-EF3D-4B93-B0D3-988B3BAE5D46}" srcOrd="2" destOrd="0" presId="urn:microsoft.com/office/officeart/2005/8/layout/list1"/>
    <dgm:cxn modelId="{41A30E22-2532-4321-9530-8ECFA337950D}" type="presParOf" srcId="{E3859899-4993-4052-82A5-B204E54210CB}" destId="{58E1CF4B-2733-4452-92AB-A1185E6FEB20}" srcOrd="3" destOrd="0" presId="urn:microsoft.com/office/officeart/2005/8/layout/list1"/>
    <dgm:cxn modelId="{8F7B7769-8216-415C-A2F0-3115D73C84B0}" type="presParOf" srcId="{E3859899-4993-4052-82A5-B204E54210CB}" destId="{07B72B0F-DD1C-4506-BCD4-1427D7A05B0B}" srcOrd="4" destOrd="0" presId="urn:microsoft.com/office/officeart/2005/8/layout/list1"/>
    <dgm:cxn modelId="{E571B485-0442-43CF-82BD-B9E8208591C9}" type="presParOf" srcId="{07B72B0F-DD1C-4506-BCD4-1427D7A05B0B}" destId="{FDE055B4-5727-43AF-AAD6-96FD53CD23BF}" srcOrd="0" destOrd="0" presId="urn:microsoft.com/office/officeart/2005/8/layout/list1"/>
    <dgm:cxn modelId="{CA03C449-2EA0-4D83-B621-59B851669525}" type="presParOf" srcId="{07B72B0F-DD1C-4506-BCD4-1427D7A05B0B}" destId="{4555F714-8D08-4CE8-A305-02668056DEAA}" srcOrd="1" destOrd="0" presId="urn:microsoft.com/office/officeart/2005/8/layout/list1"/>
    <dgm:cxn modelId="{12EBE101-83D4-44D9-89CD-E6FC92FF002F}" type="presParOf" srcId="{E3859899-4993-4052-82A5-B204E54210CB}" destId="{33B596ED-B769-45B9-860B-513FE0DE50C9}" srcOrd="5" destOrd="0" presId="urn:microsoft.com/office/officeart/2005/8/layout/list1"/>
    <dgm:cxn modelId="{70E16FC2-D3C8-460B-A55B-856E3222037E}" type="presParOf" srcId="{E3859899-4993-4052-82A5-B204E54210CB}" destId="{C949476F-C869-4F81-ADB0-417CC2C48433}" srcOrd="6" destOrd="0" presId="urn:microsoft.com/office/officeart/2005/8/layout/list1"/>
    <dgm:cxn modelId="{8B50E415-4AC6-4FE4-AE2F-A5AFC7794869}" type="presParOf" srcId="{E3859899-4993-4052-82A5-B204E54210CB}" destId="{73D2B5B4-F6A2-4C06-8F88-B4FAD571299F}" srcOrd="7" destOrd="0" presId="urn:microsoft.com/office/officeart/2005/8/layout/list1"/>
    <dgm:cxn modelId="{EBF99394-11D0-40EE-BB52-344EA5ABF7C7}" type="presParOf" srcId="{E3859899-4993-4052-82A5-B204E54210CB}" destId="{DF2CC87A-E67B-4A17-9D5D-1FBA21517A83}" srcOrd="8" destOrd="0" presId="urn:microsoft.com/office/officeart/2005/8/layout/list1"/>
    <dgm:cxn modelId="{BB575761-F4DE-4B34-95D9-A1023F374945}" type="presParOf" srcId="{DF2CC87A-E67B-4A17-9D5D-1FBA21517A83}" destId="{9C56F06B-7394-4030-81FA-9F29A07A7E2C}" srcOrd="0" destOrd="0" presId="urn:microsoft.com/office/officeart/2005/8/layout/list1"/>
    <dgm:cxn modelId="{86D47229-0951-4CA6-A063-2286BB3CB2F6}" type="presParOf" srcId="{DF2CC87A-E67B-4A17-9D5D-1FBA21517A83}" destId="{AF5E8472-4FFB-449B-8FA6-40E91FCE3E6A}" srcOrd="1" destOrd="0" presId="urn:microsoft.com/office/officeart/2005/8/layout/list1"/>
    <dgm:cxn modelId="{BAE61301-10EC-45BF-BE09-BC9A5250DB44}" type="presParOf" srcId="{E3859899-4993-4052-82A5-B204E54210CB}" destId="{4544AB1B-CA70-49B0-878A-977610F86502}" srcOrd="9" destOrd="0" presId="urn:microsoft.com/office/officeart/2005/8/layout/list1"/>
    <dgm:cxn modelId="{FA50A983-3AEF-4B4F-9335-3B9459673117}" type="presParOf" srcId="{E3859899-4993-4052-82A5-B204E54210CB}" destId="{97F2DD47-8418-4C41-B16D-DCD0C429A6A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156F2-EF3D-4B93-B0D3-988B3BAE5D46}">
      <dsp:nvSpPr>
        <dsp:cNvPr id="0" name=""/>
        <dsp:cNvSpPr/>
      </dsp:nvSpPr>
      <dsp:spPr>
        <a:xfrm>
          <a:off x="0" y="464019"/>
          <a:ext cx="6096000" cy="781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39375-927E-4E86-AE6A-F480B8A8C6DB}">
      <dsp:nvSpPr>
        <dsp:cNvPr id="0" name=""/>
        <dsp:cNvSpPr/>
      </dsp:nvSpPr>
      <dsp:spPr>
        <a:xfrm>
          <a:off x="304800" y="6459"/>
          <a:ext cx="4267200" cy="9151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IN" sz="3100" kern="1200" dirty="0" smtClean="0">
              <a:hlinkClick xmlns:r="http://schemas.openxmlformats.org/officeDocument/2006/relationships" r:id="" action="ppaction://hlinksldjump"/>
            </a:rPr>
            <a:t>HASH SETS</a:t>
          </a:r>
          <a:endParaRPr lang="en-IN" sz="3100" kern="1200" dirty="0"/>
        </a:p>
      </dsp:txBody>
      <dsp:txXfrm>
        <a:off x="349472" y="51131"/>
        <a:ext cx="4177856" cy="825776"/>
      </dsp:txXfrm>
    </dsp:sp>
    <dsp:sp modelId="{C949476F-C869-4F81-ADB0-417CC2C48433}">
      <dsp:nvSpPr>
        <dsp:cNvPr id="0" name=""/>
        <dsp:cNvSpPr/>
      </dsp:nvSpPr>
      <dsp:spPr>
        <a:xfrm>
          <a:off x="0" y="1870179"/>
          <a:ext cx="6096000" cy="781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55F714-8D08-4CE8-A305-02668056DEAA}">
      <dsp:nvSpPr>
        <dsp:cNvPr id="0" name=""/>
        <dsp:cNvSpPr/>
      </dsp:nvSpPr>
      <dsp:spPr>
        <a:xfrm>
          <a:off x="304800" y="1412619"/>
          <a:ext cx="4267200" cy="9151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IN" sz="3100" kern="1200" dirty="0" smtClean="0">
              <a:hlinkClick xmlns:r="http://schemas.openxmlformats.org/officeDocument/2006/relationships" r:id="" action="ppaction://hlinksldjump"/>
            </a:rPr>
            <a:t>HASH MAPS</a:t>
          </a:r>
          <a:endParaRPr lang="en-IN" sz="3100" kern="1200" dirty="0"/>
        </a:p>
      </dsp:txBody>
      <dsp:txXfrm>
        <a:off x="349472" y="1457291"/>
        <a:ext cx="4177856" cy="825776"/>
      </dsp:txXfrm>
    </dsp:sp>
    <dsp:sp modelId="{97F2DD47-8418-4C41-B16D-DCD0C429A6A2}">
      <dsp:nvSpPr>
        <dsp:cNvPr id="0" name=""/>
        <dsp:cNvSpPr/>
      </dsp:nvSpPr>
      <dsp:spPr>
        <a:xfrm>
          <a:off x="0" y="3276340"/>
          <a:ext cx="6096000" cy="781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E8472-4FFB-449B-8FA6-40E91FCE3E6A}">
      <dsp:nvSpPr>
        <dsp:cNvPr id="0" name=""/>
        <dsp:cNvSpPr/>
      </dsp:nvSpPr>
      <dsp:spPr>
        <a:xfrm>
          <a:off x="304800" y="2818780"/>
          <a:ext cx="4267200" cy="9151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IN" sz="3100" kern="1200" dirty="0" smtClean="0">
              <a:hlinkClick xmlns:r="http://schemas.openxmlformats.org/officeDocument/2006/relationships" r:id="" action="ppaction://hlinksldjump"/>
            </a:rPr>
            <a:t>ARRAY LISTS</a:t>
          </a:r>
          <a:endParaRPr lang="en-IN" sz="3100" kern="1200" dirty="0"/>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92F57DD-2275-470D-A69A-7B029B2E8A90}" type="datetimeFigureOut">
              <a:rPr lang="en-US" smtClean="0"/>
              <a:t>11/14/2017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23140EA-A2A0-4591-B6EE-134E9C20909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F57DD-2275-470D-A69A-7B029B2E8A90}" type="datetimeFigureOut">
              <a:rPr lang="en-US" smtClean="0"/>
              <a:t>11/14/2017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F57DD-2275-470D-A69A-7B029B2E8A90}" type="datetimeFigureOut">
              <a:rPr lang="en-US" smtClean="0"/>
              <a:t>11/14/2017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F57DD-2275-470D-A69A-7B029B2E8A90}" type="datetimeFigureOut">
              <a:rPr lang="en-US" smtClean="0"/>
              <a:t>11/14/2017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2F57DD-2275-470D-A69A-7B029B2E8A90}" type="datetimeFigureOut">
              <a:rPr lang="en-US" smtClean="0"/>
              <a:t>11/14/2017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140EA-A2A0-4591-B6EE-134E9C20909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2F57DD-2275-470D-A69A-7B029B2E8A90}" type="datetimeFigureOut">
              <a:rPr lang="en-US" smtClean="0"/>
              <a:t>11/14/2017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2F57DD-2275-470D-A69A-7B029B2E8A90}" type="datetimeFigureOut">
              <a:rPr lang="en-US" smtClean="0"/>
              <a:t>11/14/2017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92F57DD-2275-470D-A69A-7B029B2E8A90}" type="datetimeFigureOut">
              <a:rPr lang="en-US" smtClean="0"/>
              <a:t>11/14/2017</a:t>
            </a:fld>
            <a:endParaRPr lang="en-IN"/>
          </a:p>
        </p:txBody>
      </p:sp>
      <p:sp>
        <p:nvSpPr>
          <p:cNvPr id="8" name="Slide Number Placeholder 7"/>
          <p:cNvSpPr>
            <a:spLocks noGrp="1"/>
          </p:cNvSpPr>
          <p:nvPr>
            <p:ph type="sldNum" sz="quarter" idx="11"/>
          </p:nvPr>
        </p:nvSpPr>
        <p:spPr/>
        <p:txBody>
          <a:bodyPr/>
          <a:lstStyle/>
          <a:p>
            <a:fld id="{F23140EA-A2A0-4591-B6EE-134E9C20909E}"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F57DD-2275-470D-A69A-7B029B2E8A90}" type="datetimeFigureOut">
              <a:rPr lang="en-US" smtClean="0"/>
              <a:t>11/14/2017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2F57DD-2275-470D-A69A-7B029B2E8A90}" type="datetimeFigureOut">
              <a:rPr lang="en-US" smtClean="0"/>
              <a:t>11/14/2017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23140EA-A2A0-4591-B6EE-134E9C20909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92F57DD-2275-470D-A69A-7B029B2E8A90}" type="datetimeFigureOut">
              <a:rPr lang="en-US" smtClean="0"/>
              <a:t>11/14/2017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140EA-A2A0-4591-B6EE-134E9C2090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92F57DD-2275-470D-A69A-7B029B2E8A90}" type="datetimeFigureOut">
              <a:rPr lang="en-US" smtClean="0"/>
              <a:t>11/14/2017</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23140EA-A2A0-4591-B6EE-134E9C20909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slide" Target="slide14.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44624"/>
            <a:ext cx="7715271"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u="sng" cap="none" spc="0" dirty="0" smtClean="0">
                <a:ln w="11430"/>
                <a:solidFill>
                  <a:srgbClr val="C00000"/>
                </a:solidFill>
                <a:effectLst>
                  <a:outerShdw blurRad="50800" dist="39000" dir="5460000" algn="tl">
                    <a:srgbClr val="000000">
                      <a:alpha val="38000"/>
                    </a:srgbClr>
                  </a:outerShdw>
                </a:effectLst>
              </a:rPr>
              <a:t>GAME</a:t>
            </a:r>
            <a:r>
              <a:rPr lang="en-US" sz="8000" b="1" cap="none" spc="0" dirty="0" smtClean="0">
                <a:ln w="11430"/>
                <a:solidFill>
                  <a:srgbClr val="C00000"/>
                </a:solidFill>
                <a:effectLst>
                  <a:outerShdw blurRad="50800" dist="39000" dir="5460000" algn="tl">
                    <a:srgbClr val="000000">
                      <a:alpha val="38000"/>
                    </a:srgbClr>
                  </a:outerShdw>
                </a:effectLst>
              </a:rPr>
              <a:t> </a:t>
            </a:r>
            <a:r>
              <a:rPr lang="en-US" sz="8000" b="1" u="sng" cap="none" spc="0" dirty="0" smtClean="0">
                <a:ln w="11430"/>
                <a:solidFill>
                  <a:srgbClr val="C00000"/>
                </a:solidFill>
                <a:effectLst>
                  <a:outerShdw blurRad="50800" dist="39000" dir="5460000" algn="tl">
                    <a:srgbClr val="000000">
                      <a:alpha val="38000"/>
                    </a:srgbClr>
                  </a:outerShdw>
                </a:effectLst>
              </a:rPr>
              <a:t>ZONE</a:t>
            </a:r>
            <a:endParaRPr lang="en-US" sz="8000" b="1" u="sng" cap="none" spc="0" dirty="0">
              <a:ln w="11430"/>
              <a:solidFill>
                <a:srgbClr val="C00000"/>
              </a:solidFill>
              <a:effectLst>
                <a:outerShdw blurRad="50800" dist="39000" dir="5460000" algn="tl">
                  <a:srgbClr val="000000">
                    <a:alpha val="38000"/>
                  </a:srgbClr>
                </a:outerShdw>
              </a:effectLst>
            </a:endParaRPr>
          </a:p>
        </p:txBody>
      </p:sp>
      <p:pic>
        <p:nvPicPr>
          <p:cNvPr id="5" name="Picture 4" descr="gamezone1.jpg"/>
          <p:cNvPicPr>
            <a:picLocks noChangeAspect="1"/>
          </p:cNvPicPr>
          <p:nvPr/>
        </p:nvPicPr>
        <p:blipFill>
          <a:blip r:embed="rId2"/>
          <a:stretch>
            <a:fillRect/>
          </a:stretch>
        </p:blipFill>
        <p:spPr>
          <a:xfrm>
            <a:off x="899592" y="2060848"/>
            <a:ext cx="3456384" cy="2457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4727406" y="3067867"/>
            <a:ext cx="4416594" cy="3816429"/>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5400" b="1" i="1" u="sng" cap="none" spc="0" dirty="0" smtClean="0">
                <a:ln w="10160">
                  <a:solidFill>
                    <a:schemeClr val="accent5"/>
                  </a:solidFill>
                  <a:prstDash val="solid"/>
                </a:ln>
                <a:solidFill>
                  <a:srgbClr val="00B0F0"/>
                </a:solidFill>
                <a:effectLst>
                  <a:outerShdw blurRad="38100" dist="22860" dir="5400000" algn="tl" rotWithShape="0">
                    <a:srgbClr val="000000">
                      <a:alpha val="30000"/>
                    </a:srgbClr>
                  </a:outerShdw>
                </a:effectLst>
              </a:rPr>
              <a:t>CyberPunks</a:t>
            </a:r>
          </a:p>
          <a:p>
            <a:pPr algn="ctr"/>
            <a:endPar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Kritika Sharma</a:t>
            </a:r>
          </a:p>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Heena Odedra</a:t>
            </a:r>
          </a:p>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Milan Pokharna</a:t>
            </a:r>
          </a:p>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Priyansha Jain</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ight Arrow 5"/>
          <p:cNvSpPr/>
          <p:nvPr/>
        </p:nvSpPr>
        <p:spPr>
          <a:xfrm>
            <a:off x="4644008" y="4447746"/>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4653812" y="5055214"/>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4644008" y="5667398"/>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4644008" y="6266186"/>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516216" y="2708920"/>
            <a:ext cx="897233" cy="461665"/>
          </a:xfrm>
          <a:prstGeom prst="rect">
            <a:avLst/>
          </a:prstGeom>
          <a:noFill/>
        </p:spPr>
        <p:txBody>
          <a:bodyPr wrap="none" rtlCol="0">
            <a:spAutoFit/>
          </a:bodyPr>
          <a:lstStyle/>
          <a:p>
            <a:r>
              <a:rPr lang="en-IN" sz="2400" b="1" i="1" dirty="0" smtClean="0"/>
              <a:t>BY :-</a:t>
            </a:r>
            <a:endParaRPr lang="en-IN" sz="2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285728"/>
            <a:ext cx="490377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solidFill>
                  <a:srgbClr val="C00000"/>
                </a:solidFill>
                <a:effectLst>
                  <a:outerShdw blurRad="50800" dist="39000" dir="5460000" algn="tl">
                    <a:srgbClr val="000000">
                      <a:alpha val="38000"/>
                    </a:srgbClr>
                  </a:outerShdw>
                </a:effectLst>
              </a:rPr>
              <a:t>WORD</a:t>
            </a:r>
            <a:r>
              <a:rPr lang="en-US" sz="5400" b="1" cap="none" spc="0" dirty="0" smtClean="0">
                <a:ln w="11430"/>
                <a:solidFill>
                  <a:srgbClr val="C00000"/>
                </a:solidFill>
                <a:effectLst>
                  <a:outerShdw blurRad="50800" dist="39000" dir="5460000" algn="tl">
                    <a:srgbClr val="000000">
                      <a:alpha val="38000"/>
                    </a:srgbClr>
                  </a:outerShdw>
                </a:effectLst>
              </a:rPr>
              <a:t> </a:t>
            </a:r>
            <a:r>
              <a:rPr lang="en-US" sz="5400" b="1" u="sng" cap="none" spc="0" dirty="0" smtClean="0">
                <a:ln w="11430"/>
                <a:solidFill>
                  <a:srgbClr val="C00000"/>
                </a:solidFill>
                <a:effectLst>
                  <a:outerShdw blurRad="50800" dist="39000" dir="5460000" algn="tl">
                    <a:srgbClr val="000000">
                      <a:alpha val="38000"/>
                    </a:srgbClr>
                  </a:outerShdw>
                </a:effectLst>
              </a:rPr>
              <a:t>STACK</a:t>
            </a:r>
            <a:endParaRPr lang="en-US" sz="5400" b="1" u="sng" cap="none" spc="0" dirty="0">
              <a:ln w="11430"/>
              <a:solidFill>
                <a:srgbClr val="C00000"/>
              </a:solidFill>
              <a:effectLst>
                <a:outerShdw blurRad="50800" dist="39000" dir="5460000" algn="tl">
                  <a:srgbClr val="000000">
                    <a:alpha val="38000"/>
                  </a:srgbClr>
                </a:outerShdw>
              </a:effectLst>
            </a:endParaRPr>
          </a:p>
        </p:txBody>
      </p:sp>
      <p:sp>
        <p:nvSpPr>
          <p:cNvPr id="3" name="Rectangle 2"/>
          <p:cNvSpPr/>
          <p:nvPr/>
        </p:nvSpPr>
        <p:spPr>
          <a:xfrm>
            <a:off x="214282" y="1285860"/>
            <a:ext cx="8643998" cy="1200329"/>
          </a:xfrm>
          <a:prstGeom prst="rect">
            <a:avLst/>
          </a:prstGeom>
        </p:spPr>
        <p:txBody>
          <a:bodyPr wrap="square">
            <a:spAutoFit/>
          </a:bodyPr>
          <a:lstStyle/>
          <a:p>
            <a:r>
              <a:rPr lang="en-IN" sz="2400" dirty="0" smtClean="0"/>
              <a:t>The </a:t>
            </a:r>
            <a:r>
              <a:rPr lang="en-IN" sz="2400" dirty="0"/>
              <a:t>idea of the game is to try to separate out two words of the same length whose letters have been scrambled </a:t>
            </a:r>
            <a:r>
              <a:rPr lang="en-IN" sz="2400" dirty="0" smtClean="0"/>
              <a:t>.</a:t>
            </a:r>
          </a:p>
          <a:p>
            <a:r>
              <a:rPr lang="en-IN" sz="2400" dirty="0" smtClean="0"/>
              <a:t>(But </a:t>
            </a:r>
            <a:r>
              <a:rPr lang="en-IN" sz="2400" dirty="0"/>
              <a:t>the order of the letters has been preserved</a:t>
            </a:r>
            <a:r>
              <a:rPr lang="en-IN" sz="2400" dirty="0" smtClean="0"/>
              <a:t>).</a:t>
            </a:r>
            <a:r>
              <a:rPr lang="en-IN" sz="2400" dirty="0" smtClean="0">
                <a:solidFill>
                  <a:srgbClr val="FF0000"/>
                </a:solidFill>
                <a:latin typeface="Comic Sans MS" pitchFamily="66" charset="0"/>
              </a:rPr>
              <a:t> </a:t>
            </a:r>
          </a:p>
        </p:txBody>
      </p:sp>
      <p:sp>
        <p:nvSpPr>
          <p:cNvPr id="5" name="TextBox 4"/>
          <p:cNvSpPr txBox="1"/>
          <p:nvPr/>
        </p:nvSpPr>
        <p:spPr>
          <a:xfrm>
            <a:off x="285720" y="2714620"/>
            <a:ext cx="6110968" cy="584775"/>
          </a:xfrm>
          <a:prstGeom prst="rect">
            <a:avLst/>
          </a:prstGeom>
          <a:noFill/>
        </p:spPr>
        <p:txBody>
          <a:bodyPr wrap="none" rtlCol="0">
            <a:spAutoFit/>
          </a:bodyPr>
          <a:lstStyle/>
          <a:p>
            <a:r>
              <a:rPr lang="en-IN" sz="3200" b="1" dirty="0" smtClean="0">
                <a:solidFill>
                  <a:srgbClr val="FF0000"/>
                </a:solidFill>
                <a:latin typeface="Comic Sans MS" pitchFamily="66" charset="0"/>
              </a:rPr>
              <a:t>MECHANICS OF  THE GAME</a:t>
            </a:r>
            <a:endParaRPr lang="en-IN" sz="3200" b="1" dirty="0">
              <a:solidFill>
                <a:srgbClr val="FF0000"/>
              </a:solidFill>
            </a:endParaRPr>
          </a:p>
        </p:txBody>
      </p:sp>
      <p:sp>
        <p:nvSpPr>
          <p:cNvPr id="7" name="TextBox 6"/>
          <p:cNvSpPr txBox="1"/>
          <p:nvPr/>
        </p:nvSpPr>
        <p:spPr>
          <a:xfrm>
            <a:off x="285720" y="3643314"/>
            <a:ext cx="8072494" cy="2246769"/>
          </a:xfrm>
          <a:prstGeom prst="rect">
            <a:avLst/>
          </a:prstGeom>
          <a:noFill/>
        </p:spPr>
        <p:txBody>
          <a:bodyPr wrap="square" rtlCol="0">
            <a:spAutoFit/>
          </a:bodyPr>
          <a:lstStyle/>
          <a:p>
            <a:pPr marL="342900" indent="-342900">
              <a:buFont typeface="+mj-lt"/>
              <a:buAutoNum type="arabicPeriod"/>
            </a:pPr>
            <a:r>
              <a:rPr lang="en-IN" sz="2000" dirty="0" smtClean="0">
                <a:latin typeface="Comic Sans MS" pitchFamily="66" charset="0"/>
              </a:rPr>
              <a:t>The Game provides the user a jumbled word of 6 Letters.</a:t>
            </a:r>
          </a:p>
          <a:p>
            <a:pPr marL="342900" indent="-342900">
              <a:buFont typeface="+mj-lt"/>
              <a:buAutoNum type="arabicPeriod"/>
            </a:pPr>
            <a:endParaRPr lang="en-IN" sz="2000" dirty="0" smtClean="0">
              <a:latin typeface="Comic Sans MS" pitchFamily="66" charset="0"/>
            </a:endParaRPr>
          </a:p>
          <a:p>
            <a:pPr marL="342900" indent="-342900">
              <a:buFont typeface="+mj-lt"/>
              <a:buAutoNum type="arabicPeriod"/>
            </a:pPr>
            <a:r>
              <a:rPr lang="en-IN" sz="2000" dirty="0" smtClean="0"/>
              <a:t> </a:t>
            </a:r>
            <a:r>
              <a:rPr lang="en-IN" sz="2000" dirty="0" smtClean="0">
                <a:latin typeface="Comic Sans MS" pitchFamily="66" charset="0"/>
              </a:rPr>
              <a:t>There are 2 White boxes, where User tries to reform the Words by dragging and dropping the letter tiles  .</a:t>
            </a:r>
          </a:p>
          <a:p>
            <a:pPr marL="342900" indent="-342900">
              <a:buFont typeface="+mj-lt"/>
              <a:buAutoNum type="arabicPeriod"/>
            </a:pPr>
            <a:endParaRPr lang="en-IN" sz="2000" dirty="0" smtClean="0">
              <a:latin typeface="Comic Sans MS" pitchFamily="66" charset="0"/>
            </a:endParaRPr>
          </a:p>
          <a:p>
            <a:pPr marL="342900" indent="-342900">
              <a:buFont typeface="+mj-lt"/>
              <a:buAutoNum type="arabicPeriod"/>
            </a:pPr>
            <a:r>
              <a:rPr lang="en-IN" sz="2000" dirty="0">
                <a:latin typeface="Comic Sans MS" pitchFamily="66" charset="0"/>
              </a:rPr>
              <a:t> </a:t>
            </a:r>
            <a:r>
              <a:rPr lang="en-IN" sz="2000" dirty="0" smtClean="0">
                <a:latin typeface="Comic Sans MS" pitchFamily="66" charset="0"/>
              </a:rPr>
              <a:t>When user places all the tiles , Computer shows the correct two words.</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428604"/>
            <a:ext cx="4851008" cy="584775"/>
          </a:xfrm>
          <a:prstGeom prst="rect">
            <a:avLst/>
          </a:prstGeom>
        </p:spPr>
        <p:txBody>
          <a:bodyPr wrap="none">
            <a:spAutoFit/>
          </a:bodyPr>
          <a:lstStyle/>
          <a:p>
            <a:r>
              <a:rPr lang="en-IN" sz="3200" dirty="0" smtClean="0">
                <a:solidFill>
                  <a:srgbClr val="FF0000"/>
                </a:solidFill>
                <a:latin typeface="Comic Sans MS" pitchFamily="66" charset="0"/>
              </a:rPr>
              <a:t>THE GAME LOOKS AS :</a:t>
            </a:r>
            <a:endParaRPr lang="en-IN" sz="3200" dirty="0">
              <a:solidFill>
                <a:srgbClr val="FF0000"/>
              </a:solidFill>
            </a:endParaRPr>
          </a:p>
        </p:txBody>
      </p:sp>
      <p:pic>
        <p:nvPicPr>
          <p:cNvPr id="9" name="Picture 8" descr="Screenshot_1510640976.png"/>
          <p:cNvPicPr>
            <a:picLocks noChangeAspect="1"/>
          </p:cNvPicPr>
          <p:nvPr/>
        </p:nvPicPr>
        <p:blipFill>
          <a:blip r:embed="rId2" cstate="print"/>
          <a:stretch>
            <a:fillRect/>
          </a:stretch>
        </p:blipFill>
        <p:spPr>
          <a:xfrm>
            <a:off x="357158" y="1785925"/>
            <a:ext cx="1643074" cy="2921019"/>
          </a:xfrm>
          <a:prstGeom prst="rect">
            <a:avLst/>
          </a:prstGeom>
          <a:effectLst>
            <a:glow rad="101600">
              <a:schemeClr val="accent1">
                <a:satMod val="175000"/>
                <a:alpha val="40000"/>
              </a:schemeClr>
            </a:glow>
          </a:effectLst>
        </p:spPr>
      </p:pic>
      <p:pic>
        <p:nvPicPr>
          <p:cNvPr id="10" name="Picture 9" descr="Screenshot_1510641008.png"/>
          <p:cNvPicPr>
            <a:picLocks noChangeAspect="1"/>
          </p:cNvPicPr>
          <p:nvPr/>
        </p:nvPicPr>
        <p:blipFill>
          <a:blip r:embed="rId3" cstate="print"/>
          <a:stretch>
            <a:fillRect/>
          </a:stretch>
        </p:blipFill>
        <p:spPr>
          <a:xfrm>
            <a:off x="2643174" y="1785926"/>
            <a:ext cx="1643074" cy="2921020"/>
          </a:xfrm>
          <a:prstGeom prst="rect">
            <a:avLst/>
          </a:prstGeom>
          <a:effectLst>
            <a:glow rad="101600">
              <a:schemeClr val="accent1">
                <a:satMod val="175000"/>
                <a:alpha val="40000"/>
              </a:schemeClr>
            </a:glow>
          </a:effectLst>
        </p:spPr>
      </p:pic>
      <p:pic>
        <p:nvPicPr>
          <p:cNvPr id="11" name="Picture 10" descr="Screenshot_1510641025.png"/>
          <p:cNvPicPr>
            <a:picLocks noChangeAspect="1"/>
          </p:cNvPicPr>
          <p:nvPr/>
        </p:nvPicPr>
        <p:blipFill>
          <a:blip r:embed="rId4" cstate="print"/>
          <a:stretch>
            <a:fillRect/>
          </a:stretch>
        </p:blipFill>
        <p:spPr>
          <a:xfrm>
            <a:off x="5000628" y="1785926"/>
            <a:ext cx="1647539" cy="2928958"/>
          </a:xfrm>
          <a:prstGeom prst="rect">
            <a:avLst/>
          </a:prstGeom>
          <a:effectLst>
            <a:glow rad="101600">
              <a:schemeClr val="accent1">
                <a:satMod val="175000"/>
                <a:alpha val="40000"/>
              </a:schemeClr>
            </a:glow>
          </a:effectLst>
        </p:spPr>
      </p:pic>
      <p:pic>
        <p:nvPicPr>
          <p:cNvPr id="12" name="Picture 11" descr="Screenshot_1510641038.png"/>
          <p:cNvPicPr>
            <a:picLocks noChangeAspect="1"/>
          </p:cNvPicPr>
          <p:nvPr/>
        </p:nvPicPr>
        <p:blipFill>
          <a:blip r:embed="rId5" cstate="print"/>
          <a:stretch>
            <a:fillRect/>
          </a:stretch>
        </p:blipFill>
        <p:spPr>
          <a:xfrm>
            <a:off x="7215206" y="1785926"/>
            <a:ext cx="1665366" cy="2960650"/>
          </a:xfrm>
          <a:prstGeom prst="rect">
            <a:avLst/>
          </a:prstGeom>
          <a:effectLst>
            <a:glow rad="101600">
              <a:schemeClr val="accent1">
                <a:satMod val="175000"/>
                <a:alpha val="40000"/>
              </a:schemeClr>
            </a:glow>
          </a:effectLst>
        </p:spPr>
      </p:pic>
      <p:sp>
        <p:nvSpPr>
          <p:cNvPr id="18" name="Right Arrow 17"/>
          <p:cNvSpPr/>
          <p:nvPr/>
        </p:nvSpPr>
        <p:spPr>
          <a:xfrm>
            <a:off x="2071670" y="3143248"/>
            <a:ext cx="428628" cy="4131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6786578" y="3143248"/>
            <a:ext cx="428628" cy="4131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4429124" y="3071810"/>
            <a:ext cx="428628" cy="4131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357158" y="5286388"/>
            <a:ext cx="8164415" cy="400110"/>
          </a:xfrm>
          <a:prstGeom prst="rect">
            <a:avLst/>
          </a:prstGeom>
          <a:noFill/>
        </p:spPr>
        <p:txBody>
          <a:bodyPr wrap="none" rtlCol="0">
            <a:spAutoFit/>
          </a:bodyPr>
          <a:lstStyle/>
          <a:p>
            <a:r>
              <a:rPr lang="en-IN" sz="2000" dirty="0" smtClean="0">
                <a:latin typeface="Comic Sans MS" pitchFamily="66" charset="0"/>
              </a:rPr>
              <a:t>On clicking “</a:t>
            </a:r>
            <a:r>
              <a:rPr lang="en-IN" sz="2000" b="1" dirty="0" smtClean="0">
                <a:solidFill>
                  <a:srgbClr val="FF0000"/>
                </a:solidFill>
                <a:latin typeface="Comic Sans MS" pitchFamily="66" charset="0"/>
              </a:rPr>
              <a:t>NEW WORD</a:t>
            </a:r>
            <a:r>
              <a:rPr lang="en-IN" sz="2000" dirty="0" smtClean="0">
                <a:latin typeface="Comic Sans MS" pitchFamily="66" charset="0"/>
              </a:rPr>
              <a:t>” , it again throws a New Jumbled Word . </a:t>
            </a:r>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214290"/>
            <a:ext cx="491673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solidFill>
                  <a:srgbClr val="C00000"/>
                </a:solidFill>
                <a:effectLst>
                  <a:outerShdw blurRad="50800" dist="39000" dir="5460000" algn="tl">
                    <a:srgbClr val="000000">
                      <a:alpha val="38000"/>
                    </a:srgbClr>
                  </a:outerShdw>
                </a:effectLst>
              </a:rPr>
              <a:t>GHOST</a:t>
            </a:r>
            <a:r>
              <a:rPr lang="en-US" sz="5400" b="1" cap="none" spc="0" dirty="0" smtClean="0">
                <a:ln w="11430"/>
                <a:solidFill>
                  <a:srgbClr val="C00000"/>
                </a:solidFill>
                <a:effectLst>
                  <a:outerShdw blurRad="50800" dist="39000" dir="5460000" algn="tl">
                    <a:srgbClr val="000000">
                      <a:alpha val="38000"/>
                    </a:srgbClr>
                  </a:outerShdw>
                </a:effectLst>
              </a:rPr>
              <a:t> </a:t>
            </a:r>
            <a:r>
              <a:rPr lang="en-US" sz="5400" b="1" u="sng" cap="none" spc="0" dirty="0" smtClean="0">
                <a:ln w="11430"/>
                <a:solidFill>
                  <a:srgbClr val="C00000"/>
                </a:solidFill>
                <a:effectLst>
                  <a:outerShdw blurRad="50800" dist="39000" dir="5460000" algn="tl">
                    <a:srgbClr val="000000">
                      <a:alpha val="38000"/>
                    </a:srgbClr>
                  </a:outerShdw>
                </a:effectLst>
              </a:rPr>
              <a:t>GAME</a:t>
            </a:r>
            <a:endParaRPr lang="en-US" sz="5400" b="1" u="sng" cap="none" spc="0" dirty="0">
              <a:ln w="11430"/>
              <a:solidFill>
                <a:srgbClr val="C00000"/>
              </a:solidFill>
              <a:effectLst>
                <a:outerShdw blurRad="50800" dist="39000" dir="5460000" algn="tl">
                  <a:srgbClr val="000000">
                    <a:alpha val="38000"/>
                  </a:srgbClr>
                </a:outerShdw>
              </a:effectLst>
            </a:endParaRPr>
          </a:p>
        </p:txBody>
      </p:sp>
      <p:sp>
        <p:nvSpPr>
          <p:cNvPr id="3" name="Rectangle 2"/>
          <p:cNvSpPr/>
          <p:nvPr/>
        </p:nvSpPr>
        <p:spPr>
          <a:xfrm>
            <a:off x="0" y="1285860"/>
            <a:ext cx="8929718" cy="1261884"/>
          </a:xfrm>
          <a:prstGeom prst="rect">
            <a:avLst/>
          </a:prstGeom>
        </p:spPr>
        <p:txBody>
          <a:bodyPr wrap="square">
            <a:spAutoFit/>
          </a:bodyPr>
          <a:lstStyle/>
          <a:p>
            <a:pPr algn="ctr"/>
            <a:r>
              <a:rPr lang="en-IN" sz="1900" dirty="0">
                <a:latin typeface="+mj-lt"/>
              </a:rPr>
              <a:t>Ghost is a word game in which players take turns adding individual letters to a growing word fragment, trying </a:t>
            </a:r>
            <a:r>
              <a:rPr lang="en-IN" sz="1900" b="1" dirty="0">
                <a:latin typeface="+mj-lt"/>
              </a:rPr>
              <a:t>not</a:t>
            </a:r>
            <a:r>
              <a:rPr lang="en-IN" sz="1900" dirty="0">
                <a:latin typeface="+mj-lt"/>
              </a:rPr>
              <a:t> to be the one to complete a valid word. </a:t>
            </a:r>
            <a:r>
              <a:rPr lang="en-IN" sz="1900" dirty="0" smtClean="0">
                <a:latin typeface="+mj-lt"/>
              </a:rPr>
              <a:t>The </a:t>
            </a:r>
            <a:r>
              <a:rPr lang="en-IN" sz="1900" dirty="0">
                <a:latin typeface="+mj-lt"/>
              </a:rPr>
              <a:t>player who completes a word or creates a fragment that is not the prefix of a word loses the round.</a:t>
            </a:r>
          </a:p>
        </p:txBody>
      </p:sp>
      <p:sp>
        <p:nvSpPr>
          <p:cNvPr id="5" name="TextBox 4"/>
          <p:cNvSpPr txBox="1"/>
          <p:nvPr/>
        </p:nvSpPr>
        <p:spPr>
          <a:xfrm>
            <a:off x="0" y="2571744"/>
            <a:ext cx="6110968" cy="584775"/>
          </a:xfrm>
          <a:prstGeom prst="rect">
            <a:avLst/>
          </a:prstGeom>
          <a:noFill/>
        </p:spPr>
        <p:txBody>
          <a:bodyPr wrap="none" rtlCol="0">
            <a:spAutoFit/>
          </a:bodyPr>
          <a:lstStyle/>
          <a:p>
            <a:r>
              <a:rPr lang="en-IN" sz="3200" b="1" dirty="0" smtClean="0">
                <a:solidFill>
                  <a:srgbClr val="FF0000"/>
                </a:solidFill>
                <a:latin typeface="Comic Sans MS" pitchFamily="66" charset="0"/>
              </a:rPr>
              <a:t>MECHANICS OF  THE GAME</a:t>
            </a:r>
            <a:endParaRPr lang="en-IN" sz="3200" b="1" dirty="0">
              <a:solidFill>
                <a:srgbClr val="FF0000"/>
              </a:solidFill>
            </a:endParaRPr>
          </a:p>
        </p:txBody>
      </p:sp>
      <p:sp>
        <p:nvSpPr>
          <p:cNvPr id="6" name="Rectangle 5"/>
          <p:cNvSpPr/>
          <p:nvPr/>
        </p:nvSpPr>
        <p:spPr>
          <a:xfrm>
            <a:off x="0" y="3714752"/>
            <a:ext cx="8929718" cy="2862322"/>
          </a:xfrm>
          <a:prstGeom prst="rect">
            <a:avLst/>
          </a:prstGeom>
        </p:spPr>
        <p:txBody>
          <a:bodyPr wrap="square">
            <a:spAutoFit/>
          </a:bodyPr>
          <a:lstStyle/>
          <a:p>
            <a:pPr marL="457200" indent="-457200">
              <a:buFont typeface="+mj-lt"/>
              <a:buAutoNum type="arabicPeriod"/>
            </a:pPr>
            <a:r>
              <a:rPr lang="en-IN" sz="2000" dirty="0">
                <a:latin typeface="Comic Sans MS" pitchFamily="66" charset="0"/>
              </a:rPr>
              <a:t>C</a:t>
            </a:r>
            <a:r>
              <a:rPr lang="en-IN" sz="2000" dirty="0" smtClean="0">
                <a:latin typeface="Comic Sans MS" pitchFamily="66" charset="0"/>
              </a:rPr>
              <a:t>hallenge </a:t>
            </a:r>
            <a:r>
              <a:rPr lang="en-IN" sz="2000" dirty="0">
                <a:latin typeface="Comic Sans MS" pitchFamily="66" charset="0"/>
              </a:rPr>
              <a:t>player 2's word if they think player 2 has formed a valid word of at least 4 letters. If the fragment is a word, then player 1 wins; if the fragment is not a word, then player 2 wins</a:t>
            </a:r>
            <a:r>
              <a:rPr lang="en-IN" sz="2000" dirty="0" smtClean="0">
                <a:latin typeface="Comic Sans MS" pitchFamily="66" charset="0"/>
              </a:rPr>
              <a:t>.</a:t>
            </a:r>
            <a:endParaRPr lang="en-IN" sz="2000" dirty="0">
              <a:latin typeface="Comic Sans MS" pitchFamily="66" charset="0"/>
            </a:endParaRPr>
          </a:p>
          <a:p>
            <a:pPr marL="457200" indent="-457200">
              <a:buFont typeface="+mj-lt"/>
              <a:buAutoNum type="arabicPeriod"/>
            </a:pPr>
            <a:r>
              <a:rPr lang="en-IN" sz="2000" dirty="0" smtClean="0">
                <a:latin typeface="Comic Sans MS" pitchFamily="66" charset="0"/>
              </a:rPr>
              <a:t>Challenge </a:t>
            </a:r>
            <a:r>
              <a:rPr lang="en-IN" sz="2000" dirty="0">
                <a:latin typeface="Comic Sans MS" pitchFamily="66" charset="0"/>
              </a:rPr>
              <a:t>player 2's word if they think that no word can be formed with the current fragment. Then, player 2 must provide a valid word starting with the current fragment or lose</a:t>
            </a:r>
            <a:r>
              <a:rPr lang="en-IN" sz="2000" dirty="0" smtClean="0">
                <a:latin typeface="Comic Sans MS" pitchFamily="66" charset="0"/>
              </a:rPr>
              <a:t>.</a:t>
            </a:r>
            <a:endParaRPr lang="en-IN" sz="2000" dirty="0">
              <a:latin typeface="Comic Sans MS" pitchFamily="66" charset="0"/>
            </a:endParaRPr>
          </a:p>
          <a:p>
            <a:pPr marL="457200" indent="-457200">
              <a:buFont typeface="+mj-lt"/>
              <a:buAutoNum type="arabicPeriod"/>
            </a:pPr>
            <a:r>
              <a:rPr lang="en-IN" sz="2000" dirty="0" smtClean="0">
                <a:latin typeface="Comic Sans MS" pitchFamily="66" charset="0"/>
              </a:rPr>
              <a:t>Add </a:t>
            </a:r>
            <a:r>
              <a:rPr lang="en-IN" sz="2000" dirty="0">
                <a:latin typeface="Comic Sans MS" pitchFamily="66" charset="0"/>
              </a:rPr>
              <a:t>a letter to move the fragment towards a valid </a:t>
            </a:r>
            <a:r>
              <a:rPr lang="en-IN" sz="2000" dirty="0" smtClean="0">
                <a:latin typeface="Comic Sans MS" pitchFamily="66" charset="0"/>
              </a:rPr>
              <a:t>word.</a:t>
            </a:r>
            <a:endParaRPr lang="en-IN" sz="2000" dirty="0">
              <a:latin typeface="Comic Sans MS" pitchFamily="66" charset="0"/>
            </a:endParaRPr>
          </a:p>
          <a:p>
            <a:pPr marL="457200" indent="-457200">
              <a:buFont typeface="+mj-lt"/>
              <a:buAutoNum type="arabicPeriod"/>
            </a:pPr>
            <a:r>
              <a:rPr lang="en-IN" sz="2000" dirty="0" smtClean="0">
                <a:latin typeface="Comic Sans MS" pitchFamily="66" charset="0"/>
              </a:rPr>
              <a:t>Attempt </a:t>
            </a:r>
            <a:r>
              <a:rPr lang="en-IN" sz="2000" dirty="0">
                <a:latin typeface="Comic Sans MS" pitchFamily="66" charset="0"/>
              </a:rPr>
              <a:t>to bluff player 2 by adding a letter that doesn't move the fragment towards a valid </a:t>
            </a:r>
            <a:r>
              <a:rPr lang="en-IN" sz="2000" dirty="0" smtClean="0">
                <a:latin typeface="Comic Sans MS" pitchFamily="66" charset="0"/>
              </a:rPr>
              <a:t>word.</a:t>
            </a:r>
            <a:endParaRPr lang="en-IN" sz="2000" dirty="0">
              <a:latin typeface="Comic Sans MS" pitchFamily="66" charset="0"/>
            </a:endParaRPr>
          </a:p>
        </p:txBody>
      </p:sp>
      <p:sp>
        <p:nvSpPr>
          <p:cNvPr id="7" name="TextBox 6"/>
          <p:cNvSpPr txBox="1"/>
          <p:nvPr/>
        </p:nvSpPr>
        <p:spPr>
          <a:xfrm>
            <a:off x="214282" y="3143248"/>
            <a:ext cx="5934638" cy="461665"/>
          </a:xfrm>
          <a:prstGeom prst="rect">
            <a:avLst/>
          </a:prstGeom>
          <a:noFill/>
        </p:spPr>
        <p:txBody>
          <a:bodyPr wrap="none" rtlCol="0">
            <a:spAutoFit/>
          </a:bodyPr>
          <a:lstStyle/>
          <a:p>
            <a:r>
              <a:rPr lang="en-IN" sz="2400" b="1" dirty="0" smtClean="0">
                <a:latin typeface="Comic Sans MS" pitchFamily="66" charset="0"/>
              </a:rPr>
              <a:t>On player 1’s Chance… Player 1 can : </a:t>
            </a:r>
            <a:endParaRPr lang="en-IN" sz="2400" b="1" dirty="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5129930" cy="584775"/>
          </a:xfrm>
          <a:prstGeom prst="rect">
            <a:avLst/>
          </a:prstGeom>
        </p:spPr>
        <p:txBody>
          <a:bodyPr wrap="none">
            <a:spAutoFit/>
          </a:bodyPr>
          <a:lstStyle/>
          <a:p>
            <a:r>
              <a:rPr lang="en-IN" sz="3200" b="1" dirty="0" smtClean="0">
                <a:solidFill>
                  <a:srgbClr val="FF0000"/>
                </a:solidFill>
                <a:latin typeface="Comic Sans MS" pitchFamily="66" charset="0"/>
              </a:rPr>
              <a:t>THE GAME LOOKS AS :</a:t>
            </a:r>
            <a:endParaRPr lang="en-IN" sz="3200" b="1" dirty="0">
              <a:solidFill>
                <a:srgbClr val="FF0000"/>
              </a:solidFill>
            </a:endParaRPr>
          </a:p>
        </p:txBody>
      </p:sp>
      <p:pic>
        <p:nvPicPr>
          <p:cNvPr id="3" name="Picture 2" descr="Screenshot_1510643293.png"/>
          <p:cNvPicPr>
            <a:picLocks noChangeAspect="1"/>
          </p:cNvPicPr>
          <p:nvPr/>
        </p:nvPicPr>
        <p:blipFill>
          <a:blip r:embed="rId2" cstate="print"/>
          <a:stretch>
            <a:fillRect/>
          </a:stretch>
        </p:blipFill>
        <p:spPr>
          <a:xfrm>
            <a:off x="357158" y="1571612"/>
            <a:ext cx="2049365" cy="3643314"/>
          </a:xfrm>
          <a:prstGeom prst="rect">
            <a:avLst/>
          </a:prstGeom>
          <a:effectLst>
            <a:glow rad="101600">
              <a:schemeClr val="accent1">
                <a:satMod val="175000"/>
                <a:alpha val="40000"/>
              </a:schemeClr>
            </a:glow>
          </a:effectLst>
        </p:spPr>
      </p:pic>
      <p:pic>
        <p:nvPicPr>
          <p:cNvPr id="4" name="Picture 3" descr="Screenshot_1510643308.png"/>
          <p:cNvPicPr>
            <a:picLocks noChangeAspect="1"/>
          </p:cNvPicPr>
          <p:nvPr/>
        </p:nvPicPr>
        <p:blipFill>
          <a:blip r:embed="rId3" cstate="print"/>
          <a:stretch>
            <a:fillRect/>
          </a:stretch>
        </p:blipFill>
        <p:spPr>
          <a:xfrm>
            <a:off x="3500430" y="1500174"/>
            <a:ext cx="2071702" cy="3683026"/>
          </a:xfrm>
          <a:prstGeom prst="rect">
            <a:avLst/>
          </a:prstGeom>
          <a:effectLst>
            <a:glow rad="101600">
              <a:schemeClr val="accent1">
                <a:satMod val="175000"/>
                <a:alpha val="40000"/>
              </a:schemeClr>
            </a:glow>
          </a:effectLst>
        </p:spPr>
      </p:pic>
      <p:pic>
        <p:nvPicPr>
          <p:cNvPr id="5" name="Picture 4" descr="Screenshot_1510643413.png"/>
          <p:cNvPicPr>
            <a:picLocks noChangeAspect="1"/>
          </p:cNvPicPr>
          <p:nvPr/>
        </p:nvPicPr>
        <p:blipFill>
          <a:blip r:embed="rId4" cstate="print"/>
          <a:stretch>
            <a:fillRect/>
          </a:stretch>
        </p:blipFill>
        <p:spPr>
          <a:xfrm>
            <a:off x="6643702" y="1500174"/>
            <a:ext cx="2071702" cy="3683026"/>
          </a:xfrm>
          <a:prstGeom prst="rect">
            <a:avLst/>
          </a:prstGeom>
          <a:effectLst>
            <a:glow rad="101600">
              <a:schemeClr val="accent1">
                <a:satMod val="175000"/>
                <a:alpha val="40000"/>
              </a:schemeClr>
            </a:glow>
          </a:effectLst>
        </p:spPr>
      </p:pic>
      <p:sp>
        <p:nvSpPr>
          <p:cNvPr id="6" name="Right Arrow 5"/>
          <p:cNvSpPr/>
          <p:nvPr/>
        </p:nvSpPr>
        <p:spPr>
          <a:xfrm>
            <a:off x="2643174" y="3214686"/>
            <a:ext cx="714380" cy="3417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5715008" y="3286124"/>
            <a:ext cx="714380" cy="3417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643570" y="3000372"/>
            <a:ext cx="857256" cy="230832"/>
          </a:xfrm>
          <a:prstGeom prst="rect">
            <a:avLst/>
          </a:prstGeom>
          <a:noFill/>
        </p:spPr>
        <p:txBody>
          <a:bodyPr wrap="square" rtlCol="0">
            <a:spAutoFit/>
          </a:bodyPr>
          <a:lstStyle/>
          <a:p>
            <a:r>
              <a:rPr lang="en-IN" sz="900" dirty="0" smtClean="0"/>
              <a:t>NEW GAME</a:t>
            </a:r>
            <a:endParaRPr lang="en-IN" sz="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214290"/>
            <a:ext cx="4083169"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u="sng" dirty="0" smtClean="0">
                <a:ln w="11430"/>
                <a:solidFill>
                  <a:srgbClr val="C00000"/>
                </a:solidFill>
                <a:effectLst>
                  <a:outerShdw blurRad="50800" dist="39000" dir="5460000" algn="tl">
                    <a:srgbClr val="000000">
                      <a:alpha val="38000"/>
                    </a:srgbClr>
                  </a:outerShdw>
                </a:effectLst>
              </a:rPr>
              <a:t>DICE</a:t>
            </a:r>
            <a:r>
              <a:rPr lang="en-US" sz="4800" b="1" dirty="0" smtClean="0">
                <a:ln w="11430"/>
                <a:solidFill>
                  <a:srgbClr val="C00000"/>
                </a:solidFill>
                <a:effectLst>
                  <a:outerShdw blurRad="50800" dist="39000" dir="5460000" algn="tl">
                    <a:srgbClr val="000000">
                      <a:alpha val="38000"/>
                    </a:srgbClr>
                  </a:outerShdw>
                </a:effectLst>
              </a:rPr>
              <a:t> </a:t>
            </a:r>
            <a:r>
              <a:rPr lang="en-US" sz="4800" b="1" u="sng" dirty="0" smtClean="0">
                <a:ln w="11430"/>
                <a:solidFill>
                  <a:srgbClr val="C00000"/>
                </a:solidFill>
                <a:effectLst>
                  <a:outerShdw blurRad="50800" dist="39000" dir="5460000" algn="tl">
                    <a:srgbClr val="000000">
                      <a:alpha val="38000"/>
                    </a:srgbClr>
                  </a:outerShdw>
                </a:effectLst>
              </a:rPr>
              <a:t>GAMES</a:t>
            </a:r>
            <a:endParaRPr lang="en-US" sz="4800" b="1" u="sng" cap="none" spc="0" dirty="0">
              <a:ln w="11430"/>
              <a:solidFill>
                <a:srgbClr val="C00000"/>
              </a:solidFill>
              <a:effectLst>
                <a:outerShdw blurRad="50800" dist="39000" dir="5460000" algn="tl">
                  <a:srgbClr val="000000">
                    <a:alpha val="38000"/>
                  </a:srgbClr>
                </a:outerShdw>
              </a:effectLst>
            </a:endParaRPr>
          </a:p>
        </p:txBody>
      </p:sp>
      <p:pic>
        <p:nvPicPr>
          <p:cNvPr id="4" name="Picture 3" descr="layout-2017-11-14-130950.png"/>
          <p:cNvPicPr>
            <a:picLocks noChangeAspect="1"/>
          </p:cNvPicPr>
          <p:nvPr/>
        </p:nvPicPr>
        <p:blipFill>
          <a:blip r:embed="rId2" cstate="print"/>
          <a:stretch>
            <a:fillRect/>
          </a:stretch>
        </p:blipFill>
        <p:spPr>
          <a:xfrm>
            <a:off x="500034" y="1785926"/>
            <a:ext cx="2221068" cy="4304616"/>
          </a:xfrm>
          <a:prstGeom prst="rect">
            <a:avLst/>
          </a:prstGeom>
          <a:effectLst>
            <a:glow rad="63500">
              <a:schemeClr val="accent1">
                <a:satMod val="175000"/>
                <a:alpha val="40000"/>
              </a:schemeClr>
            </a:glow>
          </a:effectLst>
        </p:spPr>
      </p:pic>
      <p:pic>
        <p:nvPicPr>
          <p:cNvPr id="5" name="Picture 4" descr="Screenshot_1510645743.png"/>
          <p:cNvPicPr>
            <a:picLocks noChangeAspect="1"/>
          </p:cNvPicPr>
          <p:nvPr/>
        </p:nvPicPr>
        <p:blipFill>
          <a:blip r:embed="rId3" cstate="print"/>
          <a:stretch>
            <a:fillRect/>
          </a:stretch>
        </p:blipFill>
        <p:spPr>
          <a:xfrm>
            <a:off x="4857752" y="1142984"/>
            <a:ext cx="1446606" cy="2643206"/>
          </a:xfrm>
          <a:prstGeom prst="rect">
            <a:avLst/>
          </a:prstGeom>
          <a:effectLst>
            <a:glow rad="101600">
              <a:schemeClr val="accent1">
                <a:satMod val="175000"/>
                <a:alpha val="40000"/>
              </a:schemeClr>
            </a:glow>
          </a:effectLst>
        </p:spPr>
      </p:pic>
      <p:pic>
        <p:nvPicPr>
          <p:cNvPr id="6" name="Picture 5" descr="Screenshot_1510645750.png"/>
          <p:cNvPicPr>
            <a:picLocks noChangeAspect="1"/>
          </p:cNvPicPr>
          <p:nvPr/>
        </p:nvPicPr>
        <p:blipFill>
          <a:blip r:embed="rId4" cstate="print"/>
          <a:stretch>
            <a:fillRect/>
          </a:stretch>
        </p:blipFill>
        <p:spPr>
          <a:xfrm>
            <a:off x="4857752" y="4119591"/>
            <a:ext cx="1500185" cy="2666995"/>
          </a:xfrm>
          <a:prstGeom prst="rect">
            <a:avLst/>
          </a:prstGeom>
          <a:effectLst>
            <a:glow rad="101600">
              <a:schemeClr val="accent1">
                <a:satMod val="175000"/>
                <a:alpha val="40000"/>
              </a:schemeClr>
            </a:glow>
          </a:effectLst>
        </p:spPr>
      </p:pic>
      <p:pic>
        <p:nvPicPr>
          <p:cNvPr id="7" name="Picture 6" descr="Screenshot_1510645756.png"/>
          <p:cNvPicPr>
            <a:picLocks noChangeAspect="1"/>
          </p:cNvPicPr>
          <p:nvPr/>
        </p:nvPicPr>
        <p:blipFill>
          <a:blip r:embed="rId5" cstate="print"/>
          <a:stretch>
            <a:fillRect/>
          </a:stretch>
        </p:blipFill>
        <p:spPr>
          <a:xfrm>
            <a:off x="7072330" y="1099681"/>
            <a:ext cx="1500197" cy="2667017"/>
          </a:xfrm>
          <a:prstGeom prst="rect">
            <a:avLst/>
          </a:prstGeom>
          <a:effectLst>
            <a:glow rad="101600">
              <a:schemeClr val="accent1">
                <a:satMod val="175000"/>
                <a:alpha val="40000"/>
              </a:schemeClr>
            </a:glow>
          </a:effectLst>
        </p:spPr>
      </p:pic>
      <p:pic>
        <p:nvPicPr>
          <p:cNvPr id="8" name="Picture 7" descr="Screenshot_1510645761.png"/>
          <p:cNvPicPr>
            <a:picLocks noChangeAspect="1"/>
          </p:cNvPicPr>
          <p:nvPr/>
        </p:nvPicPr>
        <p:blipFill>
          <a:blip r:embed="rId6" cstate="print"/>
          <a:stretch>
            <a:fillRect/>
          </a:stretch>
        </p:blipFill>
        <p:spPr>
          <a:xfrm>
            <a:off x="7072331" y="4119566"/>
            <a:ext cx="1500198" cy="2667019"/>
          </a:xfrm>
          <a:prstGeom prst="rect">
            <a:avLst/>
          </a:prstGeom>
          <a:effectLst>
            <a:glow rad="101600">
              <a:schemeClr val="accent1">
                <a:satMod val="175000"/>
                <a:alpha val="40000"/>
              </a:schemeClr>
            </a:glow>
          </a:effectLst>
        </p:spPr>
      </p:pic>
      <p:sp>
        <p:nvSpPr>
          <p:cNvPr id="9" name="TextBox 8"/>
          <p:cNvSpPr txBox="1"/>
          <p:nvPr/>
        </p:nvSpPr>
        <p:spPr>
          <a:xfrm>
            <a:off x="4857752" y="3786190"/>
            <a:ext cx="1411284" cy="276999"/>
          </a:xfrm>
          <a:prstGeom prst="rect">
            <a:avLst/>
          </a:prstGeom>
          <a:noFill/>
        </p:spPr>
        <p:txBody>
          <a:bodyPr wrap="none" rtlCol="0">
            <a:spAutoFit/>
          </a:bodyPr>
          <a:lstStyle/>
          <a:p>
            <a:r>
              <a:rPr lang="en-IN" sz="1200" b="1" dirty="0" smtClean="0"/>
              <a:t>SINGLE PLAYER</a:t>
            </a:r>
            <a:endParaRPr lang="en-IN" sz="1200" b="1" dirty="0"/>
          </a:p>
        </p:txBody>
      </p:sp>
      <p:sp>
        <p:nvSpPr>
          <p:cNvPr id="10" name="TextBox 9"/>
          <p:cNvSpPr txBox="1"/>
          <p:nvPr/>
        </p:nvSpPr>
        <p:spPr>
          <a:xfrm>
            <a:off x="7143768" y="3786190"/>
            <a:ext cx="1304331" cy="276999"/>
          </a:xfrm>
          <a:prstGeom prst="rect">
            <a:avLst/>
          </a:prstGeom>
          <a:noFill/>
        </p:spPr>
        <p:txBody>
          <a:bodyPr wrap="none" rtlCol="0">
            <a:spAutoFit/>
          </a:bodyPr>
          <a:lstStyle/>
          <a:p>
            <a:r>
              <a:rPr lang="en-IN" sz="1200" b="1" dirty="0" smtClean="0"/>
              <a:t>DUAL  PLAYER</a:t>
            </a:r>
            <a:endParaRPr lang="en-IN" sz="1200" b="1" dirty="0"/>
          </a:p>
        </p:txBody>
      </p:sp>
      <p:cxnSp>
        <p:nvCxnSpPr>
          <p:cNvPr id="12" name="Straight Arrow Connector 11"/>
          <p:cNvCxnSpPr/>
          <p:nvPr/>
        </p:nvCxnSpPr>
        <p:spPr>
          <a:xfrm flipV="1">
            <a:off x="2928926" y="2214554"/>
            <a:ext cx="1571636"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28926" y="4286256"/>
            <a:ext cx="150019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836858">
            <a:off x="2918721" y="2378777"/>
            <a:ext cx="1332416" cy="307777"/>
          </a:xfrm>
          <a:prstGeom prst="rect">
            <a:avLst/>
          </a:prstGeom>
          <a:noFill/>
        </p:spPr>
        <p:txBody>
          <a:bodyPr wrap="none" rtlCol="0">
            <a:spAutoFit/>
          </a:bodyPr>
          <a:lstStyle/>
          <a:p>
            <a:r>
              <a:rPr lang="en-IN" sz="1400" b="1" dirty="0" smtClean="0"/>
              <a:t>SINGLE DICE</a:t>
            </a:r>
            <a:endParaRPr lang="en-IN" sz="1400" b="1" dirty="0"/>
          </a:p>
        </p:txBody>
      </p:sp>
      <p:sp>
        <p:nvSpPr>
          <p:cNvPr id="16" name="TextBox 15"/>
          <p:cNvSpPr txBox="1"/>
          <p:nvPr/>
        </p:nvSpPr>
        <p:spPr>
          <a:xfrm rot="1876071">
            <a:off x="2924611" y="4779061"/>
            <a:ext cx="1159228" cy="307777"/>
          </a:xfrm>
          <a:prstGeom prst="rect">
            <a:avLst/>
          </a:prstGeom>
          <a:noFill/>
        </p:spPr>
        <p:txBody>
          <a:bodyPr wrap="none" rtlCol="0">
            <a:spAutoFit/>
          </a:bodyPr>
          <a:lstStyle/>
          <a:p>
            <a:r>
              <a:rPr lang="en-IN" sz="1400" b="1" dirty="0" smtClean="0"/>
              <a:t>DUAL DICE</a:t>
            </a:r>
            <a:endParaRPr lang="en-IN" sz="1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285728"/>
            <a:ext cx="6864380"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u="sng" cap="none" spc="0" dirty="0" smtClean="0">
                <a:ln w="11430"/>
                <a:solidFill>
                  <a:srgbClr val="C00000"/>
                </a:solidFill>
                <a:effectLst>
                  <a:outerShdw blurRad="50800" dist="39000" dir="5460000" algn="tl">
                    <a:srgbClr val="000000">
                      <a:alpha val="38000"/>
                    </a:srgbClr>
                  </a:outerShdw>
                </a:effectLst>
              </a:rPr>
              <a:t>SINGLE</a:t>
            </a:r>
            <a:r>
              <a:rPr lang="en-US" sz="4400" b="1" cap="none" spc="0" dirty="0" smtClean="0">
                <a:ln w="11430"/>
                <a:solidFill>
                  <a:srgbClr val="C00000"/>
                </a:solidFill>
                <a:effectLst>
                  <a:outerShdw blurRad="50800" dist="39000" dir="5460000" algn="tl">
                    <a:srgbClr val="000000">
                      <a:alpha val="38000"/>
                    </a:srgbClr>
                  </a:outerShdw>
                </a:effectLst>
              </a:rPr>
              <a:t> </a:t>
            </a:r>
            <a:r>
              <a:rPr lang="en-US" sz="4400" b="1" u="sng" cap="none" spc="0" dirty="0" smtClean="0">
                <a:ln w="11430"/>
                <a:solidFill>
                  <a:srgbClr val="C00000"/>
                </a:solidFill>
                <a:effectLst>
                  <a:outerShdw blurRad="50800" dist="39000" dir="5460000" algn="tl">
                    <a:srgbClr val="000000">
                      <a:alpha val="38000"/>
                    </a:srgbClr>
                  </a:outerShdw>
                </a:effectLst>
              </a:rPr>
              <a:t>SCARNE’S</a:t>
            </a:r>
            <a:r>
              <a:rPr lang="en-US" sz="4400" b="1" cap="none" spc="0" dirty="0" smtClean="0">
                <a:ln w="11430"/>
                <a:solidFill>
                  <a:srgbClr val="C00000"/>
                </a:solidFill>
                <a:effectLst>
                  <a:outerShdw blurRad="50800" dist="39000" dir="5460000" algn="tl">
                    <a:srgbClr val="000000">
                      <a:alpha val="38000"/>
                    </a:srgbClr>
                  </a:outerShdw>
                </a:effectLst>
              </a:rPr>
              <a:t> </a:t>
            </a:r>
            <a:r>
              <a:rPr lang="en-US" sz="4400" b="1" u="sng" cap="none" spc="0" dirty="0" smtClean="0">
                <a:ln w="11430"/>
                <a:solidFill>
                  <a:srgbClr val="C00000"/>
                </a:solidFill>
                <a:effectLst>
                  <a:outerShdw blurRad="50800" dist="39000" dir="5460000" algn="tl">
                    <a:srgbClr val="000000">
                      <a:alpha val="38000"/>
                    </a:srgbClr>
                  </a:outerShdw>
                </a:effectLst>
              </a:rPr>
              <a:t>DICE</a:t>
            </a:r>
            <a:endParaRPr lang="en-US" sz="4400" b="1" u="sng" cap="none" spc="0" dirty="0">
              <a:ln w="11430"/>
              <a:solidFill>
                <a:srgbClr val="C00000"/>
              </a:solidFill>
              <a:effectLst>
                <a:outerShdw blurRad="50800" dist="39000" dir="5460000" algn="tl">
                  <a:srgbClr val="000000">
                    <a:alpha val="38000"/>
                  </a:srgbClr>
                </a:outerShdw>
              </a:effectLst>
            </a:endParaRPr>
          </a:p>
        </p:txBody>
      </p:sp>
      <p:sp>
        <p:nvSpPr>
          <p:cNvPr id="3" name="Rectangle 2"/>
          <p:cNvSpPr/>
          <p:nvPr/>
        </p:nvSpPr>
        <p:spPr>
          <a:xfrm>
            <a:off x="285720" y="2500306"/>
            <a:ext cx="6572296" cy="3477875"/>
          </a:xfrm>
          <a:prstGeom prst="rect">
            <a:avLst/>
          </a:prstGeom>
        </p:spPr>
        <p:txBody>
          <a:bodyPr wrap="square">
            <a:spAutoFit/>
          </a:bodyPr>
          <a:lstStyle/>
          <a:p>
            <a:r>
              <a:rPr lang="en-IN" sz="2000" dirty="0">
                <a:latin typeface="Comic Sans MS" pitchFamily="66" charset="0"/>
              </a:rPr>
              <a:t>Scarne’s Dice is a turn-based dice game where players score points by rolling a die and then</a:t>
            </a:r>
            <a:r>
              <a:rPr lang="en-IN" sz="2000" dirty="0" smtClean="0">
                <a:latin typeface="Comic Sans MS" pitchFamily="66" charset="0"/>
              </a:rPr>
              <a:t>:</a:t>
            </a:r>
          </a:p>
          <a:p>
            <a:endParaRPr lang="en-IN" sz="2000" dirty="0">
              <a:latin typeface="Comic Sans MS" pitchFamily="66" charset="0"/>
            </a:endParaRPr>
          </a:p>
          <a:p>
            <a:pPr>
              <a:buFont typeface="Arial" pitchFamily="34" charset="0"/>
              <a:buChar char="•"/>
            </a:pPr>
            <a:r>
              <a:rPr lang="en-IN" sz="2000" dirty="0" smtClean="0">
                <a:latin typeface="Comic Sans MS" pitchFamily="66" charset="0"/>
              </a:rPr>
              <a:t> If </a:t>
            </a:r>
            <a:r>
              <a:rPr lang="en-IN" sz="2000" dirty="0">
                <a:latin typeface="Comic Sans MS" pitchFamily="66" charset="0"/>
              </a:rPr>
              <a:t>they roll a 1, score no points and lose their turn</a:t>
            </a:r>
          </a:p>
          <a:p>
            <a:pPr>
              <a:buFont typeface="Arial" pitchFamily="34" charset="0"/>
              <a:buChar char="•"/>
            </a:pPr>
            <a:r>
              <a:rPr lang="en-IN" sz="2000" dirty="0" smtClean="0">
                <a:latin typeface="Comic Sans MS" pitchFamily="66" charset="0"/>
              </a:rPr>
              <a:t> If </a:t>
            </a:r>
            <a:r>
              <a:rPr lang="en-IN" sz="2000" dirty="0">
                <a:latin typeface="Comic Sans MS" pitchFamily="66" charset="0"/>
              </a:rPr>
              <a:t>they roll a 2 to 6:</a:t>
            </a:r>
          </a:p>
          <a:p>
            <a:pPr lvl="1"/>
            <a:r>
              <a:rPr lang="en-IN" sz="2000" dirty="0">
                <a:latin typeface="Comic Sans MS" pitchFamily="66" charset="0"/>
              </a:rPr>
              <a:t>add the rolled value to their points</a:t>
            </a:r>
          </a:p>
          <a:p>
            <a:pPr lvl="1"/>
            <a:r>
              <a:rPr lang="en-IN" sz="2000" dirty="0">
                <a:latin typeface="Comic Sans MS" pitchFamily="66" charset="0"/>
              </a:rPr>
              <a:t>choose to either reroll or keep their score and end their </a:t>
            </a:r>
            <a:r>
              <a:rPr lang="en-IN" sz="2000" dirty="0" smtClean="0">
                <a:latin typeface="Comic Sans MS" pitchFamily="66" charset="0"/>
              </a:rPr>
              <a:t>turn</a:t>
            </a:r>
          </a:p>
          <a:p>
            <a:pPr lvl="1"/>
            <a:endParaRPr lang="en-IN" sz="2000" dirty="0">
              <a:latin typeface="Comic Sans MS" pitchFamily="66" charset="0"/>
            </a:endParaRPr>
          </a:p>
          <a:p>
            <a:r>
              <a:rPr lang="en-IN" sz="2000" dirty="0">
                <a:latin typeface="Comic Sans MS" pitchFamily="66" charset="0"/>
              </a:rPr>
              <a:t>The winner is the first player that reaches </a:t>
            </a:r>
            <a:r>
              <a:rPr lang="en-IN" sz="2000" dirty="0" smtClean="0">
                <a:latin typeface="Comic Sans MS" pitchFamily="66" charset="0"/>
              </a:rPr>
              <a:t/>
            </a:r>
            <a:br>
              <a:rPr lang="en-IN" sz="2000" dirty="0" smtClean="0">
                <a:latin typeface="Comic Sans MS" pitchFamily="66" charset="0"/>
              </a:rPr>
            </a:br>
            <a:r>
              <a:rPr lang="en-IN" sz="2000" dirty="0" smtClean="0">
                <a:latin typeface="Comic Sans MS" pitchFamily="66" charset="0"/>
              </a:rPr>
              <a:t>(</a:t>
            </a:r>
            <a:r>
              <a:rPr lang="en-IN" sz="2000" dirty="0">
                <a:latin typeface="Comic Sans MS" pitchFamily="66" charset="0"/>
              </a:rPr>
              <a:t>or exceeds) 100 points.</a:t>
            </a:r>
          </a:p>
        </p:txBody>
      </p:sp>
      <p:sp>
        <p:nvSpPr>
          <p:cNvPr id="6" name="TextBox 5"/>
          <p:cNvSpPr txBox="1"/>
          <p:nvPr/>
        </p:nvSpPr>
        <p:spPr>
          <a:xfrm>
            <a:off x="0" y="1500174"/>
            <a:ext cx="6110968" cy="584775"/>
          </a:xfrm>
          <a:prstGeom prst="rect">
            <a:avLst/>
          </a:prstGeom>
          <a:noFill/>
        </p:spPr>
        <p:txBody>
          <a:bodyPr wrap="none" rtlCol="0">
            <a:spAutoFit/>
          </a:bodyPr>
          <a:lstStyle/>
          <a:p>
            <a:r>
              <a:rPr lang="en-IN" sz="3200" b="1" dirty="0" smtClean="0">
                <a:solidFill>
                  <a:srgbClr val="FF0000"/>
                </a:solidFill>
                <a:latin typeface="Comic Sans MS" pitchFamily="66" charset="0"/>
              </a:rPr>
              <a:t>MECHANICS OF THE GAME </a:t>
            </a:r>
            <a:endParaRPr lang="en-IN" sz="3200" b="1" dirty="0">
              <a:solidFill>
                <a:srgbClr val="FF0000"/>
              </a:solidFill>
              <a:latin typeface="Comic Sans MS" pitchFamily="66" charset="0"/>
            </a:endParaRPr>
          </a:p>
        </p:txBody>
      </p:sp>
      <p:pic>
        <p:nvPicPr>
          <p:cNvPr id="7" name="Picture 6" descr="Screenshot_1510645743.png"/>
          <p:cNvPicPr>
            <a:picLocks noChangeAspect="1"/>
          </p:cNvPicPr>
          <p:nvPr/>
        </p:nvPicPr>
        <p:blipFill>
          <a:blip r:embed="rId2" cstate="print"/>
          <a:stretch>
            <a:fillRect/>
          </a:stretch>
        </p:blipFill>
        <p:spPr>
          <a:xfrm>
            <a:off x="7286644" y="1214422"/>
            <a:ext cx="1368411" cy="2500330"/>
          </a:xfrm>
          <a:prstGeom prst="rect">
            <a:avLst/>
          </a:prstGeom>
          <a:effectLst>
            <a:glow rad="101600">
              <a:schemeClr val="accent1">
                <a:satMod val="175000"/>
                <a:alpha val="40000"/>
              </a:schemeClr>
            </a:glow>
          </a:effectLst>
        </p:spPr>
      </p:pic>
      <p:pic>
        <p:nvPicPr>
          <p:cNvPr id="8" name="Picture 7" descr="Screenshot_1510645756.png"/>
          <p:cNvPicPr>
            <a:picLocks noChangeAspect="1"/>
          </p:cNvPicPr>
          <p:nvPr/>
        </p:nvPicPr>
        <p:blipFill>
          <a:blip r:embed="rId3" cstate="print"/>
          <a:stretch>
            <a:fillRect/>
          </a:stretch>
        </p:blipFill>
        <p:spPr>
          <a:xfrm>
            <a:off x="7286644" y="3929066"/>
            <a:ext cx="1419829" cy="2524141"/>
          </a:xfrm>
          <a:prstGeom prst="rect">
            <a:avLst/>
          </a:prstGeom>
          <a:effectLst>
            <a:glow rad="101600">
              <a:schemeClr val="accent1">
                <a:satMod val="175000"/>
                <a:alpha val="40000"/>
              </a:schemeClr>
            </a:glo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1538" y="357166"/>
            <a:ext cx="6874126" cy="830997"/>
          </a:xfrm>
          <a:prstGeom prst="rect">
            <a:avLst/>
          </a:prstGeom>
        </p:spPr>
        <p:txBody>
          <a:bodyPr wrap="none">
            <a:spAutoFit/>
          </a:bodyPr>
          <a:lstStyle/>
          <a:p>
            <a:pPr algn="ctr"/>
            <a:r>
              <a:rPr lang="en-US" sz="4800" b="1" u="sng" dirty="0" smtClean="0">
                <a:ln w="11430"/>
                <a:solidFill>
                  <a:srgbClr val="C00000"/>
                </a:solidFill>
                <a:effectLst>
                  <a:outerShdw blurRad="50800" dist="39000" dir="5460000" algn="tl">
                    <a:srgbClr val="000000">
                      <a:alpha val="38000"/>
                    </a:srgbClr>
                  </a:outerShdw>
                </a:effectLst>
              </a:rPr>
              <a:t>DUAL</a:t>
            </a:r>
            <a:r>
              <a:rPr lang="en-US" sz="4800" b="1" cap="none" spc="0" dirty="0" smtClean="0">
                <a:ln w="11430"/>
                <a:solidFill>
                  <a:srgbClr val="C00000"/>
                </a:solidFill>
                <a:effectLst>
                  <a:outerShdw blurRad="50800" dist="39000" dir="5460000" algn="tl">
                    <a:srgbClr val="000000">
                      <a:alpha val="38000"/>
                    </a:srgbClr>
                  </a:outerShdw>
                </a:effectLst>
              </a:rPr>
              <a:t> </a:t>
            </a:r>
            <a:r>
              <a:rPr lang="en-US" sz="4800" b="1" u="sng" cap="none" spc="0" dirty="0" smtClean="0">
                <a:ln w="11430"/>
                <a:solidFill>
                  <a:srgbClr val="C00000"/>
                </a:solidFill>
                <a:effectLst>
                  <a:outerShdw blurRad="50800" dist="39000" dir="5460000" algn="tl">
                    <a:srgbClr val="000000">
                      <a:alpha val="38000"/>
                    </a:srgbClr>
                  </a:outerShdw>
                </a:effectLst>
              </a:rPr>
              <a:t>SCARNE’S</a:t>
            </a:r>
            <a:r>
              <a:rPr lang="en-US" sz="4800" b="1" cap="none" spc="0" dirty="0" smtClean="0">
                <a:ln w="11430"/>
                <a:solidFill>
                  <a:srgbClr val="C00000"/>
                </a:solidFill>
                <a:effectLst>
                  <a:outerShdw blurRad="50800" dist="39000" dir="5460000" algn="tl">
                    <a:srgbClr val="000000">
                      <a:alpha val="38000"/>
                    </a:srgbClr>
                  </a:outerShdw>
                </a:effectLst>
              </a:rPr>
              <a:t> </a:t>
            </a:r>
            <a:r>
              <a:rPr lang="en-US" sz="4800" b="1" u="sng" cap="none" spc="0" dirty="0" smtClean="0">
                <a:ln w="11430"/>
                <a:solidFill>
                  <a:srgbClr val="C00000"/>
                </a:solidFill>
                <a:effectLst>
                  <a:outerShdw blurRad="50800" dist="39000" dir="5460000" algn="tl">
                    <a:srgbClr val="000000">
                      <a:alpha val="38000"/>
                    </a:srgbClr>
                  </a:outerShdw>
                </a:effectLst>
              </a:rPr>
              <a:t>DICE</a:t>
            </a:r>
            <a:endParaRPr lang="en-US" sz="4800" b="1" u="sng" cap="none" spc="0" dirty="0">
              <a:ln w="11430"/>
              <a:solidFill>
                <a:srgbClr val="C00000"/>
              </a:solidFill>
              <a:effectLst>
                <a:outerShdw blurRad="50800" dist="39000" dir="5460000" algn="tl">
                  <a:srgbClr val="000000">
                    <a:alpha val="38000"/>
                  </a:srgbClr>
                </a:outerShdw>
              </a:effectLst>
            </a:endParaRPr>
          </a:p>
        </p:txBody>
      </p:sp>
      <p:sp>
        <p:nvSpPr>
          <p:cNvPr id="6" name="TextBox 5"/>
          <p:cNvSpPr txBox="1"/>
          <p:nvPr/>
        </p:nvSpPr>
        <p:spPr>
          <a:xfrm>
            <a:off x="0" y="1500174"/>
            <a:ext cx="6110968" cy="584775"/>
          </a:xfrm>
          <a:prstGeom prst="rect">
            <a:avLst/>
          </a:prstGeom>
          <a:noFill/>
        </p:spPr>
        <p:txBody>
          <a:bodyPr wrap="none" rtlCol="0">
            <a:spAutoFit/>
          </a:bodyPr>
          <a:lstStyle/>
          <a:p>
            <a:r>
              <a:rPr lang="en-IN" sz="3200" b="1" dirty="0" smtClean="0">
                <a:solidFill>
                  <a:srgbClr val="FF0000"/>
                </a:solidFill>
                <a:latin typeface="Comic Sans MS" pitchFamily="66" charset="0"/>
              </a:rPr>
              <a:t>MECHANICS OF THE GAME </a:t>
            </a:r>
            <a:endParaRPr lang="en-IN" sz="3200" b="1" dirty="0">
              <a:solidFill>
                <a:srgbClr val="FF0000"/>
              </a:solidFill>
              <a:latin typeface="Comic Sans MS" pitchFamily="66" charset="0"/>
            </a:endParaRPr>
          </a:p>
        </p:txBody>
      </p:sp>
      <p:pic>
        <p:nvPicPr>
          <p:cNvPr id="7" name="Picture 6" descr="Screenshot_1510645750.png"/>
          <p:cNvPicPr>
            <a:picLocks noChangeAspect="1"/>
          </p:cNvPicPr>
          <p:nvPr/>
        </p:nvPicPr>
        <p:blipFill>
          <a:blip r:embed="rId2" cstate="print"/>
          <a:stretch>
            <a:fillRect/>
          </a:stretch>
        </p:blipFill>
        <p:spPr>
          <a:xfrm>
            <a:off x="6929454" y="1357298"/>
            <a:ext cx="1339449" cy="2381243"/>
          </a:xfrm>
          <a:prstGeom prst="rect">
            <a:avLst/>
          </a:prstGeom>
          <a:effectLst>
            <a:glow rad="101600">
              <a:schemeClr val="accent1">
                <a:satMod val="175000"/>
                <a:alpha val="40000"/>
              </a:schemeClr>
            </a:glow>
          </a:effectLst>
        </p:spPr>
      </p:pic>
      <p:pic>
        <p:nvPicPr>
          <p:cNvPr id="8" name="Picture 7" descr="Screenshot_1510645761.png"/>
          <p:cNvPicPr>
            <a:picLocks noChangeAspect="1"/>
          </p:cNvPicPr>
          <p:nvPr/>
        </p:nvPicPr>
        <p:blipFill>
          <a:blip r:embed="rId3" cstate="print"/>
          <a:stretch>
            <a:fillRect/>
          </a:stretch>
        </p:blipFill>
        <p:spPr>
          <a:xfrm>
            <a:off x="6929454" y="4071942"/>
            <a:ext cx="1366238" cy="2428868"/>
          </a:xfrm>
          <a:prstGeom prst="rect">
            <a:avLst/>
          </a:prstGeom>
          <a:effectLst>
            <a:glow rad="101600">
              <a:schemeClr val="accent1">
                <a:satMod val="175000"/>
                <a:alpha val="40000"/>
              </a:schemeClr>
            </a:glow>
          </a:effectLst>
        </p:spPr>
      </p:pic>
      <p:sp>
        <p:nvSpPr>
          <p:cNvPr id="9" name="Rectangle 8"/>
          <p:cNvSpPr/>
          <p:nvPr/>
        </p:nvSpPr>
        <p:spPr>
          <a:xfrm>
            <a:off x="214282" y="2143116"/>
            <a:ext cx="5857900" cy="5016758"/>
          </a:xfrm>
          <a:prstGeom prst="rect">
            <a:avLst/>
          </a:prstGeom>
        </p:spPr>
        <p:txBody>
          <a:bodyPr wrap="square">
            <a:spAutoFit/>
          </a:bodyPr>
          <a:lstStyle/>
          <a:p>
            <a:r>
              <a:rPr lang="en-IN" sz="2000" dirty="0">
                <a:latin typeface="Comic Sans MS" pitchFamily="66" charset="0"/>
              </a:rPr>
              <a:t>In this version, two standard dice are rolled</a:t>
            </a:r>
            <a:r>
              <a:rPr lang="en-IN" sz="2000" dirty="0" smtClean="0">
                <a:latin typeface="Comic Sans MS" pitchFamily="66" charset="0"/>
              </a:rPr>
              <a:t>:</a:t>
            </a:r>
          </a:p>
          <a:p>
            <a:endParaRPr lang="en-IN" sz="2000" dirty="0" smtClean="0">
              <a:latin typeface="Comic Sans MS" pitchFamily="66" charset="0"/>
            </a:endParaRPr>
          </a:p>
          <a:p>
            <a:pPr>
              <a:buFont typeface="Arial" pitchFamily="34" charset="0"/>
              <a:buChar char="•"/>
            </a:pPr>
            <a:r>
              <a:rPr lang="en-IN" sz="2000" dirty="0" smtClean="0">
                <a:latin typeface="Comic Sans MS" pitchFamily="66" charset="0"/>
              </a:rPr>
              <a:t> If </a:t>
            </a:r>
            <a:r>
              <a:rPr lang="en-IN" sz="2000" dirty="0">
                <a:latin typeface="Comic Sans MS" pitchFamily="66" charset="0"/>
              </a:rPr>
              <a:t>neither shows a 1, their sum is added to the turn total</a:t>
            </a:r>
          </a:p>
          <a:p>
            <a:pPr>
              <a:buFont typeface="Arial" pitchFamily="34" charset="0"/>
              <a:buChar char="•"/>
            </a:pPr>
            <a:r>
              <a:rPr lang="en-IN" sz="2000" dirty="0" smtClean="0">
                <a:latin typeface="Comic Sans MS" pitchFamily="66" charset="0"/>
              </a:rPr>
              <a:t> If </a:t>
            </a:r>
            <a:r>
              <a:rPr lang="en-IN" sz="2000" dirty="0">
                <a:latin typeface="Comic Sans MS" pitchFamily="66" charset="0"/>
              </a:rPr>
              <a:t>a single 1 is rolled, the player scores nothing and the turn ends</a:t>
            </a:r>
          </a:p>
          <a:p>
            <a:pPr>
              <a:buFont typeface="Arial" pitchFamily="34" charset="0"/>
              <a:buChar char="•"/>
            </a:pPr>
            <a:r>
              <a:rPr lang="en-IN" sz="2000" dirty="0" smtClean="0">
                <a:latin typeface="Comic Sans MS" pitchFamily="66" charset="0"/>
              </a:rPr>
              <a:t> If </a:t>
            </a:r>
            <a:r>
              <a:rPr lang="en-IN" sz="2000" dirty="0">
                <a:latin typeface="Comic Sans MS" pitchFamily="66" charset="0"/>
              </a:rPr>
              <a:t>two 1s are rolled, the player’s entire score is lost, and the turn ends</a:t>
            </a:r>
          </a:p>
          <a:p>
            <a:pPr>
              <a:buFont typeface="Arial" pitchFamily="34" charset="0"/>
              <a:buChar char="•"/>
            </a:pPr>
            <a:r>
              <a:rPr lang="en-IN" sz="2000" dirty="0">
                <a:latin typeface="Comic Sans MS" pitchFamily="66" charset="0"/>
              </a:rPr>
              <a:t> </a:t>
            </a:r>
            <a:r>
              <a:rPr lang="en-IN" sz="2000" dirty="0" smtClean="0">
                <a:latin typeface="Comic Sans MS" pitchFamily="66" charset="0"/>
              </a:rPr>
              <a:t>If </a:t>
            </a:r>
            <a:r>
              <a:rPr lang="en-IN" sz="2000" dirty="0">
                <a:latin typeface="Comic Sans MS" pitchFamily="66" charset="0"/>
              </a:rPr>
              <a:t>a double is rolled, the point total is added to the turn total as with any roll but the player is obligated to roll again</a:t>
            </a:r>
            <a:r>
              <a:rPr lang="en-IN" sz="2000" dirty="0" smtClean="0">
                <a:latin typeface="Comic Sans MS" pitchFamily="66" charset="0"/>
              </a:rPr>
              <a:t>.</a:t>
            </a:r>
          </a:p>
          <a:p>
            <a:endParaRPr lang="en-IN" sz="2000" dirty="0">
              <a:latin typeface="Comic Sans MS" pitchFamily="66" charset="0"/>
            </a:endParaRPr>
          </a:p>
          <a:p>
            <a:r>
              <a:rPr lang="en-IN" sz="2000" dirty="0" smtClean="0">
                <a:latin typeface="Comic Sans MS" pitchFamily="66" charset="0"/>
              </a:rPr>
              <a:t>The winner is the first player that reaches </a:t>
            </a:r>
            <a:br>
              <a:rPr lang="en-IN" sz="2000" dirty="0" smtClean="0">
                <a:latin typeface="Comic Sans MS" pitchFamily="66" charset="0"/>
              </a:rPr>
            </a:br>
            <a:r>
              <a:rPr lang="en-IN" sz="2000" dirty="0" smtClean="0">
                <a:latin typeface="Comic Sans MS" pitchFamily="66" charset="0"/>
              </a:rPr>
              <a:t>(or exceeds) 100 points.</a:t>
            </a:r>
          </a:p>
          <a:p>
            <a:endParaRPr lang="en-IN" sz="2000" dirty="0" smtClean="0">
              <a:latin typeface="Comic Sans MS" pitchFamily="66" charset="0"/>
            </a:endParaRPr>
          </a:p>
          <a:p>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571744"/>
            <a:ext cx="8137612"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cap="none" spc="0" dirty="0" smtClean="0">
                <a:ln w="11430"/>
                <a:solidFill>
                  <a:srgbClr val="C00000"/>
                </a:solidFill>
                <a:effectLst>
                  <a:outerShdw blurRad="50800" dist="39000" dir="5460000" algn="tl">
                    <a:srgbClr val="000000">
                      <a:alpha val="38000"/>
                    </a:srgbClr>
                  </a:outerShdw>
                </a:effectLst>
              </a:rPr>
              <a:t>THANK YOU </a:t>
            </a:r>
            <a:r>
              <a:rPr lang="en-US" sz="8800" b="1" cap="none" spc="0" dirty="0" smtClean="0">
                <a:ln w="11430"/>
                <a:solidFill>
                  <a:srgbClr val="C00000"/>
                </a:solidFill>
                <a:effectLst>
                  <a:outerShdw blurRad="50800" dist="39000" dir="5460000" algn="tl">
                    <a:srgbClr val="000000">
                      <a:alpha val="38000"/>
                    </a:srgbClr>
                  </a:outerShdw>
                </a:effectLst>
                <a:sym typeface="Wingdings" pitchFamily="2" charset="2"/>
              </a:rPr>
              <a:t></a:t>
            </a:r>
            <a:endParaRPr lang="en-US" sz="8800" b="1" cap="none" spc="0" dirty="0">
              <a:ln w="11430"/>
              <a:solidFill>
                <a:srgbClr val="C0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16880174"/>
              </p:ext>
            </p:extLst>
          </p:nvPr>
        </p:nvGraphicFramePr>
        <p:xfrm>
          <a:off x="2051720" y="22048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142976" y="142852"/>
            <a:ext cx="6904133"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dirty="0" smtClean="0">
                <a:ln w="11430"/>
                <a:solidFill>
                  <a:srgbClr val="C00000"/>
                </a:solidFill>
                <a:effectLst>
                  <a:outerShdw blurRad="50800" dist="39000" dir="5460000" algn="tl">
                    <a:srgbClr val="000000">
                      <a:alpha val="38000"/>
                    </a:srgbClr>
                  </a:outerShdw>
                </a:effectLst>
              </a:rPr>
              <a:t>DATA</a:t>
            </a:r>
            <a:r>
              <a:rPr lang="en-US" sz="5400" b="1" dirty="0" smtClean="0">
                <a:ln w="11430"/>
                <a:solidFill>
                  <a:srgbClr val="C00000"/>
                </a:solidFill>
                <a:effectLst>
                  <a:outerShdw blurRad="50800" dist="39000" dir="5460000" algn="tl">
                    <a:srgbClr val="000000">
                      <a:alpha val="38000"/>
                    </a:srgbClr>
                  </a:outerShdw>
                </a:effectLst>
              </a:rPr>
              <a:t> </a:t>
            </a:r>
            <a:r>
              <a:rPr lang="en-US" sz="5400" b="1" u="sng" dirty="0" smtClean="0">
                <a:ln w="11430"/>
                <a:solidFill>
                  <a:srgbClr val="C00000"/>
                </a:solidFill>
                <a:effectLst>
                  <a:outerShdw blurRad="50800" dist="39000" dir="5460000" algn="tl">
                    <a:srgbClr val="000000">
                      <a:alpha val="38000"/>
                    </a:srgbClr>
                  </a:outerShdw>
                </a:effectLst>
              </a:rPr>
              <a:t>STRUCTURES</a:t>
            </a:r>
            <a:r>
              <a:rPr lang="en-US" sz="5400" b="1" dirty="0" smtClean="0">
                <a:ln w="11430"/>
                <a:solidFill>
                  <a:srgbClr val="C00000"/>
                </a:solidFill>
                <a:effectLst>
                  <a:outerShdw blurRad="50800" dist="39000" dir="5460000" algn="tl">
                    <a:srgbClr val="000000">
                      <a:alpha val="38000"/>
                    </a:srgbClr>
                  </a:outerShdw>
                </a:effectLst>
              </a:rPr>
              <a:t/>
            </a:r>
            <a:br>
              <a:rPr lang="en-US" sz="5400" b="1" dirty="0" smtClean="0">
                <a:ln w="11430"/>
                <a:solidFill>
                  <a:srgbClr val="C00000"/>
                </a:solidFill>
                <a:effectLst>
                  <a:outerShdw blurRad="50800" dist="39000" dir="5460000" algn="tl">
                    <a:srgbClr val="000000">
                      <a:alpha val="38000"/>
                    </a:srgbClr>
                  </a:outerShdw>
                </a:effectLst>
              </a:rPr>
            </a:br>
            <a:r>
              <a:rPr lang="en-US" sz="5400" b="1" dirty="0" smtClean="0">
                <a:ln w="11430"/>
                <a:solidFill>
                  <a:srgbClr val="C00000"/>
                </a:solidFill>
                <a:effectLst>
                  <a:outerShdw blurRad="50800" dist="39000" dir="5460000" algn="tl">
                    <a:srgbClr val="000000">
                      <a:alpha val="38000"/>
                    </a:srgbClr>
                  </a:outerShdw>
                </a:effectLst>
              </a:rPr>
              <a:t> </a:t>
            </a:r>
            <a:r>
              <a:rPr lang="en-US" sz="5400" b="1" u="sng" dirty="0" smtClean="0">
                <a:ln w="11430"/>
                <a:solidFill>
                  <a:srgbClr val="C00000"/>
                </a:solidFill>
                <a:effectLst>
                  <a:outerShdw blurRad="50800" dist="39000" dir="5460000" algn="tl">
                    <a:srgbClr val="000000">
                      <a:alpha val="38000"/>
                    </a:srgbClr>
                  </a:outerShdw>
                </a:effectLst>
              </a:rPr>
              <a:t>USED</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6050" y="285728"/>
            <a:ext cx="3884910"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b="1" u="sng" dirty="0" smtClean="0">
                <a:ln w="11430"/>
                <a:solidFill>
                  <a:srgbClr val="C00000"/>
                </a:solidFill>
                <a:effectLst>
                  <a:outerShdw blurRad="50800" dist="39000" dir="5460000" algn="tl">
                    <a:srgbClr val="000000">
                      <a:alpha val="38000"/>
                    </a:srgbClr>
                  </a:outerShdw>
                </a:effectLst>
              </a:rPr>
              <a:t>ARRAY</a:t>
            </a:r>
            <a:r>
              <a:rPr lang="en-US" sz="4400" b="1" dirty="0" smtClean="0">
                <a:ln w="11430"/>
                <a:solidFill>
                  <a:srgbClr val="C00000"/>
                </a:solidFill>
                <a:effectLst>
                  <a:outerShdw blurRad="50800" dist="39000" dir="5460000" algn="tl">
                    <a:srgbClr val="000000">
                      <a:alpha val="38000"/>
                    </a:srgbClr>
                  </a:outerShdw>
                </a:effectLst>
              </a:rPr>
              <a:t> </a:t>
            </a:r>
            <a:r>
              <a:rPr lang="en-US" sz="4400" b="1" u="sng" dirty="0" smtClean="0">
                <a:ln w="11430"/>
                <a:solidFill>
                  <a:srgbClr val="C00000"/>
                </a:solidFill>
                <a:effectLst>
                  <a:outerShdw blurRad="50800" dist="39000" dir="5460000" algn="tl">
                    <a:srgbClr val="000000">
                      <a:alpha val="38000"/>
                    </a:srgbClr>
                  </a:outerShdw>
                </a:effectLst>
              </a:rPr>
              <a:t>LISTS</a:t>
            </a:r>
            <a:endParaRPr lang="en-US" sz="4400" b="1" u="sng" cap="none" spc="0" dirty="0">
              <a:ln w="11430"/>
              <a:solidFill>
                <a:srgbClr val="C00000"/>
              </a:solidFill>
              <a:effectLst>
                <a:outerShdw blurRad="50800" dist="39000" dir="5460000" algn="tl">
                  <a:srgbClr val="000000">
                    <a:alpha val="38000"/>
                  </a:srgbClr>
                </a:outerShdw>
              </a:effectLst>
            </a:endParaRPr>
          </a:p>
        </p:txBody>
      </p:sp>
      <p:sp>
        <p:nvSpPr>
          <p:cNvPr id="2" name="Rectangle 1"/>
          <p:cNvSpPr>
            <a:spLocks noChangeArrowheads="1"/>
          </p:cNvSpPr>
          <p:nvPr/>
        </p:nvSpPr>
        <p:spPr bwMode="auto">
          <a:xfrm>
            <a:off x="179512" y="836712"/>
            <a:ext cx="882741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ArrayList is not synchronized.</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ArrayList supports dynamic array which can grow as needed.</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Size of ArrayList can be dynamically increased or decreased.</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ArrayLists are created with initial size.</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In Java, standard arrays are of fixed length. After arrays are </a:t>
            </a:r>
          </a:p>
          <a:p>
            <a:pPr marL="0" marR="0" lvl="0" indent="0" algn="l" defTabSz="914400" rtl="0" eaLnBrk="0" fontAlgn="base" latinLnBrk="0" hangingPunct="0">
              <a:lnSpc>
                <a:spcPct val="100000"/>
              </a:lnSpc>
              <a:spcBef>
                <a:spcPct val="0"/>
              </a:spcBef>
              <a:spcAft>
                <a:spcPct val="0"/>
              </a:spcAft>
              <a:buClrTx/>
              <a:buSzTx/>
              <a:tabLst/>
            </a:pPr>
            <a:r>
              <a:rPr lang="en-US" sz="2000" dirty="0" smtClean="0">
                <a:latin typeface="Verdana" panose="020B0604030504040204" pitchFamily="34" charset="0"/>
              </a:rPr>
              <a:t>   </a:t>
            </a:r>
            <a:r>
              <a:rPr kumimoji="0" lang="en-US" sz="2000" b="0" i="0" u="none" strike="noStrike" cap="none" normalizeH="0" baseline="0" dirty="0" smtClean="0">
                <a:ln>
                  <a:noFill/>
                </a:ln>
                <a:effectLst/>
                <a:latin typeface="Verdana" panose="020B0604030504040204" pitchFamily="34" charset="0"/>
              </a:rPr>
              <a:t>created, they cannot grow or shrink means you must know </a:t>
            </a:r>
          </a:p>
          <a:p>
            <a:pPr marL="0" marR="0" lvl="0" indent="0" algn="l" defTabSz="914400" rtl="0" eaLnBrk="0" fontAlgn="base" latinLnBrk="0" hangingPunct="0">
              <a:lnSpc>
                <a:spcPct val="100000"/>
              </a:lnSpc>
              <a:spcBef>
                <a:spcPct val="0"/>
              </a:spcBef>
              <a:spcAft>
                <a:spcPct val="0"/>
              </a:spcAft>
              <a:buClrTx/>
              <a:buSzTx/>
              <a:tabLst/>
            </a:pPr>
            <a:r>
              <a:rPr lang="en-US" sz="2000" dirty="0" smtClean="0">
                <a:latin typeface="Verdana" panose="020B0604030504040204" pitchFamily="34" charset="0"/>
              </a:rPr>
              <a:t>    </a:t>
            </a:r>
            <a:r>
              <a:rPr kumimoji="0" lang="en-US" sz="2000" b="0" i="0" u="none" strike="noStrike" cap="none" normalizeH="0" baseline="0" dirty="0" smtClean="0">
                <a:ln>
                  <a:noFill/>
                </a:ln>
                <a:effectLst/>
                <a:latin typeface="Verdana" panose="020B0604030504040204" pitchFamily="34" charset="0"/>
              </a:rPr>
              <a:t>in advance how many elements an array will hold.</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ArrayList can contain duplicate elements.</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ArrayList maintains insertion order of the elements.</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Verdana" panose="020B0604030504040204" pitchFamily="34" charset="0"/>
              </a:rPr>
              <a:t> Retrieval is random access because array works at index basis.</a:t>
            </a:r>
            <a:br>
              <a:rPr kumimoji="0" lang="en-US" sz="2000" b="0" i="0" u="none" strike="noStrike" cap="none" normalizeH="0" baseline="0" dirty="0" smtClean="0">
                <a:ln>
                  <a:noFill/>
                </a:ln>
                <a:effectLst/>
                <a:latin typeface="Verdana" panose="020B0604030504040204" pitchFamily="34" charset="0"/>
              </a:rPr>
            </a:br>
            <a:endParaRPr kumimoji="0" lang="en-US" sz="2000" b="0" i="0" u="none" strike="noStrike" cap="none" normalizeH="0" baseline="0" dirty="0" smtClean="0">
              <a:ln>
                <a:noFill/>
              </a:ln>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050" y="285728"/>
            <a:ext cx="3414716"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b="1" u="sng" cap="none" spc="0" dirty="0" smtClean="0">
                <a:ln w="11430"/>
                <a:solidFill>
                  <a:srgbClr val="C00000"/>
                </a:solidFill>
                <a:effectLst>
                  <a:outerShdw blurRad="50800" dist="39000" dir="5460000" algn="tl">
                    <a:srgbClr val="000000">
                      <a:alpha val="38000"/>
                    </a:srgbClr>
                  </a:outerShdw>
                </a:effectLst>
              </a:rPr>
              <a:t>HASH</a:t>
            </a:r>
            <a:r>
              <a:rPr lang="en-US" sz="4400" b="1" cap="none" spc="0" dirty="0" smtClean="0">
                <a:ln w="11430"/>
                <a:solidFill>
                  <a:srgbClr val="C00000"/>
                </a:solidFill>
                <a:effectLst>
                  <a:outerShdw blurRad="50800" dist="39000" dir="5460000" algn="tl">
                    <a:srgbClr val="000000">
                      <a:alpha val="38000"/>
                    </a:srgbClr>
                  </a:outerShdw>
                </a:effectLst>
              </a:rPr>
              <a:t> </a:t>
            </a:r>
            <a:r>
              <a:rPr lang="en-US" sz="4400" b="1" u="sng" cap="none" spc="0" dirty="0" smtClean="0">
                <a:ln w="11430"/>
                <a:solidFill>
                  <a:srgbClr val="C00000"/>
                </a:solidFill>
                <a:effectLst>
                  <a:outerShdw blurRad="50800" dist="39000" dir="5460000" algn="tl">
                    <a:srgbClr val="000000">
                      <a:alpha val="38000"/>
                    </a:srgbClr>
                  </a:outerShdw>
                </a:effectLst>
              </a:rPr>
              <a:t>SETS</a:t>
            </a:r>
            <a:endParaRPr lang="en-US" sz="4400" b="1" u="sng" cap="none" spc="0" dirty="0">
              <a:ln w="11430"/>
              <a:solidFill>
                <a:srgbClr val="C00000"/>
              </a:solidFill>
              <a:effectLst>
                <a:outerShdw blurRad="50800" dist="39000" dir="5460000" algn="tl">
                  <a:srgbClr val="000000">
                    <a:alpha val="38000"/>
                  </a:srgbClr>
                </a:outerShdw>
              </a:effectLst>
            </a:endParaRPr>
          </a:p>
        </p:txBody>
      </p:sp>
      <p:sp>
        <p:nvSpPr>
          <p:cNvPr id="3" name="Rectangle 2"/>
          <p:cNvSpPr/>
          <p:nvPr/>
        </p:nvSpPr>
        <p:spPr>
          <a:xfrm>
            <a:off x="172928" y="1484784"/>
            <a:ext cx="8640960" cy="4708981"/>
          </a:xfrm>
          <a:prstGeom prst="rect">
            <a:avLst/>
          </a:prstGeom>
        </p:spPr>
        <p:txBody>
          <a:bodyPr wrap="square">
            <a:spAutoFit/>
          </a:bodyPr>
          <a:lstStyle/>
          <a:p>
            <a:pPr algn="just"/>
            <a:r>
              <a:rPr lang="en-IN" sz="2400" b="1" dirty="0">
                <a:latin typeface="verdana" panose="020B0604030504040204" pitchFamily="34" charset="0"/>
              </a:rPr>
              <a:t>The important points about Java HashSet class are</a:t>
            </a:r>
            <a:r>
              <a:rPr lang="en-IN" sz="2400" b="1" dirty="0" smtClean="0">
                <a:latin typeface="verdana" panose="020B0604030504040204" pitchFamily="34" charset="0"/>
              </a:rPr>
              <a:t>:</a:t>
            </a:r>
          </a:p>
          <a:p>
            <a:pPr algn="just"/>
            <a:endParaRPr lang="en-IN" sz="2000" dirty="0" smtClean="0">
              <a:latin typeface="verdana" panose="020B0604030504040204" pitchFamily="34" charset="0"/>
            </a:endParaRPr>
          </a:p>
          <a:p>
            <a:pPr algn="just"/>
            <a:endParaRPr lang="en-IN" sz="2000" dirty="0">
              <a:latin typeface="verdana" panose="020B0604030504040204" pitchFamily="34" charset="0"/>
            </a:endParaRPr>
          </a:p>
          <a:p>
            <a:pPr algn="just">
              <a:buFont typeface="Arial" panose="020B0604020202020204" pitchFamily="34" charset="0"/>
              <a:buChar char="•"/>
            </a:pPr>
            <a:r>
              <a:rPr lang="en-IN" sz="2000" dirty="0" smtClean="0">
                <a:latin typeface="verdana" panose="020B0604030504040204" pitchFamily="34" charset="0"/>
              </a:rPr>
              <a:t> HashSet </a:t>
            </a:r>
            <a:r>
              <a:rPr lang="en-IN" sz="2000" dirty="0">
                <a:latin typeface="verdana" panose="020B0604030504040204" pitchFamily="34" charset="0"/>
              </a:rPr>
              <a:t>stores the elements by using a mechanism called </a:t>
            </a:r>
            <a:r>
              <a:rPr lang="en-IN" sz="2000" b="1" dirty="0">
                <a:latin typeface="verdana" panose="020B0604030504040204" pitchFamily="34" charset="0"/>
              </a:rPr>
              <a:t>hashing</a:t>
            </a:r>
            <a:r>
              <a:rPr lang="en-IN" sz="2000" b="1" dirty="0" smtClean="0">
                <a:latin typeface="verdana" panose="020B0604030504040204" pitchFamily="34" charset="0"/>
              </a:rPr>
              <a:t>.</a:t>
            </a:r>
          </a:p>
          <a:p>
            <a:pPr algn="just">
              <a:buFont typeface="Arial" panose="020B0604020202020204" pitchFamily="34" charset="0"/>
              <a:buChar char="•"/>
            </a:pPr>
            <a:endParaRPr lang="en-IN" sz="2000" dirty="0">
              <a:latin typeface="verdana" panose="020B0604030504040204" pitchFamily="34" charset="0"/>
            </a:endParaRPr>
          </a:p>
          <a:p>
            <a:pPr algn="just">
              <a:buFont typeface="Arial" panose="020B0604020202020204" pitchFamily="34" charset="0"/>
              <a:buChar char="•"/>
            </a:pPr>
            <a:r>
              <a:rPr lang="en-IN" sz="2000" dirty="0" smtClean="0">
                <a:latin typeface="verdana" panose="020B0604030504040204" pitchFamily="34" charset="0"/>
              </a:rPr>
              <a:t> HashSet </a:t>
            </a:r>
            <a:r>
              <a:rPr lang="en-IN" sz="2000" dirty="0">
                <a:latin typeface="verdana" panose="020B0604030504040204" pitchFamily="34" charset="0"/>
              </a:rPr>
              <a:t>contains unique elements only</a:t>
            </a:r>
            <a:r>
              <a:rPr lang="en-IN" sz="2000" dirty="0" smtClean="0">
                <a:latin typeface="verdana" panose="020B0604030504040204" pitchFamily="34" charset="0"/>
              </a:rPr>
              <a:t>.</a:t>
            </a:r>
          </a:p>
          <a:p>
            <a:pPr algn="just">
              <a:buFont typeface="Arial" panose="020B0604020202020204" pitchFamily="34" charset="0"/>
              <a:buChar char="•"/>
            </a:pPr>
            <a:endParaRPr lang="en-IN" sz="2000" dirty="0">
              <a:latin typeface="verdana" panose="020B0604030504040204" pitchFamily="34" charset="0"/>
            </a:endParaRPr>
          </a:p>
          <a:p>
            <a:pPr algn="just">
              <a:buFont typeface="Arial" panose="020B0604020202020204" pitchFamily="34" charset="0"/>
              <a:buChar char="•"/>
            </a:pPr>
            <a:endParaRPr lang="en-IN" sz="2000" dirty="0">
              <a:latin typeface="verdana" panose="020B0604030504040204" pitchFamily="34" charset="0"/>
            </a:endParaRPr>
          </a:p>
          <a:p>
            <a:pPr algn="just"/>
            <a:r>
              <a:rPr lang="en-IN" sz="3200" b="1" dirty="0">
                <a:latin typeface="erdana"/>
              </a:rPr>
              <a:t>Difference between List and </a:t>
            </a:r>
            <a:r>
              <a:rPr lang="en-IN" sz="3200" b="1" dirty="0" smtClean="0">
                <a:latin typeface="erdana"/>
              </a:rPr>
              <a:t>Set</a:t>
            </a:r>
          </a:p>
          <a:p>
            <a:pPr algn="just"/>
            <a:endParaRPr lang="en-IN" sz="2000" dirty="0">
              <a:latin typeface="erdana"/>
            </a:endParaRPr>
          </a:p>
          <a:p>
            <a:pPr algn="just"/>
            <a:r>
              <a:rPr lang="en-IN" sz="2000" dirty="0">
                <a:latin typeface="verdana" panose="020B0604030504040204" pitchFamily="34" charset="0"/>
              </a:rPr>
              <a:t>List can contain duplicate elements whereas Set contains unique elements only.</a:t>
            </a:r>
            <a:endParaRPr lang="en-IN" sz="2000" b="0" i="0" dirty="0">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4612" y="285728"/>
            <a:ext cx="3570208"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b="1" u="sng" cap="none" spc="0" dirty="0" smtClean="0">
                <a:ln w="11430"/>
                <a:solidFill>
                  <a:srgbClr val="C00000"/>
                </a:solidFill>
                <a:effectLst>
                  <a:outerShdw blurRad="50800" dist="39000" dir="5460000" algn="tl">
                    <a:srgbClr val="000000">
                      <a:alpha val="38000"/>
                    </a:srgbClr>
                  </a:outerShdw>
                </a:effectLst>
              </a:rPr>
              <a:t>HASH</a:t>
            </a:r>
            <a:r>
              <a:rPr lang="en-US" sz="4400" b="1" cap="none" spc="0" dirty="0" smtClean="0">
                <a:ln w="11430"/>
                <a:solidFill>
                  <a:srgbClr val="C00000"/>
                </a:solidFill>
                <a:effectLst>
                  <a:outerShdw blurRad="50800" dist="39000" dir="5460000" algn="tl">
                    <a:srgbClr val="000000">
                      <a:alpha val="38000"/>
                    </a:srgbClr>
                  </a:outerShdw>
                </a:effectLst>
              </a:rPr>
              <a:t> </a:t>
            </a:r>
            <a:r>
              <a:rPr lang="en-US" sz="4400" b="1" u="sng" cap="none" spc="0" dirty="0" smtClean="0">
                <a:ln w="11430"/>
                <a:solidFill>
                  <a:srgbClr val="C00000"/>
                </a:solidFill>
                <a:effectLst>
                  <a:outerShdw blurRad="50800" dist="39000" dir="5460000" algn="tl">
                    <a:srgbClr val="000000">
                      <a:alpha val="38000"/>
                    </a:srgbClr>
                  </a:outerShdw>
                </a:effectLst>
              </a:rPr>
              <a:t>MAPS</a:t>
            </a:r>
            <a:endParaRPr lang="en-US" sz="4400" b="1" u="sng" cap="none" spc="0" dirty="0">
              <a:ln w="11430"/>
              <a:solidFill>
                <a:srgbClr val="C00000"/>
              </a:solidFill>
              <a:effectLst>
                <a:outerShdw blurRad="50800" dist="39000" dir="5460000" algn="tl">
                  <a:srgbClr val="000000">
                    <a:alpha val="38000"/>
                  </a:srgbClr>
                </a:outerShdw>
              </a:effectLst>
            </a:endParaRPr>
          </a:p>
        </p:txBody>
      </p:sp>
      <p:sp>
        <p:nvSpPr>
          <p:cNvPr id="2" name="Rectangle 1"/>
          <p:cNvSpPr/>
          <p:nvPr/>
        </p:nvSpPr>
        <p:spPr>
          <a:xfrm>
            <a:off x="323528" y="1700808"/>
            <a:ext cx="8208912" cy="4154984"/>
          </a:xfrm>
          <a:prstGeom prst="rect">
            <a:avLst/>
          </a:prstGeom>
        </p:spPr>
        <p:txBody>
          <a:bodyPr wrap="square">
            <a:spAutoFit/>
          </a:bodyPr>
          <a:lstStyle/>
          <a:p>
            <a:pPr algn="just"/>
            <a:r>
              <a:rPr lang="en-IN" sz="2400" b="1" dirty="0">
                <a:latin typeface="verdana" panose="020B0604030504040204" pitchFamily="34" charset="0"/>
              </a:rPr>
              <a:t>The important points about Java HashMap class are</a:t>
            </a:r>
            <a:r>
              <a:rPr lang="en-IN" sz="2400" b="1" dirty="0" smtClean="0">
                <a:latin typeface="verdana" panose="020B0604030504040204" pitchFamily="34" charset="0"/>
              </a:rPr>
              <a:t>:</a:t>
            </a:r>
          </a:p>
          <a:p>
            <a:pPr algn="just"/>
            <a:endParaRPr lang="en-IN" sz="2400" dirty="0">
              <a:latin typeface="verdana" panose="020B0604030504040204" pitchFamily="34" charset="0"/>
            </a:endParaRPr>
          </a:p>
          <a:p>
            <a:pPr algn="just"/>
            <a:endParaRPr lang="en-IN" sz="2400" dirty="0">
              <a:latin typeface="verdana" panose="020B0604030504040204" pitchFamily="34" charset="0"/>
            </a:endParaRPr>
          </a:p>
          <a:p>
            <a:pPr algn="just">
              <a:buFont typeface="Arial" panose="020B0604020202020204" pitchFamily="34" charset="0"/>
              <a:buChar char="•"/>
            </a:pPr>
            <a:r>
              <a:rPr lang="en-IN" sz="2400" dirty="0" smtClean="0">
                <a:latin typeface="verdana" panose="020B0604030504040204" pitchFamily="34" charset="0"/>
              </a:rPr>
              <a:t> A </a:t>
            </a:r>
            <a:r>
              <a:rPr lang="en-IN" sz="2400" dirty="0">
                <a:latin typeface="verdana" panose="020B0604030504040204" pitchFamily="34" charset="0"/>
              </a:rPr>
              <a:t>HashMap contains values based on the key</a:t>
            </a:r>
            <a:r>
              <a:rPr lang="en-IN" sz="2400" dirty="0" smtClean="0">
                <a:latin typeface="verdana" panose="020B0604030504040204" pitchFamily="34" charset="0"/>
              </a:rPr>
              <a:t>.</a:t>
            </a:r>
          </a:p>
          <a:p>
            <a:pPr algn="just"/>
            <a:endParaRPr lang="en-IN" sz="2400" dirty="0">
              <a:latin typeface="verdana" panose="020B0604030504040204" pitchFamily="34" charset="0"/>
            </a:endParaRPr>
          </a:p>
          <a:p>
            <a:pPr algn="just">
              <a:buFont typeface="Arial" panose="020B0604020202020204" pitchFamily="34" charset="0"/>
              <a:buChar char="•"/>
            </a:pPr>
            <a:r>
              <a:rPr lang="en-IN" sz="2400" dirty="0" smtClean="0">
                <a:latin typeface="verdana" panose="020B0604030504040204" pitchFamily="34" charset="0"/>
              </a:rPr>
              <a:t> It </a:t>
            </a:r>
            <a:r>
              <a:rPr lang="en-IN" sz="2400" dirty="0">
                <a:latin typeface="verdana" panose="020B0604030504040204" pitchFamily="34" charset="0"/>
              </a:rPr>
              <a:t>contains only unique elements</a:t>
            </a:r>
            <a:r>
              <a:rPr lang="en-IN" sz="2400" dirty="0" smtClean="0">
                <a:latin typeface="verdana" panose="020B0604030504040204" pitchFamily="34" charset="0"/>
              </a:rPr>
              <a:t>.</a:t>
            </a:r>
          </a:p>
          <a:p>
            <a:pPr algn="just"/>
            <a:endParaRPr lang="en-IN" sz="2400" dirty="0">
              <a:latin typeface="verdana" panose="020B0604030504040204" pitchFamily="34" charset="0"/>
            </a:endParaRPr>
          </a:p>
          <a:p>
            <a:pPr algn="just">
              <a:buFont typeface="Arial" panose="020B0604020202020204" pitchFamily="34" charset="0"/>
              <a:buChar char="•"/>
            </a:pPr>
            <a:r>
              <a:rPr lang="en-IN" sz="2400" dirty="0" smtClean="0">
                <a:latin typeface="verdana" panose="020B0604030504040204" pitchFamily="34" charset="0"/>
              </a:rPr>
              <a:t> It </a:t>
            </a:r>
            <a:r>
              <a:rPr lang="en-IN" sz="2400" dirty="0">
                <a:latin typeface="verdana" panose="020B0604030504040204" pitchFamily="34" charset="0"/>
              </a:rPr>
              <a:t>may have one null key and multiple null values</a:t>
            </a:r>
            <a:r>
              <a:rPr lang="en-IN" sz="2400" dirty="0" smtClean="0">
                <a:latin typeface="verdana" panose="020B0604030504040204" pitchFamily="34" charset="0"/>
              </a:rPr>
              <a:t>.</a:t>
            </a:r>
          </a:p>
          <a:p>
            <a:pPr algn="just"/>
            <a:endParaRPr lang="en-IN" sz="2400" dirty="0">
              <a:latin typeface="verdana" panose="020B0604030504040204" pitchFamily="34" charset="0"/>
            </a:endParaRPr>
          </a:p>
          <a:p>
            <a:pPr algn="just">
              <a:buFont typeface="Arial" panose="020B0604020202020204" pitchFamily="34" charset="0"/>
              <a:buChar char="•"/>
            </a:pPr>
            <a:r>
              <a:rPr lang="en-IN" sz="2400" dirty="0" smtClean="0">
                <a:latin typeface="verdana" panose="020B0604030504040204" pitchFamily="34" charset="0"/>
              </a:rPr>
              <a:t> It </a:t>
            </a:r>
            <a:r>
              <a:rPr lang="en-IN" sz="2400" dirty="0">
                <a:latin typeface="verdana" panose="020B0604030504040204" pitchFamily="34" charset="0"/>
              </a:rPr>
              <a:t>maintains no order.</a:t>
            </a:r>
            <a:endParaRPr lang="en-IN" sz="2400" b="0" i="0" dirty="0">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050" y="0"/>
            <a:ext cx="3486724"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u="sng" cap="none" spc="0" dirty="0" smtClean="0">
                <a:ln w="11430"/>
                <a:solidFill>
                  <a:srgbClr val="C00000"/>
                </a:solidFill>
                <a:effectLst>
                  <a:outerShdw blurRad="50800" dist="39000" dir="5460000" algn="tl">
                    <a:srgbClr val="000000">
                      <a:alpha val="38000"/>
                    </a:srgbClr>
                  </a:outerShdw>
                </a:effectLst>
              </a:rPr>
              <a:t>ABOUT</a:t>
            </a:r>
            <a:r>
              <a:rPr lang="en-US" sz="4400" b="1" cap="none" spc="0" dirty="0" smtClean="0">
                <a:ln w="11430"/>
                <a:solidFill>
                  <a:srgbClr val="C00000"/>
                </a:solidFill>
                <a:effectLst>
                  <a:outerShdw blurRad="50800" dist="39000" dir="5460000" algn="tl">
                    <a:srgbClr val="000000">
                      <a:alpha val="38000"/>
                    </a:srgbClr>
                  </a:outerShdw>
                </a:effectLst>
              </a:rPr>
              <a:t> </a:t>
            </a:r>
            <a:r>
              <a:rPr lang="en-US" sz="4400" b="1" u="sng" cap="none" spc="0" dirty="0" smtClean="0">
                <a:ln w="11430"/>
                <a:solidFill>
                  <a:srgbClr val="C00000"/>
                </a:solidFill>
                <a:effectLst>
                  <a:outerShdw blurRad="50800" dist="39000" dir="5460000" algn="tl">
                    <a:srgbClr val="000000">
                      <a:alpha val="38000"/>
                    </a:srgbClr>
                  </a:outerShdw>
                </a:effectLst>
              </a:rPr>
              <a:t>APP</a:t>
            </a:r>
            <a:endParaRPr lang="en-US" sz="4400" b="1" u="sng" cap="none" spc="0" dirty="0">
              <a:ln w="11430"/>
              <a:solidFill>
                <a:srgbClr val="C00000"/>
              </a:solidFill>
              <a:effectLst>
                <a:outerShdw blurRad="50800" dist="39000" dir="5460000" algn="tl">
                  <a:srgbClr val="000000">
                    <a:alpha val="38000"/>
                  </a:srgbClr>
                </a:outerShdw>
              </a:effectLst>
            </a:endParaRPr>
          </a:p>
        </p:txBody>
      </p:sp>
      <p:sp>
        <p:nvSpPr>
          <p:cNvPr id="3" name="TextBox 2"/>
          <p:cNvSpPr txBox="1"/>
          <p:nvPr/>
        </p:nvSpPr>
        <p:spPr>
          <a:xfrm>
            <a:off x="1285852" y="785794"/>
            <a:ext cx="6878806" cy="646331"/>
          </a:xfrm>
          <a:prstGeom prst="rect">
            <a:avLst/>
          </a:prstGeom>
          <a:noFill/>
        </p:spPr>
        <p:txBody>
          <a:bodyPr wrap="none" rtlCol="0">
            <a:spAutoFit/>
          </a:bodyPr>
          <a:lstStyle/>
          <a:p>
            <a:pPr algn="ctr"/>
            <a:r>
              <a:rPr lang="en-IN" b="1" dirty="0" smtClean="0"/>
              <a:t>This app is a Combination of all the apps that we’ve learnt in </a:t>
            </a:r>
            <a:br>
              <a:rPr lang="en-IN" b="1" dirty="0" smtClean="0"/>
            </a:br>
            <a:r>
              <a:rPr lang="en-IN" b="1" dirty="0" smtClean="0"/>
              <a:t>Applied CS with Android Workshop. </a:t>
            </a:r>
            <a:endParaRPr lang="en-IN" b="1" dirty="0"/>
          </a:p>
        </p:txBody>
      </p:sp>
      <p:pic>
        <p:nvPicPr>
          <p:cNvPr id="7" name="Picture 6" descr="first.png"/>
          <p:cNvPicPr>
            <a:picLocks noChangeAspect="1"/>
          </p:cNvPicPr>
          <p:nvPr/>
        </p:nvPicPr>
        <p:blipFill>
          <a:blip r:embed="rId2" cstate="print"/>
          <a:stretch>
            <a:fillRect/>
          </a:stretch>
        </p:blipFill>
        <p:spPr>
          <a:xfrm>
            <a:off x="571472" y="1714488"/>
            <a:ext cx="2469615" cy="4786322"/>
          </a:xfrm>
          <a:prstGeom prst="rect">
            <a:avLst/>
          </a:prstGeom>
          <a:ln>
            <a:noFill/>
          </a:ln>
          <a:effectLst>
            <a:glow rad="63500">
              <a:schemeClr val="accent1">
                <a:satMod val="175000"/>
                <a:alpha val="40000"/>
              </a:schemeClr>
            </a:glow>
          </a:effectLst>
        </p:spPr>
      </p:pic>
      <p:pic>
        <p:nvPicPr>
          <p:cNvPr id="10" name="Picture 9" descr="screen1.png"/>
          <p:cNvPicPr>
            <a:picLocks noChangeAspect="1"/>
          </p:cNvPicPr>
          <p:nvPr/>
        </p:nvPicPr>
        <p:blipFill>
          <a:blip r:embed="rId3" cstate="print"/>
          <a:stretch>
            <a:fillRect/>
          </a:stretch>
        </p:blipFill>
        <p:spPr>
          <a:xfrm>
            <a:off x="6500826" y="1428736"/>
            <a:ext cx="1326952" cy="2571744"/>
          </a:xfrm>
          <a:prstGeom prst="rect">
            <a:avLst/>
          </a:prstGeom>
          <a:effectLst>
            <a:glow rad="63500">
              <a:schemeClr val="accent1">
                <a:satMod val="175000"/>
                <a:alpha val="40000"/>
              </a:schemeClr>
            </a:glow>
          </a:effectLst>
        </p:spPr>
      </p:pic>
      <p:cxnSp>
        <p:nvCxnSpPr>
          <p:cNvPr id="13" name="Straight Arrow Connector 12"/>
          <p:cNvCxnSpPr/>
          <p:nvPr/>
        </p:nvCxnSpPr>
        <p:spPr>
          <a:xfrm flipV="1">
            <a:off x="3571868" y="2571744"/>
            <a:ext cx="2286016"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71868" y="3929066"/>
            <a:ext cx="2214578"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043865">
            <a:off x="3486765" y="2705148"/>
            <a:ext cx="2008883" cy="400110"/>
          </a:xfrm>
          <a:prstGeom prst="rect">
            <a:avLst/>
          </a:prstGeom>
          <a:noFill/>
        </p:spPr>
        <p:txBody>
          <a:bodyPr wrap="none" rtlCol="0">
            <a:spAutoFit/>
          </a:bodyPr>
          <a:lstStyle/>
          <a:p>
            <a:r>
              <a:rPr lang="en-IN" sz="2000" b="1" dirty="0" smtClean="0">
                <a:hlinkClick r:id="rId4" action="ppaction://hlinksldjump"/>
              </a:rPr>
              <a:t>WORD GAMES</a:t>
            </a:r>
            <a:endParaRPr lang="en-IN" sz="2000" b="1" dirty="0"/>
          </a:p>
        </p:txBody>
      </p:sp>
      <p:sp>
        <p:nvSpPr>
          <p:cNvPr id="18" name="TextBox 17"/>
          <p:cNvSpPr txBox="1"/>
          <p:nvPr/>
        </p:nvSpPr>
        <p:spPr>
          <a:xfrm rot="1859634">
            <a:off x="3546694" y="4505720"/>
            <a:ext cx="1795684" cy="400110"/>
          </a:xfrm>
          <a:prstGeom prst="rect">
            <a:avLst/>
          </a:prstGeom>
          <a:noFill/>
        </p:spPr>
        <p:txBody>
          <a:bodyPr wrap="none" rtlCol="0">
            <a:spAutoFit/>
          </a:bodyPr>
          <a:lstStyle/>
          <a:p>
            <a:r>
              <a:rPr lang="en-IN" sz="2000" b="1" dirty="0" smtClean="0">
                <a:hlinkClick r:id="rId5" action="ppaction://hlinksldjump"/>
              </a:rPr>
              <a:t>DICE GAMES</a:t>
            </a:r>
            <a:endParaRPr lang="en-IN" sz="2000" b="1" dirty="0"/>
          </a:p>
        </p:txBody>
      </p:sp>
      <p:pic>
        <p:nvPicPr>
          <p:cNvPr id="19" name="Picture 18" descr="layout-2017-11-14-130950.png"/>
          <p:cNvPicPr>
            <a:picLocks noChangeAspect="1"/>
          </p:cNvPicPr>
          <p:nvPr/>
        </p:nvPicPr>
        <p:blipFill>
          <a:blip r:embed="rId6" cstate="print"/>
          <a:stretch>
            <a:fillRect/>
          </a:stretch>
        </p:blipFill>
        <p:spPr>
          <a:xfrm>
            <a:off x="6494336" y="4143404"/>
            <a:ext cx="1363812" cy="2643182"/>
          </a:xfrm>
          <a:prstGeom prst="rect">
            <a:avLst/>
          </a:prstGeom>
          <a:effectLst>
            <a:glow rad="63500">
              <a:schemeClr val="accent1">
                <a:satMod val="175000"/>
                <a:alpha val="40000"/>
              </a:schemeClr>
            </a:glo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166" y="285728"/>
            <a:ext cx="6202340" cy="110799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u="sng" dirty="0" smtClean="0">
                <a:ln w="11430"/>
                <a:solidFill>
                  <a:srgbClr val="C00000"/>
                </a:solidFill>
                <a:effectLst>
                  <a:outerShdw blurRad="50800" dist="39000" dir="5460000" algn="tl">
                    <a:srgbClr val="000000">
                      <a:alpha val="38000"/>
                    </a:srgbClr>
                  </a:outerShdw>
                </a:effectLst>
              </a:rPr>
              <a:t>WORD</a:t>
            </a:r>
            <a:r>
              <a:rPr lang="en-US" sz="6600" b="1" dirty="0" smtClean="0">
                <a:ln w="11430"/>
                <a:solidFill>
                  <a:srgbClr val="C00000"/>
                </a:solidFill>
                <a:effectLst>
                  <a:outerShdw blurRad="50800" dist="39000" dir="5460000" algn="tl">
                    <a:srgbClr val="000000">
                      <a:alpha val="38000"/>
                    </a:srgbClr>
                  </a:outerShdw>
                </a:effectLst>
              </a:rPr>
              <a:t> </a:t>
            </a:r>
            <a:r>
              <a:rPr lang="en-US" sz="6600" b="1" u="sng" dirty="0" smtClean="0">
                <a:ln w="11430"/>
                <a:solidFill>
                  <a:srgbClr val="C00000"/>
                </a:solidFill>
                <a:effectLst>
                  <a:outerShdw blurRad="50800" dist="39000" dir="5460000" algn="tl">
                    <a:srgbClr val="000000">
                      <a:alpha val="38000"/>
                    </a:srgbClr>
                  </a:outerShdw>
                </a:effectLst>
              </a:rPr>
              <a:t>GAMES</a:t>
            </a:r>
            <a:endParaRPr lang="en-US" sz="6600" b="1" u="sng" cap="none" spc="0" dirty="0">
              <a:ln w="11430"/>
              <a:solidFill>
                <a:srgbClr val="C00000"/>
              </a:solidFill>
              <a:effectLst>
                <a:outerShdw blurRad="50800" dist="39000" dir="5460000" algn="tl">
                  <a:srgbClr val="000000">
                    <a:alpha val="38000"/>
                  </a:srgbClr>
                </a:outerShdw>
              </a:effectLst>
            </a:endParaRPr>
          </a:p>
        </p:txBody>
      </p:sp>
      <p:sp>
        <p:nvSpPr>
          <p:cNvPr id="4" name="Rectangle 3">
            <a:hlinkClick r:id="rId2" action="ppaction://hlinksldjump"/>
          </p:cNvPr>
          <p:cNvSpPr/>
          <p:nvPr/>
        </p:nvSpPr>
        <p:spPr>
          <a:xfrm>
            <a:off x="500034" y="1857364"/>
            <a:ext cx="2997937"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000" b="1" cap="none" spc="150" dirty="0" smtClean="0">
                <a:ln w="11430"/>
                <a:effectLst>
                  <a:outerShdw blurRad="25400" algn="tl" rotWithShape="0">
                    <a:srgbClr val="000000">
                      <a:alpha val="43000"/>
                    </a:srgbClr>
                  </a:outerShdw>
                </a:effectLst>
              </a:rPr>
              <a:t>ANAGRAM</a:t>
            </a:r>
            <a:endParaRPr lang="en-US" sz="4000" b="1" cap="none" spc="150" dirty="0">
              <a:ln w="11430"/>
              <a:effectLst>
                <a:outerShdw blurRad="25400" algn="tl" rotWithShape="0">
                  <a:srgbClr val="000000">
                    <a:alpha val="43000"/>
                  </a:srgbClr>
                </a:outerShdw>
              </a:effectLst>
            </a:endParaRPr>
          </a:p>
        </p:txBody>
      </p:sp>
      <p:sp>
        <p:nvSpPr>
          <p:cNvPr id="7" name="Rectangle 6"/>
          <p:cNvSpPr/>
          <p:nvPr/>
        </p:nvSpPr>
        <p:spPr>
          <a:xfrm>
            <a:off x="500034" y="3286124"/>
            <a:ext cx="387035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000" b="1" cap="none" spc="150" dirty="0" smtClean="0">
                <a:ln w="11430"/>
                <a:solidFill>
                  <a:srgbClr val="F8F8F8"/>
                </a:solidFill>
                <a:effectLst>
                  <a:outerShdw blurRad="25400" algn="tl" rotWithShape="0">
                    <a:srgbClr val="000000">
                      <a:alpha val="43000"/>
                    </a:srgbClr>
                  </a:outerShdw>
                </a:effectLst>
              </a:rPr>
              <a:t>WORD STACK</a:t>
            </a:r>
            <a:endParaRPr lang="en-US" sz="4000" b="1" cap="none" spc="150" dirty="0">
              <a:ln w="11430"/>
              <a:solidFill>
                <a:srgbClr val="F8F8F8"/>
              </a:solidFill>
              <a:effectLst>
                <a:outerShdw blurRad="25400" algn="tl" rotWithShape="0">
                  <a:srgbClr val="000000">
                    <a:alpha val="43000"/>
                  </a:srgbClr>
                </a:outerShdw>
              </a:effectLst>
            </a:endParaRPr>
          </a:p>
        </p:txBody>
      </p:sp>
      <p:sp>
        <p:nvSpPr>
          <p:cNvPr id="8" name="Rectangle 7"/>
          <p:cNvSpPr/>
          <p:nvPr/>
        </p:nvSpPr>
        <p:spPr>
          <a:xfrm>
            <a:off x="571472" y="4714884"/>
            <a:ext cx="3966150"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000" b="1" cap="none" spc="150" dirty="0" smtClean="0">
                <a:ln w="11430"/>
                <a:solidFill>
                  <a:srgbClr val="F8F8F8"/>
                </a:solidFill>
                <a:effectLst>
                  <a:outerShdw blurRad="25400" algn="tl" rotWithShape="0">
                    <a:srgbClr val="000000">
                      <a:alpha val="43000"/>
                    </a:srgbClr>
                  </a:outerShdw>
                </a:effectLst>
              </a:rPr>
              <a:t>GHOST WORD</a:t>
            </a:r>
            <a:endParaRPr lang="en-US" sz="4000" b="1" cap="none" spc="150" dirty="0">
              <a:ln w="11430"/>
              <a:solidFill>
                <a:srgbClr val="F8F8F8"/>
              </a:solidFill>
              <a:effectLst>
                <a:outerShdw blurRad="25400" algn="tl" rotWithShape="0">
                  <a:srgbClr val="000000">
                    <a:alpha val="43000"/>
                  </a:srgbClr>
                </a:outerShdw>
              </a:effectLst>
            </a:endParaRPr>
          </a:p>
        </p:txBody>
      </p:sp>
      <p:pic>
        <p:nvPicPr>
          <p:cNvPr id="9" name="Picture 8" descr="screen1.png"/>
          <p:cNvPicPr>
            <a:picLocks noChangeAspect="1"/>
          </p:cNvPicPr>
          <p:nvPr/>
        </p:nvPicPr>
        <p:blipFill>
          <a:blip r:embed="rId3" cstate="print"/>
          <a:stretch>
            <a:fillRect/>
          </a:stretch>
        </p:blipFill>
        <p:spPr>
          <a:xfrm>
            <a:off x="5929322" y="1785926"/>
            <a:ext cx="2286016" cy="4430490"/>
          </a:xfrm>
          <a:prstGeom prst="rect">
            <a:avLst/>
          </a:prstGeom>
          <a:effectLst>
            <a:glow rad="63500">
              <a:schemeClr val="accent1">
                <a:satMod val="175000"/>
                <a:alpha val="40000"/>
              </a:schemeClr>
            </a:glo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736" y="357166"/>
            <a:ext cx="380104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solidFill>
                  <a:srgbClr val="C00000"/>
                </a:solidFill>
                <a:effectLst>
                  <a:outerShdw blurRad="50800" dist="39000" dir="5460000" algn="tl">
                    <a:srgbClr val="000000">
                      <a:alpha val="38000"/>
                    </a:srgbClr>
                  </a:outerShdw>
                </a:effectLst>
              </a:rPr>
              <a:t>ANAGRAM</a:t>
            </a:r>
            <a:endParaRPr lang="en-US" sz="5400" b="1" u="sng" cap="none" spc="0" dirty="0">
              <a:ln w="11430"/>
              <a:solidFill>
                <a:srgbClr val="C00000"/>
              </a:solidFill>
              <a:effectLst>
                <a:outerShdw blurRad="50800" dist="39000" dir="5460000" algn="tl">
                  <a:srgbClr val="000000">
                    <a:alpha val="38000"/>
                  </a:srgbClr>
                </a:outerShdw>
              </a:effectLst>
            </a:endParaRPr>
          </a:p>
        </p:txBody>
      </p:sp>
      <p:sp>
        <p:nvSpPr>
          <p:cNvPr id="3" name="Rectangle 2"/>
          <p:cNvSpPr/>
          <p:nvPr/>
        </p:nvSpPr>
        <p:spPr>
          <a:xfrm>
            <a:off x="285720" y="1428736"/>
            <a:ext cx="8572560" cy="1107996"/>
          </a:xfrm>
          <a:prstGeom prst="rect">
            <a:avLst/>
          </a:prstGeom>
        </p:spPr>
        <p:txBody>
          <a:bodyPr wrap="square">
            <a:spAutoFit/>
          </a:bodyPr>
          <a:lstStyle/>
          <a:p>
            <a:r>
              <a:rPr lang="en-IN" sz="2200" dirty="0">
                <a:latin typeface="+mj-lt"/>
              </a:rPr>
              <a:t>An anagram is a word formed by rearranging the letters of another word</a:t>
            </a:r>
            <a:r>
              <a:rPr lang="en-IN" sz="2200" dirty="0" smtClean="0">
                <a:latin typeface="+mj-lt"/>
              </a:rPr>
              <a:t>.</a:t>
            </a:r>
          </a:p>
          <a:p>
            <a:r>
              <a:rPr lang="en-IN" sz="2200" dirty="0" smtClean="0">
                <a:latin typeface="+mj-lt"/>
              </a:rPr>
              <a:t>For </a:t>
            </a:r>
            <a:r>
              <a:rPr lang="en-IN" sz="2200" dirty="0">
                <a:latin typeface="+mj-lt"/>
              </a:rPr>
              <a:t>example, </a:t>
            </a:r>
            <a:r>
              <a:rPr lang="en-IN" sz="2200" i="1" dirty="0">
                <a:latin typeface="+mj-lt"/>
              </a:rPr>
              <a:t>cinema</a:t>
            </a:r>
            <a:r>
              <a:rPr lang="en-IN" sz="2200" dirty="0">
                <a:latin typeface="+mj-lt"/>
              </a:rPr>
              <a:t> is an anagram of </a:t>
            </a:r>
            <a:r>
              <a:rPr lang="en-IN" sz="2200" i="1" dirty="0">
                <a:latin typeface="+mj-lt"/>
              </a:rPr>
              <a:t>iceman</a:t>
            </a:r>
            <a:r>
              <a:rPr lang="en-IN" sz="2200" dirty="0">
                <a:latin typeface="+mj-lt"/>
              </a:rPr>
              <a:t>.</a:t>
            </a:r>
          </a:p>
        </p:txBody>
      </p:sp>
      <p:sp>
        <p:nvSpPr>
          <p:cNvPr id="4" name="Rectangle 3"/>
          <p:cNvSpPr/>
          <p:nvPr/>
        </p:nvSpPr>
        <p:spPr>
          <a:xfrm>
            <a:off x="285720" y="3000372"/>
            <a:ext cx="8858280" cy="3477875"/>
          </a:xfrm>
          <a:prstGeom prst="rect">
            <a:avLst/>
          </a:prstGeom>
        </p:spPr>
        <p:txBody>
          <a:bodyPr wrap="square">
            <a:spAutoFit/>
          </a:bodyPr>
          <a:lstStyle/>
          <a:p>
            <a:endParaRPr lang="en-IN" sz="2000" dirty="0">
              <a:latin typeface="Comic Sans MS" pitchFamily="66" charset="0"/>
            </a:endParaRPr>
          </a:p>
          <a:p>
            <a:pPr marL="342900" indent="-342900">
              <a:buFont typeface="+mj-lt"/>
              <a:buAutoNum type="arabicPeriod"/>
            </a:pPr>
            <a:r>
              <a:rPr lang="en-IN" sz="2000" dirty="0" smtClean="0">
                <a:latin typeface="Comic Sans MS" pitchFamily="66" charset="0"/>
              </a:rPr>
              <a:t> The </a:t>
            </a:r>
            <a:r>
              <a:rPr lang="en-IN" sz="2000" dirty="0">
                <a:latin typeface="Comic Sans MS" pitchFamily="66" charset="0"/>
              </a:rPr>
              <a:t>game provides the user with a word from the </a:t>
            </a:r>
            <a:r>
              <a:rPr lang="en-IN" sz="2000" dirty="0" smtClean="0">
                <a:latin typeface="Comic Sans MS" pitchFamily="66" charset="0"/>
              </a:rPr>
              <a:t>dictionary.</a:t>
            </a:r>
          </a:p>
          <a:p>
            <a:pPr marL="342900" indent="-342900">
              <a:buFont typeface="+mj-lt"/>
              <a:buAutoNum type="arabicPeriod"/>
            </a:pPr>
            <a:endParaRPr lang="en-IN" sz="2000" dirty="0" smtClean="0">
              <a:latin typeface="Comic Sans MS" pitchFamily="66" charset="0"/>
            </a:endParaRPr>
          </a:p>
          <a:p>
            <a:pPr marL="457200" indent="-457200">
              <a:buAutoNum type="arabicPeriod" startAt="2"/>
            </a:pPr>
            <a:r>
              <a:rPr lang="en-IN" sz="2000" dirty="0" smtClean="0">
                <a:latin typeface="Comic Sans MS" pitchFamily="66" charset="0"/>
              </a:rPr>
              <a:t>The user tries to create as many words as possible that contain all the letters of the given word plus one additional letter. Note that adding the extra letter at the beginning or the end without reordering the other letters is not valid. For example, if the game picks the word 'ore' as a starter, the user might guess 'rose' or 'zero' but not 'sore'.</a:t>
            </a:r>
          </a:p>
          <a:p>
            <a:pPr marL="457200" indent="-457200"/>
            <a:endParaRPr lang="en-IN" sz="2000" dirty="0" smtClean="0">
              <a:latin typeface="Comic Sans MS" pitchFamily="66" charset="0"/>
            </a:endParaRPr>
          </a:p>
          <a:p>
            <a:pPr marL="342900" indent="-342900"/>
            <a:r>
              <a:rPr lang="en-IN" sz="2000" dirty="0" smtClean="0">
                <a:latin typeface="Comic Sans MS" pitchFamily="66" charset="0"/>
              </a:rPr>
              <a:t>3.   The </a:t>
            </a:r>
            <a:r>
              <a:rPr lang="en-IN" sz="2000" dirty="0">
                <a:latin typeface="Comic Sans MS" pitchFamily="66" charset="0"/>
              </a:rPr>
              <a:t>user can give up and see the words that they did not guess</a:t>
            </a:r>
            <a:r>
              <a:rPr lang="en-IN" sz="2000" dirty="0" smtClean="0">
                <a:latin typeface="Comic Sans MS" pitchFamily="66" charset="0"/>
              </a:rPr>
              <a:t>.</a:t>
            </a:r>
            <a:endParaRPr lang="en-IN" sz="2000" dirty="0">
              <a:latin typeface="Comic Sans MS" pitchFamily="66" charset="0"/>
            </a:endParaRPr>
          </a:p>
        </p:txBody>
      </p:sp>
      <p:sp>
        <p:nvSpPr>
          <p:cNvPr id="5" name="TextBox 4"/>
          <p:cNvSpPr txBox="1"/>
          <p:nvPr/>
        </p:nvSpPr>
        <p:spPr>
          <a:xfrm>
            <a:off x="285720" y="2643182"/>
            <a:ext cx="5933034" cy="584775"/>
          </a:xfrm>
          <a:prstGeom prst="rect">
            <a:avLst/>
          </a:prstGeom>
          <a:noFill/>
        </p:spPr>
        <p:txBody>
          <a:bodyPr wrap="none" rtlCol="0">
            <a:spAutoFit/>
          </a:bodyPr>
          <a:lstStyle/>
          <a:p>
            <a:pPr algn="ctr"/>
            <a:r>
              <a:rPr lang="en-IN" sz="3200" b="1" dirty="0" smtClean="0">
                <a:solidFill>
                  <a:srgbClr val="FF0000"/>
                </a:solidFill>
                <a:latin typeface="Comic Sans MS" pitchFamily="66" charset="0"/>
              </a:rPr>
              <a:t>MECHANICS OF THE GAME</a:t>
            </a:r>
            <a:endParaRPr lang="en-IN" sz="3200" b="1" dirty="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4851008" cy="584775"/>
          </a:xfrm>
          <a:prstGeom prst="rect">
            <a:avLst/>
          </a:prstGeom>
        </p:spPr>
        <p:txBody>
          <a:bodyPr wrap="none">
            <a:spAutoFit/>
          </a:bodyPr>
          <a:lstStyle/>
          <a:p>
            <a:r>
              <a:rPr lang="en-IN" sz="3200" dirty="0" smtClean="0">
                <a:solidFill>
                  <a:srgbClr val="FF0000"/>
                </a:solidFill>
                <a:latin typeface="Comic Sans MS" pitchFamily="66" charset="0"/>
              </a:rPr>
              <a:t>THE GAME LOOKS AS :</a:t>
            </a:r>
            <a:endParaRPr lang="en-IN" sz="3200" dirty="0">
              <a:solidFill>
                <a:srgbClr val="FF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160176"/>
            <a:ext cx="2792909" cy="54006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160176"/>
            <a:ext cx="2792909" cy="5400600"/>
          </a:xfrm>
          <a:prstGeom prst="rect">
            <a:avLst/>
          </a:prstGeom>
        </p:spPr>
      </p:pic>
      <p:sp>
        <p:nvSpPr>
          <p:cNvPr id="5" name="Right Arrow 4"/>
          <p:cNvSpPr/>
          <p:nvPr/>
        </p:nvSpPr>
        <p:spPr>
          <a:xfrm>
            <a:off x="4271492" y="3140968"/>
            <a:ext cx="1008112" cy="4131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440</TotalTime>
  <Words>803</Words>
  <Application>Microsoft Office PowerPoint</Application>
  <PresentationFormat>On-screen Show (4:3)</PresentationFormat>
  <Paragraphs>120</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17</vt:i4>
      </vt:variant>
      <vt:variant>
        <vt:lpstr>Custom Shows</vt:lpstr>
      </vt:variant>
      <vt:variant>
        <vt:i4>3</vt:i4>
      </vt:variant>
    </vt:vector>
  </HeadingPairs>
  <TitlesOfParts>
    <vt:vector size="29" baseType="lpstr">
      <vt:lpstr>Arial</vt:lpstr>
      <vt:lpstr>Comic Sans MS</vt:lpstr>
      <vt:lpstr>erdana</vt:lpstr>
      <vt:lpstr>Franklin Gothic Book</vt:lpstr>
      <vt:lpstr>verdana</vt:lpstr>
      <vt:lpstr>verdana</vt:lpstr>
      <vt:lpstr>Wingdings</vt:lpstr>
      <vt:lpstr>Wingdings 2</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abcd</vt:lpstr>
      <vt:lpstr>last</vt:lpstr>
      <vt:lpstr>FINAL</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Heena Odedra</dc:creator>
  <cp:lastModifiedBy>Lenovo</cp:lastModifiedBy>
  <cp:revision>16</cp:revision>
  <dcterms:created xsi:type="dcterms:W3CDTF">2017-11-14T02:50:57Z</dcterms:created>
  <dcterms:modified xsi:type="dcterms:W3CDTF">2017-11-14T16:46:12Z</dcterms:modified>
</cp:coreProperties>
</file>