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6"/>
  </p:notesMasterIdLst>
  <p:sldIdLst>
    <p:sldId id="256" r:id="rId2"/>
    <p:sldId id="259" r:id="rId3"/>
    <p:sldId id="261" r:id="rId4"/>
    <p:sldId id="274" r:id="rId5"/>
    <p:sldId id="262" r:id="rId6"/>
    <p:sldId id="268" r:id="rId7"/>
    <p:sldId id="270" r:id="rId8"/>
    <p:sldId id="257" r:id="rId9"/>
    <p:sldId id="315" r:id="rId10"/>
    <p:sldId id="280" r:id="rId11"/>
    <p:sldId id="265" r:id="rId12"/>
    <p:sldId id="319" r:id="rId13"/>
    <p:sldId id="309" r:id="rId14"/>
    <p:sldId id="310" r:id="rId15"/>
    <p:sldId id="311" r:id="rId16"/>
    <p:sldId id="312" r:id="rId17"/>
    <p:sldId id="314" r:id="rId18"/>
    <p:sldId id="317" r:id="rId19"/>
    <p:sldId id="313" r:id="rId20"/>
    <p:sldId id="316" r:id="rId21"/>
    <p:sldId id="308" r:id="rId22"/>
    <p:sldId id="264" r:id="rId23"/>
    <p:sldId id="318" r:id="rId24"/>
    <p:sldId id="320" r:id="rId25"/>
  </p:sldIdLst>
  <p:sldSz cx="9144000" cy="5143500" type="screen16x9"/>
  <p:notesSz cx="6858000" cy="9144000"/>
  <p:embeddedFontLst>
    <p:embeddedFont>
      <p:font typeface="Fira Sans Extra Condensed Medium" panose="020B0604020202020204" charset="0"/>
      <p:regular r:id="rId27"/>
      <p:bold r:id="rId28"/>
      <p:italic r:id="rId29"/>
      <p:boldItalic r:id="rId30"/>
    </p:embeddedFont>
    <p:embeddedFont>
      <p:font typeface="Righteous" panose="020B0604020202020204" charset="0"/>
      <p:regular r:id="rId31"/>
    </p:embeddedFont>
    <p:embeddedFont>
      <p:font typeface="Source Sans Pro Light" panose="020B0403030403020204" pitchFamily="34" charset="0"/>
      <p:regular r:id="rId32"/>
      <p:bold r:id="rId33"/>
      <p:italic r:id="rId34"/>
      <p:boldItalic r:id="rId35"/>
    </p:embeddedFont>
    <p:embeddedFont>
      <p:font typeface="Varela Round" panose="020B0604020202020204" charset="-79"/>
      <p:regular r:id="rId36"/>
    </p:embeddedFont>
    <p:embeddedFont>
      <p:font typeface="Work Sans Light" panose="020B0604020202020204" charset="0"/>
      <p:regular r:id="rId37"/>
      <p:bold r:id="rId38"/>
    </p:embeddedFont>
    <p:embeddedFont>
      <p:font typeface="Work Sans Medium"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EC54D7-D59D-4FF2-934A-E1FF6A2B13F7}">
  <a:tblStyle styleId="{9CEC54D7-D59D-4FF2-934A-E1FF6A2B13F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3AE623-4F34-453E-B828-E28EA1DEB1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136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74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17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72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770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0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81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03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10a5ef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10a5ef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3012df1a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3012df1a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623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649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3012df1a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3012df1a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3012df1a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3012df1a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946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63012df1a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63012df1a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80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3012df1a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3012df1a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3012df1a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3012df1a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63012df1a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63012df1a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3012df1a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3012df1a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04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flipH="1">
            <a:off x="6349425" y="2108394"/>
            <a:ext cx="2195400" cy="93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2" name="Google Shape;72;p16"/>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eadline 3">
  <p:cSld name="CUSTOM_12">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2021610" y="4205550"/>
            <a:ext cx="2845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13" name="Google Shape;113;p21"/>
          <p:cNvSpPr txBox="1">
            <a:spLocks noGrp="1"/>
          </p:cNvSpPr>
          <p:nvPr>
            <p:ph type="subTitle" idx="1"/>
          </p:nvPr>
        </p:nvSpPr>
        <p:spPr>
          <a:xfrm>
            <a:off x="4395528" y="4118203"/>
            <a:ext cx="2737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4" name="Google Shape;114;p21"/>
          <p:cNvSpPr txBox="1">
            <a:spLocks noGrp="1"/>
          </p:cNvSpPr>
          <p:nvPr>
            <p:ph type="title" idx="2" hasCustomPrompt="1"/>
          </p:nvPr>
        </p:nvSpPr>
        <p:spPr>
          <a:xfrm>
            <a:off x="2021623" y="3607453"/>
            <a:ext cx="17538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 name="Google Shape;16;p4"/>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hasCustomPrompt="1"/>
          </p:nvPr>
        </p:nvSpPr>
        <p:spPr>
          <a:xfrm>
            <a:off x="3671775" y="88381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4"/>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 name="Google Shape;19;p4"/>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4"/>
          <p:cNvSpPr txBox="1">
            <a:spLocks noGrp="1"/>
          </p:cNvSpPr>
          <p:nvPr>
            <p:ph type="title" idx="5" hasCustomPrompt="1"/>
          </p:nvPr>
        </p:nvSpPr>
        <p:spPr>
          <a:xfrm>
            <a:off x="3673003" y="284366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4"/>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4"/>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4"/>
          <p:cNvSpPr txBox="1">
            <a:spLocks noGrp="1"/>
          </p:cNvSpPr>
          <p:nvPr>
            <p:ph type="title" idx="8" hasCustomPrompt="1"/>
          </p:nvPr>
        </p:nvSpPr>
        <p:spPr>
          <a:xfrm>
            <a:off x="7201626" y="897345"/>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4"/>
          <p:cNvSpPr txBox="1">
            <a:spLocks noGrp="1"/>
          </p:cNvSpPr>
          <p:nvPr>
            <p:ph type="ctrTitle" idx="9"/>
          </p:nvPr>
        </p:nvSpPr>
        <p:spPr>
          <a:xfrm flipH="1">
            <a:off x="6839174" y="3086449"/>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5" name="Google Shape;25;p4"/>
          <p:cNvSpPr txBox="1">
            <a:spLocks noGrp="1"/>
          </p:cNvSpPr>
          <p:nvPr>
            <p:ph type="subTitle" idx="13"/>
          </p:nvPr>
        </p:nvSpPr>
        <p:spPr>
          <a:xfrm flipH="1">
            <a:off x="6839200" y="3544263"/>
            <a:ext cx="1789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hasCustomPrompt="1"/>
          </p:nvPr>
        </p:nvSpPr>
        <p:spPr>
          <a:xfrm>
            <a:off x="7201626" y="2842140"/>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4"/>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1">
  <p:cSld name="CUSTOM_1">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617619" y="2317250"/>
            <a:ext cx="2470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 name="Google Shape;33;p6"/>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6"/>
          <p:cNvSpPr txBox="1">
            <a:spLocks noGrp="1"/>
          </p:cNvSpPr>
          <p:nvPr>
            <p:ph type="title" idx="2" hasCustomPrompt="1"/>
          </p:nvPr>
        </p:nvSpPr>
        <p:spPr>
          <a:xfrm>
            <a:off x="617619" y="1714374"/>
            <a:ext cx="839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2739150" y="1457550"/>
            <a:ext cx="4592100" cy="2365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04800" rtl="0">
              <a:spcBef>
                <a:spcPts val="1600"/>
              </a:spcBef>
              <a:spcAft>
                <a:spcPts val="0"/>
              </a:spcAft>
              <a:buSzPts val="1200"/>
              <a:buFont typeface="Nunito Light"/>
              <a:buChar char="○"/>
              <a:defRPr/>
            </a:lvl5pPr>
            <a:lvl6pPr marL="2743200" lvl="5" indent="-304800" rtl="0">
              <a:spcBef>
                <a:spcPts val="1600"/>
              </a:spcBef>
              <a:spcAft>
                <a:spcPts val="0"/>
              </a:spcAft>
              <a:buSzPts val="12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04800" rtl="0">
              <a:spcBef>
                <a:spcPts val="1600"/>
              </a:spcBef>
              <a:spcAft>
                <a:spcPts val="1600"/>
              </a:spcAft>
              <a:buSzPts val="1200"/>
              <a:buFont typeface="Nunito Light"/>
              <a:buChar char="■"/>
              <a:defRPr/>
            </a:lvl9pPr>
          </a:lstStyle>
          <a:p>
            <a:endParaRPr/>
          </a:p>
        </p:txBody>
      </p:sp>
      <p:sp>
        <p:nvSpPr>
          <p:cNvPr id="37" name="Google Shape;37;p7"/>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flipH="1">
            <a:off x="5109875" y="684488"/>
            <a:ext cx="15534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0" name="Google Shape;40;p8"/>
          <p:cNvSpPr txBox="1">
            <a:spLocks noGrp="1"/>
          </p:cNvSpPr>
          <p:nvPr>
            <p:ph type="subTitle" idx="1"/>
          </p:nvPr>
        </p:nvSpPr>
        <p:spPr>
          <a:xfrm flipH="1">
            <a:off x="3576800" y="1145950"/>
            <a:ext cx="3130200" cy="184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 name="Google Shape;41;p8"/>
          <p:cNvSpPr txBox="1">
            <a:spLocks noGrp="1"/>
          </p:cNvSpPr>
          <p:nvPr>
            <p:ph type="ctrTitle" idx="2"/>
          </p:nvPr>
        </p:nvSpPr>
        <p:spPr>
          <a:xfrm flipH="1">
            <a:off x="3235150" y="2614686"/>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2" name="Google Shape;42;p8"/>
          <p:cNvSpPr txBox="1">
            <a:spLocks noGrp="1"/>
          </p:cNvSpPr>
          <p:nvPr>
            <p:ph type="subTitle" idx="3"/>
          </p:nvPr>
        </p:nvSpPr>
        <p:spPr>
          <a:xfrm flipH="1">
            <a:off x="3235200" y="3076149"/>
            <a:ext cx="3130200" cy="116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8"/>
          <p:cNvSpPr txBox="1">
            <a:spLocks noGrp="1"/>
          </p:cNvSpPr>
          <p:nvPr>
            <p:ph type="title" idx="4"/>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44"/>
        <p:cNvGrpSpPr/>
        <p:nvPr/>
      </p:nvGrpSpPr>
      <p:grpSpPr>
        <a:xfrm>
          <a:off x="0" y="0"/>
          <a:ext cx="0" cy="0"/>
          <a:chOff x="0" y="0"/>
          <a:chExt cx="0" cy="0"/>
        </a:xfrm>
      </p:grpSpPr>
      <p:sp>
        <p:nvSpPr>
          <p:cNvPr id="45" name="Google Shape;45;p9"/>
          <p:cNvSpPr txBox="1">
            <a:spLocks noGrp="1"/>
          </p:cNvSpPr>
          <p:nvPr>
            <p:ph type="ctrTitle"/>
          </p:nvPr>
        </p:nvSpPr>
        <p:spPr>
          <a:xfrm flipH="1">
            <a:off x="2942904" y="112142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6" name="Google Shape;46;p9"/>
          <p:cNvSpPr txBox="1">
            <a:spLocks noGrp="1"/>
          </p:cNvSpPr>
          <p:nvPr>
            <p:ph type="subTitle" idx="1"/>
          </p:nvPr>
        </p:nvSpPr>
        <p:spPr>
          <a:xfrm flipH="1">
            <a:off x="2415800" y="1694796"/>
            <a:ext cx="2614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7" name="Google Shape;47;p9"/>
          <p:cNvSpPr txBox="1">
            <a:spLocks noGrp="1"/>
          </p:cNvSpPr>
          <p:nvPr>
            <p:ph type="ctrTitle" idx="2"/>
          </p:nvPr>
        </p:nvSpPr>
        <p:spPr>
          <a:xfrm flipH="1">
            <a:off x="5932129" y="2199288"/>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8" name="Google Shape;48;p9"/>
          <p:cNvSpPr txBox="1">
            <a:spLocks noGrp="1"/>
          </p:cNvSpPr>
          <p:nvPr>
            <p:ph type="subTitle" idx="3"/>
          </p:nvPr>
        </p:nvSpPr>
        <p:spPr>
          <a:xfrm flipH="1">
            <a:off x="5405025" y="2789843"/>
            <a:ext cx="26148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9" name="Google Shape;49;p9"/>
          <p:cNvSpPr txBox="1">
            <a:spLocks noGrp="1"/>
          </p:cNvSpPr>
          <p:nvPr>
            <p:ph type="ctrTitle" idx="4"/>
          </p:nvPr>
        </p:nvSpPr>
        <p:spPr>
          <a:xfrm flipH="1">
            <a:off x="2942904" y="3407008"/>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50" name="Google Shape;50;p9"/>
          <p:cNvSpPr txBox="1">
            <a:spLocks noGrp="1"/>
          </p:cNvSpPr>
          <p:nvPr>
            <p:ph type="subTitle" idx="5"/>
          </p:nvPr>
        </p:nvSpPr>
        <p:spPr>
          <a:xfrm flipH="1">
            <a:off x="2415800" y="4134139"/>
            <a:ext cx="2614800" cy="6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 name="Google Shape;51;p9"/>
          <p:cNvSpPr txBox="1">
            <a:spLocks noGrp="1"/>
          </p:cNvSpPr>
          <p:nvPr>
            <p:ph type="title" idx="6"/>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2">
  <p:cSld name="CUSTOM_11">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735301" y="2311315"/>
            <a:ext cx="279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4" name="Google Shape;64;p14"/>
          <p:cNvSpPr txBox="1">
            <a:spLocks noGrp="1"/>
          </p:cNvSpPr>
          <p:nvPr>
            <p:ph type="subTitle" idx="1"/>
          </p:nvPr>
        </p:nvSpPr>
        <p:spPr>
          <a:xfrm>
            <a:off x="5985524" y="2780870"/>
            <a:ext cx="25416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5" name="Google Shape;65;p14"/>
          <p:cNvSpPr txBox="1">
            <a:spLocks noGrp="1"/>
          </p:cNvSpPr>
          <p:nvPr>
            <p:ph type="title" idx="2" hasCustomPrompt="1"/>
          </p:nvPr>
        </p:nvSpPr>
        <p:spPr>
          <a:xfrm>
            <a:off x="6773458" y="171760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291122" y="441325"/>
            <a:ext cx="40452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8" name="Google Shape;68;p15"/>
          <p:cNvSpPr txBox="1">
            <a:spLocks noGrp="1"/>
          </p:cNvSpPr>
          <p:nvPr>
            <p:ph type="subTitle" idx="1"/>
          </p:nvPr>
        </p:nvSpPr>
        <p:spPr>
          <a:xfrm>
            <a:off x="5714999" y="2109700"/>
            <a:ext cx="2621400" cy="1235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9" name="Google Shape;69;p15"/>
          <p:cNvSpPr txBox="1"/>
          <p:nvPr/>
        </p:nvSpPr>
        <p:spPr>
          <a:xfrm>
            <a:off x="620474" y="3818048"/>
            <a:ext cx="3350700" cy="93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lt1"/>
                </a:solidFill>
                <a:latin typeface="Work Sans Light"/>
                <a:ea typeface="Work Sans Light"/>
                <a:cs typeface="Work Sans Light"/>
                <a:sym typeface="Work Sans Light"/>
              </a:rPr>
              <a:t>CREDITS: This presentation template was created by </a:t>
            </a:r>
            <a:r>
              <a:rPr lang="en" sz="1000">
                <a:solidFill>
                  <a:schemeClr val="lt1"/>
                </a:solidFill>
                <a:uFill>
                  <a:noFill/>
                </a:uFill>
                <a:latin typeface="Work Sans Medium"/>
                <a:ea typeface="Work Sans Medium"/>
                <a:cs typeface="Work Sans Medium"/>
                <a:sym typeface="Work Sans Medium"/>
                <a:hlinkClick r:id="rId2"/>
              </a:rPr>
              <a:t>Slidesgo</a:t>
            </a:r>
            <a:r>
              <a:rPr lang="en" sz="1000">
                <a:solidFill>
                  <a:schemeClr val="lt1"/>
                </a:solidFill>
                <a:latin typeface="Work Sans Light"/>
                <a:ea typeface="Work Sans Light"/>
                <a:cs typeface="Work Sans Light"/>
                <a:sym typeface="Work Sans Light"/>
              </a:rPr>
              <a:t>, including icons by </a:t>
            </a:r>
            <a:r>
              <a:rPr lang="en" sz="1000">
                <a:solidFill>
                  <a:schemeClr val="lt1"/>
                </a:solidFill>
                <a:uFill>
                  <a:noFill/>
                </a:uFill>
                <a:latin typeface="Work Sans Medium"/>
                <a:ea typeface="Work Sans Medium"/>
                <a:cs typeface="Work Sans Medium"/>
                <a:sym typeface="Work Sans Medium"/>
                <a:hlinkClick r:id="rId3"/>
              </a:rPr>
              <a:t>Flaticon</a:t>
            </a:r>
            <a:r>
              <a:rPr lang="en" sz="1000">
                <a:solidFill>
                  <a:schemeClr val="lt1"/>
                </a:solidFill>
                <a:latin typeface="Work Sans Light"/>
                <a:ea typeface="Work Sans Light"/>
                <a:cs typeface="Work Sans Light"/>
                <a:sym typeface="Work Sans Light"/>
              </a:rPr>
              <a:t>, and infographics &amp; images by </a:t>
            </a:r>
            <a:r>
              <a:rPr lang="en" sz="1000">
                <a:solidFill>
                  <a:schemeClr val="lt1"/>
                </a:solidFill>
                <a:uFill>
                  <a:noFill/>
                </a:uFill>
                <a:latin typeface="Work Sans Medium"/>
                <a:ea typeface="Work Sans Medium"/>
                <a:cs typeface="Work Sans Medium"/>
                <a:sym typeface="Work Sans Medium"/>
                <a:hlinkClick r:id="rId4"/>
              </a:rPr>
              <a:t>Freepik</a:t>
            </a:r>
            <a:endParaRPr>
              <a:solidFill>
                <a:schemeClr val="lt1"/>
              </a:solidFill>
              <a:latin typeface="Work Sans Medium"/>
              <a:ea typeface="Work Sans Medium"/>
              <a:cs typeface="Work Sans Medium"/>
              <a:sym typeface="Work Sans Medium"/>
            </a:endParaRPr>
          </a:p>
          <a:p>
            <a:pPr marL="0" lvl="0" indent="0" algn="l" rtl="0">
              <a:spcBef>
                <a:spcPts val="0"/>
              </a:spcBef>
              <a:spcAft>
                <a:spcPts val="0"/>
              </a:spcAft>
              <a:buNone/>
            </a:pPr>
            <a:endParaRPr>
              <a:solidFill>
                <a:schemeClr val="lt1"/>
              </a:solidFill>
              <a:latin typeface="Work Sans Light"/>
              <a:ea typeface="Work Sans Light"/>
              <a:cs typeface="Work Sans Light"/>
              <a:sym typeface="Work Sans Light"/>
            </a:endParaRPr>
          </a:p>
          <a:p>
            <a:pPr marL="0" lvl="0" indent="0" algn="l" rtl="0">
              <a:lnSpc>
                <a:spcPct val="115000"/>
              </a:lnSpc>
              <a:spcBef>
                <a:spcPts val="300"/>
              </a:spcBef>
              <a:spcAft>
                <a:spcPts val="0"/>
              </a:spcAft>
              <a:buNone/>
            </a:pPr>
            <a:endParaRPr sz="1000">
              <a:solidFill>
                <a:schemeClr val="lt1"/>
              </a:solidFill>
              <a:latin typeface="Work Sans Light"/>
              <a:ea typeface="Work Sans Light"/>
              <a:cs typeface="Work Sans Light"/>
              <a:sym typeface="Work Sans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60" r:id="rId8"/>
    <p:sldLayoutId id="2147483661" r:id="rId9"/>
    <p:sldLayoutId id="2147483662" r:id="rId10"/>
    <p:sldLayoutId id="2147483667"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nandwigma/Forecasting-Energy-Consumption-Using-Prophet" TargetMode="External"/><Relationship Id="rId7" Type="http://schemas.openxmlformats.org/officeDocument/2006/relationships/hyperlink" Target="https://www.instagram.com/p/B6IxFO3nw2q/?utm_source=ig_web_copy_link"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1040799" y="318675"/>
            <a:ext cx="5140876" cy="5770858"/>
          </a:xfrm>
          <a:prstGeom prst="rect">
            <a:avLst/>
          </a:prstGeom>
          <a:noFill/>
          <a:ln>
            <a:noFill/>
          </a:ln>
        </p:spPr>
      </p:pic>
      <p:sp>
        <p:nvSpPr>
          <p:cNvPr id="154" name="Google Shape;154;p32"/>
          <p:cNvSpPr txBox="1">
            <a:spLocks noGrp="1"/>
          </p:cNvSpPr>
          <p:nvPr>
            <p:ph type="ctrTitle"/>
          </p:nvPr>
        </p:nvSpPr>
        <p:spPr>
          <a:xfrm>
            <a:off x="1730150" y="2257806"/>
            <a:ext cx="51000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ENERGY</a:t>
            </a:r>
            <a:br>
              <a:rPr lang="en-US" sz="4800" dirty="0"/>
            </a:br>
            <a:r>
              <a:rPr lang="en-US" sz="4800" dirty="0"/>
              <a:t>USAGE IN KENTUCKY</a:t>
            </a:r>
            <a:endParaRPr sz="4800" dirty="0">
              <a:solidFill>
                <a:schemeClr val="lt1"/>
              </a:solidFill>
            </a:endParaRPr>
          </a:p>
        </p:txBody>
      </p:sp>
      <p:sp>
        <p:nvSpPr>
          <p:cNvPr id="155" name="Google Shape;155;p32"/>
          <p:cNvSpPr txBox="1">
            <a:spLocks noGrp="1"/>
          </p:cNvSpPr>
          <p:nvPr>
            <p:ph type="subTitle" idx="1"/>
          </p:nvPr>
        </p:nvSpPr>
        <p:spPr>
          <a:xfrm>
            <a:off x="6414756" y="3095774"/>
            <a:ext cx="20874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3AFCF2"/>
                </a:solidFill>
              </a:rPr>
              <a:t>Anandwi Ghurran Muhajjalin Arreto</a:t>
            </a:r>
          </a:p>
          <a:p>
            <a:pPr marL="0" lvl="0" indent="0" algn="r" rtl="0">
              <a:spcBef>
                <a:spcPts val="0"/>
              </a:spcBef>
              <a:spcAft>
                <a:spcPts val="0"/>
              </a:spcAft>
              <a:buNone/>
            </a:pPr>
            <a:r>
              <a:rPr lang="en-US" dirty="0">
                <a:solidFill>
                  <a:schemeClr val="accent2"/>
                </a:solidFill>
              </a:rPr>
              <a:t>Teknik </a:t>
            </a:r>
            <a:r>
              <a:rPr lang="en-US" dirty="0" err="1">
                <a:solidFill>
                  <a:schemeClr val="accent2"/>
                </a:solidFill>
              </a:rPr>
              <a:t>Komputer</a:t>
            </a:r>
            <a:r>
              <a:rPr lang="en-US" dirty="0">
                <a:solidFill>
                  <a:schemeClr val="accent2"/>
                </a:solidFill>
              </a:rPr>
              <a:t> 2017</a:t>
            </a:r>
          </a:p>
          <a:p>
            <a:pPr marL="0" lvl="0" indent="0" algn="r" rtl="0">
              <a:spcBef>
                <a:spcPts val="0"/>
              </a:spcBef>
              <a:spcAft>
                <a:spcPts val="0"/>
              </a:spcAft>
              <a:buNone/>
            </a:pPr>
            <a:r>
              <a:rPr lang="en-US" dirty="0">
                <a:solidFill>
                  <a:schemeClr val="accent2"/>
                </a:solidFill>
              </a:rPr>
              <a:t>1706985911</a:t>
            </a:r>
            <a:endParaRPr dirty="0">
              <a:solidFill>
                <a:schemeClr val="accent2"/>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2021610" y="4205550"/>
            <a:ext cx="2845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ANALYSIS</a:t>
            </a:r>
            <a:endParaRPr dirty="0"/>
          </a:p>
        </p:txBody>
      </p:sp>
      <p:sp>
        <p:nvSpPr>
          <p:cNvPr id="758" name="Google Shape;758;p56"/>
          <p:cNvSpPr txBox="1">
            <a:spLocks noGrp="1"/>
          </p:cNvSpPr>
          <p:nvPr>
            <p:ph type="subTitle" idx="1"/>
          </p:nvPr>
        </p:nvSpPr>
        <p:spPr>
          <a:xfrm>
            <a:off x="4395528" y="4118203"/>
            <a:ext cx="2737800" cy="5778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Graph and correlation with other data</a:t>
            </a:r>
          </a:p>
        </p:txBody>
      </p:sp>
      <p:sp>
        <p:nvSpPr>
          <p:cNvPr id="759" name="Google Shape;759;p56"/>
          <p:cNvSpPr txBox="1">
            <a:spLocks noGrp="1"/>
          </p:cNvSpPr>
          <p:nvPr>
            <p:ph type="title" idx="2"/>
          </p:nvPr>
        </p:nvSpPr>
        <p:spPr>
          <a:xfrm>
            <a:off x="2021623" y="360745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pic>
        <p:nvPicPr>
          <p:cNvPr id="760" name="Google Shape;760;p56"/>
          <p:cNvPicPr preferRelativeResize="0"/>
          <p:nvPr/>
        </p:nvPicPr>
        <p:blipFill rotWithShape="1">
          <a:blip r:embed="rId3">
            <a:alphaModFix/>
          </a:blip>
          <a:srcRect t="7911" b="7920"/>
          <a:stretch/>
        </p:blipFill>
        <p:spPr>
          <a:xfrm>
            <a:off x="1494150" y="-596000"/>
            <a:ext cx="3797600" cy="3827050"/>
          </a:xfrm>
          <a:prstGeom prst="rect">
            <a:avLst/>
          </a:prstGeom>
          <a:noFill/>
          <a:ln>
            <a:noFill/>
          </a:ln>
        </p:spPr>
      </p:pic>
      <p:pic>
        <p:nvPicPr>
          <p:cNvPr id="761" name="Google Shape;761;p56"/>
          <p:cNvPicPr preferRelativeResize="0"/>
          <p:nvPr/>
        </p:nvPicPr>
        <p:blipFill rotWithShape="1">
          <a:blip r:embed="rId4">
            <a:alphaModFix/>
          </a:blip>
          <a:srcRect t="6747" b="6747"/>
          <a:stretch/>
        </p:blipFill>
        <p:spPr>
          <a:xfrm>
            <a:off x="4094000" y="-625975"/>
            <a:ext cx="3588675" cy="389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41"/>
          <p:cNvSpPr txBox="1">
            <a:spLocks noGrp="1"/>
          </p:cNvSpPr>
          <p:nvPr>
            <p:ph type="subTitle" idx="1"/>
          </p:nvPr>
        </p:nvSpPr>
        <p:spPr>
          <a:xfrm flipH="1">
            <a:off x="6463101" y="2356011"/>
            <a:ext cx="2195400" cy="932100"/>
          </a:xfrm>
          <a:prstGeom prst="rect">
            <a:avLst/>
          </a:prstGeom>
        </p:spPr>
        <p:txBody>
          <a:bodyPr spcFirstLastPara="1" wrap="square" lIns="91425" tIns="91425" rIns="91425" bIns="91425" anchor="ctr" anchorCtr="0">
            <a:noAutofit/>
          </a:bodyPr>
          <a:lstStyle/>
          <a:p>
            <a:pPr marL="0" lvl="0" indent="0"/>
            <a:r>
              <a:rPr lang="en-US" dirty="0"/>
              <a:t>Energy use has decreased until 2016, but starting from 2017 energy use continues to increase.</a:t>
            </a:r>
            <a:endParaRPr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TREND LINE</a:t>
            </a:r>
            <a:endParaRPr dirty="0"/>
          </a:p>
        </p:txBody>
      </p:sp>
      <p:sp>
        <p:nvSpPr>
          <p:cNvPr id="8" name="Google Shape;282;p41">
            <a:extLst>
              <a:ext uri="{FF2B5EF4-FFF2-40B4-BE49-F238E27FC236}">
                <a16:creationId xmlns:a16="http://schemas.microsoft.com/office/drawing/2014/main" id="{3A9E9400-CED3-4FDA-80C8-7291762B1FE5}"/>
              </a:ext>
            </a:extLst>
          </p:cNvPr>
          <p:cNvSpPr txBox="1">
            <a:spLocks/>
          </p:cNvSpPr>
          <p:nvPr/>
        </p:nvSpPr>
        <p:spPr>
          <a:xfrm flipH="1">
            <a:off x="6463101" y="3563616"/>
            <a:ext cx="2473160" cy="1280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Work Sans Light"/>
              <a:buNone/>
              <a:defRPr sz="1400" b="0" i="0" u="none" strike="noStrike" cap="none">
                <a:solidFill>
                  <a:schemeClr val="accent1"/>
                </a:solidFill>
                <a:latin typeface="Work Sans Light"/>
                <a:ea typeface="Work Sans Light"/>
                <a:cs typeface="Work Sans Light"/>
                <a:sym typeface="Work Sans Light"/>
              </a:defRPr>
            </a:lvl1pPr>
            <a:lvl2pPr marL="914400" marR="0" lvl="1"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2pPr>
            <a:lvl3pPr marL="1371600" marR="0" lvl="2"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3pPr>
            <a:lvl4pPr marL="1828800" marR="0" lvl="3"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6pPr>
            <a:lvl7pPr marL="3200400" marR="0" lvl="6"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7pPr>
            <a:lvl8pPr marL="3657600" marR="0" lvl="7"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9pPr>
          </a:lstStyle>
          <a:p>
            <a:pPr marL="0" indent="0"/>
            <a:r>
              <a:rPr lang="en-US" dirty="0"/>
              <a:t>This trend can be caused by population growth in the state show in the graph.</a:t>
            </a:r>
          </a:p>
        </p:txBody>
      </p:sp>
      <p:pic>
        <p:nvPicPr>
          <p:cNvPr id="3" name="Picture 2">
            <a:extLst>
              <a:ext uri="{FF2B5EF4-FFF2-40B4-BE49-F238E27FC236}">
                <a16:creationId xmlns:a16="http://schemas.microsoft.com/office/drawing/2014/main" id="{643F69B7-F1F6-4983-A17B-758214270ED2}"/>
              </a:ext>
            </a:extLst>
          </p:cNvPr>
          <p:cNvPicPr>
            <a:picLocks noChangeAspect="1"/>
          </p:cNvPicPr>
          <p:nvPr/>
        </p:nvPicPr>
        <p:blipFill>
          <a:blip r:embed="rId3"/>
          <a:stretch>
            <a:fillRect/>
          </a:stretch>
        </p:blipFill>
        <p:spPr>
          <a:xfrm>
            <a:off x="1694710" y="98904"/>
            <a:ext cx="6058746" cy="2086266"/>
          </a:xfrm>
          <a:prstGeom prst="rect">
            <a:avLst/>
          </a:prstGeom>
        </p:spPr>
      </p:pic>
      <p:pic>
        <p:nvPicPr>
          <p:cNvPr id="4" name="Picture 3">
            <a:extLst>
              <a:ext uri="{FF2B5EF4-FFF2-40B4-BE49-F238E27FC236}">
                <a16:creationId xmlns:a16="http://schemas.microsoft.com/office/drawing/2014/main" id="{464063F2-108A-442C-98B0-F6FC8154A5B8}"/>
              </a:ext>
            </a:extLst>
          </p:cNvPr>
          <p:cNvPicPr>
            <a:picLocks noChangeAspect="1"/>
          </p:cNvPicPr>
          <p:nvPr/>
        </p:nvPicPr>
        <p:blipFill>
          <a:blip r:embed="rId4"/>
          <a:stretch>
            <a:fillRect/>
          </a:stretch>
        </p:blipFill>
        <p:spPr>
          <a:xfrm>
            <a:off x="1694710" y="2185170"/>
            <a:ext cx="4694519" cy="27568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41"/>
          <p:cNvSpPr txBox="1">
            <a:spLocks noGrp="1"/>
          </p:cNvSpPr>
          <p:nvPr>
            <p:ph type="subTitle" idx="1"/>
          </p:nvPr>
        </p:nvSpPr>
        <p:spPr>
          <a:xfrm flipH="1">
            <a:off x="1234648" y="3221582"/>
            <a:ext cx="3705742" cy="1488692"/>
          </a:xfrm>
          <a:prstGeom prst="rect">
            <a:avLst/>
          </a:prstGeom>
        </p:spPr>
        <p:txBody>
          <a:bodyPr spcFirstLastPara="1" wrap="square" lIns="91425" tIns="91425" rIns="91425" bIns="91425" anchor="ctr" anchorCtr="0">
            <a:noAutofit/>
          </a:bodyPr>
          <a:lstStyle/>
          <a:p>
            <a:pPr marL="0" lvl="0" indent="0"/>
            <a:r>
              <a:rPr lang="en-US" dirty="0"/>
              <a:t>With average each year, can known how many energy each person using  </a:t>
            </a:r>
            <a:endParaRPr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ENERGY USAGE IN 2013 - 2017</a:t>
            </a:r>
            <a:endParaRPr dirty="0"/>
          </a:p>
        </p:txBody>
      </p:sp>
      <p:graphicFrame>
        <p:nvGraphicFramePr>
          <p:cNvPr id="2" name="Table 1">
            <a:extLst>
              <a:ext uri="{FF2B5EF4-FFF2-40B4-BE49-F238E27FC236}">
                <a16:creationId xmlns:a16="http://schemas.microsoft.com/office/drawing/2014/main" id="{52E03665-1EB1-4920-A217-A6504E8656D2}"/>
              </a:ext>
            </a:extLst>
          </p:cNvPr>
          <p:cNvGraphicFramePr>
            <a:graphicFrameLocks noGrp="1"/>
          </p:cNvGraphicFramePr>
          <p:nvPr>
            <p:extLst>
              <p:ext uri="{D42A27DB-BD31-4B8C-83A1-F6EECF244321}">
                <p14:modId xmlns:p14="http://schemas.microsoft.com/office/powerpoint/2010/main" val="1924849270"/>
              </p:ext>
            </p:extLst>
          </p:nvPr>
        </p:nvGraphicFramePr>
        <p:xfrm>
          <a:off x="5128591" y="495184"/>
          <a:ext cx="3886200" cy="3291840"/>
        </p:xfrm>
        <a:graphic>
          <a:graphicData uri="http://schemas.openxmlformats.org/drawingml/2006/table">
            <a:tbl>
              <a:tblPr firstRow="1" bandRow="1">
                <a:tableStyleId>{3C2FFA5D-87B4-456A-9821-1D502468CF0F}</a:tableStyleId>
              </a:tblPr>
              <a:tblGrid>
                <a:gridCol w="971550">
                  <a:extLst>
                    <a:ext uri="{9D8B030D-6E8A-4147-A177-3AD203B41FA5}">
                      <a16:colId xmlns:a16="http://schemas.microsoft.com/office/drawing/2014/main" val="1128932183"/>
                    </a:ext>
                  </a:extLst>
                </a:gridCol>
                <a:gridCol w="971550">
                  <a:extLst>
                    <a:ext uri="{9D8B030D-6E8A-4147-A177-3AD203B41FA5}">
                      <a16:colId xmlns:a16="http://schemas.microsoft.com/office/drawing/2014/main" val="2909232984"/>
                    </a:ext>
                  </a:extLst>
                </a:gridCol>
                <a:gridCol w="979005">
                  <a:extLst>
                    <a:ext uri="{9D8B030D-6E8A-4147-A177-3AD203B41FA5}">
                      <a16:colId xmlns:a16="http://schemas.microsoft.com/office/drawing/2014/main" val="1285563780"/>
                    </a:ext>
                  </a:extLst>
                </a:gridCol>
                <a:gridCol w="964095">
                  <a:extLst>
                    <a:ext uri="{9D8B030D-6E8A-4147-A177-3AD203B41FA5}">
                      <a16:colId xmlns:a16="http://schemas.microsoft.com/office/drawing/2014/main" val="3354029127"/>
                    </a:ext>
                  </a:extLst>
                </a:gridCol>
              </a:tblGrid>
              <a:tr h="370840">
                <a:tc>
                  <a:txBody>
                    <a:bodyPr/>
                    <a:lstStyle/>
                    <a:p>
                      <a:r>
                        <a:rPr lang="en-US" sz="1200" dirty="0">
                          <a:solidFill>
                            <a:schemeClr val="accent2"/>
                          </a:solidFill>
                        </a:rPr>
                        <a:t>Year</a:t>
                      </a:r>
                    </a:p>
                  </a:txBody>
                  <a:tcPr>
                    <a:solidFill>
                      <a:schemeClr val="tx1"/>
                    </a:solidFill>
                  </a:tcPr>
                </a:tc>
                <a:tc>
                  <a:txBody>
                    <a:bodyPr/>
                    <a:lstStyle/>
                    <a:p>
                      <a:r>
                        <a:rPr lang="en-US" sz="1200" dirty="0">
                          <a:solidFill>
                            <a:schemeClr val="accent2"/>
                          </a:solidFill>
                        </a:rPr>
                        <a:t>Energy Usage (MW)</a:t>
                      </a:r>
                    </a:p>
                  </a:txBody>
                  <a:tcPr>
                    <a:solidFill>
                      <a:schemeClr val="tx1"/>
                    </a:solidFill>
                  </a:tcPr>
                </a:tc>
                <a:tc>
                  <a:txBody>
                    <a:bodyPr/>
                    <a:lstStyle/>
                    <a:p>
                      <a:r>
                        <a:rPr lang="en-US" sz="1200" dirty="0">
                          <a:solidFill>
                            <a:schemeClr val="accent2"/>
                          </a:solidFill>
                        </a:rPr>
                        <a:t>Population (million)</a:t>
                      </a:r>
                    </a:p>
                  </a:txBody>
                  <a:tcPr>
                    <a:solidFill>
                      <a:schemeClr val="tx1"/>
                    </a:solidFill>
                  </a:tcPr>
                </a:tc>
                <a:tc>
                  <a:txBody>
                    <a:bodyPr/>
                    <a:lstStyle/>
                    <a:p>
                      <a:r>
                        <a:rPr lang="en-US" sz="1200" dirty="0">
                          <a:solidFill>
                            <a:schemeClr val="accent2"/>
                          </a:solidFill>
                        </a:rPr>
                        <a:t>Energy Usage/</a:t>
                      </a:r>
                    </a:p>
                    <a:p>
                      <a:r>
                        <a:rPr lang="en-US" sz="1200" dirty="0">
                          <a:solidFill>
                            <a:schemeClr val="accent2"/>
                          </a:solidFill>
                        </a:rPr>
                        <a:t>person (Watt/</a:t>
                      </a:r>
                    </a:p>
                    <a:p>
                      <a:r>
                        <a:rPr lang="en-US" sz="1200" dirty="0">
                          <a:solidFill>
                            <a:schemeClr val="accent2"/>
                          </a:solidFill>
                        </a:rPr>
                        <a:t>person)</a:t>
                      </a:r>
                    </a:p>
                  </a:txBody>
                  <a:tcPr>
                    <a:solidFill>
                      <a:schemeClr val="tx1"/>
                    </a:solidFill>
                  </a:tcPr>
                </a:tc>
                <a:extLst>
                  <a:ext uri="{0D108BD9-81ED-4DB2-BD59-A6C34878D82A}">
                    <a16:rowId xmlns:a16="http://schemas.microsoft.com/office/drawing/2014/main" val="4017900798"/>
                  </a:ext>
                </a:extLst>
              </a:tr>
              <a:tr h="370840">
                <a:tc>
                  <a:txBody>
                    <a:bodyPr/>
                    <a:lstStyle/>
                    <a:p>
                      <a:r>
                        <a:rPr lang="en-US" sz="1200" dirty="0">
                          <a:solidFill>
                            <a:schemeClr val="accent2"/>
                          </a:solidFill>
                        </a:rPr>
                        <a:t>2013</a:t>
                      </a:r>
                    </a:p>
                  </a:txBody>
                  <a:tcPr>
                    <a:solidFill>
                      <a:schemeClr val="tx1"/>
                    </a:solidFill>
                  </a:tcPr>
                </a:tc>
                <a:tc>
                  <a:txBody>
                    <a:bodyPr/>
                    <a:lstStyle/>
                    <a:p>
                      <a:r>
                        <a:rPr lang="en-US" sz="1200" dirty="0">
                          <a:solidFill>
                            <a:schemeClr val="accent2"/>
                          </a:solidFill>
                        </a:rPr>
                        <a:t>1414.277172</a:t>
                      </a:r>
                    </a:p>
                  </a:txBody>
                  <a:tcPr>
                    <a:solidFill>
                      <a:schemeClr val="tx1"/>
                    </a:solidFill>
                  </a:tcPr>
                </a:tc>
                <a:tc>
                  <a:txBody>
                    <a:bodyPr/>
                    <a:lstStyle/>
                    <a:p>
                      <a:r>
                        <a:rPr lang="en-US" sz="1200" dirty="0">
                          <a:solidFill>
                            <a:schemeClr val="accent2"/>
                          </a:solidFill>
                        </a:rPr>
                        <a:t>4.399121</a:t>
                      </a:r>
                    </a:p>
                  </a:txBody>
                  <a:tcPr>
                    <a:solidFill>
                      <a:schemeClr val="tx1"/>
                    </a:solidFill>
                  </a:tcPr>
                </a:tc>
                <a:tc>
                  <a:txBody>
                    <a:bodyPr/>
                    <a:lstStyle/>
                    <a:p>
                      <a:r>
                        <a:rPr lang="en-US" sz="1200" dirty="0">
                          <a:solidFill>
                            <a:schemeClr val="accent2"/>
                          </a:solidFill>
                        </a:rPr>
                        <a:t>321.490855</a:t>
                      </a:r>
                    </a:p>
                  </a:txBody>
                  <a:tcPr>
                    <a:solidFill>
                      <a:schemeClr val="tx1"/>
                    </a:solidFill>
                  </a:tcPr>
                </a:tc>
                <a:extLst>
                  <a:ext uri="{0D108BD9-81ED-4DB2-BD59-A6C34878D82A}">
                    <a16:rowId xmlns:a16="http://schemas.microsoft.com/office/drawing/2014/main" val="50948213"/>
                  </a:ext>
                </a:extLst>
              </a:tr>
              <a:tr h="370840">
                <a:tc>
                  <a:txBody>
                    <a:bodyPr/>
                    <a:lstStyle/>
                    <a:p>
                      <a:r>
                        <a:rPr lang="en-US" sz="1200" dirty="0">
                          <a:solidFill>
                            <a:schemeClr val="accent2"/>
                          </a:solidFill>
                        </a:rPr>
                        <a:t>2014</a:t>
                      </a:r>
                    </a:p>
                  </a:txBody>
                  <a:tcPr>
                    <a:solidFill>
                      <a:schemeClr val="tx1"/>
                    </a:solidFill>
                  </a:tcPr>
                </a:tc>
                <a:tc>
                  <a:txBody>
                    <a:bodyPr/>
                    <a:lstStyle/>
                    <a:p>
                      <a:r>
                        <a:rPr lang="en-US" sz="1200" dirty="0">
                          <a:solidFill>
                            <a:schemeClr val="accent2"/>
                          </a:solidFill>
                        </a:rPr>
                        <a:t>1500.405479</a:t>
                      </a:r>
                    </a:p>
                  </a:txBody>
                  <a:tcPr>
                    <a:solidFill>
                      <a:schemeClr val="tx1"/>
                    </a:solidFill>
                  </a:tcPr>
                </a:tc>
                <a:tc>
                  <a:txBody>
                    <a:bodyPr/>
                    <a:lstStyle/>
                    <a:p>
                      <a:r>
                        <a:rPr lang="en-US" sz="1200" dirty="0">
                          <a:solidFill>
                            <a:schemeClr val="accent2"/>
                          </a:solidFill>
                        </a:rPr>
                        <a:t>4.410415</a:t>
                      </a:r>
                    </a:p>
                  </a:txBody>
                  <a:tcPr>
                    <a:solidFill>
                      <a:schemeClr val="tx1"/>
                    </a:solidFill>
                  </a:tcPr>
                </a:tc>
                <a:tc>
                  <a:txBody>
                    <a:bodyPr/>
                    <a:lstStyle/>
                    <a:p>
                      <a:r>
                        <a:rPr lang="en-US" sz="1200" dirty="0">
                          <a:solidFill>
                            <a:schemeClr val="accent2"/>
                          </a:solidFill>
                        </a:rPr>
                        <a:t>340.195986</a:t>
                      </a:r>
                    </a:p>
                  </a:txBody>
                  <a:tcPr>
                    <a:solidFill>
                      <a:schemeClr val="tx1"/>
                    </a:solidFill>
                  </a:tcPr>
                </a:tc>
                <a:extLst>
                  <a:ext uri="{0D108BD9-81ED-4DB2-BD59-A6C34878D82A}">
                    <a16:rowId xmlns:a16="http://schemas.microsoft.com/office/drawing/2014/main" val="12044830"/>
                  </a:ext>
                </a:extLst>
              </a:tr>
              <a:tr h="370840">
                <a:tc>
                  <a:txBody>
                    <a:bodyPr/>
                    <a:lstStyle/>
                    <a:p>
                      <a:r>
                        <a:rPr lang="en-US" sz="1200" dirty="0">
                          <a:solidFill>
                            <a:schemeClr val="accent2"/>
                          </a:solidFill>
                        </a:rPr>
                        <a:t>2015</a:t>
                      </a:r>
                    </a:p>
                  </a:txBody>
                  <a:tcPr>
                    <a:solidFill>
                      <a:schemeClr val="tx1"/>
                    </a:solidFill>
                  </a:tcPr>
                </a:tc>
                <a:tc>
                  <a:txBody>
                    <a:bodyPr/>
                    <a:lstStyle/>
                    <a:p>
                      <a:r>
                        <a:rPr lang="en-US" sz="1200" dirty="0">
                          <a:solidFill>
                            <a:schemeClr val="accent2"/>
                          </a:solidFill>
                        </a:rPr>
                        <a:t>1423.415639</a:t>
                      </a:r>
                    </a:p>
                  </a:txBody>
                  <a:tcPr>
                    <a:solidFill>
                      <a:schemeClr val="tx1"/>
                    </a:solidFill>
                  </a:tcPr>
                </a:tc>
                <a:tc>
                  <a:txBody>
                    <a:bodyPr/>
                    <a:lstStyle/>
                    <a:p>
                      <a:r>
                        <a:rPr lang="en-US" sz="1200" dirty="0">
                          <a:solidFill>
                            <a:schemeClr val="accent2"/>
                          </a:solidFill>
                        </a:rPr>
                        <a:t>4.422057</a:t>
                      </a:r>
                    </a:p>
                  </a:txBody>
                  <a:tcPr>
                    <a:solidFill>
                      <a:schemeClr val="tx1"/>
                    </a:solidFill>
                  </a:tcPr>
                </a:tc>
                <a:tc>
                  <a:txBody>
                    <a:bodyPr/>
                    <a:lstStyle/>
                    <a:p>
                      <a:r>
                        <a:rPr lang="en-US" sz="1200" dirty="0">
                          <a:solidFill>
                            <a:schemeClr val="accent2"/>
                          </a:solidFill>
                        </a:rPr>
                        <a:t>321.889935</a:t>
                      </a:r>
                    </a:p>
                  </a:txBody>
                  <a:tcPr>
                    <a:solidFill>
                      <a:schemeClr val="tx1"/>
                    </a:solidFill>
                  </a:tcPr>
                </a:tc>
                <a:extLst>
                  <a:ext uri="{0D108BD9-81ED-4DB2-BD59-A6C34878D82A}">
                    <a16:rowId xmlns:a16="http://schemas.microsoft.com/office/drawing/2014/main" val="1386276898"/>
                  </a:ext>
                </a:extLst>
              </a:tr>
              <a:tr h="370840">
                <a:tc>
                  <a:txBody>
                    <a:bodyPr/>
                    <a:lstStyle/>
                    <a:p>
                      <a:r>
                        <a:rPr lang="en-US" sz="1200" dirty="0">
                          <a:solidFill>
                            <a:schemeClr val="accent2"/>
                          </a:solidFill>
                        </a:rPr>
                        <a:t>2016</a:t>
                      </a:r>
                    </a:p>
                  </a:txBody>
                  <a:tcPr>
                    <a:solidFill>
                      <a:schemeClr val="tx1"/>
                    </a:solidFill>
                  </a:tcPr>
                </a:tc>
                <a:tc>
                  <a:txBody>
                    <a:bodyPr/>
                    <a:lstStyle/>
                    <a:p>
                      <a:r>
                        <a:rPr lang="en-US" sz="1200" dirty="0">
                          <a:solidFill>
                            <a:schemeClr val="accent2"/>
                          </a:solidFill>
                        </a:rPr>
                        <a:t>1467.900501</a:t>
                      </a:r>
                    </a:p>
                  </a:txBody>
                  <a:tcPr>
                    <a:solidFill>
                      <a:schemeClr val="tx1"/>
                    </a:solidFill>
                  </a:tcPr>
                </a:tc>
                <a:tc>
                  <a:txBody>
                    <a:bodyPr/>
                    <a:lstStyle/>
                    <a:p>
                      <a:r>
                        <a:rPr lang="en-US" sz="1200" dirty="0">
                          <a:solidFill>
                            <a:schemeClr val="accent2"/>
                          </a:solidFill>
                        </a:rPr>
                        <a:t>4.436113</a:t>
                      </a:r>
                    </a:p>
                  </a:txBody>
                  <a:tcPr>
                    <a:solidFill>
                      <a:schemeClr val="tx1"/>
                    </a:solidFill>
                  </a:tcPr>
                </a:tc>
                <a:tc>
                  <a:txBody>
                    <a:bodyPr/>
                    <a:lstStyle/>
                    <a:p>
                      <a:r>
                        <a:rPr lang="en-US" sz="1200" dirty="0">
                          <a:solidFill>
                            <a:schemeClr val="accent2"/>
                          </a:solidFill>
                        </a:rPr>
                        <a:t>330.897906</a:t>
                      </a:r>
                    </a:p>
                  </a:txBody>
                  <a:tcPr>
                    <a:solidFill>
                      <a:schemeClr val="tx1"/>
                    </a:solidFill>
                  </a:tcPr>
                </a:tc>
                <a:extLst>
                  <a:ext uri="{0D108BD9-81ED-4DB2-BD59-A6C34878D82A}">
                    <a16:rowId xmlns:a16="http://schemas.microsoft.com/office/drawing/2014/main" val="713656144"/>
                  </a:ext>
                </a:extLst>
              </a:tr>
              <a:tr h="370840">
                <a:tc>
                  <a:txBody>
                    <a:bodyPr/>
                    <a:lstStyle/>
                    <a:p>
                      <a:r>
                        <a:rPr lang="en-US" sz="1200" dirty="0">
                          <a:solidFill>
                            <a:schemeClr val="accent2"/>
                          </a:solidFill>
                        </a:rPr>
                        <a:t>2017</a:t>
                      </a:r>
                    </a:p>
                  </a:txBody>
                  <a:tcPr>
                    <a:solidFill>
                      <a:schemeClr val="tx1"/>
                    </a:solidFill>
                  </a:tcPr>
                </a:tc>
                <a:tc>
                  <a:txBody>
                    <a:bodyPr/>
                    <a:lstStyle/>
                    <a:p>
                      <a:r>
                        <a:rPr lang="en-US" sz="1200" dirty="0">
                          <a:solidFill>
                            <a:schemeClr val="accent2"/>
                          </a:solidFill>
                        </a:rPr>
                        <a:t>1428.601370</a:t>
                      </a:r>
                    </a:p>
                  </a:txBody>
                  <a:tcPr>
                    <a:solidFill>
                      <a:schemeClr val="tx1"/>
                    </a:solidFill>
                  </a:tcPr>
                </a:tc>
                <a:tc>
                  <a:txBody>
                    <a:bodyPr/>
                    <a:lstStyle/>
                    <a:p>
                      <a:r>
                        <a:rPr lang="en-US" sz="1200" dirty="0">
                          <a:solidFill>
                            <a:schemeClr val="accent2"/>
                          </a:solidFill>
                        </a:rPr>
                        <a:t>4.454189</a:t>
                      </a:r>
                    </a:p>
                  </a:txBody>
                  <a:tcPr>
                    <a:solidFill>
                      <a:schemeClr val="tx1"/>
                    </a:solidFill>
                  </a:tcPr>
                </a:tc>
                <a:tc>
                  <a:txBody>
                    <a:bodyPr/>
                    <a:lstStyle/>
                    <a:p>
                      <a:r>
                        <a:rPr lang="en-US" sz="1200" dirty="0">
                          <a:solidFill>
                            <a:schemeClr val="accent2"/>
                          </a:solidFill>
                        </a:rPr>
                        <a:t>320.732095</a:t>
                      </a:r>
                    </a:p>
                  </a:txBody>
                  <a:tcPr>
                    <a:solidFill>
                      <a:schemeClr val="tx1"/>
                    </a:solidFill>
                  </a:tcPr>
                </a:tc>
                <a:extLst>
                  <a:ext uri="{0D108BD9-81ED-4DB2-BD59-A6C34878D82A}">
                    <a16:rowId xmlns:a16="http://schemas.microsoft.com/office/drawing/2014/main" val="1373880526"/>
                  </a:ext>
                </a:extLst>
              </a:tr>
            </a:tbl>
          </a:graphicData>
        </a:graphic>
      </p:graphicFrame>
      <p:pic>
        <p:nvPicPr>
          <p:cNvPr id="5" name="Picture 4">
            <a:extLst>
              <a:ext uri="{FF2B5EF4-FFF2-40B4-BE49-F238E27FC236}">
                <a16:creationId xmlns:a16="http://schemas.microsoft.com/office/drawing/2014/main" id="{4F09BBD5-73A9-405F-B2D3-D5CAE5220765}"/>
              </a:ext>
            </a:extLst>
          </p:cNvPr>
          <p:cNvPicPr>
            <a:picLocks noChangeAspect="1"/>
          </p:cNvPicPr>
          <p:nvPr/>
        </p:nvPicPr>
        <p:blipFill>
          <a:blip r:embed="rId3"/>
          <a:stretch>
            <a:fillRect/>
          </a:stretch>
        </p:blipFill>
        <p:spPr>
          <a:xfrm>
            <a:off x="1234648" y="495184"/>
            <a:ext cx="3705742" cy="2467319"/>
          </a:xfrm>
          <a:prstGeom prst="rect">
            <a:avLst/>
          </a:prstGeom>
        </p:spPr>
      </p:pic>
    </p:spTree>
    <p:extLst>
      <p:ext uri="{BB962C8B-B14F-4D97-AF65-F5344CB8AC3E}">
        <p14:creationId xmlns:p14="http://schemas.microsoft.com/office/powerpoint/2010/main" val="107902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527026" y="136229"/>
            <a:ext cx="6412629" cy="4871042"/>
          </a:xfrm>
          <a:prstGeom prst="rect">
            <a:avLst/>
          </a:prstGeom>
          <a:noFill/>
          <a:ln>
            <a:noFill/>
          </a:ln>
        </p:spPr>
      </p:pic>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HOLIDAY EFFECT</a:t>
            </a:r>
            <a:endParaRPr dirty="0"/>
          </a:p>
        </p:txBody>
      </p:sp>
      <p:pic>
        <p:nvPicPr>
          <p:cNvPr id="6" name="Picture 5">
            <a:extLst>
              <a:ext uri="{FF2B5EF4-FFF2-40B4-BE49-F238E27FC236}">
                <a16:creationId xmlns:a16="http://schemas.microsoft.com/office/drawing/2014/main" id="{E4130F5D-0870-4EBD-A440-0A1E71F591CF}"/>
              </a:ext>
            </a:extLst>
          </p:cNvPr>
          <p:cNvPicPr>
            <a:picLocks noChangeAspect="1"/>
          </p:cNvPicPr>
          <p:nvPr/>
        </p:nvPicPr>
        <p:blipFill>
          <a:blip r:embed="rId4"/>
          <a:stretch>
            <a:fillRect/>
          </a:stretch>
        </p:blipFill>
        <p:spPr>
          <a:xfrm>
            <a:off x="2125274" y="3354587"/>
            <a:ext cx="2591162" cy="1209844"/>
          </a:xfrm>
          <a:prstGeom prst="rect">
            <a:avLst/>
          </a:prstGeom>
        </p:spPr>
      </p:pic>
      <p:pic>
        <p:nvPicPr>
          <p:cNvPr id="7" name="Picture 6">
            <a:extLst>
              <a:ext uri="{FF2B5EF4-FFF2-40B4-BE49-F238E27FC236}">
                <a16:creationId xmlns:a16="http://schemas.microsoft.com/office/drawing/2014/main" id="{2447EE5C-2894-449F-A636-56E7A65C7E68}"/>
              </a:ext>
            </a:extLst>
          </p:cNvPr>
          <p:cNvPicPr>
            <a:picLocks noChangeAspect="1"/>
          </p:cNvPicPr>
          <p:nvPr/>
        </p:nvPicPr>
        <p:blipFill>
          <a:blip r:embed="rId5"/>
          <a:stretch>
            <a:fillRect/>
          </a:stretch>
        </p:blipFill>
        <p:spPr>
          <a:xfrm>
            <a:off x="4716436" y="3354586"/>
            <a:ext cx="2544510" cy="1209843"/>
          </a:xfrm>
          <a:prstGeom prst="rect">
            <a:avLst/>
          </a:prstGeom>
        </p:spPr>
      </p:pic>
      <p:pic>
        <p:nvPicPr>
          <p:cNvPr id="2" name="Picture 1">
            <a:extLst>
              <a:ext uri="{FF2B5EF4-FFF2-40B4-BE49-F238E27FC236}">
                <a16:creationId xmlns:a16="http://schemas.microsoft.com/office/drawing/2014/main" id="{43C28547-3CD4-4586-8970-16E2B8489F1E}"/>
              </a:ext>
            </a:extLst>
          </p:cNvPr>
          <p:cNvPicPr>
            <a:picLocks noChangeAspect="1"/>
          </p:cNvPicPr>
          <p:nvPr/>
        </p:nvPicPr>
        <p:blipFill>
          <a:blip r:embed="rId6"/>
          <a:stretch>
            <a:fillRect/>
          </a:stretch>
        </p:blipFill>
        <p:spPr>
          <a:xfrm>
            <a:off x="2125274" y="1327111"/>
            <a:ext cx="5866704" cy="1952498"/>
          </a:xfrm>
          <a:prstGeom prst="rect">
            <a:avLst/>
          </a:prstGeom>
        </p:spPr>
      </p:pic>
    </p:spTree>
    <p:extLst>
      <p:ext uri="{BB962C8B-B14F-4D97-AF65-F5344CB8AC3E}">
        <p14:creationId xmlns:p14="http://schemas.microsoft.com/office/powerpoint/2010/main" val="236889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47144"/>
            <a:ext cx="5747850" cy="4366075"/>
          </a:xfrm>
          <a:prstGeom prst="rect">
            <a:avLst/>
          </a:prstGeom>
          <a:noFill/>
          <a:ln>
            <a:noFill/>
          </a:ln>
        </p:spPr>
      </p:pic>
      <p:sp>
        <p:nvSpPr>
          <p:cNvPr id="282" name="Google Shape;282;p41"/>
          <p:cNvSpPr txBox="1">
            <a:spLocks noGrp="1"/>
          </p:cNvSpPr>
          <p:nvPr>
            <p:ph type="subTitle" idx="1"/>
          </p:nvPr>
        </p:nvSpPr>
        <p:spPr>
          <a:xfrm flipH="1">
            <a:off x="2279190" y="945692"/>
            <a:ext cx="4781367" cy="3238682"/>
          </a:xfrm>
          <a:prstGeom prst="rect">
            <a:avLst/>
          </a:prstGeom>
        </p:spPr>
        <p:txBody>
          <a:bodyPr spcFirstLastPara="1" wrap="square" lIns="91425" tIns="91425" rIns="91425" bIns="91425" anchor="ctr" anchorCtr="0">
            <a:noAutofit/>
          </a:bodyPr>
          <a:lstStyle/>
          <a:p>
            <a:pPr marL="0" lvl="0" indent="0"/>
            <a:r>
              <a:rPr lang="en-US" dirty="0"/>
              <a:t>There are huge decrease in energy consumption during Christmas holiday and Memorial Day. Most of it because during that holiday most of worker in Kentucky took a day off so the energy consumption in decreasing.</a:t>
            </a:r>
          </a:p>
          <a:p>
            <a:pPr marL="0" lvl="0" indent="0"/>
            <a:endParaRPr lang="en-US" dirty="0"/>
          </a:p>
          <a:p>
            <a:pPr marL="0" lvl="0" indent="0"/>
            <a:r>
              <a:rPr lang="en-US" dirty="0"/>
              <a:t>However New Year, Washington’s Birthday, Independence Day, Labor Day, Columbus Day, and Veteran Day will increase the energy consumption because there are parade at that holiday.</a:t>
            </a:r>
            <a:endParaRPr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HOLIDAY EFFECT</a:t>
            </a:r>
            <a:endParaRPr dirty="0"/>
          </a:p>
        </p:txBody>
      </p:sp>
    </p:spTree>
    <p:extLst>
      <p:ext uri="{BB962C8B-B14F-4D97-AF65-F5344CB8AC3E}">
        <p14:creationId xmlns:p14="http://schemas.microsoft.com/office/powerpoint/2010/main" val="52751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SEASONAL</a:t>
            </a:r>
            <a:endParaRPr dirty="0"/>
          </a:p>
        </p:txBody>
      </p:sp>
      <p:sp>
        <p:nvSpPr>
          <p:cNvPr id="10" name="Google Shape;283;p41">
            <a:extLst>
              <a:ext uri="{FF2B5EF4-FFF2-40B4-BE49-F238E27FC236}">
                <a16:creationId xmlns:a16="http://schemas.microsoft.com/office/drawing/2014/main" id="{19DB11FF-6014-4A62-9720-274F6FBDDE1E}"/>
              </a:ext>
            </a:extLst>
          </p:cNvPr>
          <p:cNvSpPr txBox="1">
            <a:spLocks/>
          </p:cNvSpPr>
          <p:nvPr/>
        </p:nvSpPr>
        <p:spPr>
          <a:xfrm rot="-5400000">
            <a:off x="6293552" y="2249850"/>
            <a:ext cx="4125490" cy="64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1400" dirty="0">
                <a:solidFill>
                  <a:schemeClr val="accent1"/>
                </a:solidFill>
              </a:rPr>
              <a:t>FALL			WINTER</a:t>
            </a:r>
          </a:p>
        </p:txBody>
      </p:sp>
      <p:pic>
        <p:nvPicPr>
          <p:cNvPr id="8" name="Picture 7">
            <a:extLst>
              <a:ext uri="{FF2B5EF4-FFF2-40B4-BE49-F238E27FC236}">
                <a16:creationId xmlns:a16="http://schemas.microsoft.com/office/drawing/2014/main" id="{CE3558A9-E458-4B6D-B3E8-653256CD13FC}"/>
              </a:ext>
            </a:extLst>
          </p:cNvPr>
          <p:cNvPicPr>
            <a:picLocks noChangeAspect="1"/>
          </p:cNvPicPr>
          <p:nvPr/>
        </p:nvPicPr>
        <p:blipFill>
          <a:blip r:embed="rId3"/>
          <a:stretch>
            <a:fillRect/>
          </a:stretch>
        </p:blipFill>
        <p:spPr>
          <a:xfrm>
            <a:off x="1844829" y="509004"/>
            <a:ext cx="6111501" cy="2029108"/>
          </a:xfrm>
          <a:prstGeom prst="rect">
            <a:avLst/>
          </a:prstGeom>
        </p:spPr>
      </p:pic>
      <p:pic>
        <p:nvPicPr>
          <p:cNvPr id="2" name="Picture 1">
            <a:extLst>
              <a:ext uri="{FF2B5EF4-FFF2-40B4-BE49-F238E27FC236}">
                <a16:creationId xmlns:a16="http://schemas.microsoft.com/office/drawing/2014/main" id="{D00C03A3-CEEE-440C-8899-44C8ACA48F2D}"/>
              </a:ext>
            </a:extLst>
          </p:cNvPr>
          <p:cNvPicPr>
            <a:picLocks noChangeAspect="1"/>
          </p:cNvPicPr>
          <p:nvPr/>
        </p:nvPicPr>
        <p:blipFill>
          <a:blip r:embed="rId4"/>
          <a:stretch>
            <a:fillRect/>
          </a:stretch>
        </p:blipFill>
        <p:spPr>
          <a:xfrm>
            <a:off x="1844829" y="2605389"/>
            <a:ext cx="6111500" cy="2038635"/>
          </a:xfrm>
          <a:prstGeom prst="rect">
            <a:avLst/>
          </a:prstGeom>
        </p:spPr>
      </p:pic>
    </p:spTree>
    <p:extLst>
      <p:ext uri="{BB962C8B-B14F-4D97-AF65-F5344CB8AC3E}">
        <p14:creationId xmlns:p14="http://schemas.microsoft.com/office/powerpoint/2010/main" val="353784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SEASONAL</a:t>
            </a:r>
            <a:endParaRPr dirty="0"/>
          </a:p>
        </p:txBody>
      </p:sp>
      <p:sp>
        <p:nvSpPr>
          <p:cNvPr id="7" name="Google Shape;283;p41">
            <a:extLst>
              <a:ext uri="{FF2B5EF4-FFF2-40B4-BE49-F238E27FC236}">
                <a16:creationId xmlns:a16="http://schemas.microsoft.com/office/drawing/2014/main" id="{92B7AA8D-C4D3-40FF-92A5-554A8F1EB4AC}"/>
              </a:ext>
            </a:extLst>
          </p:cNvPr>
          <p:cNvSpPr txBox="1">
            <a:spLocks/>
          </p:cNvSpPr>
          <p:nvPr/>
        </p:nvSpPr>
        <p:spPr>
          <a:xfrm rot="-5400000">
            <a:off x="6329769" y="2213633"/>
            <a:ext cx="4053056" cy="64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1400" dirty="0">
                <a:solidFill>
                  <a:schemeClr val="accent1"/>
                </a:solidFill>
              </a:rPr>
              <a:t>SUMMER			SPRING</a:t>
            </a:r>
          </a:p>
        </p:txBody>
      </p:sp>
      <p:pic>
        <p:nvPicPr>
          <p:cNvPr id="2" name="Picture 1">
            <a:extLst>
              <a:ext uri="{FF2B5EF4-FFF2-40B4-BE49-F238E27FC236}">
                <a16:creationId xmlns:a16="http://schemas.microsoft.com/office/drawing/2014/main" id="{5A70B01A-AF41-49FA-AFA6-5D785C2A2A76}"/>
              </a:ext>
            </a:extLst>
          </p:cNvPr>
          <p:cNvPicPr>
            <a:picLocks noChangeAspect="1"/>
          </p:cNvPicPr>
          <p:nvPr/>
        </p:nvPicPr>
        <p:blipFill>
          <a:blip r:embed="rId3"/>
          <a:stretch>
            <a:fillRect/>
          </a:stretch>
        </p:blipFill>
        <p:spPr>
          <a:xfrm>
            <a:off x="1863880" y="470899"/>
            <a:ext cx="6068271" cy="2057687"/>
          </a:xfrm>
          <a:prstGeom prst="rect">
            <a:avLst/>
          </a:prstGeom>
        </p:spPr>
      </p:pic>
      <p:pic>
        <p:nvPicPr>
          <p:cNvPr id="4" name="Picture 3">
            <a:extLst>
              <a:ext uri="{FF2B5EF4-FFF2-40B4-BE49-F238E27FC236}">
                <a16:creationId xmlns:a16="http://schemas.microsoft.com/office/drawing/2014/main" id="{F6572177-A5E8-42C8-93F9-8C3E661F9D93}"/>
              </a:ext>
            </a:extLst>
          </p:cNvPr>
          <p:cNvPicPr>
            <a:picLocks noChangeAspect="1"/>
          </p:cNvPicPr>
          <p:nvPr/>
        </p:nvPicPr>
        <p:blipFill>
          <a:blip r:embed="rId4"/>
          <a:stretch>
            <a:fillRect/>
          </a:stretch>
        </p:blipFill>
        <p:spPr>
          <a:xfrm>
            <a:off x="1863880" y="2633966"/>
            <a:ext cx="6068270" cy="2038635"/>
          </a:xfrm>
          <a:prstGeom prst="rect">
            <a:avLst/>
          </a:prstGeom>
        </p:spPr>
      </p:pic>
    </p:spTree>
    <p:extLst>
      <p:ext uri="{BB962C8B-B14F-4D97-AF65-F5344CB8AC3E}">
        <p14:creationId xmlns:p14="http://schemas.microsoft.com/office/powerpoint/2010/main" val="1249811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47144"/>
            <a:ext cx="5747850" cy="4366075"/>
          </a:xfrm>
          <a:prstGeom prst="rect">
            <a:avLst/>
          </a:prstGeom>
          <a:noFill/>
          <a:ln>
            <a:noFill/>
          </a:ln>
        </p:spPr>
      </p:pic>
      <p:sp>
        <p:nvSpPr>
          <p:cNvPr id="282" name="Google Shape;282;p41"/>
          <p:cNvSpPr txBox="1">
            <a:spLocks noGrp="1"/>
          </p:cNvSpPr>
          <p:nvPr>
            <p:ph type="subTitle" idx="1"/>
          </p:nvPr>
        </p:nvSpPr>
        <p:spPr>
          <a:xfrm flipH="1">
            <a:off x="2279188" y="745649"/>
            <a:ext cx="4781367" cy="3553081"/>
          </a:xfrm>
          <a:prstGeom prst="rect">
            <a:avLst/>
          </a:prstGeom>
        </p:spPr>
        <p:txBody>
          <a:bodyPr spcFirstLastPara="1" wrap="square" lIns="91425" tIns="91425" rIns="91425" bIns="91425" anchor="ctr" anchorCtr="0">
            <a:noAutofit/>
          </a:bodyPr>
          <a:lstStyle/>
          <a:p>
            <a:pPr marL="0" lvl="0" indent="0"/>
            <a:r>
              <a:rPr lang="en-US" dirty="0"/>
              <a:t>The energy consumption in Kentucky state affected by the season of the state. There are four season that are winter, fall, spring, and summer. Each season takes event at:</a:t>
            </a:r>
          </a:p>
          <a:p>
            <a:pPr marL="0" lvl="0" indent="0"/>
            <a:endParaRPr lang="en-US" dirty="0"/>
          </a:p>
          <a:p>
            <a:pPr marL="0" lvl="0" indent="0"/>
            <a:r>
              <a:rPr lang="en-US" dirty="0"/>
              <a:t>Winter	: December to February</a:t>
            </a:r>
          </a:p>
          <a:p>
            <a:pPr marL="0" lvl="0" indent="0"/>
            <a:r>
              <a:rPr lang="en-US" dirty="0"/>
              <a:t>Fall	: September to November</a:t>
            </a:r>
          </a:p>
          <a:p>
            <a:pPr marL="0" lvl="0" indent="0"/>
            <a:r>
              <a:rPr lang="en-US" dirty="0"/>
              <a:t>Spring	: March to May</a:t>
            </a:r>
          </a:p>
          <a:p>
            <a:pPr marL="0" lvl="0" indent="0"/>
            <a:r>
              <a:rPr lang="en-US" dirty="0"/>
              <a:t>Summer	: June to August</a:t>
            </a:r>
          </a:p>
          <a:p>
            <a:pPr marL="0" lvl="0" indent="0"/>
            <a:endParaRPr lang="en-US" dirty="0"/>
          </a:p>
          <a:p>
            <a:pPr marL="0" lvl="0" indent="0"/>
            <a:r>
              <a:rPr lang="en-US" dirty="0"/>
              <a:t>The highest use of energy is in winter and peaking at Friday because the daytime in winter is the shortest than any other season. That causes the use of energy for lamps to increase rapidly. For addition people use heater too in winter to warm their body. </a:t>
            </a:r>
          </a:p>
          <a:p>
            <a:pPr marL="0" lvl="0" indent="0"/>
            <a:endParaRPr lang="en-US"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lvl="0"/>
            <a:r>
              <a:rPr lang="en-US" dirty="0"/>
              <a:t>SEASONAL</a:t>
            </a:r>
            <a:endParaRPr dirty="0"/>
          </a:p>
        </p:txBody>
      </p:sp>
    </p:spTree>
    <p:extLst>
      <p:ext uri="{BB962C8B-B14F-4D97-AF65-F5344CB8AC3E}">
        <p14:creationId xmlns:p14="http://schemas.microsoft.com/office/powerpoint/2010/main" val="1249233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47144"/>
            <a:ext cx="5747850" cy="4366075"/>
          </a:xfrm>
          <a:prstGeom prst="rect">
            <a:avLst/>
          </a:prstGeom>
          <a:noFill/>
          <a:ln>
            <a:noFill/>
          </a:ln>
        </p:spPr>
      </p:pic>
      <p:sp>
        <p:nvSpPr>
          <p:cNvPr id="282" name="Google Shape;282;p41"/>
          <p:cNvSpPr txBox="1">
            <a:spLocks noGrp="1"/>
          </p:cNvSpPr>
          <p:nvPr>
            <p:ph type="subTitle" idx="1"/>
          </p:nvPr>
        </p:nvSpPr>
        <p:spPr>
          <a:xfrm flipH="1">
            <a:off x="2279191" y="1073640"/>
            <a:ext cx="4781367" cy="3553081"/>
          </a:xfrm>
          <a:prstGeom prst="rect">
            <a:avLst/>
          </a:prstGeom>
        </p:spPr>
        <p:txBody>
          <a:bodyPr spcFirstLastPara="1" wrap="square" lIns="91425" tIns="91425" rIns="91425" bIns="91425" anchor="ctr" anchorCtr="0">
            <a:noAutofit/>
          </a:bodyPr>
          <a:lstStyle/>
          <a:p>
            <a:pPr marL="0" lvl="0" indent="0"/>
            <a:r>
              <a:rPr lang="en-US" dirty="0"/>
              <a:t>The lowest average energy consumption is at Fall. It can be caused by the temperature at Fall isn’t too hot or too cold. Therefore the use of air conditioner and heater is decreasing.</a:t>
            </a:r>
          </a:p>
          <a:p>
            <a:pPr marL="0" lvl="0" indent="0"/>
            <a:endParaRPr lang="en-US" dirty="0"/>
          </a:p>
          <a:p>
            <a:pPr marL="0" lvl="0" indent="0"/>
            <a:r>
              <a:rPr lang="en-US" dirty="0"/>
              <a:t>Summer and spring almost has the same graph meaning that the energy consumption at that seasons don’t change too much. Also the temperature at summer and spring is high thus the use of air conditioner increase.</a:t>
            </a:r>
          </a:p>
          <a:p>
            <a:pPr marL="0" lvl="0" indent="0"/>
            <a:endParaRPr lang="en-US" dirty="0"/>
          </a:p>
          <a:p>
            <a:pPr marL="0" lvl="0" indent="0"/>
            <a:r>
              <a:rPr lang="en-US" dirty="0"/>
              <a:t>In almost every season, Tuesday has the most energy consumption indicating that Tuesday can be the day that most of Kentucky’s citizen work or study. After that it is gradually decreasing until Sunday where everyone is at vacation and makes the energy consumption the lowest.</a:t>
            </a:r>
          </a:p>
          <a:p>
            <a:pPr marL="0" lvl="0" indent="0"/>
            <a:endParaRPr lang="en-US" dirty="0"/>
          </a:p>
          <a:p>
            <a:pPr marL="0" lvl="0" indent="0"/>
            <a:endParaRPr lang="en-US" dirty="0"/>
          </a:p>
          <a:p>
            <a:pPr marL="0" lvl="0" indent="0"/>
            <a:endParaRPr lang="en-US"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lvl="0"/>
            <a:r>
              <a:rPr lang="en-US" dirty="0"/>
              <a:t>SEASONAL</a:t>
            </a:r>
            <a:endParaRPr dirty="0"/>
          </a:p>
        </p:txBody>
      </p:sp>
    </p:spTree>
    <p:extLst>
      <p:ext uri="{BB962C8B-B14F-4D97-AF65-F5344CB8AC3E}">
        <p14:creationId xmlns:p14="http://schemas.microsoft.com/office/powerpoint/2010/main" val="320920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YEARLY AND DAILY</a:t>
            </a:r>
            <a:endParaRPr dirty="0"/>
          </a:p>
        </p:txBody>
      </p:sp>
      <p:pic>
        <p:nvPicPr>
          <p:cNvPr id="5" name="Picture 4">
            <a:extLst>
              <a:ext uri="{FF2B5EF4-FFF2-40B4-BE49-F238E27FC236}">
                <a16:creationId xmlns:a16="http://schemas.microsoft.com/office/drawing/2014/main" id="{BB3AE904-2EA3-4875-879D-71BBE51A1798}"/>
              </a:ext>
            </a:extLst>
          </p:cNvPr>
          <p:cNvPicPr>
            <a:picLocks noChangeAspect="1"/>
          </p:cNvPicPr>
          <p:nvPr/>
        </p:nvPicPr>
        <p:blipFill>
          <a:blip r:embed="rId3"/>
          <a:stretch>
            <a:fillRect/>
          </a:stretch>
        </p:blipFill>
        <p:spPr>
          <a:xfrm>
            <a:off x="1863881" y="2618962"/>
            <a:ext cx="6087325" cy="2057687"/>
          </a:xfrm>
          <a:prstGeom prst="rect">
            <a:avLst/>
          </a:prstGeom>
        </p:spPr>
      </p:pic>
      <p:sp>
        <p:nvSpPr>
          <p:cNvPr id="7" name="Google Shape;283;p41">
            <a:extLst>
              <a:ext uri="{FF2B5EF4-FFF2-40B4-BE49-F238E27FC236}">
                <a16:creationId xmlns:a16="http://schemas.microsoft.com/office/drawing/2014/main" id="{89285D4A-AFCA-46D8-8303-A267BEB3AC06}"/>
              </a:ext>
            </a:extLst>
          </p:cNvPr>
          <p:cNvSpPr txBox="1">
            <a:spLocks/>
          </p:cNvSpPr>
          <p:nvPr/>
        </p:nvSpPr>
        <p:spPr>
          <a:xfrm rot="-5400000">
            <a:off x="6293552" y="2249850"/>
            <a:ext cx="4125490" cy="64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1400" dirty="0">
                <a:solidFill>
                  <a:schemeClr val="accent1"/>
                </a:solidFill>
              </a:rPr>
              <a:t>DAILY			YEARLY</a:t>
            </a:r>
          </a:p>
        </p:txBody>
      </p:sp>
      <p:pic>
        <p:nvPicPr>
          <p:cNvPr id="8" name="Picture 7">
            <a:extLst>
              <a:ext uri="{FF2B5EF4-FFF2-40B4-BE49-F238E27FC236}">
                <a16:creationId xmlns:a16="http://schemas.microsoft.com/office/drawing/2014/main" id="{2CDEE1DF-B3FE-4DF1-91B3-B9F1F1C64655}"/>
              </a:ext>
            </a:extLst>
          </p:cNvPr>
          <p:cNvPicPr>
            <a:picLocks noChangeAspect="1"/>
          </p:cNvPicPr>
          <p:nvPr/>
        </p:nvPicPr>
        <p:blipFill>
          <a:blip r:embed="rId4"/>
          <a:stretch>
            <a:fillRect/>
          </a:stretch>
        </p:blipFill>
        <p:spPr>
          <a:xfrm>
            <a:off x="1844830" y="489952"/>
            <a:ext cx="6106377" cy="2048161"/>
          </a:xfrm>
          <a:prstGeom prst="rect">
            <a:avLst/>
          </a:prstGeom>
        </p:spPr>
      </p:pic>
    </p:spTree>
    <p:extLst>
      <p:ext uri="{BB962C8B-B14F-4D97-AF65-F5344CB8AC3E}">
        <p14:creationId xmlns:p14="http://schemas.microsoft.com/office/powerpoint/2010/main" val="24175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pic>
        <p:nvPicPr>
          <p:cNvPr id="186" name="Google Shape;186;p35"/>
          <p:cNvPicPr preferRelativeResize="0"/>
          <p:nvPr/>
        </p:nvPicPr>
        <p:blipFill rotWithShape="1">
          <a:blip r:embed="rId3">
            <a:alphaModFix/>
          </a:blip>
          <a:srcRect t="7911" b="7920"/>
          <a:stretch/>
        </p:blipFill>
        <p:spPr>
          <a:xfrm>
            <a:off x="1250835" y="1064074"/>
            <a:ext cx="1117253" cy="1125902"/>
          </a:xfrm>
          <a:prstGeom prst="rect">
            <a:avLst/>
          </a:prstGeom>
          <a:noFill/>
          <a:ln>
            <a:noFill/>
          </a:ln>
        </p:spPr>
      </p:pic>
      <p:pic>
        <p:nvPicPr>
          <p:cNvPr id="187" name="Google Shape;187;p35"/>
          <p:cNvPicPr preferRelativeResize="0"/>
          <p:nvPr/>
        </p:nvPicPr>
        <p:blipFill rotWithShape="1">
          <a:blip r:embed="rId4">
            <a:alphaModFix/>
          </a:blip>
          <a:srcRect t="4636" b="4636"/>
          <a:stretch/>
        </p:blipFill>
        <p:spPr>
          <a:xfrm>
            <a:off x="2150902" y="1006051"/>
            <a:ext cx="966061" cy="1228500"/>
          </a:xfrm>
          <a:prstGeom prst="rect">
            <a:avLst/>
          </a:prstGeom>
          <a:noFill/>
          <a:ln>
            <a:noFill/>
          </a:ln>
        </p:spPr>
      </p:pic>
      <p:sp>
        <p:nvSpPr>
          <p:cNvPr id="188" name="Google Shape;188;p35"/>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a:t>
            </a:r>
            <a:endParaRPr dirty="0"/>
          </a:p>
        </p:txBody>
      </p:sp>
      <p:sp>
        <p:nvSpPr>
          <p:cNvPr id="189" name="Google Shape;189;p35"/>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Electricity consumption in the state of Kentucky</a:t>
            </a:r>
            <a:endParaRPr dirty="0"/>
          </a:p>
          <a:p>
            <a:pPr marL="0" lvl="0" indent="0" algn="l" rtl="0">
              <a:spcBef>
                <a:spcPts val="0"/>
              </a:spcBef>
              <a:spcAft>
                <a:spcPts val="0"/>
              </a:spcAft>
              <a:buNone/>
            </a:pPr>
            <a:endParaRPr dirty="0"/>
          </a:p>
        </p:txBody>
      </p:sp>
      <p:sp>
        <p:nvSpPr>
          <p:cNvPr id="190" name="Google Shape;190;p35"/>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Method</a:t>
            </a:r>
            <a:endParaRPr dirty="0"/>
          </a:p>
        </p:txBody>
      </p:sp>
      <p:sp>
        <p:nvSpPr>
          <p:cNvPr id="191" name="Google Shape;191;p35"/>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Prophet from Facebook</a:t>
            </a:r>
            <a:endParaRPr dirty="0"/>
          </a:p>
        </p:txBody>
      </p:sp>
      <p:sp>
        <p:nvSpPr>
          <p:cNvPr id="192" name="Google Shape;192;p35"/>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ANALYSIS</a:t>
            </a:r>
            <a:endParaRPr dirty="0"/>
          </a:p>
        </p:txBody>
      </p:sp>
      <p:sp>
        <p:nvSpPr>
          <p:cNvPr id="193" name="Google Shape;193;p35"/>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Graph and correlation with other data</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94" name="Google Shape;194;p35"/>
          <p:cNvSpPr txBox="1">
            <a:spLocks noGrp="1"/>
          </p:cNvSpPr>
          <p:nvPr>
            <p:ph type="ctrTitle" idx="9"/>
          </p:nvPr>
        </p:nvSpPr>
        <p:spPr>
          <a:xfrm flipH="1">
            <a:off x="6772813" y="3401577"/>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pic>
        <p:nvPicPr>
          <p:cNvPr id="196" name="Google Shape;196;p35"/>
          <p:cNvPicPr preferRelativeResize="0"/>
          <p:nvPr/>
        </p:nvPicPr>
        <p:blipFill rotWithShape="1">
          <a:blip r:embed="rId3">
            <a:alphaModFix/>
          </a:blip>
          <a:srcRect t="7911" b="7920"/>
          <a:stretch/>
        </p:blipFill>
        <p:spPr>
          <a:xfrm>
            <a:off x="1239551" y="3120959"/>
            <a:ext cx="1139822" cy="1148654"/>
          </a:xfrm>
          <a:prstGeom prst="rect">
            <a:avLst/>
          </a:prstGeom>
          <a:noFill/>
          <a:ln>
            <a:noFill/>
          </a:ln>
        </p:spPr>
      </p:pic>
      <p:pic>
        <p:nvPicPr>
          <p:cNvPr id="197" name="Google Shape;197;p35"/>
          <p:cNvPicPr preferRelativeResize="0"/>
          <p:nvPr/>
        </p:nvPicPr>
        <p:blipFill rotWithShape="1">
          <a:blip r:embed="rId5">
            <a:alphaModFix/>
          </a:blip>
          <a:srcRect t="6822" b="6822"/>
          <a:stretch/>
        </p:blipFill>
        <p:spPr>
          <a:xfrm>
            <a:off x="2011330" y="3107659"/>
            <a:ext cx="1087326" cy="1179626"/>
          </a:xfrm>
          <a:prstGeom prst="rect">
            <a:avLst/>
          </a:prstGeom>
          <a:noFill/>
          <a:ln>
            <a:noFill/>
          </a:ln>
        </p:spPr>
      </p:pic>
      <p:pic>
        <p:nvPicPr>
          <p:cNvPr id="198" name="Google Shape;198;p35"/>
          <p:cNvPicPr preferRelativeResize="0"/>
          <p:nvPr/>
        </p:nvPicPr>
        <p:blipFill rotWithShape="1">
          <a:blip r:embed="rId3">
            <a:alphaModFix/>
          </a:blip>
          <a:srcRect t="7911" b="7920"/>
          <a:stretch/>
        </p:blipFill>
        <p:spPr>
          <a:xfrm>
            <a:off x="4871659" y="1036943"/>
            <a:ext cx="1139859" cy="1148684"/>
          </a:xfrm>
          <a:prstGeom prst="rect">
            <a:avLst/>
          </a:prstGeom>
          <a:noFill/>
          <a:ln>
            <a:noFill/>
          </a:ln>
        </p:spPr>
      </p:pic>
      <p:pic>
        <p:nvPicPr>
          <p:cNvPr id="199" name="Google Shape;199;p35"/>
          <p:cNvPicPr preferRelativeResize="0"/>
          <p:nvPr/>
        </p:nvPicPr>
        <p:blipFill rotWithShape="1">
          <a:blip r:embed="rId6">
            <a:alphaModFix/>
          </a:blip>
          <a:srcRect t="6747" b="6747"/>
          <a:stretch/>
        </p:blipFill>
        <p:spPr>
          <a:xfrm>
            <a:off x="5674102" y="1025389"/>
            <a:ext cx="1087361" cy="1179632"/>
          </a:xfrm>
          <a:prstGeom prst="rect">
            <a:avLst/>
          </a:prstGeom>
          <a:noFill/>
          <a:ln>
            <a:noFill/>
          </a:ln>
        </p:spPr>
      </p:pic>
      <p:pic>
        <p:nvPicPr>
          <p:cNvPr id="200" name="Google Shape;200;p35"/>
          <p:cNvPicPr preferRelativeResize="0"/>
          <p:nvPr/>
        </p:nvPicPr>
        <p:blipFill rotWithShape="1">
          <a:blip r:embed="rId3">
            <a:alphaModFix/>
          </a:blip>
          <a:srcRect t="7911" b="7920"/>
          <a:stretch/>
        </p:blipFill>
        <p:spPr>
          <a:xfrm>
            <a:off x="4868682" y="3114601"/>
            <a:ext cx="1145813" cy="1154702"/>
          </a:xfrm>
          <a:prstGeom prst="rect">
            <a:avLst/>
          </a:prstGeom>
          <a:noFill/>
          <a:ln>
            <a:noFill/>
          </a:ln>
        </p:spPr>
      </p:pic>
      <p:pic>
        <p:nvPicPr>
          <p:cNvPr id="201" name="Google Shape;201;p35"/>
          <p:cNvPicPr preferRelativeResize="0"/>
          <p:nvPr/>
        </p:nvPicPr>
        <p:blipFill rotWithShape="1">
          <a:blip r:embed="rId7">
            <a:alphaModFix/>
          </a:blip>
          <a:srcRect t="2705" b="2705"/>
          <a:stretch/>
        </p:blipFill>
        <p:spPr>
          <a:xfrm>
            <a:off x="5627000" y="3032916"/>
            <a:ext cx="1212175" cy="13151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1"/>
          <p:cNvPicPr preferRelativeResize="0"/>
          <p:nvPr/>
        </p:nvPicPr>
        <p:blipFill>
          <a:blip r:embed="rId3">
            <a:alphaModFix/>
          </a:blip>
          <a:stretch>
            <a:fillRect/>
          </a:stretch>
        </p:blipFill>
        <p:spPr>
          <a:xfrm>
            <a:off x="1795950" y="347144"/>
            <a:ext cx="5747850" cy="4366075"/>
          </a:xfrm>
          <a:prstGeom prst="rect">
            <a:avLst/>
          </a:prstGeom>
          <a:noFill/>
          <a:ln>
            <a:noFill/>
          </a:ln>
        </p:spPr>
      </p:pic>
      <p:sp>
        <p:nvSpPr>
          <p:cNvPr id="282" name="Google Shape;282;p41"/>
          <p:cNvSpPr txBox="1">
            <a:spLocks noGrp="1"/>
          </p:cNvSpPr>
          <p:nvPr>
            <p:ph type="subTitle" idx="1"/>
          </p:nvPr>
        </p:nvSpPr>
        <p:spPr>
          <a:xfrm flipH="1">
            <a:off x="2279188" y="745649"/>
            <a:ext cx="4781367" cy="3553081"/>
          </a:xfrm>
          <a:prstGeom prst="rect">
            <a:avLst/>
          </a:prstGeom>
        </p:spPr>
        <p:txBody>
          <a:bodyPr spcFirstLastPara="1" wrap="square" lIns="91425" tIns="91425" rIns="91425" bIns="91425" anchor="ctr" anchorCtr="0">
            <a:noAutofit/>
          </a:bodyPr>
          <a:lstStyle/>
          <a:p>
            <a:pPr marL="0" lvl="0" indent="0"/>
            <a:r>
              <a:rPr lang="en-US" dirty="0"/>
              <a:t>In a year, the electricity usage has the same pattern that is always peaking at end of the year and beginning of the year. That caused by the season as explained before.</a:t>
            </a:r>
          </a:p>
          <a:p>
            <a:pPr marL="0" lvl="0" indent="0"/>
            <a:endParaRPr lang="en-US" dirty="0"/>
          </a:p>
          <a:p>
            <a:pPr marL="0" lvl="0" indent="0"/>
            <a:r>
              <a:rPr lang="en-US" dirty="0"/>
              <a:t>In daily use, the peak of electricity use is at 20:00 and has lowest use at 4:00. With this data, it can be assumed that citizen of Kentucky do their daily activity such as working, playing, studying, etc. at around 4:00 to 20:00. They approximately have 6 hours of sleep according to the graph.</a:t>
            </a:r>
          </a:p>
          <a:p>
            <a:pPr marL="0" lvl="0" indent="0"/>
            <a:endParaRPr lang="en-US" dirty="0"/>
          </a:p>
        </p:txBody>
      </p:sp>
      <p:sp>
        <p:nvSpPr>
          <p:cNvPr id="283" name="Google Shape;283;p41"/>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t" anchorCtr="0">
            <a:noAutofit/>
          </a:bodyPr>
          <a:lstStyle/>
          <a:p>
            <a:pPr lvl="0"/>
            <a:r>
              <a:rPr lang="en-US" dirty="0"/>
              <a:t>YEARLY AND DAILY</a:t>
            </a:r>
            <a:endParaRPr dirty="0"/>
          </a:p>
        </p:txBody>
      </p:sp>
    </p:spTree>
    <p:extLst>
      <p:ext uri="{BB962C8B-B14F-4D97-AF65-F5344CB8AC3E}">
        <p14:creationId xmlns:p14="http://schemas.microsoft.com/office/powerpoint/2010/main" val="137550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6"/>
          <p:cNvSpPr txBox="1">
            <a:spLocks noGrp="1"/>
          </p:cNvSpPr>
          <p:nvPr>
            <p:ph type="ctrTitle"/>
          </p:nvPr>
        </p:nvSpPr>
        <p:spPr>
          <a:xfrm>
            <a:off x="2198082" y="1126303"/>
            <a:ext cx="2845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759" name="Google Shape;759;p56"/>
          <p:cNvSpPr txBox="1">
            <a:spLocks noGrp="1"/>
          </p:cNvSpPr>
          <p:nvPr>
            <p:ph type="title" idx="2"/>
          </p:nvPr>
        </p:nvSpPr>
        <p:spPr>
          <a:xfrm>
            <a:off x="2198095" y="528206"/>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pic>
        <p:nvPicPr>
          <p:cNvPr id="760" name="Google Shape;760;p56"/>
          <p:cNvPicPr preferRelativeResize="0"/>
          <p:nvPr/>
        </p:nvPicPr>
        <p:blipFill rotWithShape="1">
          <a:blip r:embed="rId3">
            <a:alphaModFix/>
          </a:blip>
          <a:srcRect t="7911" b="7920"/>
          <a:stretch/>
        </p:blipFill>
        <p:spPr>
          <a:xfrm>
            <a:off x="1527464" y="2103672"/>
            <a:ext cx="3797600" cy="3827050"/>
          </a:xfrm>
          <a:prstGeom prst="rect">
            <a:avLst/>
          </a:prstGeom>
          <a:noFill/>
          <a:ln>
            <a:noFill/>
          </a:ln>
        </p:spPr>
      </p:pic>
      <p:pic>
        <p:nvPicPr>
          <p:cNvPr id="7" name="Google Shape;1225;p66">
            <a:extLst>
              <a:ext uri="{FF2B5EF4-FFF2-40B4-BE49-F238E27FC236}">
                <a16:creationId xmlns:a16="http://schemas.microsoft.com/office/drawing/2014/main" id="{83FAED15-C515-42C2-A8E2-AC0B3161590C}"/>
              </a:ext>
            </a:extLst>
          </p:cNvPr>
          <p:cNvPicPr preferRelativeResize="0"/>
          <p:nvPr/>
        </p:nvPicPr>
        <p:blipFill>
          <a:blip r:embed="rId4">
            <a:alphaModFix/>
          </a:blip>
          <a:stretch>
            <a:fillRect/>
          </a:stretch>
        </p:blipFill>
        <p:spPr>
          <a:xfrm>
            <a:off x="3951895" y="1669079"/>
            <a:ext cx="4094682" cy="4696236"/>
          </a:xfrm>
          <a:prstGeom prst="rect">
            <a:avLst/>
          </a:prstGeom>
          <a:noFill/>
          <a:ln>
            <a:noFill/>
          </a:ln>
        </p:spPr>
      </p:pic>
    </p:spTree>
    <p:extLst>
      <p:ext uri="{BB962C8B-B14F-4D97-AF65-F5344CB8AC3E}">
        <p14:creationId xmlns:p14="http://schemas.microsoft.com/office/powerpoint/2010/main" val="164000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idx="6"/>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ELECTRICITY USAGE FACTOR</a:t>
            </a:r>
            <a:endParaRPr dirty="0"/>
          </a:p>
        </p:txBody>
      </p:sp>
      <p:sp>
        <p:nvSpPr>
          <p:cNvPr id="246" name="Google Shape;246;p40"/>
          <p:cNvSpPr txBox="1">
            <a:spLocks noGrp="1"/>
          </p:cNvSpPr>
          <p:nvPr>
            <p:ph type="ctrTitle"/>
          </p:nvPr>
        </p:nvSpPr>
        <p:spPr>
          <a:xfrm flipH="1">
            <a:off x="2109879" y="1198502"/>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DAY</a:t>
            </a:r>
            <a:endParaRPr dirty="0"/>
          </a:p>
        </p:txBody>
      </p:sp>
      <p:sp>
        <p:nvSpPr>
          <p:cNvPr id="247" name="Google Shape;247;p40"/>
          <p:cNvSpPr txBox="1">
            <a:spLocks noGrp="1"/>
          </p:cNvSpPr>
          <p:nvPr>
            <p:ph type="subTitle" idx="1"/>
          </p:nvPr>
        </p:nvSpPr>
        <p:spPr>
          <a:xfrm flipH="1">
            <a:off x="1582775" y="1635161"/>
            <a:ext cx="26148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Energy consumption will be affected by week day and weekend because many job take place in week day</a:t>
            </a:r>
            <a:endParaRPr dirty="0"/>
          </a:p>
        </p:txBody>
      </p:sp>
      <p:sp>
        <p:nvSpPr>
          <p:cNvPr id="248" name="Google Shape;248;p40"/>
          <p:cNvSpPr txBox="1">
            <a:spLocks noGrp="1"/>
          </p:cNvSpPr>
          <p:nvPr>
            <p:ph type="ctrTitle" idx="2"/>
          </p:nvPr>
        </p:nvSpPr>
        <p:spPr>
          <a:xfrm flipH="1">
            <a:off x="5473527" y="1198160"/>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HOLIDAY</a:t>
            </a:r>
            <a:endParaRPr dirty="0"/>
          </a:p>
        </p:txBody>
      </p:sp>
      <p:sp>
        <p:nvSpPr>
          <p:cNvPr id="249" name="Google Shape;249;p40"/>
          <p:cNvSpPr txBox="1">
            <a:spLocks noGrp="1"/>
          </p:cNvSpPr>
          <p:nvPr>
            <p:ph type="subTitle" idx="3"/>
          </p:nvPr>
        </p:nvSpPr>
        <p:spPr>
          <a:xfrm flipH="1">
            <a:off x="4946427" y="1627040"/>
            <a:ext cx="2614800" cy="875400"/>
          </a:xfrm>
          <a:prstGeom prst="rect">
            <a:avLst/>
          </a:prstGeom>
        </p:spPr>
        <p:txBody>
          <a:bodyPr spcFirstLastPara="1" wrap="square" lIns="91425" tIns="91425" rIns="91425" bIns="91425" anchor="t" anchorCtr="0">
            <a:noAutofit/>
          </a:bodyPr>
          <a:lstStyle/>
          <a:p>
            <a:pPr marL="0" lvl="0" indent="0"/>
            <a:r>
              <a:rPr lang="en-US" dirty="0"/>
              <a:t>Holidays can affect energy consumption because there is less work and more family time for holidays such as the Christmas holidays</a:t>
            </a:r>
            <a:endParaRPr dirty="0"/>
          </a:p>
        </p:txBody>
      </p:sp>
      <p:sp>
        <p:nvSpPr>
          <p:cNvPr id="250" name="Google Shape;250;p40"/>
          <p:cNvSpPr txBox="1">
            <a:spLocks noGrp="1"/>
          </p:cNvSpPr>
          <p:nvPr>
            <p:ph type="ctrTitle" idx="4"/>
          </p:nvPr>
        </p:nvSpPr>
        <p:spPr>
          <a:xfrm flipH="1">
            <a:off x="2109879" y="3645450"/>
            <a:ext cx="156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SEASON</a:t>
            </a:r>
            <a:endParaRPr dirty="0"/>
          </a:p>
        </p:txBody>
      </p:sp>
      <p:sp>
        <p:nvSpPr>
          <p:cNvPr id="251" name="Google Shape;251;p40"/>
          <p:cNvSpPr txBox="1">
            <a:spLocks noGrp="1"/>
          </p:cNvSpPr>
          <p:nvPr>
            <p:ph type="subTitle" idx="5"/>
          </p:nvPr>
        </p:nvSpPr>
        <p:spPr>
          <a:xfrm flipH="1">
            <a:off x="1582775" y="4074504"/>
            <a:ext cx="2614800" cy="68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There are four season in Kentucky that can affect energy consumption</a:t>
            </a:r>
            <a:endParaRPr dirty="0"/>
          </a:p>
        </p:txBody>
      </p:sp>
      <p:pic>
        <p:nvPicPr>
          <p:cNvPr id="252" name="Google Shape;252;p40"/>
          <p:cNvPicPr preferRelativeResize="0"/>
          <p:nvPr/>
        </p:nvPicPr>
        <p:blipFill>
          <a:blip r:embed="rId3">
            <a:alphaModFix/>
          </a:blip>
          <a:stretch>
            <a:fillRect/>
          </a:stretch>
        </p:blipFill>
        <p:spPr>
          <a:xfrm>
            <a:off x="5713127" y="315458"/>
            <a:ext cx="1081399" cy="1081399"/>
          </a:xfrm>
          <a:prstGeom prst="rect">
            <a:avLst/>
          </a:prstGeom>
          <a:noFill/>
          <a:ln>
            <a:noFill/>
          </a:ln>
        </p:spPr>
      </p:pic>
      <p:pic>
        <p:nvPicPr>
          <p:cNvPr id="253" name="Google Shape;253;p40"/>
          <p:cNvPicPr preferRelativeResize="0"/>
          <p:nvPr/>
        </p:nvPicPr>
        <p:blipFill>
          <a:blip r:embed="rId3">
            <a:alphaModFix/>
          </a:blip>
          <a:stretch>
            <a:fillRect/>
          </a:stretch>
        </p:blipFill>
        <p:spPr>
          <a:xfrm>
            <a:off x="2349479" y="2770548"/>
            <a:ext cx="1081399" cy="1081399"/>
          </a:xfrm>
          <a:prstGeom prst="rect">
            <a:avLst/>
          </a:prstGeom>
          <a:noFill/>
          <a:ln>
            <a:noFill/>
          </a:ln>
        </p:spPr>
      </p:pic>
      <p:pic>
        <p:nvPicPr>
          <p:cNvPr id="254" name="Google Shape;254;p40"/>
          <p:cNvPicPr preferRelativeResize="0"/>
          <p:nvPr/>
        </p:nvPicPr>
        <p:blipFill>
          <a:blip r:embed="rId3">
            <a:alphaModFix/>
          </a:blip>
          <a:stretch>
            <a:fillRect/>
          </a:stretch>
        </p:blipFill>
        <p:spPr>
          <a:xfrm>
            <a:off x="2349479" y="315458"/>
            <a:ext cx="1081399" cy="1081399"/>
          </a:xfrm>
          <a:prstGeom prst="rect">
            <a:avLst/>
          </a:prstGeom>
          <a:noFill/>
          <a:ln>
            <a:noFill/>
          </a:ln>
        </p:spPr>
      </p:pic>
      <p:grpSp>
        <p:nvGrpSpPr>
          <p:cNvPr id="273" name="Google Shape;273;p40"/>
          <p:cNvGrpSpPr/>
          <p:nvPr/>
        </p:nvGrpSpPr>
        <p:grpSpPr>
          <a:xfrm>
            <a:off x="6100690" y="672185"/>
            <a:ext cx="306275" cy="367925"/>
            <a:chOff x="3343200" y="1820400"/>
            <a:chExt cx="306275" cy="367925"/>
          </a:xfrm>
        </p:grpSpPr>
        <p:sp>
          <p:nvSpPr>
            <p:cNvPr id="274" name="Google Shape;274;p40"/>
            <p:cNvSpPr/>
            <p:nvPr/>
          </p:nvSpPr>
          <p:spPr>
            <a:xfrm>
              <a:off x="3343200" y="1953000"/>
              <a:ext cx="306275" cy="235325"/>
            </a:xfrm>
            <a:custGeom>
              <a:avLst/>
              <a:gdLst/>
              <a:ahLst/>
              <a:cxnLst/>
              <a:rect l="l" t="t" r="r" b="b"/>
              <a:pathLst>
                <a:path w="12251" h="9413" extrusionOk="0">
                  <a:moveTo>
                    <a:pt x="12043" y="1"/>
                  </a:moveTo>
                  <a:cubicBezTo>
                    <a:pt x="11926" y="1"/>
                    <a:pt x="11832" y="96"/>
                    <a:pt x="11832" y="212"/>
                  </a:cubicBezTo>
                  <a:lnTo>
                    <a:pt x="11832" y="8527"/>
                  </a:lnTo>
                  <a:cubicBezTo>
                    <a:pt x="11832" y="8782"/>
                    <a:pt x="11624" y="8993"/>
                    <a:pt x="11365" y="8993"/>
                  </a:cubicBezTo>
                  <a:lnTo>
                    <a:pt x="886" y="8993"/>
                  </a:lnTo>
                  <a:cubicBezTo>
                    <a:pt x="628" y="8993"/>
                    <a:pt x="420" y="8782"/>
                    <a:pt x="420" y="8527"/>
                  </a:cubicBezTo>
                  <a:lnTo>
                    <a:pt x="420" y="6905"/>
                  </a:lnTo>
                  <a:cubicBezTo>
                    <a:pt x="420" y="6765"/>
                    <a:pt x="315" y="6695"/>
                    <a:pt x="210" y="6695"/>
                  </a:cubicBezTo>
                  <a:cubicBezTo>
                    <a:pt x="106" y="6695"/>
                    <a:pt x="1" y="6765"/>
                    <a:pt x="1" y="6905"/>
                  </a:cubicBezTo>
                  <a:lnTo>
                    <a:pt x="1" y="8527"/>
                  </a:lnTo>
                  <a:cubicBezTo>
                    <a:pt x="1" y="9015"/>
                    <a:pt x="398" y="9412"/>
                    <a:pt x="886" y="9412"/>
                  </a:cubicBezTo>
                  <a:lnTo>
                    <a:pt x="11365" y="9412"/>
                  </a:lnTo>
                  <a:cubicBezTo>
                    <a:pt x="11853" y="9409"/>
                    <a:pt x="12247" y="9015"/>
                    <a:pt x="12251" y="8527"/>
                  </a:cubicBezTo>
                  <a:lnTo>
                    <a:pt x="12251" y="212"/>
                  </a:lnTo>
                  <a:cubicBezTo>
                    <a:pt x="12251" y="96"/>
                    <a:pt x="12156" y="1"/>
                    <a:pt x="12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0"/>
            <p:cNvSpPr/>
            <p:nvPr/>
          </p:nvSpPr>
          <p:spPr>
            <a:xfrm>
              <a:off x="3343200" y="1820400"/>
              <a:ext cx="306275" cy="273825"/>
            </a:xfrm>
            <a:custGeom>
              <a:avLst/>
              <a:gdLst/>
              <a:ahLst/>
              <a:cxnLst/>
              <a:rect l="l" t="t" r="r" b="b"/>
              <a:pathLst>
                <a:path w="12251" h="10953" extrusionOk="0">
                  <a:moveTo>
                    <a:pt x="11835" y="517"/>
                  </a:moveTo>
                  <a:lnTo>
                    <a:pt x="11835" y="1917"/>
                  </a:lnTo>
                  <a:lnTo>
                    <a:pt x="10564" y="1002"/>
                  </a:lnTo>
                  <a:lnTo>
                    <a:pt x="11835" y="517"/>
                  </a:lnTo>
                  <a:close/>
                  <a:moveTo>
                    <a:pt x="424" y="514"/>
                  </a:moveTo>
                  <a:lnTo>
                    <a:pt x="1695" y="1002"/>
                  </a:lnTo>
                  <a:lnTo>
                    <a:pt x="424" y="1920"/>
                  </a:lnTo>
                  <a:lnTo>
                    <a:pt x="424" y="514"/>
                  </a:lnTo>
                  <a:close/>
                  <a:moveTo>
                    <a:pt x="1921" y="1352"/>
                  </a:moveTo>
                  <a:lnTo>
                    <a:pt x="1921" y="2117"/>
                  </a:lnTo>
                  <a:lnTo>
                    <a:pt x="864" y="2117"/>
                  </a:lnTo>
                  <a:lnTo>
                    <a:pt x="1921" y="1352"/>
                  </a:lnTo>
                  <a:close/>
                  <a:moveTo>
                    <a:pt x="10910" y="419"/>
                  </a:moveTo>
                  <a:lnTo>
                    <a:pt x="10050" y="747"/>
                  </a:lnTo>
                  <a:cubicBezTo>
                    <a:pt x="10039" y="751"/>
                    <a:pt x="10032" y="754"/>
                    <a:pt x="10021" y="762"/>
                  </a:cubicBezTo>
                  <a:lnTo>
                    <a:pt x="10013" y="765"/>
                  </a:lnTo>
                  <a:cubicBezTo>
                    <a:pt x="10010" y="769"/>
                    <a:pt x="10003" y="772"/>
                    <a:pt x="9999" y="776"/>
                  </a:cubicBezTo>
                  <a:lnTo>
                    <a:pt x="9988" y="783"/>
                  </a:lnTo>
                  <a:lnTo>
                    <a:pt x="9973" y="798"/>
                  </a:lnTo>
                  <a:lnTo>
                    <a:pt x="9966" y="805"/>
                  </a:lnTo>
                  <a:lnTo>
                    <a:pt x="9955" y="820"/>
                  </a:lnTo>
                  <a:lnTo>
                    <a:pt x="9948" y="831"/>
                  </a:lnTo>
                  <a:cubicBezTo>
                    <a:pt x="9944" y="834"/>
                    <a:pt x="9941" y="842"/>
                    <a:pt x="9941" y="845"/>
                  </a:cubicBezTo>
                  <a:lnTo>
                    <a:pt x="9933" y="856"/>
                  </a:lnTo>
                  <a:cubicBezTo>
                    <a:pt x="9933" y="864"/>
                    <a:pt x="9930" y="867"/>
                    <a:pt x="9926" y="874"/>
                  </a:cubicBezTo>
                  <a:cubicBezTo>
                    <a:pt x="9926" y="878"/>
                    <a:pt x="9926" y="882"/>
                    <a:pt x="9922" y="885"/>
                  </a:cubicBezTo>
                  <a:cubicBezTo>
                    <a:pt x="9922" y="889"/>
                    <a:pt x="9922" y="896"/>
                    <a:pt x="9919" y="904"/>
                  </a:cubicBezTo>
                  <a:cubicBezTo>
                    <a:pt x="9919" y="907"/>
                    <a:pt x="9919" y="911"/>
                    <a:pt x="9919" y="915"/>
                  </a:cubicBezTo>
                  <a:lnTo>
                    <a:pt x="9919" y="918"/>
                  </a:lnTo>
                  <a:lnTo>
                    <a:pt x="9919" y="936"/>
                  </a:lnTo>
                  <a:lnTo>
                    <a:pt x="9919" y="944"/>
                  </a:lnTo>
                  <a:lnTo>
                    <a:pt x="9919" y="2117"/>
                  </a:lnTo>
                  <a:lnTo>
                    <a:pt x="2340" y="2117"/>
                  </a:lnTo>
                  <a:lnTo>
                    <a:pt x="2340" y="944"/>
                  </a:lnTo>
                  <a:lnTo>
                    <a:pt x="2340" y="936"/>
                  </a:lnTo>
                  <a:cubicBezTo>
                    <a:pt x="2340" y="929"/>
                    <a:pt x="2340" y="922"/>
                    <a:pt x="2340" y="915"/>
                  </a:cubicBezTo>
                  <a:cubicBezTo>
                    <a:pt x="2340" y="911"/>
                    <a:pt x="2340" y="907"/>
                    <a:pt x="2336" y="900"/>
                  </a:cubicBezTo>
                  <a:cubicBezTo>
                    <a:pt x="2336" y="896"/>
                    <a:pt x="2336" y="889"/>
                    <a:pt x="2333" y="885"/>
                  </a:cubicBezTo>
                  <a:cubicBezTo>
                    <a:pt x="2333" y="878"/>
                    <a:pt x="2329" y="874"/>
                    <a:pt x="2329" y="871"/>
                  </a:cubicBezTo>
                  <a:cubicBezTo>
                    <a:pt x="2329" y="867"/>
                    <a:pt x="2326" y="860"/>
                    <a:pt x="2322" y="856"/>
                  </a:cubicBezTo>
                  <a:lnTo>
                    <a:pt x="2318" y="845"/>
                  </a:lnTo>
                  <a:cubicBezTo>
                    <a:pt x="2315" y="838"/>
                    <a:pt x="2311" y="834"/>
                    <a:pt x="2307" y="831"/>
                  </a:cubicBezTo>
                  <a:lnTo>
                    <a:pt x="2300" y="820"/>
                  </a:lnTo>
                  <a:lnTo>
                    <a:pt x="2289" y="805"/>
                  </a:lnTo>
                  <a:lnTo>
                    <a:pt x="2282" y="794"/>
                  </a:lnTo>
                  <a:lnTo>
                    <a:pt x="2271" y="783"/>
                  </a:lnTo>
                  <a:lnTo>
                    <a:pt x="2260" y="776"/>
                  </a:lnTo>
                  <a:cubicBezTo>
                    <a:pt x="2256" y="772"/>
                    <a:pt x="2249" y="769"/>
                    <a:pt x="2245" y="765"/>
                  </a:cubicBezTo>
                  <a:lnTo>
                    <a:pt x="2234" y="758"/>
                  </a:lnTo>
                  <a:cubicBezTo>
                    <a:pt x="2227" y="754"/>
                    <a:pt x="2216" y="751"/>
                    <a:pt x="2209" y="747"/>
                  </a:cubicBezTo>
                  <a:lnTo>
                    <a:pt x="1345" y="419"/>
                  </a:lnTo>
                  <a:close/>
                  <a:moveTo>
                    <a:pt x="10338" y="1352"/>
                  </a:moveTo>
                  <a:lnTo>
                    <a:pt x="11394" y="2117"/>
                  </a:lnTo>
                  <a:lnTo>
                    <a:pt x="10338" y="2117"/>
                  </a:lnTo>
                  <a:lnTo>
                    <a:pt x="10338" y="1352"/>
                  </a:lnTo>
                  <a:close/>
                  <a:moveTo>
                    <a:pt x="212" y="0"/>
                  </a:moveTo>
                  <a:cubicBezTo>
                    <a:pt x="96" y="0"/>
                    <a:pt x="1" y="95"/>
                    <a:pt x="1" y="208"/>
                  </a:cubicBezTo>
                  <a:lnTo>
                    <a:pt x="1" y="10745"/>
                  </a:lnTo>
                  <a:cubicBezTo>
                    <a:pt x="1" y="10861"/>
                    <a:pt x="96" y="10952"/>
                    <a:pt x="212" y="10952"/>
                  </a:cubicBezTo>
                  <a:cubicBezTo>
                    <a:pt x="325" y="10952"/>
                    <a:pt x="420" y="10861"/>
                    <a:pt x="420" y="10745"/>
                  </a:cubicBezTo>
                  <a:lnTo>
                    <a:pt x="420" y="2536"/>
                  </a:lnTo>
                  <a:lnTo>
                    <a:pt x="11832" y="2536"/>
                  </a:lnTo>
                  <a:lnTo>
                    <a:pt x="11832" y="4022"/>
                  </a:lnTo>
                  <a:cubicBezTo>
                    <a:pt x="11832" y="4139"/>
                    <a:pt x="11926" y="4230"/>
                    <a:pt x="12043" y="4230"/>
                  </a:cubicBezTo>
                  <a:cubicBezTo>
                    <a:pt x="12156" y="4230"/>
                    <a:pt x="12251" y="4139"/>
                    <a:pt x="12251" y="4022"/>
                  </a:cubicBezTo>
                  <a:lnTo>
                    <a:pt x="12251" y="211"/>
                  </a:lnTo>
                  <a:lnTo>
                    <a:pt x="12251" y="200"/>
                  </a:lnTo>
                  <a:lnTo>
                    <a:pt x="12251" y="186"/>
                  </a:lnTo>
                  <a:lnTo>
                    <a:pt x="12251" y="179"/>
                  </a:lnTo>
                  <a:cubicBezTo>
                    <a:pt x="12251" y="175"/>
                    <a:pt x="12251" y="168"/>
                    <a:pt x="12247" y="164"/>
                  </a:cubicBezTo>
                  <a:lnTo>
                    <a:pt x="12243" y="153"/>
                  </a:lnTo>
                  <a:cubicBezTo>
                    <a:pt x="12243" y="149"/>
                    <a:pt x="12243" y="146"/>
                    <a:pt x="12240" y="142"/>
                  </a:cubicBezTo>
                  <a:lnTo>
                    <a:pt x="12236" y="131"/>
                  </a:lnTo>
                  <a:cubicBezTo>
                    <a:pt x="12236" y="128"/>
                    <a:pt x="12232" y="124"/>
                    <a:pt x="12229" y="117"/>
                  </a:cubicBezTo>
                  <a:lnTo>
                    <a:pt x="12229" y="113"/>
                  </a:lnTo>
                  <a:cubicBezTo>
                    <a:pt x="12225" y="106"/>
                    <a:pt x="12221" y="98"/>
                    <a:pt x="12214" y="91"/>
                  </a:cubicBezTo>
                  <a:lnTo>
                    <a:pt x="12211" y="87"/>
                  </a:lnTo>
                  <a:lnTo>
                    <a:pt x="12203" y="73"/>
                  </a:lnTo>
                  <a:lnTo>
                    <a:pt x="12196" y="66"/>
                  </a:lnTo>
                  <a:lnTo>
                    <a:pt x="12185" y="58"/>
                  </a:lnTo>
                  <a:lnTo>
                    <a:pt x="12178" y="51"/>
                  </a:lnTo>
                  <a:lnTo>
                    <a:pt x="12167" y="40"/>
                  </a:lnTo>
                  <a:lnTo>
                    <a:pt x="12163" y="36"/>
                  </a:lnTo>
                  <a:cubicBezTo>
                    <a:pt x="12156" y="33"/>
                    <a:pt x="12149" y="29"/>
                    <a:pt x="12141" y="26"/>
                  </a:cubicBezTo>
                  <a:lnTo>
                    <a:pt x="12138" y="22"/>
                  </a:lnTo>
                  <a:lnTo>
                    <a:pt x="12119" y="15"/>
                  </a:lnTo>
                  <a:lnTo>
                    <a:pt x="12112" y="11"/>
                  </a:lnTo>
                  <a:lnTo>
                    <a:pt x="12098" y="7"/>
                  </a:lnTo>
                  <a:lnTo>
                    <a:pt x="12090" y="7"/>
                  </a:lnTo>
                  <a:lnTo>
                    <a:pt x="12072" y="4"/>
                  </a:lnTo>
                  <a:lnTo>
                    <a:pt x="1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3412350" y="1896625"/>
              <a:ext cx="167800" cy="139400"/>
            </a:xfrm>
            <a:custGeom>
              <a:avLst/>
              <a:gdLst/>
              <a:ahLst/>
              <a:cxnLst/>
              <a:rect l="l" t="t" r="r" b="b"/>
              <a:pathLst>
                <a:path w="6712" h="5576" extrusionOk="0">
                  <a:moveTo>
                    <a:pt x="6486" y="1"/>
                  </a:moveTo>
                  <a:cubicBezTo>
                    <a:pt x="6369" y="1"/>
                    <a:pt x="6278" y="95"/>
                    <a:pt x="6278" y="208"/>
                  </a:cubicBezTo>
                  <a:lnTo>
                    <a:pt x="6289" y="2212"/>
                  </a:lnTo>
                  <a:cubicBezTo>
                    <a:pt x="6278" y="3819"/>
                    <a:pt x="4978" y="5116"/>
                    <a:pt x="3374" y="5123"/>
                  </a:cubicBezTo>
                  <a:cubicBezTo>
                    <a:pt x="3370" y="5123"/>
                    <a:pt x="3365" y="5123"/>
                    <a:pt x="3361" y="5123"/>
                  </a:cubicBezTo>
                  <a:cubicBezTo>
                    <a:pt x="1760" y="5123"/>
                    <a:pt x="456" y="3840"/>
                    <a:pt x="430" y="2241"/>
                  </a:cubicBezTo>
                  <a:lnTo>
                    <a:pt x="419" y="237"/>
                  </a:lnTo>
                  <a:cubicBezTo>
                    <a:pt x="419" y="121"/>
                    <a:pt x="328" y="30"/>
                    <a:pt x="212" y="30"/>
                  </a:cubicBezTo>
                  <a:cubicBezTo>
                    <a:pt x="95" y="30"/>
                    <a:pt x="0" y="125"/>
                    <a:pt x="4" y="241"/>
                  </a:cubicBezTo>
                  <a:lnTo>
                    <a:pt x="11" y="2245"/>
                  </a:lnTo>
                  <a:cubicBezTo>
                    <a:pt x="22" y="4085"/>
                    <a:pt x="1516" y="5575"/>
                    <a:pt x="3360" y="5575"/>
                  </a:cubicBezTo>
                  <a:lnTo>
                    <a:pt x="3378" y="5575"/>
                  </a:lnTo>
                  <a:cubicBezTo>
                    <a:pt x="5222" y="5564"/>
                    <a:pt x="6712" y="4060"/>
                    <a:pt x="6705" y="2212"/>
                  </a:cubicBezTo>
                  <a:lnTo>
                    <a:pt x="6697" y="208"/>
                  </a:lnTo>
                  <a:cubicBezTo>
                    <a:pt x="6697" y="92"/>
                    <a:pt x="6603" y="1"/>
                    <a:pt x="6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0272;p78">
            <a:extLst>
              <a:ext uri="{FF2B5EF4-FFF2-40B4-BE49-F238E27FC236}">
                <a16:creationId xmlns:a16="http://schemas.microsoft.com/office/drawing/2014/main" id="{30FBA730-7ABA-4013-A4B3-55BC32090D6F}"/>
              </a:ext>
            </a:extLst>
          </p:cNvPr>
          <p:cNvGrpSpPr/>
          <p:nvPr/>
        </p:nvGrpSpPr>
        <p:grpSpPr>
          <a:xfrm>
            <a:off x="2702630" y="3130673"/>
            <a:ext cx="361147" cy="361147"/>
            <a:chOff x="6216367" y="1970156"/>
            <a:chExt cx="361147" cy="361147"/>
          </a:xfrm>
          <a:solidFill>
            <a:schemeClr val="accent6"/>
          </a:solidFill>
        </p:grpSpPr>
        <p:sp>
          <p:nvSpPr>
            <p:cNvPr id="35" name="Google Shape;10273;p78">
              <a:extLst>
                <a:ext uri="{FF2B5EF4-FFF2-40B4-BE49-F238E27FC236}">
                  <a16:creationId xmlns:a16="http://schemas.microsoft.com/office/drawing/2014/main" id="{57C5ACB0-15E9-4807-8509-12A13750836F}"/>
                </a:ext>
              </a:extLst>
            </p:cNvPr>
            <p:cNvSpPr/>
            <p:nvPr/>
          </p:nvSpPr>
          <p:spPr>
            <a:xfrm>
              <a:off x="6247813" y="2069522"/>
              <a:ext cx="329701" cy="261781"/>
            </a:xfrm>
            <a:custGeom>
              <a:avLst/>
              <a:gdLst/>
              <a:ahLst/>
              <a:cxnLst/>
              <a:rect l="l" t="t" r="r" b="b"/>
              <a:pathLst>
                <a:path w="10359" h="8225" extrusionOk="0">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274;p78">
              <a:extLst>
                <a:ext uri="{FF2B5EF4-FFF2-40B4-BE49-F238E27FC236}">
                  <a16:creationId xmlns:a16="http://schemas.microsoft.com/office/drawing/2014/main" id="{71207EBE-1E27-4500-ACE5-3A994507208F}"/>
                </a:ext>
              </a:extLst>
            </p:cNvPr>
            <p:cNvSpPr/>
            <p:nvPr/>
          </p:nvSpPr>
          <p:spPr>
            <a:xfrm>
              <a:off x="6216367" y="1970156"/>
              <a:ext cx="329701" cy="260731"/>
            </a:xfrm>
            <a:custGeom>
              <a:avLst/>
              <a:gdLst/>
              <a:ahLst/>
              <a:cxnLst/>
              <a:rect l="l" t="t" r="r" b="b"/>
              <a:pathLst>
                <a:path w="10359" h="8192" extrusionOk="0">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275;p78">
              <a:extLst>
                <a:ext uri="{FF2B5EF4-FFF2-40B4-BE49-F238E27FC236}">
                  <a16:creationId xmlns:a16="http://schemas.microsoft.com/office/drawing/2014/main" id="{066B775D-6EAF-45F1-89EE-9F5D06A75021}"/>
                </a:ext>
              </a:extLst>
            </p:cNvPr>
            <p:cNvSpPr/>
            <p:nvPr/>
          </p:nvSpPr>
          <p:spPr>
            <a:xfrm>
              <a:off x="6351252" y="2064875"/>
              <a:ext cx="17855" cy="28072"/>
            </a:xfrm>
            <a:custGeom>
              <a:avLst/>
              <a:gdLst/>
              <a:ahLst/>
              <a:cxnLst/>
              <a:rect l="l" t="t" r="r" b="b"/>
              <a:pathLst>
                <a:path w="561" h="882" extrusionOk="0">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276;p78">
              <a:extLst>
                <a:ext uri="{FF2B5EF4-FFF2-40B4-BE49-F238E27FC236}">
                  <a16:creationId xmlns:a16="http://schemas.microsoft.com/office/drawing/2014/main" id="{82124A24-C79D-4F68-B7A7-17E5C3D7F605}"/>
                </a:ext>
              </a:extLst>
            </p:cNvPr>
            <p:cNvSpPr/>
            <p:nvPr/>
          </p:nvSpPr>
          <p:spPr>
            <a:xfrm>
              <a:off x="6260321" y="2016688"/>
              <a:ext cx="272857" cy="269929"/>
            </a:xfrm>
            <a:custGeom>
              <a:avLst/>
              <a:gdLst/>
              <a:ahLst/>
              <a:cxnLst/>
              <a:rect l="l" t="t" r="r" b="b"/>
              <a:pathLst>
                <a:path w="8573" h="8481" extrusionOk="0">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785;p78">
            <a:extLst>
              <a:ext uri="{FF2B5EF4-FFF2-40B4-BE49-F238E27FC236}">
                <a16:creationId xmlns:a16="http://schemas.microsoft.com/office/drawing/2014/main" id="{C742C270-3408-4BE1-87D8-82CBC8950AC0}"/>
              </a:ext>
            </a:extLst>
          </p:cNvPr>
          <p:cNvGrpSpPr/>
          <p:nvPr/>
        </p:nvGrpSpPr>
        <p:grpSpPr>
          <a:xfrm>
            <a:off x="2697314" y="705517"/>
            <a:ext cx="371395" cy="301279"/>
            <a:chOff x="7550258" y="3832670"/>
            <a:chExt cx="371395" cy="301279"/>
          </a:xfrm>
          <a:solidFill>
            <a:schemeClr val="accent6"/>
          </a:solidFill>
        </p:grpSpPr>
        <p:sp>
          <p:nvSpPr>
            <p:cNvPr id="40" name="Google Shape;10786;p78">
              <a:extLst>
                <a:ext uri="{FF2B5EF4-FFF2-40B4-BE49-F238E27FC236}">
                  <a16:creationId xmlns:a16="http://schemas.microsoft.com/office/drawing/2014/main" id="{3BA24F18-1E65-4510-BAC7-3CA25D09DDD5}"/>
                </a:ext>
              </a:extLst>
            </p:cNvPr>
            <p:cNvSpPr/>
            <p:nvPr/>
          </p:nvSpPr>
          <p:spPr>
            <a:xfrm>
              <a:off x="7550258" y="3832670"/>
              <a:ext cx="371395" cy="301279"/>
            </a:xfrm>
            <a:custGeom>
              <a:avLst/>
              <a:gdLst/>
              <a:ahLst/>
              <a:cxnLst/>
              <a:rect l="l" t="t" r="r" b="b"/>
              <a:pathLst>
                <a:path w="11669" h="9466" extrusionOk="0">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787;p78">
              <a:extLst>
                <a:ext uri="{FF2B5EF4-FFF2-40B4-BE49-F238E27FC236}">
                  <a16:creationId xmlns:a16="http://schemas.microsoft.com/office/drawing/2014/main" id="{A52E6402-66B2-4C64-91E8-BAB2B3E653D7}"/>
                </a:ext>
              </a:extLst>
            </p:cNvPr>
            <p:cNvSpPr/>
            <p:nvPr/>
          </p:nvSpPr>
          <p:spPr>
            <a:xfrm>
              <a:off x="7574129" y="3891009"/>
              <a:ext cx="324418" cy="10662"/>
            </a:xfrm>
            <a:custGeom>
              <a:avLst/>
              <a:gdLst/>
              <a:ahLst/>
              <a:cxnLst/>
              <a:rect l="l" t="t" r="r" b="b"/>
              <a:pathLst>
                <a:path w="10193" h="335" extrusionOk="0">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788;p78">
              <a:extLst>
                <a:ext uri="{FF2B5EF4-FFF2-40B4-BE49-F238E27FC236}">
                  <a16:creationId xmlns:a16="http://schemas.microsoft.com/office/drawing/2014/main" id="{6E58226C-2949-45ED-B797-84AB5FF92675}"/>
                </a:ext>
              </a:extLst>
            </p:cNvPr>
            <p:cNvSpPr/>
            <p:nvPr/>
          </p:nvSpPr>
          <p:spPr>
            <a:xfrm>
              <a:off x="7591188" y="3937637"/>
              <a:ext cx="45481" cy="10248"/>
            </a:xfrm>
            <a:custGeom>
              <a:avLst/>
              <a:gdLst/>
              <a:ahLst/>
              <a:cxnLst/>
              <a:rect l="l" t="t" r="r" b="b"/>
              <a:pathLst>
                <a:path w="1429" h="322" extrusionOk="0">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789;p78">
              <a:extLst>
                <a:ext uri="{FF2B5EF4-FFF2-40B4-BE49-F238E27FC236}">
                  <a16:creationId xmlns:a16="http://schemas.microsoft.com/office/drawing/2014/main" id="{519CB31B-ABFD-488E-ACF4-8DCCAE1962B4}"/>
                </a:ext>
              </a:extLst>
            </p:cNvPr>
            <p:cNvSpPr/>
            <p:nvPr/>
          </p:nvSpPr>
          <p:spPr>
            <a:xfrm>
              <a:off x="7672667" y="3937637"/>
              <a:ext cx="45481" cy="10248"/>
            </a:xfrm>
            <a:custGeom>
              <a:avLst/>
              <a:gdLst/>
              <a:ahLst/>
              <a:cxnLst/>
              <a:rect l="l" t="t" r="r" b="b"/>
              <a:pathLst>
                <a:path w="1429" h="322" extrusionOk="0">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790;p78">
              <a:extLst>
                <a:ext uri="{FF2B5EF4-FFF2-40B4-BE49-F238E27FC236}">
                  <a16:creationId xmlns:a16="http://schemas.microsoft.com/office/drawing/2014/main" id="{EEA4AA1B-C2CA-47D6-AC12-225C0EDA1426}"/>
                </a:ext>
              </a:extLst>
            </p:cNvPr>
            <p:cNvSpPr/>
            <p:nvPr/>
          </p:nvSpPr>
          <p:spPr>
            <a:xfrm>
              <a:off x="7835592" y="3937637"/>
              <a:ext cx="45131" cy="10248"/>
            </a:xfrm>
            <a:custGeom>
              <a:avLst/>
              <a:gdLst/>
              <a:ahLst/>
              <a:cxnLst/>
              <a:rect l="l" t="t" r="r" b="b"/>
              <a:pathLst>
                <a:path w="1418" h="322" extrusionOk="0">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791;p78">
              <a:extLst>
                <a:ext uri="{FF2B5EF4-FFF2-40B4-BE49-F238E27FC236}">
                  <a16:creationId xmlns:a16="http://schemas.microsoft.com/office/drawing/2014/main" id="{C87567A7-40E2-4997-B0F6-E16E9A6583B1}"/>
                </a:ext>
              </a:extLst>
            </p:cNvPr>
            <p:cNvSpPr/>
            <p:nvPr/>
          </p:nvSpPr>
          <p:spPr>
            <a:xfrm>
              <a:off x="7591188" y="3984232"/>
              <a:ext cx="45481" cy="10662"/>
            </a:xfrm>
            <a:custGeom>
              <a:avLst/>
              <a:gdLst/>
              <a:ahLst/>
              <a:cxnLst/>
              <a:rect l="l" t="t" r="r" b="b"/>
              <a:pathLst>
                <a:path w="1429" h="335" extrusionOk="0">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792;p78">
              <a:extLst>
                <a:ext uri="{FF2B5EF4-FFF2-40B4-BE49-F238E27FC236}">
                  <a16:creationId xmlns:a16="http://schemas.microsoft.com/office/drawing/2014/main" id="{D1E0CB73-87B5-4548-ADED-665C0719E933}"/>
                </a:ext>
              </a:extLst>
            </p:cNvPr>
            <p:cNvSpPr/>
            <p:nvPr/>
          </p:nvSpPr>
          <p:spPr>
            <a:xfrm>
              <a:off x="7754113" y="3984232"/>
              <a:ext cx="45513" cy="10662"/>
            </a:xfrm>
            <a:custGeom>
              <a:avLst/>
              <a:gdLst/>
              <a:ahLst/>
              <a:cxnLst/>
              <a:rect l="l" t="t" r="r" b="b"/>
              <a:pathLst>
                <a:path w="1430" h="335" extrusionOk="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793;p78">
              <a:extLst>
                <a:ext uri="{FF2B5EF4-FFF2-40B4-BE49-F238E27FC236}">
                  <a16:creationId xmlns:a16="http://schemas.microsoft.com/office/drawing/2014/main" id="{80BFAB63-EEA6-44C7-97F7-04F18CD565C7}"/>
                </a:ext>
              </a:extLst>
            </p:cNvPr>
            <p:cNvSpPr/>
            <p:nvPr/>
          </p:nvSpPr>
          <p:spPr>
            <a:xfrm>
              <a:off x="7591188" y="4030859"/>
              <a:ext cx="45481" cy="10248"/>
            </a:xfrm>
            <a:custGeom>
              <a:avLst/>
              <a:gdLst/>
              <a:ahLst/>
              <a:cxnLst/>
              <a:rect l="l" t="t" r="r" b="b"/>
              <a:pathLst>
                <a:path w="1429" h="322" extrusionOk="0">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794;p78">
              <a:extLst>
                <a:ext uri="{FF2B5EF4-FFF2-40B4-BE49-F238E27FC236}">
                  <a16:creationId xmlns:a16="http://schemas.microsoft.com/office/drawing/2014/main" id="{7058944A-CA8A-4DE2-BC1E-6F8A6228AF92}"/>
                </a:ext>
              </a:extLst>
            </p:cNvPr>
            <p:cNvSpPr/>
            <p:nvPr/>
          </p:nvSpPr>
          <p:spPr>
            <a:xfrm>
              <a:off x="7672667" y="4030859"/>
              <a:ext cx="45481" cy="10248"/>
            </a:xfrm>
            <a:custGeom>
              <a:avLst/>
              <a:gdLst/>
              <a:ahLst/>
              <a:cxnLst/>
              <a:rect l="l" t="t" r="r" b="b"/>
              <a:pathLst>
                <a:path w="1429" h="322" extrusionOk="0">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95;p78">
              <a:extLst>
                <a:ext uri="{FF2B5EF4-FFF2-40B4-BE49-F238E27FC236}">
                  <a16:creationId xmlns:a16="http://schemas.microsoft.com/office/drawing/2014/main" id="{7F2982D0-A19A-4648-AEB9-C083E7CF18C2}"/>
                </a:ext>
              </a:extLst>
            </p:cNvPr>
            <p:cNvSpPr/>
            <p:nvPr/>
          </p:nvSpPr>
          <p:spPr>
            <a:xfrm>
              <a:off x="7835592" y="4030859"/>
              <a:ext cx="45131" cy="10248"/>
            </a:xfrm>
            <a:custGeom>
              <a:avLst/>
              <a:gdLst/>
              <a:ahLst/>
              <a:cxnLst/>
              <a:rect l="l" t="t" r="r" b="b"/>
              <a:pathLst>
                <a:path w="1418" h="322" extrusionOk="0">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796;p78">
              <a:extLst>
                <a:ext uri="{FF2B5EF4-FFF2-40B4-BE49-F238E27FC236}">
                  <a16:creationId xmlns:a16="http://schemas.microsoft.com/office/drawing/2014/main" id="{98E1043C-DD37-43BC-A90B-D2C778114BA3}"/>
                </a:ext>
              </a:extLst>
            </p:cNvPr>
            <p:cNvSpPr/>
            <p:nvPr/>
          </p:nvSpPr>
          <p:spPr>
            <a:xfrm>
              <a:off x="7672667" y="4077073"/>
              <a:ext cx="45481" cy="10662"/>
            </a:xfrm>
            <a:custGeom>
              <a:avLst/>
              <a:gdLst/>
              <a:ahLst/>
              <a:cxnLst/>
              <a:rect l="l" t="t" r="r" b="b"/>
              <a:pathLst>
                <a:path w="1429" h="335" extrusionOk="0">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797;p78">
              <a:extLst>
                <a:ext uri="{FF2B5EF4-FFF2-40B4-BE49-F238E27FC236}">
                  <a16:creationId xmlns:a16="http://schemas.microsoft.com/office/drawing/2014/main" id="{399D85F2-EE6E-4496-8DF5-A52A114FA066}"/>
                </a:ext>
              </a:extLst>
            </p:cNvPr>
            <p:cNvSpPr/>
            <p:nvPr/>
          </p:nvSpPr>
          <p:spPr>
            <a:xfrm>
              <a:off x="7754113" y="4077073"/>
              <a:ext cx="45513" cy="10662"/>
            </a:xfrm>
            <a:custGeom>
              <a:avLst/>
              <a:gdLst/>
              <a:ahLst/>
              <a:cxnLst/>
              <a:rect l="l" t="t" r="r" b="b"/>
              <a:pathLst>
                <a:path w="1430" h="335" extrusionOk="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798;p78">
              <a:extLst>
                <a:ext uri="{FF2B5EF4-FFF2-40B4-BE49-F238E27FC236}">
                  <a16:creationId xmlns:a16="http://schemas.microsoft.com/office/drawing/2014/main" id="{89524C2E-1D2C-4079-9F7D-C94DCFA42A6E}"/>
                </a:ext>
              </a:extLst>
            </p:cNvPr>
            <p:cNvSpPr/>
            <p:nvPr/>
          </p:nvSpPr>
          <p:spPr>
            <a:xfrm>
              <a:off x="7835592" y="4077073"/>
              <a:ext cx="45131" cy="10662"/>
            </a:xfrm>
            <a:custGeom>
              <a:avLst/>
              <a:gdLst/>
              <a:ahLst/>
              <a:cxnLst/>
              <a:rect l="l" t="t" r="r" b="b"/>
              <a:pathLst>
                <a:path w="1418" h="335" extrusionOk="0">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99;p78">
              <a:extLst>
                <a:ext uri="{FF2B5EF4-FFF2-40B4-BE49-F238E27FC236}">
                  <a16:creationId xmlns:a16="http://schemas.microsoft.com/office/drawing/2014/main" id="{519C7BD6-E3B4-4A09-AD7D-38E554037BE3}"/>
                </a:ext>
              </a:extLst>
            </p:cNvPr>
            <p:cNvSpPr/>
            <p:nvPr/>
          </p:nvSpPr>
          <p:spPr>
            <a:xfrm>
              <a:off x="7672667" y="3972583"/>
              <a:ext cx="46245" cy="34055"/>
            </a:xfrm>
            <a:custGeom>
              <a:avLst/>
              <a:gdLst/>
              <a:ahLst/>
              <a:cxnLst/>
              <a:rect l="l" t="t" r="r" b="b"/>
              <a:pathLst>
                <a:path w="1453" h="1070" extrusionOk="0">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800;p78">
              <a:extLst>
                <a:ext uri="{FF2B5EF4-FFF2-40B4-BE49-F238E27FC236}">
                  <a16:creationId xmlns:a16="http://schemas.microsoft.com/office/drawing/2014/main" id="{19935702-CEFA-4FB3-A80B-759435F30B1B}"/>
                </a:ext>
              </a:extLst>
            </p:cNvPr>
            <p:cNvSpPr/>
            <p:nvPr/>
          </p:nvSpPr>
          <p:spPr>
            <a:xfrm>
              <a:off x="7835592" y="3972583"/>
              <a:ext cx="45895" cy="34055"/>
            </a:xfrm>
            <a:custGeom>
              <a:avLst/>
              <a:gdLst/>
              <a:ahLst/>
              <a:cxnLst/>
              <a:rect l="l" t="t" r="r" b="b"/>
              <a:pathLst>
                <a:path w="1442" h="1070" extrusionOk="0">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801;p78">
              <a:extLst>
                <a:ext uri="{FF2B5EF4-FFF2-40B4-BE49-F238E27FC236}">
                  <a16:creationId xmlns:a16="http://schemas.microsoft.com/office/drawing/2014/main" id="{BC5B44C6-7E88-40C2-9C4E-FEECC7BCBCFC}"/>
                </a:ext>
              </a:extLst>
            </p:cNvPr>
            <p:cNvSpPr/>
            <p:nvPr/>
          </p:nvSpPr>
          <p:spPr>
            <a:xfrm>
              <a:off x="7754113" y="4019592"/>
              <a:ext cx="46277" cy="34024"/>
            </a:xfrm>
            <a:custGeom>
              <a:avLst/>
              <a:gdLst/>
              <a:ahLst/>
              <a:cxnLst/>
              <a:rect l="l" t="t" r="r" b="b"/>
              <a:pathLst>
                <a:path w="1454" h="1069" extrusionOk="0">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802;p78">
              <a:extLst>
                <a:ext uri="{FF2B5EF4-FFF2-40B4-BE49-F238E27FC236}">
                  <a16:creationId xmlns:a16="http://schemas.microsoft.com/office/drawing/2014/main" id="{2E2C62C3-9727-4B7D-AC47-71B88762D877}"/>
                </a:ext>
              </a:extLst>
            </p:cNvPr>
            <p:cNvSpPr/>
            <p:nvPr/>
          </p:nvSpPr>
          <p:spPr>
            <a:xfrm>
              <a:off x="7591188" y="4065806"/>
              <a:ext cx="46245" cy="34055"/>
            </a:xfrm>
            <a:custGeom>
              <a:avLst/>
              <a:gdLst/>
              <a:ahLst/>
              <a:cxnLst/>
              <a:rect l="l" t="t" r="r" b="b"/>
              <a:pathLst>
                <a:path w="1453" h="1070" extrusionOk="0">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803;p78">
              <a:extLst>
                <a:ext uri="{FF2B5EF4-FFF2-40B4-BE49-F238E27FC236}">
                  <a16:creationId xmlns:a16="http://schemas.microsoft.com/office/drawing/2014/main" id="{BCB781C3-077B-43A2-BB62-5DDE8CDD1853}"/>
                </a:ext>
              </a:extLst>
            </p:cNvPr>
            <p:cNvSpPr/>
            <p:nvPr/>
          </p:nvSpPr>
          <p:spPr>
            <a:xfrm>
              <a:off x="7754113" y="3925988"/>
              <a:ext cx="46277" cy="34406"/>
            </a:xfrm>
            <a:custGeom>
              <a:avLst/>
              <a:gdLst/>
              <a:ahLst/>
              <a:cxnLst/>
              <a:rect l="l" t="t" r="r" b="b"/>
              <a:pathLst>
                <a:path w="1454" h="1081" extrusionOk="0">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48;p40">
            <a:extLst>
              <a:ext uri="{FF2B5EF4-FFF2-40B4-BE49-F238E27FC236}">
                <a16:creationId xmlns:a16="http://schemas.microsoft.com/office/drawing/2014/main" id="{B7C88ED3-27CA-44F2-A546-974BD6131D85}"/>
              </a:ext>
            </a:extLst>
          </p:cNvPr>
          <p:cNvSpPr txBox="1">
            <a:spLocks/>
          </p:cNvSpPr>
          <p:nvPr/>
        </p:nvSpPr>
        <p:spPr>
          <a:xfrm flipH="1">
            <a:off x="5317435" y="3814022"/>
            <a:ext cx="180892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r>
              <a:rPr lang="en-US" dirty="0"/>
              <a:t>POPULATION</a:t>
            </a:r>
          </a:p>
        </p:txBody>
      </p:sp>
      <p:sp>
        <p:nvSpPr>
          <p:cNvPr id="59" name="Google Shape;249;p40">
            <a:extLst>
              <a:ext uri="{FF2B5EF4-FFF2-40B4-BE49-F238E27FC236}">
                <a16:creationId xmlns:a16="http://schemas.microsoft.com/office/drawing/2014/main" id="{407DF87C-D733-4E5C-A1D7-F4B15501F35D}"/>
              </a:ext>
            </a:extLst>
          </p:cNvPr>
          <p:cNvSpPr txBox="1">
            <a:spLocks/>
          </p:cNvSpPr>
          <p:nvPr/>
        </p:nvSpPr>
        <p:spPr>
          <a:xfrm flipH="1">
            <a:off x="4946427" y="4242902"/>
            <a:ext cx="2766338" cy="87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1"/>
              </a:buClr>
              <a:buSzPts val="1400"/>
              <a:buFont typeface="Work Sans Light"/>
              <a:buNone/>
              <a:defRPr sz="1400" b="0" i="0" u="none" strike="noStrike" cap="none">
                <a:solidFill>
                  <a:schemeClr val="accent1"/>
                </a:solidFill>
                <a:latin typeface="Work Sans Light"/>
                <a:ea typeface="Work Sans Light"/>
                <a:cs typeface="Work Sans Light"/>
                <a:sym typeface="Work Sans Light"/>
              </a:defRPr>
            </a:lvl1pPr>
            <a:lvl2pPr marL="914400" marR="0" lvl="1"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2pPr>
            <a:lvl3pPr marL="1371600" marR="0" lvl="2"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3pPr>
            <a:lvl4pPr marL="1828800" marR="0" lvl="3"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4pPr>
            <a:lvl5pPr marL="2286000" marR="0" lvl="4"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5pPr>
            <a:lvl6pPr marL="2743200" marR="0" lvl="5"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6pPr>
            <a:lvl7pPr marL="3200400" marR="0" lvl="6"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7pPr>
            <a:lvl8pPr marL="3657600" marR="0" lvl="7"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8pPr>
            <a:lvl9pPr marL="4114800" marR="0" lvl="8" indent="-304800" algn="ctr" rtl="0">
              <a:lnSpc>
                <a:spcPct val="100000"/>
              </a:lnSpc>
              <a:spcBef>
                <a:spcPts val="0"/>
              </a:spcBef>
              <a:spcAft>
                <a:spcPts val="0"/>
              </a:spcAft>
              <a:buClr>
                <a:schemeClr val="accent1"/>
              </a:buClr>
              <a:buSzPts val="1000"/>
              <a:buFont typeface="Work Sans Light"/>
              <a:buNone/>
              <a:defRPr sz="1000" b="0" i="0" u="none" strike="noStrike" cap="none">
                <a:solidFill>
                  <a:schemeClr val="accent1"/>
                </a:solidFill>
                <a:latin typeface="Work Sans Light"/>
                <a:ea typeface="Work Sans Light"/>
                <a:cs typeface="Work Sans Light"/>
                <a:sym typeface="Work Sans Light"/>
              </a:defRPr>
            </a:lvl9pPr>
          </a:lstStyle>
          <a:p>
            <a:pPr marL="0" indent="0"/>
            <a:r>
              <a:rPr lang="en-US" dirty="0"/>
              <a:t>Human population can affect the energy use as more human use electricity device</a:t>
            </a:r>
          </a:p>
        </p:txBody>
      </p:sp>
      <p:pic>
        <p:nvPicPr>
          <p:cNvPr id="60" name="Google Shape;252;p40">
            <a:extLst>
              <a:ext uri="{FF2B5EF4-FFF2-40B4-BE49-F238E27FC236}">
                <a16:creationId xmlns:a16="http://schemas.microsoft.com/office/drawing/2014/main" id="{432F6823-FE14-48ED-99AE-00E8F8500417}"/>
              </a:ext>
            </a:extLst>
          </p:cNvPr>
          <p:cNvPicPr preferRelativeResize="0"/>
          <p:nvPr/>
        </p:nvPicPr>
        <p:blipFill>
          <a:blip r:embed="rId3">
            <a:alphaModFix/>
          </a:blip>
          <a:stretch>
            <a:fillRect/>
          </a:stretch>
        </p:blipFill>
        <p:spPr>
          <a:xfrm>
            <a:off x="5713127" y="2931320"/>
            <a:ext cx="1081399" cy="1081399"/>
          </a:xfrm>
          <a:prstGeom prst="rect">
            <a:avLst/>
          </a:prstGeom>
          <a:noFill/>
          <a:ln>
            <a:noFill/>
          </a:ln>
        </p:spPr>
      </p:pic>
      <p:grpSp>
        <p:nvGrpSpPr>
          <p:cNvPr id="65" name="Google Shape;9381;p76">
            <a:extLst>
              <a:ext uri="{FF2B5EF4-FFF2-40B4-BE49-F238E27FC236}">
                <a16:creationId xmlns:a16="http://schemas.microsoft.com/office/drawing/2014/main" id="{0A3954C5-C7EA-4183-828B-015657C3B6BF}"/>
              </a:ext>
            </a:extLst>
          </p:cNvPr>
          <p:cNvGrpSpPr/>
          <p:nvPr/>
        </p:nvGrpSpPr>
        <p:grpSpPr>
          <a:xfrm>
            <a:off x="6126116" y="3325589"/>
            <a:ext cx="255247" cy="327458"/>
            <a:chOff x="6974158" y="2789537"/>
            <a:chExt cx="255247" cy="327458"/>
          </a:xfrm>
          <a:solidFill>
            <a:schemeClr val="accent6"/>
          </a:solidFill>
        </p:grpSpPr>
        <p:sp>
          <p:nvSpPr>
            <p:cNvPr id="66" name="Google Shape;9382;p76">
              <a:extLst>
                <a:ext uri="{FF2B5EF4-FFF2-40B4-BE49-F238E27FC236}">
                  <a16:creationId xmlns:a16="http://schemas.microsoft.com/office/drawing/2014/main" id="{2A90DF56-607F-43E2-920A-A6ED853CFA05}"/>
                </a:ext>
              </a:extLst>
            </p:cNvPr>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83;p76">
              <a:extLst>
                <a:ext uri="{FF2B5EF4-FFF2-40B4-BE49-F238E27FC236}">
                  <a16:creationId xmlns:a16="http://schemas.microsoft.com/office/drawing/2014/main" id="{3190847D-DE66-4225-A80E-7C35FDD15C15}"/>
                </a:ext>
              </a:extLst>
            </p:cNvPr>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84;p76">
              <a:extLst>
                <a:ext uri="{FF2B5EF4-FFF2-40B4-BE49-F238E27FC236}">
                  <a16:creationId xmlns:a16="http://schemas.microsoft.com/office/drawing/2014/main" id="{72DDEA50-6DE6-4364-87C3-376DC7162690}"/>
                </a:ext>
              </a:extLst>
            </p:cNvPr>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85;p76">
              <a:extLst>
                <a:ext uri="{FF2B5EF4-FFF2-40B4-BE49-F238E27FC236}">
                  <a16:creationId xmlns:a16="http://schemas.microsoft.com/office/drawing/2014/main" id="{633B1126-A0E2-4B7F-8985-C28175B2A945}"/>
                </a:ext>
              </a:extLst>
            </p:cNvPr>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86;p76">
              <a:extLst>
                <a:ext uri="{FF2B5EF4-FFF2-40B4-BE49-F238E27FC236}">
                  <a16:creationId xmlns:a16="http://schemas.microsoft.com/office/drawing/2014/main" id="{E152303A-849B-43A4-BBF5-5B40B22A9B60}"/>
                </a:ext>
              </a:extLst>
            </p:cNvPr>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87;p76">
              <a:extLst>
                <a:ext uri="{FF2B5EF4-FFF2-40B4-BE49-F238E27FC236}">
                  <a16:creationId xmlns:a16="http://schemas.microsoft.com/office/drawing/2014/main" id="{B4282EE4-93BF-4AC2-91E7-0C926AE7027B}"/>
                </a:ext>
              </a:extLst>
            </p:cNvPr>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idx="4"/>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KENTUCKY’s CITIZEN</a:t>
            </a:r>
            <a:endParaRPr dirty="0"/>
          </a:p>
        </p:txBody>
      </p:sp>
      <p:sp>
        <p:nvSpPr>
          <p:cNvPr id="236" name="Google Shape;236;p39"/>
          <p:cNvSpPr txBox="1">
            <a:spLocks noGrp="1"/>
          </p:cNvSpPr>
          <p:nvPr>
            <p:ph type="ctrTitle"/>
          </p:nvPr>
        </p:nvSpPr>
        <p:spPr>
          <a:xfrm flipH="1">
            <a:off x="4873475" y="684488"/>
            <a:ext cx="1789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WORK HOUR</a:t>
            </a:r>
            <a:endParaRPr dirty="0"/>
          </a:p>
        </p:txBody>
      </p:sp>
      <p:sp>
        <p:nvSpPr>
          <p:cNvPr id="237" name="Google Shape;237;p39"/>
          <p:cNvSpPr txBox="1">
            <a:spLocks noGrp="1"/>
          </p:cNvSpPr>
          <p:nvPr>
            <p:ph type="subTitle" idx="1"/>
          </p:nvPr>
        </p:nvSpPr>
        <p:spPr>
          <a:xfrm flipH="1">
            <a:off x="3576800" y="1145950"/>
            <a:ext cx="3130200" cy="184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Most of the citizen has work hour starting from 4:00 to 20:00</a:t>
            </a:r>
            <a:endParaRPr dirty="0"/>
          </a:p>
        </p:txBody>
      </p:sp>
      <p:sp>
        <p:nvSpPr>
          <p:cNvPr id="238" name="Google Shape;238;p39"/>
          <p:cNvSpPr txBox="1">
            <a:spLocks noGrp="1"/>
          </p:cNvSpPr>
          <p:nvPr>
            <p:ph type="ctrTitle" idx="2"/>
          </p:nvPr>
        </p:nvSpPr>
        <p:spPr>
          <a:xfrm flipH="1">
            <a:off x="3235150" y="2614686"/>
            <a:ext cx="1789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WORK DAY</a:t>
            </a:r>
            <a:endParaRPr dirty="0"/>
          </a:p>
        </p:txBody>
      </p:sp>
      <p:sp>
        <p:nvSpPr>
          <p:cNvPr id="239" name="Google Shape;239;p39"/>
          <p:cNvSpPr txBox="1">
            <a:spLocks noGrp="1"/>
          </p:cNvSpPr>
          <p:nvPr>
            <p:ph type="subTitle" idx="3"/>
          </p:nvPr>
        </p:nvSpPr>
        <p:spPr>
          <a:xfrm flipH="1">
            <a:off x="3235200" y="3076149"/>
            <a:ext cx="3130200" cy="11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Most of the citizen works from Monday to Friday and vacation on weekend</a:t>
            </a:r>
            <a:endParaRPr dirty="0"/>
          </a:p>
        </p:txBody>
      </p:sp>
      <p:pic>
        <p:nvPicPr>
          <p:cNvPr id="240" name="Google Shape;240;p39"/>
          <p:cNvPicPr preferRelativeResize="0"/>
          <p:nvPr/>
        </p:nvPicPr>
        <p:blipFill>
          <a:blip r:embed="rId3">
            <a:alphaModFix/>
          </a:blip>
          <a:stretch>
            <a:fillRect/>
          </a:stretch>
        </p:blipFill>
        <p:spPr>
          <a:xfrm rot="565440">
            <a:off x="6917688" y="540000"/>
            <a:ext cx="1719475" cy="1944125"/>
          </a:xfrm>
          <a:prstGeom prst="rect">
            <a:avLst/>
          </a:prstGeom>
          <a:noFill/>
          <a:ln>
            <a:noFill/>
          </a:ln>
        </p:spPr>
      </p:pic>
      <p:grpSp>
        <p:nvGrpSpPr>
          <p:cNvPr id="9" name="Google Shape;10633;p78">
            <a:extLst>
              <a:ext uri="{FF2B5EF4-FFF2-40B4-BE49-F238E27FC236}">
                <a16:creationId xmlns:a16="http://schemas.microsoft.com/office/drawing/2014/main" id="{0A743ECE-D662-4448-A566-3F2D0737F590}"/>
              </a:ext>
            </a:extLst>
          </p:cNvPr>
          <p:cNvGrpSpPr/>
          <p:nvPr/>
        </p:nvGrpSpPr>
        <p:grpSpPr>
          <a:xfrm rot="20536333">
            <a:off x="1188667" y="2822246"/>
            <a:ext cx="1848724" cy="1587404"/>
            <a:chOff x="848978" y="4297637"/>
            <a:chExt cx="377824" cy="324418"/>
          </a:xfrm>
          <a:noFill/>
        </p:grpSpPr>
        <p:sp>
          <p:nvSpPr>
            <p:cNvPr id="10" name="Google Shape;10634;p78">
              <a:extLst>
                <a:ext uri="{FF2B5EF4-FFF2-40B4-BE49-F238E27FC236}">
                  <a16:creationId xmlns:a16="http://schemas.microsoft.com/office/drawing/2014/main" id="{0C65DAAC-9440-46E9-A2A8-83AD3082CBCC}"/>
                </a:ext>
              </a:extLst>
            </p:cNvPr>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35;p78">
              <a:extLst>
                <a:ext uri="{FF2B5EF4-FFF2-40B4-BE49-F238E27FC236}">
                  <a16:creationId xmlns:a16="http://schemas.microsoft.com/office/drawing/2014/main" id="{682D5A57-9E9A-4B35-8D21-164929D2443E}"/>
                </a:ext>
              </a:extLst>
            </p:cNvPr>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176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64"/>
          <p:cNvSpPr/>
          <p:nvPr/>
        </p:nvSpPr>
        <p:spPr>
          <a:xfrm>
            <a:off x="5515550" y="2023575"/>
            <a:ext cx="4105200" cy="12351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4"/>
          <p:cNvSpPr/>
          <p:nvPr/>
        </p:nvSpPr>
        <p:spPr>
          <a:xfrm>
            <a:off x="5515550" y="2023575"/>
            <a:ext cx="4105200" cy="1235100"/>
          </a:xfrm>
          <a:prstGeom prst="roundRect">
            <a:avLst>
              <a:gd name="adj" fmla="val 16667"/>
            </a:avLst>
          </a:prstGeom>
          <a:noFill/>
          <a:ln w="2857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4"/>
          <p:cNvSpPr txBox="1">
            <a:spLocks noGrp="1"/>
          </p:cNvSpPr>
          <p:nvPr>
            <p:ph type="title"/>
          </p:nvPr>
        </p:nvSpPr>
        <p:spPr>
          <a:xfrm>
            <a:off x="4291122" y="441325"/>
            <a:ext cx="4045200" cy="14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THANKS!</a:t>
            </a:r>
            <a:endParaRPr dirty="0"/>
          </a:p>
        </p:txBody>
      </p:sp>
      <p:sp>
        <p:nvSpPr>
          <p:cNvPr id="875" name="Google Shape;875;p64"/>
          <p:cNvSpPr txBox="1">
            <a:spLocks noGrp="1"/>
          </p:cNvSpPr>
          <p:nvPr>
            <p:ph type="subTitle" idx="1"/>
          </p:nvPr>
        </p:nvSpPr>
        <p:spPr>
          <a:xfrm>
            <a:off x="5714999" y="2109700"/>
            <a:ext cx="2621400" cy="1235100"/>
          </a:xfrm>
          <a:prstGeom prst="rect">
            <a:avLst/>
          </a:prstGeom>
        </p:spPr>
        <p:txBody>
          <a:bodyPr spcFirstLastPara="1" wrap="square" lIns="91425" tIns="91425" rIns="91425" bIns="91425" anchor="t" anchorCtr="0">
            <a:noAutofit/>
          </a:bodyPr>
          <a:lstStyle/>
          <a:p>
            <a:pPr marL="0" lvl="0" indent="0"/>
            <a:r>
              <a:rPr lang="en-US" dirty="0">
                <a:hlinkClick r:id="rId3"/>
              </a:rPr>
              <a:t>https://github.com/anandwigma/Forecasting-Energy-Consumption-Using-Prophet</a:t>
            </a:r>
            <a:endParaRPr lang="en-US" dirty="0"/>
          </a:p>
          <a:p>
            <a:pPr marL="0" lvl="0" indent="0"/>
            <a:endParaRPr dirty="0"/>
          </a:p>
        </p:txBody>
      </p:sp>
      <p:sp>
        <p:nvSpPr>
          <p:cNvPr id="876" name="Google Shape;876;p64"/>
          <p:cNvSpPr txBox="1"/>
          <p:nvPr/>
        </p:nvSpPr>
        <p:spPr>
          <a:xfrm>
            <a:off x="629120" y="3737113"/>
            <a:ext cx="3450725" cy="1075927"/>
          </a:xfrm>
          <a:prstGeom prst="rect">
            <a:avLst/>
          </a:prstGeom>
          <a:solidFill>
            <a:srgbClr val="1E1E1E"/>
          </a:solid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endParaRPr sz="1000" dirty="0">
              <a:solidFill>
                <a:schemeClr val="lt1"/>
              </a:solidFill>
              <a:latin typeface="Work Sans Light"/>
              <a:ea typeface="Work Sans Light"/>
              <a:cs typeface="Work Sans Light"/>
              <a:sym typeface="Work Sans Light"/>
            </a:endParaRPr>
          </a:p>
        </p:txBody>
      </p:sp>
      <p:pic>
        <p:nvPicPr>
          <p:cNvPr id="877" name="Google Shape;877;p64"/>
          <p:cNvPicPr preferRelativeResize="0"/>
          <p:nvPr/>
        </p:nvPicPr>
        <p:blipFill>
          <a:blip r:embed="rId4">
            <a:alphaModFix/>
          </a:blip>
          <a:stretch>
            <a:fillRect/>
          </a:stretch>
        </p:blipFill>
        <p:spPr>
          <a:xfrm rot="17257162">
            <a:off x="1804378" y="1070768"/>
            <a:ext cx="2220026" cy="2660036"/>
          </a:xfrm>
          <a:prstGeom prst="rect">
            <a:avLst/>
          </a:prstGeom>
          <a:noFill/>
          <a:ln>
            <a:noFill/>
          </a:ln>
        </p:spPr>
      </p:pic>
      <p:pic>
        <p:nvPicPr>
          <p:cNvPr id="878" name="Google Shape;878;p64"/>
          <p:cNvPicPr preferRelativeResize="0"/>
          <p:nvPr/>
        </p:nvPicPr>
        <p:blipFill>
          <a:blip r:embed="rId5">
            <a:alphaModFix/>
          </a:blip>
          <a:stretch>
            <a:fillRect/>
          </a:stretch>
        </p:blipFill>
        <p:spPr>
          <a:xfrm>
            <a:off x="8357652" y="3484262"/>
            <a:ext cx="644933" cy="644932"/>
          </a:xfrm>
          <a:prstGeom prst="rect">
            <a:avLst/>
          </a:prstGeom>
          <a:noFill/>
          <a:ln>
            <a:noFill/>
          </a:ln>
        </p:spPr>
      </p:pic>
      <p:pic>
        <p:nvPicPr>
          <p:cNvPr id="5" name="Picture 4">
            <a:extLst>
              <a:ext uri="{FF2B5EF4-FFF2-40B4-BE49-F238E27FC236}">
                <a16:creationId xmlns:a16="http://schemas.microsoft.com/office/drawing/2014/main" id="{1A3F7C91-28DB-419B-A57D-56FAF365541E}"/>
              </a:ext>
            </a:extLst>
          </p:cNvPr>
          <p:cNvPicPr>
            <a:picLocks noChangeAspect="1"/>
          </p:cNvPicPr>
          <p:nvPr/>
        </p:nvPicPr>
        <p:blipFill>
          <a:blip r:embed="rId6"/>
          <a:stretch>
            <a:fillRect/>
          </a:stretch>
        </p:blipFill>
        <p:spPr>
          <a:xfrm>
            <a:off x="8431639" y="2180597"/>
            <a:ext cx="496957" cy="496957"/>
          </a:xfrm>
          <a:prstGeom prst="rect">
            <a:avLst/>
          </a:prstGeom>
        </p:spPr>
      </p:pic>
      <p:sp>
        <p:nvSpPr>
          <p:cNvPr id="15" name="Google Shape;872;p64">
            <a:extLst>
              <a:ext uri="{FF2B5EF4-FFF2-40B4-BE49-F238E27FC236}">
                <a16:creationId xmlns:a16="http://schemas.microsoft.com/office/drawing/2014/main" id="{90BCB266-8028-4AB2-8ED1-0FBB63ED10CD}"/>
              </a:ext>
            </a:extLst>
          </p:cNvPr>
          <p:cNvSpPr/>
          <p:nvPr/>
        </p:nvSpPr>
        <p:spPr>
          <a:xfrm>
            <a:off x="5515550" y="3398137"/>
            <a:ext cx="4105200" cy="12351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3;p64">
            <a:extLst>
              <a:ext uri="{FF2B5EF4-FFF2-40B4-BE49-F238E27FC236}">
                <a16:creationId xmlns:a16="http://schemas.microsoft.com/office/drawing/2014/main" id="{6DC98784-E6FB-4064-B823-A4FAE76D9411}"/>
              </a:ext>
            </a:extLst>
          </p:cNvPr>
          <p:cNvSpPr/>
          <p:nvPr/>
        </p:nvSpPr>
        <p:spPr>
          <a:xfrm>
            <a:off x="5515550" y="3398137"/>
            <a:ext cx="4105200" cy="1235100"/>
          </a:xfrm>
          <a:prstGeom prst="roundRect">
            <a:avLst>
              <a:gd name="adj" fmla="val 16667"/>
            </a:avLst>
          </a:prstGeom>
          <a:noFill/>
          <a:ln w="28575"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5;p64">
            <a:extLst>
              <a:ext uri="{FF2B5EF4-FFF2-40B4-BE49-F238E27FC236}">
                <a16:creationId xmlns:a16="http://schemas.microsoft.com/office/drawing/2014/main" id="{58CFACDE-9D2A-48F0-A52C-D5E2FD3134A8}"/>
              </a:ext>
            </a:extLst>
          </p:cNvPr>
          <p:cNvSpPr txBox="1">
            <a:spLocks/>
          </p:cNvSpPr>
          <p:nvPr/>
        </p:nvSpPr>
        <p:spPr>
          <a:xfrm>
            <a:off x="5714999" y="3484262"/>
            <a:ext cx="2621400"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accent1"/>
              </a:buClr>
              <a:buSzPts val="2100"/>
              <a:buFont typeface="Work Sans Light"/>
              <a:buNone/>
              <a:defRPr sz="1200" b="0" i="0" u="none" strike="noStrike" cap="none">
                <a:solidFill>
                  <a:schemeClr val="accent1"/>
                </a:solidFill>
                <a:latin typeface="Work Sans Light"/>
                <a:ea typeface="Work Sans Light"/>
                <a:cs typeface="Work Sans Light"/>
                <a:sym typeface="Work Sans Light"/>
              </a:defRPr>
            </a:lvl1pPr>
            <a:lvl2pPr marL="914400" marR="0" lvl="1"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2pPr>
            <a:lvl3pPr marL="1371600" marR="0" lvl="2"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3pPr>
            <a:lvl4pPr marL="1828800" marR="0" lvl="3"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4pPr>
            <a:lvl5pPr marL="2286000" marR="0" lvl="4"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5pPr>
            <a:lvl6pPr marL="2743200" marR="0" lvl="5"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6pPr>
            <a:lvl7pPr marL="3200400" marR="0" lvl="6"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7pPr>
            <a:lvl8pPr marL="3657600" marR="0" lvl="7"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8pPr>
            <a:lvl9pPr marL="4114800" marR="0" lvl="8" indent="-304800" algn="ctr" rtl="0">
              <a:lnSpc>
                <a:spcPct val="100000"/>
              </a:lnSpc>
              <a:spcBef>
                <a:spcPts val="0"/>
              </a:spcBef>
              <a:spcAft>
                <a:spcPts val="0"/>
              </a:spcAft>
              <a:buClr>
                <a:schemeClr val="accent1"/>
              </a:buClr>
              <a:buSzPts val="2100"/>
              <a:buFont typeface="Work Sans Light"/>
              <a:buNone/>
              <a:defRPr sz="2100" b="0" i="0" u="none" strike="noStrike" cap="none">
                <a:solidFill>
                  <a:schemeClr val="accent1"/>
                </a:solidFill>
                <a:latin typeface="Work Sans Light"/>
                <a:ea typeface="Work Sans Light"/>
                <a:cs typeface="Work Sans Light"/>
                <a:sym typeface="Work Sans Light"/>
              </a:defRPr>
            </a:lvl9pPr>
          </a:lstStyle>
          <a:p>
            <a:pPr marL="0" indent="0"/>
            <a:r>
              <a:rPr lang="en-US" dirty="0"/>
              <a:t>@</a:t>
            </a:r>
            <a:r>
              <a:rPr lang="en-US" dirty="0" err="1"/>
              <a:t>agmarreto</a:t>
            </a:r>
            <a:endParaRPr lang="en-US" dirty="0"/>
          </a:p>
          <a:p>
            <a:pPr marL="0" indent="0"/>
            <a:r>
              <a:rPr lang="en-US" dirty="0">
                <a:hlinkClick r:id="rId7"/>
              </a:rPr>
              <a:t>https://www.instagram.com/p/B6IxFO3nw2q/?utm_source=ig_web_copy_link</a:t>
            </a:r>
            <a:endParaRPr lang="en-US" dirty="0"/>
          </a:p>
          <a:p>
            <a:pPr marL="0" indent="0"/>
            <a:endParaRPr lang="en-US" dirty="0"/>
          </a:p>
        </p:txBody>
      </p:sp>
    </p:spTree>
    <p:extLst>
      <p:ext uri="{BB962C8B-B14F-4D97-AF65-F5344CB8AC3E}">
        <p14:creationId xmlns:p14="http://schemas.microsoft.com/office/powerpoint/2010/main" val="198812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766706" y="1611572"/>
            <a:ext cx="2470800" cy="577800"/>
          </a:xfrm>
          <a:prstGeom prst="rect">
            <a:avLst/>
          </a:prstGeom>
        </p:spPr>
        <p:txBody>
          <a:bodyPr spcFirstLastPara="1" wrap="square" lIns="91425" tIns="91425" rIns="91425" bIns="91425" anchor="b" anchorCtr="0">
            <a:noAutofit/>
          </a:bodyPr>
          <a:lstStyle/>
          <a:p>
            <a:pPr lvl="0"/>
            <a:r>
              <a:rPr lang="en-US" dirty="0"/>
              <a:t>DATA</a:t>
            </a:r>
            <a:endParaRPr dirty="0"/>
          </a:p>
        </p:txBody>
      </p:sp>
      <p:sp>
        <p:nvSpPr>
          <p:cNvPr id="218" name="Google Shape;218;p37"/>
          <p:cNvSpPr txBox="1">
            <a:spLocks noGrp="1"/>
          </p:cNvSpPr>
          <p:nvPr>
            <p:ph type="subTitle" idx="1"/>
          </p:nvPr>
        </p:nvSpPr>
        <p:spPr>
          <a:xfrm>
            <a:off x="766706" y="2073022"/>
            <a:ext cx="2559900" cy="577800"/>
          </a:xfrm>
          <a:prstGeom prst="rect">
            <a:avLst/>
          </a:prstGeom>
        </p:spPr>
        <p:txBody>
          <a:bodyPr spcFirstLastPara="1" wrap="square" lIns="91425" tIns="91425" rIns="91425" bIns="91425" anchor="t" anchorCtr="0">
            <a:noAutofit/>
          </a:bodyPr>
          <a:lstStyle/>
          <a:p>
            <a:pPr marL="0" lvl="0" indent="0"/>
            <a:r>
              <a:rPr lang="en-US" dirty="0"/>
              <a:t>Electricity consumption in the state of Kentucky</a:t>
            </a:r>
            <a:endParaRPr dirty="0"/>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21" name="Google Shape;221;p37"/>
          <p:cNvPicPr preferRelativeResize="0"/>
          <p:nvPr/>
        </p:nvPicPr>
        <p:blipFill rotWithShape="1">
          <a:blip r:embed="rId4">
            <a:alphaModFix/>
          </a:blip>
          <a:srcRect t="4661" b="4643"/>
          <a:stretch/>
        </p:blipFill>
        <p:spPr>
          <a:xfrm>
            <a:off x="6620025" y="399025"/>
            <a:ext cx="3342575" cy="4248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grpSp>
        <p:nvGrpSpPr>
          <p:cNvPr id="441" name="Google Shape;441;p50"/>
          <p:cNvGrpSpPr/>
          <p:nvPr/>
        </p:nvGrpSpPr>
        <p:grpSpPr>
          <a:xfrm>
            <a:off x="2044034" y="1205313"/>
            <a:ext cx="5701989" cy="3037657"/>
            <a:chOff x="2044034" y="1052913"/>
            <a:chExt cx="5701989" cy="3037657"/>
          </a:xfrm>
        </p:grpSpPr>
        <p:grpSp>
          <p:nvGrpSpPr>
            <p:cNvPr id="442" name="Google Shape;442;p50"/>
            <p:cNvGrpSpPr/>
            <p:nvPr/>
          </p:nvGrpSpPr>
          <p:grpSpPr>
            <a:xfrm>
              <a:off x="2044034" y="1052913"/>
              <a:ext cx="5701989" cy="3037657"/>
              <a:chOff x="233350" y="949250"/>
              <a:chExt cx="7137300" cy="3802300"/>
            </a:xfrm>
          </p:grpSpPr>
          <p:sp>
            <p:nvSpPr>
              <p:cNvPr id="443" name="Google Shape;443;p5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19050" cap="flat" cmpd="sng">
                <a:solidFill>
                  <a:schemeClr val="accent1"/>
                </a:solidFill>
                <a:prstDash val="solid"/>
                <a:round/>
                <a:headEnd type="none" w="sm" len="sm"/>
                <a:tailEnd type="none" w="sm" len="sm"/>
              </a:ln>
              <a:effectLst>
                <a:outerShdw blurRad="85725" dist="9525"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50"/>
            <p:cNvGrpSpPr/>
            <p:nvPr/>
          </p:nvGrpSpPr>
          <p:grpSpPr>
            <a:xfrm>
              <a:off x="2044034" y="1052913"/>
              <a:ext cx="5701989" cy="3037657"/>
              <a:chOff x="233350" y="949250"/>
              <a:chExt cx="7137300" cy="3802300"/>
            </a:xfrm>
          </p:grpSpPr>
          <p:sp>
            <p:nvSpPr>
              <p:cNvPr id="495" name="Google Shape;495;p5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6" name="Google Shape;546;p50"/>
          <p:cNvSpPr txBox="1"/>
          <p:nvPr/>
        </p:nvSpPr>
        <p:spPr>
          <a:xfrm>
            <a:off x="2404131" y="4351703"/>
            <a:ext cx="4981800" cy="3678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1200" dirty="0">
                <a:solidFill>
                  <a:schemeClr val="lt1"/>
                </a:solidFill>
                <a:latin typeface="Source Sans Pro Light"/>
                <a:ea typeface="Source Sans Pro Light"/>
                <a:cs typeface="Source Sans Pro Light"/>
                <a:sym typeface="Source Sans Pro Light"/>
              </a:rPr>
              <a:t>Kentucky is located in the eastern United States</a:t>
            </a:r>
            <a:endParaRPr sz="1200" dirty="0">
              <a:solidFill>
                <a:schemeClr val="lt1"/>
              </a:solidFill>
              <a:latin typeface="Source Sans Pro Light"/>
              <a:ea typeface="Source Sans Pro Light"/>
              <a:cs typeface="Source Sans Pro Light"/>
              <a:sym typeface="Source Sans Pro Light"/>
            </a:endParaRPr>
          </a:p>
        </p:txBody>
      </p:sp>
      <p:sp>
        <p:nvSpPr>
          <p:cNvPr id="547" name="Google Shape;547;p5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KENTUCKY STATE</a:t>
            </a:r>
            <a:endParaRPr dirty="0"/>
          </a:p>
        </p:txBody>
      </p:sp>
      <p:pic>
        <p:nvPicPr>
          <p:cNvPr id="548" name="Google Shape;548;p50"/>
          <p:cNvPicPr preferRelativeResize="0"/>
          <p:nvPr/>
        </p:nvPicPr>
        <p:blipFill>
          <a:blip r:embed="rId3">
            <a:alphaModFix/>
          </a:blip>
          <a:stretch>
            <a:fillRect/>
          </a:stretch>
        </p:blipFill>
        <p:spPr>
          <a:xfrm>
            <a:off x="2582747" y="332507"/>
            <a:ext cx="913500" cy="913500"/>
          </a:xfrm>
          <a:prstGeom prst="rect">
            <a:avLst/>
          </a:prstGeom>
          <a:noFill/>
          <a:ln>
            <a:noFill/>
          </a:ln>
        </p:spPr>
      </p:pic>
      <p:cxnSp>
        <p:nvCxnSpPr>
          <p:cNvPr id="549" name="Google Shape;549;p50"/>
          <p:cNvCxnSpPr/>
          <p:nvPr/>
        </p:nvCxnSpPr>
        <p:spPr>
          <a:xfrm>
            <a:off x="3018412" y="1110204"/>
            <a:ext cx="0" cy="1033800"/>
          </a:xfrm>
          <a:prstGeom prst="straightConnector1">
            <a:avLst/>
          </a:prstGeom>
          <a:noFill/>
          <a:ln w="19050" cap="flat" cmpd="sng">
            <a:solidFill>
              <a:schemeClr val="accent2"/>
            </a:solidFill>
            <a:prstDash val="solid"/>
            <a:round/>
            <a:headEnd type="none" w="med" len="med"/>
            <a:tailEnd type="none" w="med" len="med"/>
          </a:ln>
          <a:effectLst>
            <a:outerShdw blurRad="57150" dist="9525" dir="5340000" algn="bl" rotWithShape="0">
              <a:schemeClr val="accent2">
                <a:alpha val="72000"/>
              </a:schemeClr>
            </a:outerShdw>
          </a:effectLst>
        </p:spPr>
      </p:cxnSp>
      <p:cxnSp>
        <p:nvCxnSpPr>
          <p:cNvPr id="550" name="Google Shape;550;p50"/>
          <p:cNvCxnSpPr/>
          <p:nvPr/>
        </p:nvCxnSpPr>
        <p:spPr>
          <a:xfrm>
            <a:off x="3018412" y="1110204"/>
            <a:ext cx="0" cy="1033800"/>
          </a:xfrm>
          <a:prstGeom prst="straightConnector1">
            <a:avLst/>
          </a:prstGeom>
          <a:noFill/>
          <a:ln w="9525" cap="flat" cmpd="sng">
            <a:solidFill>
              <a:schemeClr val="lt1"/>
            </a:solidFill>
            <a:prstDash val="solid"/>
            <a:round/>
            <a:headEnd type="none" w="med" len="med"/>
            <a:tailEnd type="none" w="med" len="med"/>
          </a:ln>
        </p:spPr>
      </p:cxnSp>
      <p:grpSp>
        <p:nvGrpSpPr>
          <p:cNvPr id="162" name="Google Shape;9478;p76">
            <a:extLst>
              <a:ext uri="{FF2B5EF4-FFF2-40B4-BE49-F238E27FC236}">
                <a16:creationId xmlns:a16="http://schemas.microsoft.com/office/drawing/2014/main" id="{9D38785B-ABE9-4A5F-AC3E-CBEA70849B53}"/>
              </a:ext>
            </a:extLst>
          </p:cNvPr>
          <p:cNvGrpSpPr/>
          <p:nvPr/>
        </p:nvGrpSpPr>
        <p:grpSpPr>
          <a:xfrm>
            <a:off x="2872239" y="589001"/>
            <a:ext cx="334634" cy="333904"/>
            <a:chOff x="7429366" y="3223183"/>
            <a:chExt cx="334634" cy="333904"/>
          </a:xfrm>
        </p:grpSpPr>
        <p:sp>
          <p:nvSpPr>
            <p:cNvPr id="163" name="Google Shape;9479;p76">
              <a:extLst>
                <a:ext uri="{FF2B5EF4-FFF2-40B4-BE49-F238E27FC236}">
                  <a16:creationId xmlns:a16="http://schemas.microsoft.com/office/drawing/2014/main" id="{41711D71-1B64-41BB-8567-A66B2D767238}"/>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480;p76">
              <a:extLst>
                <a:ext uri="{FF2B5EF4-FFF2-40B4-BE49-F238E27FC236}">
                  <a16:creationId xmlns:a16="http://schemas.microsoft.com/office/drawing/2014/main" id="{D74CE377-331A-496E-8F25-9F3092B4E697}"/>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p:nvPr/>
        </p:nvSpPr>
        <p:spPr>
          <a:xfrm>
            <a:off x="2218375" y="984475"/>
            <a:ext cx="6647329" cy="3174600"/>
          </a:xfrm>
          <a:prstGeom prst="roundRect">
            <a:avLst>
              <a:gd name="adj" fmla="val 16667"/>
            </a:avLst>
          </a:prstGeom>
          <a:noFill/>
          <a:ln w="19050" cap="flat" cmpd="sng">
            <a:solidFill>
              <a:schemeClr val="accent1"/>
            </a:solidFill>
            <a:prstDash val="solid"/>
            <a:round/>
            <a:headEnd type="none" w="sm" len="sm"/>
            <a:tailEnd type="none" w="sm" len="sm"/>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8"/>
          <p:cNvSpPr/>
          <p:nvPr/>
        </p:nvSpPr>
        <p:spPr>
          <a:xfrm>
            <a:off x="2218375" y="984475"/>
            <a:ext cx="6647329" cy="31746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8"/>
          <p:cNvSpPr txBox="1">
            <a:spLocks noGrp="1"/>
          </p:cNvSpPr>
          <p:nvPr>
            <p:ph type="body" idx="1"/>
          </p:nvPr>
        </p:nvSpPr>
        <p:spPr>
          <a:xfrm>
            <a:off x="2719272" y="1263590"/>
            <a:ext cx="4364921" cy="2616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data that would be used contains:</a:t>
            </a:r>
            <a:br>
              <a:rPr lang="en" dirty="0"/>
            </a:br>
            <a:endParaRPr dirty="0"/>
          </a:p>
          <a:p>
            <a:pPr marL="457200" lvl="0" indent="-317500" algn="l" rtl="0">
              <a:spcBef>
                <a:spcPts val="0"/>
              </a:spcBef>
              <a:spcAft>
                <a:spcPts val="0"/>
              </a:spcAft>
              <a:buSzPts val="1400"/>
              <a:buFont typeface="Barlow Semi Condensed"/>
              <a:buChar char="●"/>
            </a:pPr>
            <a:r>
              <a:rPr lang="en-US" dirty="0"/>
              <a:t>Hourly timestamp</a:t>
            </a:r>
            <a:r>
              <a:rPr lang="en" dirty="0"/>
              <a:t> </a:t>
            </a:r>
            <a:endParaRPr dirty="0"/>
          </a:p>
          <a:p>
            <a:pPr marL="457200" lvl="0" indent="-317500" algn="l" rtl="0">
              <a:spcBef>
                <a:spcPts val="0"/>
              </a:spcBef>
              <a:spcAft>
                <a:spcPts val="0"/>
              </a:spcAft>
              <a:buSzPts val="1400"/>
              <a:buFont typeface="Barlow Semi Condensed"/>
              <a:buChar char="●"/>
            </a:pPr>
            <a:r>
              <a:rPr lang="en-US" dirty="0"/>
              <a:t>Electricity usage in Mega Watt (MW)</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a:t>This data was obtained from PJM (Pennsylvania, Jersey, Maryland Power Pool).</a:t>
            </a:r>
          </a:p>
          <a:p>
            <a:pPr marL="0" lvl="0" indent="0" algn="l" rtl="0">
              <a:spcBef>
                <a:spcPts val="0"/>
              </a:spcBef>
              <a:spcAft>
                <a:spcPts val="0"/>
              </a:spcAft>
              <a:buClr>
                <a:schemeClr val="dk1"/>
              </a:buClr>
              <a:buSzPts val="1100"/>
              <a:buFont typeface="Arial"/>
              <a:buNone/>
            </a:pPr>
            <a:r>
              <a:rPr lang="en-US" dirty="0"/>
              <a:t>URL:</a:t>
            </a:r>
          </a:p>
          <a:p>
            <a:pPr marL="0" lvl="0" indent="0">
              <a:buClr>
                <a:schemeClr val="dk1"/>
              </a:buClr>
              <a:buSzPts val="1100"/>
              <a:buNone/>
            </a:pPr>
            <a:r>
              <a:rPr lang="en-US" dirty="0"/>
              <a:t>https://www.kaggle.com/robikscube/hourly-energy-consumption#EKPC_hourly.csv </a:t>
            </a:r>
            <a:endParaRPr dirty="0"/>
          </a:p>
          <a:p>
            <a:pPr marL="0" lvl="0" indent="0" algn="l" rtl="0">
              <a:spcBef>
                <a:spcPts val="0"/>
              </a:spcBef>
              <a:spcAft>
                <a:spcPts val="1600"/>
              </a:spcAft>
              <a:buNone/>
            </a:pPr>
            <a:endParaRPr dirty="0"/>
          </a:p>
        </p:txBody>
      </p:sp>
      <p:sp>
        <p:nvSpPr>
          <p:cNvPr id="229" name="Google Shape;229;p38"/>
          <p:cNvSpPr txBox="1">
            <a:spLocks noGrp="1"/>
          </p:cNvSpPr>
          <p:nvPr>
            <p:ph type="title"/>
          </p:nvPr>
        </p:nvSpPr>
        <p:spPr>
          <a:xfrm rot="-5400000">
            <a:off x="-860750" y="2252575"/>
            <a:ext cx="33363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ELECTRICITY USAGE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44"/>
          <p:cNvSpPr txBox="1">
            <a:spLocks noGrp="1"/>
          </p:cNvSpPr>
          <p:nvPr>
            <p:ph type="title"/>
          </p:nvPr>
        </p:nvSpPr>
        <p:spPr>
          <a:xfrm rot="-5400000">
            <a:off x="-691700" y="2252525"/>
            <a:ext cx="2998200" cy="643800"/>
          </a:xfrm>
          <a:prstGeom prst="rect">
            <a:avLst/>
          </a:prstGeom>
        </p:spPr>
        <p:txBody>
          <a:bodyPr spcFirstLastPara="1" wrap="square" lIns="91425" tIns="91425" rIns="91425" bIns="91425" anchor="ctr" anchorCtr="0">
            <a:noAutofit/>
          </a:bodyPr>
          <a:lstStyle/>
          <a:p>
            <a:pPr lvl="0">
              <a:buClr>
                <a:schemeClr val="dk1"/>
              </a:buClr>
              <a:buSzPts val="1100"/>
            </a:pPr>
            <a:r>
              <a:rPr lang="en-US" dirty="0"/>
              <a:t>ELECTRICITY USAGE</a:t>
            </a:r>
            <a:endParaRPr dirty="0"/>
          </a:p>
        </p:txBody>
      </p:sp>
      <p:sp>
        <p:nvSpPr>
          <p:cNvPr id="309" name="Google Shape;309;p44"/>
          <p:cNvSpPr txBox="1">
            <a:spLocks noGrp="1"/>
          </p:cNvSpPr>
          <p:nvPr>
            <p:ph type="ctrTitle" idx="4294967295"/>
          </p:nvPr>
        </p:nvSpPr>
        <p:spPr>
          <a:xfrm>
            <a:off x="6517899" y="2031091"/>
            <a:ext cx="1906500" cy="3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ENERGY USAGE (MW)</a:t>
            </a:r>
            <a:endParaRPr sz="1400" dirty="0"/>
          </a:p>
        </p:txBody>
      </p:sp>
      <p:sp>
        <p:nvSpPr>
          <p:cNvPr id="310" name="Google Shape;310;p44"/>
          <p:cNvSpPr txBox="1">
            <a:spLocks noGrp="1"/>
          </p:cNvSpPr>
          <p:nvPr>
            <p:ph type="subTitle" idx="4294967295"/>
          </p:nvPr>
        </p:nvSpPr>
        <p:spPr>
          <a:xfrm>
            <a:off x="6517899" y="2527748"/>
            <a:ext cx="1433400" cy="79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Data collected from 01/06/2013 1:00</a:t>
            </a:r>
            <a:r>
              <a:rPr lang="en-US" dirty="0">
                <a:sym typeface="Wingdings" panose="05000000000000000000" pitchFamily="2" charset="2"/>
              </a:rPr>
              <a:t>:00</a:t>
            </a:r>
            <a:r>
              <a:rPr lang="en-US" dirty="0"/>
              <a:t> to 03/08/2018 00:00:00</a:t>
            </a:r>
            <a:endParaRPr dirty="0"/>
          </a:p>
        </p:txBody>
      </p:sp>
      <p:pic>
        <p:nvPicPr>
          <p:cNvPr id="1028" name="Picture 4">
            <a:extLst>
              <a:ext uri="{FF2B5EF4-FFF2-40B4-BE49-F238E27FC236}">
                <a16:creationId xmlns:a16="http://schemas.microsoft.com/office/drawing/2014/main" id="{6612A774-AA71-4934-BA58-FA21924C4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400" y="69574"/>
            <a:ext cx="5050338" cy="4825448"/>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oogle Shape;9545;p76">
            <a:extLst>
              <a:ext uri="{FF2B5EF4-FFF2-40B4-BE49-F238E27FC236}">
                <a16:creationId xmlns:a16="http://schemas.microsoft.com/office/drawing/2014/main" id="{4C5C16E9-C062-4EBA-AAB6-5F411B6852FF}"/>
              </a:ext>
            </a:extLst>
          </p:cNvPr>
          <p:cNvGrpSpPr/>
          <p:nvPr/>
        </p:nvGrpSpPr>
        <p:grpSpPr>
          <a:xfrm>
            <a:off x="6143190" y="2153738"/>
            <a:ext cx="374709" cy="374010"/>
            <a:chOff x="1421638" y="4125629"/>
            <a:chExt cx="374709" cy="374010"/>
          </a:xfrm>
        </p:grpSpPr>
        <p:sp>
          <p:nvSpPr>
            <p:cNvPr id="39" name="Google Shape;9546;p76">
              <a:extLst>
                <a:ext uri="{FF2B5EF4-FFF2-40B4-BE49-F238E27FC236}">
                  <a16:creationId xmlns:a16="http://schemas.microsoft.com/office/drawing/2014/main" id="{7229C7B8-F194-400F-8F97-53BBBAD5850A}"/>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547;p76">
              <a:extLst>
                <a:ext uri="{FF2B5EF4-FFF2-40B4-BE49-F238E27FC236}">
                  <a16:creationId xmlns:a16="http://schemas.microsoft.com/office/drawing/2014/main" id="{4F905092-7469-4B9A-8A34-B172BC02701F}"/>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6"/>
          <p:cNvSpPr txBox="1">
            <a:spLocks noGrp="1"/>
          </p:cNvSpPr>
          <p:nvPr>
            <p:ph type="ctrTitle"/>
          </p:nvPr>
        </p:nvSpPr>
        <p:spPr>
          <a:xfrm>
            <a:off x="5735301" y="2311315"/>
            <a:ext cx="2791800" cy="577800"/>
          </a:xfrm>
          <a:prstGeom prst="rect">
            <a:avLst/>
          </a:prstGeom>
        </p:spPr>
        <p:txBody>
          <a:bodyPr spcFirstLastPara="1" wrap="square" lIns="91425" tIns="91425" rIns="91425" bIns="91425" anchor="b" anchorCtr="0">
            <a:noAutofit/>
          </a:bodyPr>
          <a:lstStyle/>
          <a:p>
            <a:pPr lvl="0"/>
            <a:r>
              <a:rPr lang="en-US" dirty="0"/>
              <a:t>Method</a:t>
            </a:r>
          </a:p>
        </p:txBody>
      </p:sp>
      <p:sp>
        <p:nvSpPr>
          <p:cNvPr id="363" name="Google Shape;363;p46"/>
          <p:cNvSpPr txBox="1">
            <a:spLocks noGrp="1"/>
          </p:cNvSpPr>
          <p:nvPr>
            <p:ph type="subTitle" idx="1"/>
          </p:nvPr>
        </p:nvSpPr>
        <p:spPr>
          <a:xfrm>
            <a:off x="5985524" y="2780870"/>
            <a:ext cx="25416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Prophet from Facebook</a:t>
            </a:r>
            <a:endParaRPr dirty="0"/>
          </a:p>
        </p:txBody>
      </p:sp>
      <p:pic>
        <p:nvPicPr>
          <p:cNvPr id="364" name="Google Shape;364;p46"/>
          <p:cNvPicPr preferRelativeResize="0"/>
          <p:nvPr/>
        </p:nvPicPr>
        <p:blipFill rotWithShape="1">
          <a:blip r:embed="rId3">
            <a:alphaModFix/>
          </a:blip>
          <a:srcRect t="7911" b="7920"/>
          <a:stretch/>
        </p:blipFill>
        <p:spPr>
          <a:xfrm>
            <a:off x="-1479550" y="615275"/>
            <a:ext cx="3797600" cy="3827050"/>
          </a:xfrm>
          <a:prstGeom prst="rect">
            <a:avLst/>
          </a:prstGeom>
          <a:noFill/>
          <a:ln>
            <a:noFill/>
          </a:ln>
        </p:spPr>
      </p:pic>
      <p:pic>
        <p:nvPicPr>
          <p:cNvPr id="365" name="Google Shape;365;p46"/>
          <p:cNvPicPr preferRelativeResize="0"/>
          <p:nvPr/>
        </p:nvPicPr>
        <p:blipFill rotWithShape="1">
          <a:blip r:embed="rId4">
            <a:alphaModFix/>
          </a:blip>
          <a:srcRect t="6822" b="6822"/>
          <a:stretch/>
        </p:blipFill>
        <p:spPr>
          <a:xfrm>
            <a:off x="1100025" y="710275"/>
            <a:ext cx="3342575" cy="3626375"/>
          </a:xfrm>
          <a:prstGeom prst="rect">
            <a:avLst/>
          </a:prstGeom>
          <a:noFill/>
          <a:ln>
            <a:noFill/>
          </a:ln>
        </p:spPr>
      </p:pic>
      <p:sp>
        <p:nvSpPr>
          <p:cNvPr id="366" name="Google Shape;366;p46"/>
          <p:cNvSpPr txBox="1">
            <a:spLocks noGrp="1"/>
          </p:cNvSpPr>
          <p:nvPr>
            <p:ph type="title" idx="2"/>
          </p:nvPr>
        </p:nvSpPr>
        <p:spPr>
          <a:xfrm>
            <a:off x="6773458" y="1717600"/>
            <a:ext cx="17538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4" name="Google Shape;10195;p78">
            <a:extLst>
              <a:ext uri="{FF2B5EF4-FFF2-40B4-BE49-F238E27FC236}">
                <a16:creationId xmlns:a16="http://schemas.microsoft.com/office/drawing/2014/main" id="{0C8B7786-E726-4354-B4E3-01115B7FA59D}"/>
              </a:ext>
            </a:extLst>
          </p:cNvPr>
          <p:cNvGrpSpPr/>
          <p:nvPr/>
        </p:nvGrpSpPr>
        <p:grpSpPr>
          <a:xfrm>
            <a:off x="5467807" y="1510851"/>
            <a:ext cx="4673886" cy="4432750"/>
            <a:chOff x="6259175" y="1559008"/>
            <a:chExt cx="271743" cy="272093"/>
          </a:xfrm>
          <a:solidFill>
            <a:schemeClr val="accent2">
              <a:alpha val="25000"/>
            </a:schemeClr>
          </a:solidFill>
        </p:grpSpPr>
        <p:sp>
          <p:nvSpPr>
            <p:cNvPr id="5" name="Google Shape;10196;p78">
              <a:extLst>
                <a:ext uri="{FF2B5EF4-FFF2-40B4-BE49-F238E27FC236}">
                  <a16:creationId xmlns:a16="http://schemas.microsoft.com/office/drawing/2014/main" id="{04A4F27A-50D6-4779-AA84-9C1A84166B88}"/>
                </a:ext>
              </a:extLst>
            </p:cNvPr>
            <p:cNvSpPr/>
            <p:nvPr/>
          </p:nvSpPr>
          <p:spPr>
            <a:xfrm>
              <a:off x="6259175" y="1559008"/>
              <a:ext cx="271743" cy="272093"/>
            </a:xfrm>
            <a:custGeom>
              <a:avLst/>
              <a:gdLst/>
              <a:ahLst/>
              <a:cxnLst/>
              <a:rect l="l" t="t" r="r" b="b"/>
              <a:pathLst>
                <a:path w="8538" h="8549" extrusionOk="0">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7;p78">
              <a:extLst>
                <a:ext uri="{FF2B5EF4-FFF2-40B4-BE49-F238E27FC236}">
                  <a16:creationId xmlns:a16="http://schemas.microsoft.com/office/drawing/2014/main" id="{5FFFA987-1F85-486C-B3A7-F4CF3DE5B66E}"/>
                </a:ext>
              </a:extLst>
            </p:cNvPr>
            <p:cNvSpPr/>
            <p:nvPr/>
          </p:nvSpPr>
          <p:spPr>
            <a:xfrm>
              <a:off x="6278145" y="1577946"/>
              <a:ext cx="231927" cy="232309"/>
            </a:xfrm>
            <a:custGeom>
              <a:avLst/>
              <a:gdLst/>
              <a:ahLst/>
              <a:cxnLst/>
              <a:rect l="l" t="t" r="r" b="b"/>
              <a:pathLst>
                <a:path w="7287" h="7299" extrusionOk="0">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8;p78">
              <a:extLst>
                <a:ext uri="{FF2B5EF4-FFF2-40B4-BE49-F238E27FC236}">
                  <a16:creationId xmlns:a16="http://schemas.microsoft.com/office/drawing/2014/main" id="{F85EE026-3F68-4986-9CC2-5C4D5DB04EC9}"/>
                </a:ext>
              </a:extLst>
            </p:cNvPr>
            <p:cNvSpPr/>
            <p:nvPr/>
          </p:nvSpPr>
          <p:spPr>
            <a:xfrm>
              <a:off x="6297846" y="1690870"/>
              <a:ext cx="13272" cy="7607"/>
            </a:xfrm>
            <a:custGeom>
              <a:avLst/>
              <a:gdLst/>
              <a:ahLst/>
              <a:cxnLst/>
              <a:rect l="l" t="t" r="r" b="b"/>
              <a:pathLst>
                <a:path w="417" h="239" extrusionOk="0">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9;p78">
              <a:extLst>
                <a:ext uri="{FF2B5EF4-FFF2-40B4-BE49-F238E27FC236}">
                  <a16:creationId xmlns:a16="http://schemas.microsoft.com/office/drawing/2014/main" id="{18E584DC-27E6-4202-9136-BC5AC4BECFA7}"/>
                </a:ext>
              </a:extLst>
            </p:cNvPr>
            <p:cNvSpPr/>
            <p:nvPr/>
          </p:nvSpPr>
          <p:spPr>
            <a:xfrm>
              <a:off x="6390687" y="1598029"/>
              <a:ext cx="100448" cy="100448"/>
            </a:xfrm>
            <a:custGeom>
              <a:avLst/>
              <a:gdLst/>
              <a:ahLst/>
              <a:cxnLst/>
              <a:rect l="l" t="t" r="r" b="b"/>
              <a:pathLst>
                <a:path w="3156" h="3156" extrusionOk="0">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00;p78">
              <a:extLst>
                <a:ext uri="{FF2B5EF4-FFF2-40B4-BE49-F238E27FC236}">
                  <a16:creationId xmlns:a16="http://schemas.microsoft.com/office/drawing/2014/main" id="{0456AD33-DAE3-4999-8D80-3E42E48BCECA}"/>
                </a:ext>
              </a:extLst>
            </p:cNvPr>
            <p:cNvSpPr/>
            <p:nvPr/>
          </p:nvSpPr>
          <p:spPr>
            <a:xfrm>
              <a:off x="6390305" y="1778013"/>
              <a:ext cx="7607" cy="13304"/>
            </a:xfrm>
            <a:custGeom>
              <a:avLst/>
              <a:gdLst/>
              <a:ahLst/>
              <a:cxnLst/>
              <a:rect l="l" t="t" r="r" b="b"/>
              <a:pathLst>
                <a:path w="239" h="418" extrusionOk="0">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01;p78">
              <a:extLst>
                <a:ext uri="{FF2B5EF4-FFF2-40B4-BE49-F238E27FC236}">
                  <a16:creationId xmlns:a16="http://schemas.microsoft.com/office/drawing/2014/main" id="{055DC698-6A87-4953-8641-592826FFEC1B}"/>
                </a:ext>
              </a:extLst>
            </p:cNvPr>
            <p:cNvSpPr/>
            <p:nvPr/>
          </p:nvSpPr>
          <p:spPr>
            <a:xfrm>
              <a:off x="6324358" y="1624923"/>
              <a:ext cx="12922" cy="11776"/>
            </a:xfrm>
            <a:custGeom>
              <a:avLst/>
              <a:gdLst/>
              <a:ahLst/>
              <a:cxnLst/>
              <a:rect l="l" t="t" r="r" b="b"/>
              <a:pathLst>
                <a:path w="406" h="370" extrusionOk="0">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02;p78">
              <a:extLst>
                <a:ext uri="{FF2B5EF4-FFF2-40B4-BE49-F238E27FC236}">
                  <a16:creationId xmlns:a16="http://schemas.microsoft.com/office/drawing/2014/main" id="{6343C5EE-1217-42BC-AB63-69FE31E370B1}"/>
                </a:ext>
              </a:extLst>
            </p:cNvPr>
            <p:cNvSpPr/>
            <p:nvPr/>
          </p:nvSpPr>
          <p:spPr>
            <a:xfrm>
              <a:off x="6451700" y="1752265"/>
              <a:ext cx="12890" cy="11776"/>
            </a:xfrm>
            <a:custGeom>
              <a:avLst/>
              <a:gdLst/>
              <a:ahLst/>
              <a:cxnLst/>
              <a:rect l="l" t="t" r="r" b="b"/>
              <a:pathLst>
                <a:path w="405" h="370" extrusionOk="0">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03;p78">
              <a:extLst>
                <a:ext uri="{FF2B5EF4-FFF2-40B4-BE49-F238E27FC236}">
                  <a16:creationId xmlns:a16="http://schemas.microsoft.com/office/drawing/2014/main" id="{59277F90-A358-4E55-AF74-970DF9208441}"/>
                </a:ext>
              </a:extLst>
            </p:cNvPr>
            <p:cNvSpPr/>
            <p:nvPr/>
          </p:nvSpPr>
          <p:spPr>
            <a:xfrm>
              <a:off x="6451700" y="1624923"/>
              <a:ext cx="12890" cy="11776"/>
            </a:xfrm>
            <a:custGeom>
              <a:avLst/>
              <a:gdLst/>
              <a:ahLst/>
              <a:cxnLst/>
              <a:rect l="l" t="t" r="r" b="b"/>
              <a:pathLst>
                <a:path w="405" h="370" extrusionOk="0">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04;p78">
              <a:extLst>
                <a:ext uri="{FF2B5EF4-FFF2-40B4-BE49-F238E27FC236}">
                  <a16:creationId xmlns:a16="http://schemas.microsoft.com/office/drawing/2014/main" id="{EE442958-3820-4809-98D8-A1CFAF2F2754}"/>
                </a:ext>
              </a:extLst>
            </p:cNvPr>
            <p:cNvSpPr/>
            <p:nvPr/>
          </p:nvSpPr>
          <p:spPr>
            <a:xfrm>
              <a:off x="6324358" y="1751883"/>
              <a:ext cx="12922" cy="11776"/>
            </a:xfrm>
            <a:custGeom>
              <a:avLst/>
              <a:gdLst/>
              <a:ahLst/>
              <a:cxnLst/>
              <a:rect l="l" t="t" r="r" b="b"/>
              <a:pathLst>
                <a:path w="406" h="370" extrusionOk="0">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05;p78">
              <a:extLst>
                <a:ext uri="{FF2B5EF4-FFF2-40B4-BE49-F238E27FC236}">
                  <a16:creationId xmlns:a16="http://schemas.microsoft.com/office/drawing/2014/main" id="{6BCB0B35-6C43-46D2-B8FA-40260244881C}"/>
                </a:ext>
              </a:extLst>
            </p:cNvPr>
            <p:cNvSpPr/>
            <p:nvPr/>
          </p:nvSpPr>
          <p:spPr>
            <a:xfrm>
              <a:off x="6304657" y="1653823"/>
              <a:ext cx="14036" cy="10567"/>
            </a:xfrm>
            <a:custGeom>
              <a:avLst/>
              <a:gdLst/>
              <a:ahLst/>
              <a:cxnLst/>
              <a:rect l="l" t="t" r="r" b="b"/>
              <a:pathLst>
                <a:path w="441" h="332" extrusionOk="0">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06;p78">
              <a:extLst>
                <a:ext uri="{FF2B5EF4-FFF2-40B4-BE49-F238E27FC236}">
                  <a16:creationId xmlns:a16="http://schemas.microsoft.com/office/drawing/2014/main" id="{A1244315-D97D-4AA6-8FE9-73E5F6B08BB6}"/>
                </a:ext>
              </a:extLst>
            </p:cNvPr>
            <p:cNvSpPr/>
            <p:nvPr/>
          </p:nvSpPr>
          <p:spPr>
            <a:xfrm>
              <a:off x="6469874" y="1724511"/>
              <a:ext cx="14068" cy="10344"/>
            </a:xfrm>
            <a:custGeom>
              <a:avLst/>
              <a:gdLst/>
              <a:ahLst/>
              <a:cxnLst/>
              <a:rect l="l" t="t" r="r" b="b"/>
              <a:pathLst>
                <a:path w="442" h="325" extrusionOk="0">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207;p78">
              <a:extLst>
                <a:ext uri="{FF2B5EF4-FFF2-40B4-BE49-F238E27FC236}">
                  <a16:creationId xmlns:a16="http://schemas.microsoft.com/office/drawing/2014/main" id="{9B0B419B-EFCA-4888-BB1A-DD8142D29CF2}"/>
                </a:ext>
              </a:extLst>
            </p:cNvPr>
            <p:cNvSpPr/>
            <p:nvPr/>
          </p:nvSpPr>
          <p:spPr>
            <a:xfrm>
              <a:off x="6424392" y="1605158"/>
              <a:ext cx="11394" cy="13368"/>
            </a:xfrm>
            <a:custGeom>
              <a:avLst/>
              <a:gdLst/>
              <a:ahLst/>
              <a:cxnLst/>
              <a:rect l="l" t="t" r="r" b="b"/>
              <a:pathLst>
                <a:path w="358" h="420" extrusionOk="0">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208;p78">
              <a:extLst>
                <a:ext uri="{FF2B5EF4-FFF2-40B4-BE49-F238E27FC236}">
                  <a16:creationId xmlns:a16="http://schemas.microsoft.com/office/drawing/2014/main" id="{AB67EA8A-5572-4547-9105-EB50A32F95C1}"/>
                </a:ext>
              </a:extLst>
            </p:cNvPr>
            <p:cNvSpPr/>
            <p:nvPr/>
          </p:nvSpPr>
          <p:spPr>
            <a:xfrm>
              <a:off x="6353926" y="1770916"/>
              <a:ext cx="11394" cy="13208"/>
            </a:xfrm>
            <a:custGeom>
              <a:avLst/>
              <a:gdLst/>
              <a:ahLst/>
              <a:cxnLst/>
              <a:rect l="l" t="t" r="r" b="b"/>
              <a:pathLst>
                <a:path w="358" h="415" extrusionOk="0">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209;p78">
              <a:extLst>
                <a:ext uri="{FF2B5EF4-FFF2-40B4-BE49-F238E27FC236}">
                  <a16:creationId xmlns:a16="http://schemas.microsoft.com/office/drawing/2014/main" id="{02230E42-6EF3-44C7-8CD0-0B93DCCB01BA}"/>
                </a:ext>
              </a:extLst>
            </p:cNvPr>
            <p:cNvSpPr/>
            <p:nvPr/>
          </p:nvSpPr>
          <p:spPr>
            <a:xfrm>
              <a:off x="6355040" y="1604363"/>
              <a:ext cx="11044" cy="13399"/>
            </a:xfrm>
            <a:custGeom>
              <a:avLst/>
              <a:gdLst/>
              <a:ahLst/>
              <a:cxnLst/>
              <a:rect l="l" t="t" r="r" b="b"/>
              <a:pathLst>
                <a:path w="347" h="421" extrusionOk="0">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210;p78">
              <a:extLst>
                <a:ext uri="{FF2B5EF4-FFF2-40B4-BE49-F238E27FC236}">
                  <a16:creationId xmlns:a16="http://schemas.microsoft.com/office/drawing/2014/main" id="{E059C1D8-5E69-4006-ABCB-FA9F4A4B2087}"/>
                </a:ext>
              </a:extLst>
            </p:cNvPr>
            <p:cNvSpPr/>
            <p:nvPr/>
          </p:nvSpPr>
          <p:spPr>
            <a:xfrm>
              <a:off x="6422514" y="1771489"/>
              <a:ext cx="11012" cy="13017"/>
            </a:xfrm>
            <a:custGeom>
              <a:avLst/>
              <a:gdLst/>
              <a:ahLst/>
              <a:cxnLst/>
              <a:rect l="l" t="t" r="r" b="b"/>
              <a:pathLst>
                <a:path w="346" h="409" extrusionOk="0">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211;p78">
              <a:extLst>
                <a:ext uri="{FF2B5EF4-FFF2-40B4-BE49-F238E27FC236}">
                  <a16:creationId xmlns:a16="http://schemas.microsoft.com/office/drawing/2014/main" id="{959AFBF0-26DC-476C-BF4C-14E1170B5BC4}"/>
                </a:ext>
              </a:extLst>
            </p:cNvPr>
            <p:cNvSpPr/>
            <p:nvPr/>
          </p:nvSpPr>
          <p:spPr>
            <a:xfrm>
              <a:off x="6470637" y="1655541"/>
              <a:ext cx="14036" cy="10726"/>
            </a:xfrm>
            <a:custGeom>
              <a:avLst/>
              <a:gdLst/>
              <a:ahLst/>
              <a:cxnLst/>
              <a:rect l="l" t="t" r="r" b="b"/>
              <a:pathLst>
                <a:path w="441" h="337" extrusionOk="0">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212;p78">
              <a:extLst>
                <a:ext uri="{FF2B5EF4-FFF2-40B4-BE49-F238E27FC236}">
                  <a16:creationId xmlns:a16="http://schemas.microsoft.com/office/drawing/2014/main" id="{109B8A57-2EC2-4973-AA2C-596FBE94032C}"/>
                </a:ext>
              </a:extLst>
            </p:cNvPr>
            <p:cNvSpPr/>
            <p:nvPr/>
          </p:nvSpPr>
          <p:spPr>
            <a:xfrm>
              <a:off x="6303893" y="1723175"/>
              <a:ext cx="13686" cy="10153"/>
            </a:xfrm>
            <a:custGeom>
              <a:avLst/>
              <a:gdLst/>
              <a:ahLst/>
              <a:cxnLst/>
              <a:rect l="l" t="t" r="r" b="b"/>
              <a:pathLst>
                <a:path w="430" h="319" extrusionOk="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Prophet Method</a:t>
            </a:r>
            <a:endParaRPr dirty="0"/>
          </a:p>
        </p:txBody>
      </p:sp>
      <p:sp>
        <p:nvSpPr>
          <p:cNvPr id="168" name="Google Shape;168;p33"/>
          <p:cNvSpPr txBox="1">
            <a:spLocks noGrp="1"/>
          </p:cNvSpPr>
          <p:nvPr>
            <p:ph type="body" idx="1"/>
          </p:nvPr>
        </p:nvSpPr>
        <p:spPr>
          <a:xfrm>
            <a:off x="2265550" y="524599"/>
            <a:ext cx="5539200" cy="408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200" dirty="0"/>
              <a:t>Prophet is an open source </a:t>
            </a:r>
            <a:r>
              <a:rPr lang="en-US" sz="1200" dirty="0"/>
              <a:t>software used to forecast time series data that released by Facebook’s Core Data Science team. The forecasting is based on additive model and the trend can be fitted in yearly, monthly, weekly, and daily.</a:t>
            </a:r>
          </a:p>
          <a:p>
            <a:pPr marL="0" lvl="0" indent="0" algn="l" rtl="0">
              <a:spcBef>
                <a:spcPts val="0"/>
              </a:spcBef>
              <a:spcAft>
                <a:spcPts val="0"/>
              </a:spcAft>
              <a:buClr>
                <a:schemeClr val="dk1"/>
              </a:buClr>
              <a:buSzPts val="1100"/>
              <a:buFont typeface="Arial"/>
              <a:buNone/>
            </a:pPr>
            <a:endParaRPr lang="en-US" sz="1200" dirty="0"/>
          </a:p>
          <a:p>
            <a:pPr marL="0" lvl="0" indent="0" algn="l" rtl="0">
              <a:spcBef>
                <a:spcPts val="0"/>
              </a:spcBef>
              <a:spcAft>
                <a:spcPts val="0"/>
              </a:spcAft>
              <a:buClr>
                <a:schemeClr val="dk1"/>
              </a:buClr>
              <a:buSzPts val="1100"/>
              <a:buFont typeface="Arial"/>
              <a:buNone/>
            </a:pPr>
            <a:r>
              <a:rPr lang="en-US" sz="1200" dirty="0"/>
              <a:t>Prophet using time series model that contain three main components which are trend, seasonality, and holidays. These component combined into an equation:</a:t>
            </a:r>
          </a:p>
          <a:p>
            <a:pPr marL="0" lvl="0" indent="0" algn="l" rtl="0">
              <a:spcBef>
                <a:spcPts val="0"/>
              </a:spcBef>
              <a:spcAft>
                <a:spcPts val="0"/>
              </a:spcAft>
              <a:buClr>
                <a:schemeClr val="dk1"/>
              </a:buClr>
              <a:buSzPts val="1100"/>
              <a:buFont typeface="Arial"/>
              <a:buNone/>
            </a:pPr>
            <a:endParaRPr lang="en-US" sz="1200" dirty="0"/>
          </a:p>
          <a:p>
            <a:pPr marL="0" lvl="0" indent="0">
              <a:buClr>
                <a:schemeClr val="dk1"/>
              </a:buClr>
              <a:buSzPts val="1100"/>
              <a:buNone/>
            </a:pPr>
            <a:r>
              <a:rPr lang="en-US" sz="1200" dirty="0"/>
              <a:t>	</a:t>
            </a:r>
            <a:r>
              <a:rPr lang="en-US" sz="1200" i="1" dirty="0"/>
              <a:t>y</a:t>
            </a:r>
            <a:r>
              <a:rPr lang="en-US" sz="1200" dirty="0"/>
              <a:t>(</a:t>
            </a:r>
            <a:r>
              <a:rPr lang="en-US" sz="1200" i="1" dirty="0"/>
              <a:t>t</a:t>
            </a:r>
            <a:r>
              <a:rPr lang="en-US" sz="1200" dirty="0"/>
              <a:t>) = </a:t>
            </a:r>
            <a:r>
              <a:rPr lang="en-US" sz="1200" i="1" dirty="0"/>
              <a:t>g</a:t>
            </a:r>
            <a:r>
              <a:rPr lang="en-US" sz="1200" dirty="0"/>
              <a:t>(</a:t>
            </a:r>
            <a:r>
              <a:rPr lang="en-US" sz="1200" i="1" dirty="0"/>
              <a:t>t</a:t>
            </a:r>
            <a:r>
              <a:rPr lang="en-US" sz="1200" dirty="0"/>
              <a:t>) + </a:t>
            </a:r>
            <a:r>
              <a:rPr lang="en-US" sz="1200" i="1" dirty="0"/>
              <a:t>s</a:t>
            </a:r>
            <a:r>
              <a:rPr lang="en-US" sz="1200" dirty="0"/>
              <a:t>(</a:t>
            </a:r>
            <a:r>
              <a:rPr lang="en-US" sz="1200" i="1" dirty="0"/>
              <a:t>t</a:t>
            </a:r>
            <a:r>
              <a:rPr lang="en-US" sz="1200" dirty="0"/>
              <a:t>) + </a:t>
            </a:r>
            <a:r>
              <a:rPr lang="en-US" sz="1200" i="1" dirty="0"/>
              <a:t>h</a:t>
            </a:r>
            <a:r>
              <a:rPr lang="en-US" sz="1200" dirty="0"/>
              <a:t>(</a:t>
            </a:r>
            <a:r>
              <a:rPr lang="en-US" sz="1200" i="1" dirty="0"/>
              <a:t>t</a:t>
            </a:r>
            <a:r>
              <a:rPr lang="en-US" sz="1200" dirty="0"/>
              <a:t>) + </a:t>
            </a:r>
            <a:r>
              <a:rPr lang="el-GR" sz="1200" b="1" dirty="0"/>
              <a:t>ε</a:t>
            </a:r>
            <a:r>
              <a:rPr lang="en-US" sz="1200" b="1" baseline="-25000" dirty="0"/>
              <a:t>t</a:t>
            </a:r>
          </a:p>
          <a:p>
            <a:pPr marL="0" lvl="0" indent="0">
              <a:buClr>
                <a:schemeClr val="dk1"/>
              </a:buClr>
              <a:buSzPts val="1100"/>
              <a:buNone/>
            </a:pPr>
            <a:endParaRPr lang="en-US" sz="1200" b="1" baseline="-25000" dirty="0"/>
          </a:p>
          <a:p>
            <a:pPr marL="0" lvl="0" indent="0">
              <a:buClr>
                <a:schemeClr val="dk1"/>
              </a:buClr>
              <a:buSzPts val="1100"/>
              <a:buNone/>
            </a:pPr>
            <a:r>
              <a:rPr lang="en-US" sz="1200" i="1" dirty="0"/>
              <a:t>g</a:t>
            </a:r>
            <a:r>
              <a:rPr lang="en-US" sz="1200" dirty="0"/>
              <a:t>(</a:t>
            </a:r>
            <a:r>
              <a:rPr lang="en-US" sz="1200" i="1" dirty="0"/>
              <a:t>t</a:t>
            </a:r>
            <a:r>
              <a:rPr lang="en-US" sz="1200" dirty="0"/>
              <a:t>) =  piecewise linear or logistic growth curve for modelling non-periodic changes in time series</a:t>
            </a:r>
          </a:p>
          <a:p>
            <a:pPr marL="0" lvl="0" indent="0">
              <a:buClr>
                <a:schemeClr val="dk1"/>
              </a:buClr>
              <a:buSzPts val="1100"/>
              <a:buNone/>
            </a:pPr>
            <a:r>
              <a:rPr lang="en-US" sz="1200" i="1" dirty="0"/>
              <a:t>s</a:t>
            </a:r>
            <a:r>
              <a:rPr lang="en-US" sz="1200" dirty="0"/>
              <a:t>(</a:t>
            </a:r>
            <a:r>
              <a:rPr lang="en-US" sz="1200" i="1" dirty="0"/>
              <a:t>t</a:t>
            </a:r>
            <a:r>
              <a:rPr lang="en-US" sz="1200" dirty="0"/>
              <a:t>) = periodic changes (e.g. weekly/yearly seasonality)</a:t>
            </a:r>
          </a:p>
          <a:p>
            <a:pPr marL="0" lvl="0" indent="0">
              <a:buClr>
                <a:schemeClr val="dk1"/>
              </a:buClr>
              <a:buSzPts val="1100"/>
              <a:buNone/>
            </a:pPr>
            <a:r>
              <a:rPr lang="en-US" sz="1200" i="1" dirty="0"/>
              <a:t>h</a:t>
            </a:r>
            <a:r>
              <a:rPr lang="en-US" sz="1200" dirty="0"/>
              <a:t>(</a:t>
            </a:r>
            <a:r>
              <a:rPr lang="en-US" sz="1200" i="1" dirty="0"/>
              <a:t>t) </a:t>
            </a:r>
            <a:r>
              <a:rPr lang="en-US" sz="1200" dirty="0"/>
              <a:t>= effects of holidays (user provided) with irregular schedules</a:t>
            </a:r>
          </a:p>
          <a:p>
            <a:pPr marL="0" indent="0">
              <a:buClr>
                <a:schemeClr val="dk1"/>
              </a:buClr>
              <a:buSzPts val="1100"/>
              <a:buNone/>
            </a:pPr>
            <a:r>
              <a:rPr lang="el-GR" sz="1200" b="1" dirty="0"/>
              <a:t>ε</a:t>
            </a:r>
            <a:r>
              <a:rPr lang="en-US" sz="1200" b="1" baseline="-25000" dirty="0"/>
              <a:t>t </a:t>
            </a:r>
            <a:r>
              <a:rPr lang="en-US" sz="1200" dirty="0"/>
              <a:t>=</a:t>
            </a:r>
            <a:r>
              <a:rPr lang="en-US" sz="1200" i="1" dirty="0"/>
              <a:t> </a:t>
            </a:r>
            <a:r>
              <a:rPr lang="en-US" sz="1200" dirty="0"/>
              <a:t>error term accounts for any unusual changes not accommodated by the model</a:t>
            </a:r>
            <a:endParaRPr lang="en-US" sz="12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4" name="Google Shape;10195;p78">
            <a:extLst>
              <a:ext uri="{FF2B5EF4-FFF2-40B4-BE49-F238E27FC236}">
                <a16:creationId xmlns:a16="http://schemas.microsoft.com/office/drawing/2014/main" id="{0C8B7786-E726-4354-B4E3-01115B7FA59D}"/>
              </a:ext>
            </a:extLst>
          </p:cNvPr>
          <p:cNvGrpSpPr/>
          <p:nvPr/>
        </p:nvGrpSpPr>
        <p:grpSpPr>
          <a:xfrm>
            <a:off x="5467807" y="1510851"/>
            <a:ext cx="4673886" cy="4432750"/>
            <a:chOff x="6259175" y="1559008"/>
            <a:chExt cx="271743" cy="272093"/>
          </a:xfrm>
          <a:solidFill>
            <a:schemeClr val="accent2">
              <a:alpha val="25000"/>
            </a:schemeClr>
          </a:solidFill>
        </p:grpSpPr>
        <p:sp>
          <p:nvSpPr>
            <p:cNvPr id="5" name="Google Shape;10196;p78">
              <a:extLst>
                <a:ext uri="{FF2B5EF4-FFF2-40B4-BE49-F238E27FC236}">
                  <a16:creationId xmlns:a16="http://schemas.microsoft.com/office/drawing/2014/main" id="{04A4F27A-50D6-4779-AA84-9C1A84166B88}"/>
                </a:ext>
              </a:extLst>
            </p:cNvPr>
            <p:cNvSpPr/>
            <p:nvPr/>
          </p:nvSpPr>
          <p:spPr>
            <a:xfrm>
              <a:off x="6259175" y="1559008"/>
              <a:ext cx="271743" cy="272093"/>
            </a:xfrm>
            <a:custGeom>
              <a:avLst/>
              <a:gdLst/>
              <a:ahLst/>
              <a:cxnLst/>
              <a:rect l="l" t="t" r="r" b="b"/>
              <a:pathLst>
                <a:path w="8538" h="8549" extrusionOk="0">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7;p78">
              <a:extLst>
                <a:ext uri="{FF2B5EF4-FFF2-40B4-BE49-F238E27FC236}">
                  <a16:creationId xmlns:a16="http://schemas.microsoft.com/office/drawing/2014/main" id="{5FFFA987-1F85-486C-B3A7-F4CF3DE5B66E}"/>
                </a:ext>
              </a:extLst>
            </p:cNvPr>
            <p:cNvSpPr/>
            <p:nvPr/>
          </p:nvSpPr>
          <p:spPr>
            <a:xfrm>
              <a:off x="6278145" y="1577946"/>
              <a:ext cx="231927" cy="232309"/>
            </a:xfrm>
            <a:custGeom>
              <a:avLst/>
              <a:gdLst/>
              <a:ahLst/>
              <a:cxnLst/>
              <a:rect l="l" t="t" r="r" b="b"/>
              <a:pathLst>
                <a:path w="7287" h="7299" extrusionOk="0">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8;p78">
              <a:extLst>
                <a:ext uri="{FF2B5EF4-FFF2-40B4-BE49-F238E27FC236}">
                  <a16:creationId xmlns:a16="http://schemas.microsoft.com/office/drawing/2014/main" id="{F85EE026-3F68-4986-9CC2-5C4D5DB04EC9}"/>
                </a:ext>
              </a:extLst>
            </p:cNvPr>
            <p:cNvSpPr/>
            <p:nvPr/>
          </p:nvSpPr>
          <p:spPr>
            <a:xfrm>
              <a:off x="6297846" y="1690870"/>
              <a:ext cx="13272" cy="7607"/>
            </a:xfrm>
            <a:custGeom>
              <a:avLst/>
              <a:gdLst/>
              <a:ahLst/>
              <a:cxnLst/>
              <a:rect l="l" t="t" r="r" b="b"/>
              <a:pathLst>
                <a:path w="417" h="239" extrusionOk="0">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9;p78">
              <a:extLst>
                <a:ext uri="{FF2B5EF4-FFF2-40B4-BE49-F238E27FC236}">
                  <a16:creationId xmlns:a16="http://schemas.microsoft.com/office/drawing/2014/main" id="{18E584DC-27E6-4202-9136-BC5AC4BECFA7}"/>
                </a:ext>
              </a:extLst>
            </p:cNvPr>
            <p:cNvSpPr/>
            <p:nvPr/>
          </p:nvSpPr>
          <p:spPr>
            <a:xfrm>
              <a:off x="6390687" y="1598029"/>
              <a:ext cx="100448" cy="100448"/>
            </a:xfrm>
            <a:custGeom>
              <a:avLst/>
              <a:gdLst/>
              <a:ahLst/>
              <a:cxnLst/>
              <a:rect l="l" t="t" r="r" b="b"/>
              <a:pathLst>
                <a:path w="3156" h="3156" extrusionOk="0">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00;p78">
              <a:extLst>
                <a:ext uri="{FF2B5EF4-FFF2-40B4-BE49-F238E27FC236}">
                  <a16:creationId xmlns:a16="http://schemas.microsoft.com/office/drawing/2014/main" id="{0456AD33-DAE3-4999-8D80-3E42E48BCECA}"/>
                </a:ext>
              </a:extLst>
            </p:cNvPr>
            <p:cNvSpPr/>
            <p:nvPr/>
          </p:nvSpPr>
          <p:spPr>
            <a:xfrm>
              <a:off x="6390305" y="1778013"/>
              <a:ext cx="7607" cy="13304"/>
            </a:xfrm>
            <a:custGeom>
              <a:avLst/>
              <a:gdLst/>
              <a:ahLst/>
              <a:cxnLst/>
              <a:rect l="l" t="t" r="r" b="b"/>
              <a:pathLst>
                <a:path w="239" h="418" extrusionOk="0">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01;p78">
              <a:extLst>
                <a:ext uri="{FF2B5EF4-FFF2-40B4-BE49-F238E27FC236}">
                  <a16:creationId xmlns:a16="http://schemas.microsoft.com/office/drawing/2014/main" id="{055DC698-6A87-4953-8641-592826FFEC1B}"/>
                </a:ext>
              </a:extLst>
            </p:cNvPr>
            <p:cNvSpPr/>
            <p:nvPr/>
          </p:nvSpPr>
          <p:spPr>
            <a:xfrm>
              <a:off x="6324358" y="1624923"/>
              <a:ext cx="12922" cy="11776"/>
            </a:xfrm>
            <a:custGeom>
              <a:avLst/>
              <a:gdLst/>
              <a:ahLst/>
              <a:cxnLst/>
              <a:rect l="l" t="t" r="r" b="b"/>
              <a:pathLst>
                <a:path w="406" h="370" extrusionOk="0">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02;p78">
              <a:extLst>
                <a:ext uri="{FF2B5EF4-FFF2-40B4-BE49-F238E27FC236}">
                  <a16:creationId xmlns:a16="http://schemas.microsoft.com/office/drawing/2014/main" id="{6343C5EE-1217-42BC-AB63-69FE31E370B1}"/>
                </a:ext>
              </a:extLst>
            </p:cNvPr>
            <p:cNvSpPr/>
            <p:nvPr/>
          </p:nvSpPr>
          <p:spPr>
            <a:xfrm>
              <a:off x="6451700" y="1752265"/>
              <a:ext cx="12890" cy="11776"/>
            </a:xfrm>
            <a:custGeom>
              <a:avLst/>
              <a:gdLst/>
              <a:ahLst/>
              <a:cxnLst/>
              <a:rect l="l" t="t" r="r" b="b"/>
              <a:pathLst>
                <a:path w="405" h="370" extrusionOk="0">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03;p78">
              <a:extLst>
                <a:ext uri="{FF2B5EF4-FFF2-40B4-BE49-F238E27FC236}">
                  <a16:creationId xmlns:a16="http://schemas.microsoft.com/office/drawing/2014/main" id="{59277F90-A358-4E55-AF74-970DF9208441}"/>
                </a:ext>
              </a:extLst>
            </p:cNvPr>
            <p:cNvSpPr/>
            <p:nvPr/>
          </p:nvSpPr>
          <p:spPr>
            <a:xfrm>
              <a:off x="6451700" y="1624923"/>
              <a:ext cx="12890" cy="11776"/>
            </a:xfrm>
            <a:custGeom>
              <a:avLst/>
              <a:gdLst/>
              <a:ahLst/>
              <a:cxnLst/>
              <a:rect l="l" t="t" r="r" b="b"/>
              <a:pathLst>
                <a:path w="405" h="370" extrusionOk="0">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04;p78">
              <a:extLst>
                <a:ext uri="{FF2B5EF4-FFF2-40B4-BE49-F238E27FC236}">
                  <a16:creationId xmlns:a16="http://schemas.microsoft.com/office/drawing/2014/main" id="{EE442958-3820-4809-98D8-A1CFAF2F2754}"/>
                </a:ext>
              </a:extLst>
            </p:cNvPr>
            <p:cNvSpPr/>
            <p:nvPr/>
          </p:nvSpPr>
          <p:spPr>
            <a:xfrm>
              <a:off x="6324358" y="1751883"/>
              <a:ext cx="12922" cy="11776"/>
            </a:xfrm>
            <a:custGeom>
              <a:avLst/>
              <a:gdLst/>
              <a:ahLst/>
              <a:cxnLst/>
              <a:rect l="l" t="t" r="r" b="b"/>
              <a:pathLst>
                <a:path w="406" h="370" extrusionOk="0">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05;p78">
              <a:extLst>
                <a:ext uri="{FF2B5EF4-FFF2-40B4-BE49-F238E27FC236}">
                  <a16:creationId xmlns:a16="http://schemas.microsoft.com/office/drawing/2014/main" id="{6BCB0B35-6C43-46D2-B8FA-40260244881C}"/>
                </a:ext>
              </a:extLst>
            </p:cNvPr>
            <p:cNvSpPr/>
            <p:nvPr/>
          </p:nvSpPr>
          <p:spPr>
            <a:xfrm>
              <a:off x="6304657" y="1653823"/>
              <a:ext cx="14036" cy="10567"/>
            </a:xfrm>
            <a:custGeom>
              <a:avLst/>
              <a:gdLst/>
              <a:ahLst/>
              <a:cxnLst/>
              <a:rect l="l" t="t" r="r" b="b"/>
              <a:pathLst>
                <a:path w="441" h="332" extrusionOk="0">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06;p78">
              <a:extLst>
                <a:ext uri="{FF2B5EF4-FFF2-40B4-BE49-F238E27FC236}">
                  <a16:creationId xmlns:a16="http://schemas.microsoft.com/office/drawing/2014/main" id="{A1244315-D97D-4AA6-8FE9-73E5F6B08BB6}"/>
                </a:ext>
              </a:extLst>
            </p:cNvPr>
            <p:cNvSpPr/>
            <p:nvPr/>
          </p:nvSpPr>
          <p:spPr>
            <a:xfrm>
              <a:off x="6469874" y="1724511"/>
              <a:ext cx="14068" cy="10344"/>
            </a:xfrm>
            <a:custGeom>
              <a:avLst/>
              <a:gdLst/>
              <a:ahLst/>
              <a:cxnLst/>
              <a:rect l="l" t="t" r="r" b="b"/>
              <a:pathLst>
                <a:path w="442" h="325" extrusionOk="0">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207;p78">
              <a:extLst>
                <a:ext uri="{FF2B5EF4-FFF2-40B4-BE49-F238E27FC236}">
                  <a16:creationId xmlns:a16="http://schemas.microsoft.com/office/drawing/2014/main" id="{9B0B419B-EFCA-4888-BB1A-DD8142D29CF2}"/>
                </a:ext>
              </a:extLst>
            </p:cNvPr>
            <p:cNvSpPr/>
            <p:nvPr/>
          </p:nvSpPr>
          <p:spPr>
            <a:xfrm>
              <a:off x="6424392" y="1605158"/>
              <a:ext cx="11394" cy="13368"/>
            </a:xfrm>
            <a:custGeom>
              <a:avLst/>
              <a:gdLst/>
              <a:ahLst/>
              <a:cxnLst/>
              <a:rect l="l" t="t" r="r" b="b"/>
              <a:pathLst>
                <a:path w="358" h="420" extrusionOk="0">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208;p78">
              <a:extLst>
                <a:ext uri="{FF2B5EF4-FFF2-40B4-BE49-F238E27FC236}">
                  <a16:creationId xmlns:a16="http://schemas.microsoft.com/office/drawing/2014/main" id="{AB67EA8A-5572-4547-9105-EB50A32F95C1}"/>
                </a:ext>
              </a:extLst>
            </p:cNvPr>
            <p:cNvSpPr/>
            <p:nvPr/>
          </p:nvSpPr>
          <p:spPr>
            <a:xfrm>
              <a:off x="6353926" y="1770916"/>
              <a:ext cx="11394" cy="13208"/>
            </a:xfrm>
            <a:custGeom>
              <a:avLst/>
              <a:gdLst/>
              <a:ahLst/>
              <a:cxnLst/>
              <a:rect l="l" t="t" r="r" b="b"/>
              <a:pathLst>
                <a:path w="358" h="415" extrusionOk="0">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209;p78">
              <a:extLst>
                <a:ext uri="{FF2B5EF4-FFF2-40B4-BE49-F238E27FC236}">
                  <a16:creationId xmlns:a16="http://schemas.microsoft.com/office/drawing/2014/main" id="{02230E42-6EF3-44C7-8CD0-0B93DCCB01BA}"/>
                </a:ext>
              </a:extLst>
            </p:cNvPr>
            <p:cNvSpPr/>
            <p:nvPr/>
          </p:nvSpPr>
          <p:spPr>
            <a:xfrm>
              <a:off x="6355040" y="1604363"/>
              <a:ext cx="11044" cy="13399"/>
            </a:xfrm>
            <a:custGeom>
              <a:avLst/>
              <a:gdLst/>
              <a:ahLst/>
              <a:cxnLst/>
              <a:rect l="l" t="t" r="r" b="b"/>
              <a:pathLst>
                <a:path w="347" h="421" extrusionOk="0">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210;p78">
              <a:extLst>
                <a:ext uri="{FF2B5EF4-FFF2-40B4-BE49-F238E27FC236}">
                  <a16:creationId xmlns:a16="http://schemas.microsoft.com/office/drawing/2014/main" id="{E059C1D8-5E69-4006-ABCB-FA9F4A4B2087}"/>
                </a:ext>
              </a:extLst>
            </p:cNvPr>
            <p:cNvSpPr/>
            <p:nvPr/>
          </p:nvSpPr>
          <p:spPr>
            <a:xfrm>
              <a:off x="6422514" y="1771489"/>
              <a:ext cx="11012" cy="13017"/>
            </a:xfrm>
            <a:custGeom>
              <a:avLst/>
              <a:gdLst/>
              <a:ahLst/>
              <a:cxnLst/>
              <a:rect l="l" t="t" r="r" b="b"/>
              <a:pathLst>
                <a:path w="346" h="409" extrusionOk="0">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211;p78">
              <a:extLst>
                <a:ext uri="{FF2B5EF4-FFF2-40B4-BE49-F238E27FC236}">
                  <a16:creationId xmlns:a16="http://schemas.microsoft.com/office/drawing/2014/main" id="{959AFBF0-26DC-476C-BF4C-14E1170B5BC4}"/>
                </a:ext>
              </a:extLst>
            </p:cNvPr>
            <p:cNvSpPr/>
            <p:nvPr/>
          </p:nvSpPr>
          <p:spPr>
            <a:xfrm>
              <a:off x="6470637" y="1655541"/>
              <a:ext cx="14036" cy="10726"/>
            </a:xfrm>
            <a:custGeom>
              <a:avLst/>
              <a:gdLst/>
              <a:ahLst/>
              <a:cxnLst/>
              <a:rect l="l" t="t" r="r" b="b"/>
              <a:pathLst>
                <a:path w="441" h="337" extrusionOk="0">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212;p78">
              <a:extLst>
                <a:ext uri="{FF2B5EF4-FFF2-40B4-BE49-F238E27FC236}">
                  <a16:creationId xmlns:a16="http://schemas.microsoft.com/office/drawing/2014/main" id="{109B8A57-2EC2-4973-AA2C-596FBE94032C}"/>
                </a:ext>
              </a:extLst>
            </p:cNvPr>
            <p:cNvSpPr/>
            <p:nvPr/>
          </p:nvSpPr>
          <p:spPr>
            <a:xfrm>
              <a:off x="6303893" y="1723175"/>
              <a:ext cx="13686" cy="10153"/>
            </a:xfrm>
            <a:custGeom>
              <a:avLst/>
              <a:gdLst/>
              <a:ahLst/>
              <a:cxnLst/>
              <a:rect l="l" t="t" r="r" b="b"/>
              <a:pathLst>
                <a:path w="430" h="319" extrusionOk="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Prophet Method</a:t>
            </a:r>
            <a:endParaRPr dirty="0"/>
          </a:p>
        </p:txBody>
      </p:sp>
      <p:sp>
        <p:nvSpPr>
          <p:cNvPr id="168" name="Google Shape;168;p33"/>
          <p:cNvSpPr txBox="1">
            <a:spLocks noGrp="1"/>
          </p:cNvSpPr>
          <p:nvPr>
            <p:ph type="body" idx="1"/>
          </p:nvPr>
        </p:nvSpPr>
        <p:spPr>
          <a:xfrm>
            <a:off x="2027430" y="651677"/>
            <a:ext cx="5539200" cy="36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1200" dirty="0">
                <a:solidFill>
                  <a:schemeClr val="accent1"/>
                </a:solidFill>
                <a:latin typeface="Work Sans Light"/>
                <a:ea typeface="Work Sans Light"/>
                <a:cs typeface="Work Sans Light"/>
                <a:sym typeface="Work Sans Light"/>
              </a:rPr>
              <a:t>Prophet best used </a:t>
            </a:r>
            <a:r>
              <a:rPr lang="en-US" sz="1200" dirty="0"/>
              <a:t>for data that have any of the following characteristics:</a:t>
            </a:r>
          </a:p>
          <a:p>
            <a:pPr marL="0" lvl="0" indent="0" algn="l" rtl="0">
              <a:spcBef>
                <a:spcPts val="0"/>
              </a:spcBef>
              <a:spcAft>
                <a:spcPts val="0"/>
              </a:spcAft>
              <a:buClr>
                <a:schemeClr val="dk1"/>
              </a:buClr>
              <a:buSzPts val="1100"/>
              <a:buFont typeface="Arial"/>
              <a:buNone/>
            </a:pPr>
            <a:endParaRPr lang="en-US" sz="1200" dirty="0">
              <a:solidFill>
                <a:schemeClr val="accent1"/>
              </a:solidFill>
              <a:latin typeface="Work Sans Light"/>
              <a:ea typeface="Work Sans Light"/>
              <a:cs typeface="Work Sans Light"/>
              <a:sym typeface="Work Sans Light"/>
            </a:endParaRPr>
          </a:p>
          <a:p>
            <a:pPr lvl="0" indent="-292100">
              <a:buSzPts val="1000"/>
              <a:buFont typeface="Work Sans Light"/>
              <a:buAutoNum type="arabicPeriod"/>
            </a:pPr>
            <a:r>
              <a:rPr lang="en-US" sz="1200" dirty="0"/>
              <a:t>Hourly, daily, or weekly observations with at least a few months (preferably a year) of history.</a:t>
            </a:r>
            <a:endParaRPr lang="en-US" sz="1200" dirty="0">
              <a:solidFill>
                <a:schemeClr val="accent1"/>
              </a:solidFill>
              <a:latin typeface="Work Sans Light"/>
              <a:ea typeface="Work Sans Light"/>
              <a:cs typeface="Work Sans Light"/>
              <a:sym typeface="Work Sans Light"/>
            </a:endParaRPr>
          </a:p>
          <a:p>
            <a:pPr lvl="0" indent="-292100">
              <a:buSzPts val="1000"/>
              <a:buFont typeface="Work Sans Light"/>
              <a:buAutoNum type="arabicPeriod"/>
            </a:pPr>
            <a:r>
              <a:rPr lang="en-US" sz="1200" dirty="0"/>
              <a:t>Important holidays that occur at irregular intervals that are known in advance.</a:t>
            </a:r>
          </a:p>
          <a:p>
            <a:pPr lvl="0" indent="-292100">
              <a:buSzPts val="1000"/>
              <a:buFont typeface="Work Sans Light"/>
              <a:buAutoNum type="arabicPeriod"/>
            </a:pPr>
            <a:r>
              <a:rPr lang="en-US" sz="1200" dirty="0"/>
              <a:t>Historical trend changes</a:t>
            </a:r>
          </a:p>
          <a:p>
            <a:pPr lvl="0" indent="-292100">
              <a:buSzPts val="1000"/>
              <a:buFont typeface="Work Sans Light"/>
              <a:buAutoNum type="arabicPeriod"/>
            </a:pPr>
            <a:r>
              <a:rPr lang="en-US" sz="1200" dirty="0"/>
              <a:t>Trends that are non-linear growth curves</a:t>
            </a:r>
          </a:p>
          <a:p>
            <a:pPr marL="0" lvl="0" indent="0">
              <a:buClr>
                <a:schemeClr val="dk1"/>
              </a:buClr>
              <a:buSzPts val="1100"/>
              <a:buNone/>
            </a:pPr>
            <a:endParaRPr lang="en-US" sz="1200" dirty="0"/>
          </a:p>
          <a:p>
            <a:pPr marL="0" lvl="0" indent="0">
              <a:buClr>
                <a:schemeClr val="dk1"/>
              </a:buClr>
              <a:buSzPts val="1100"/>
              <a:buNone/>
            </a:pPr>
            <a:r>
              <a:rPr lang="en-US" sz="1200" dirty="0"/>
              <a:t>The electrical usage data can be used with Prophet because it satisfy the characteristic from the above.</a:t>
            </a:r>
          </a:p>
          <a:p>
            <a:pPr marL="0" lvl="0" indent="0">
              <a:buClr>
                <a:schemeClr val="dk1"/>
              </a:buClr>
              <a:buSzPts val="1100"/>
              <a:buNone/>
            </a:pPr>
            <a:endParaRPr lang="en-US" sz="1200" dirty="0"/>
          </a:p>
          <a:p>
            <a:pPr marL="0" lvl="0" indent="0">
              <a:buClr>
                <a:schemeClr val="dk1"/>
              </a:buClr>
              <a:buSzPts val="1100"/>
              <a:buNone/>
            </a:pPr>
            <a:r>
              <a:rPr lang="en-US" sz="1200" dirty="0"/>
              <a:t>Prophet tutorial can be seen in:</a:t>
            </a:r>
          </a:p>
          <a:p>
            <a:pPr marL="0" lvl="0" indent="0">
              <a:buClr>
                <a:schemeClr val="dk1"/>
              </a:buClr>
              <a:buSzPts val="1100"/>
              <a:buNone/>
            </a:pPr>
            <a:r>
              <a:rPr lang="en-US" sz="1200" dirty="0"/>
              <a:t>https://facebook.github.io/prophet/</a:t>
            </a:r>
          </a:p>
        </p:txBody>
      </p:sp>
    </p:spTree>
    <p:extLst>
      <p:ext uri="{BB962C8B-B14F-4D97-AF65-F5344CB8AC3E}">
        <p14:creationId xmlns:p14="http://schemas.microsoft.com/office/powerpoint/2010/main" val="2256805847"/>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827</Words>
  <Application>Microsoft Office PowerPoint</Application>
  <PresentationFormat>On-screen Show (16:9)</PresentationFormat>
  <Paragraphs>138</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Source Sans Pro Light</vt:lpstr>
      <vt:lpstr>Varela Round</vt:lpstr>
      <vt:lpstr>Fira Sans Extra Condensed Medium</vt:lpstr>
      <vt:lpstr>Righteous</vt:lpstr>
      <vt:lpstr>Nunito Light</vt:lpstr>
      <vt:lpstr>Work Sans Light</vt:lpstr>
      <vt:lpstr>Arial</vt:lpstr>
      <vt:lpstr>Barlow Semi Condensed</vt:lpstr>
      <vt:lpstr>Work Sans Medium</vt:lpstr>
      <vt:lpstr>Neon Cyber Monday by Slidesgo</vt:lpstr>
      <vt:lpstr>ENERGY USAGE IN KENTUCKY</vt:lpstr>
      <vt:lpstr>TABLE OF CONTENTS</vt:lpstr>
      <vt:lpstr>DATA</vt:lpstr>
      <vt:lpstr>KENTUCKY STATE</vt:lpstr>
      <vt:lpstr>ELECTRICITY USAGE</vt:lpstr>
      <vt:lpstr>ELECTRICITY USAGE</vt:lpstr>
      <vt:lpstr>Method</vt:lpstr>
      <vt:lpstr>Prophet Method</vt:lpstr>
      <vt:lpstr>Prophet Method</vt:lpstr>
      <vt:lpstr>ANALYSIS</vt:lpstr>
      <vt:lpstr>TREND LINE</vt:lpstr>
      <vt:lpstr>ENERGY USAGE IN 2013 - 2017</vt:lpstr>
      <vt:lpstr>HOLIDAY EFFECT</vt:lpstr>
      <vt:lpstr>HOLIDAY EFFECT</vt:lpstr>
      <vt:lpstr>SEASONAL</vt:lpstr>
      <vt:lpstr>SEASONAL</vt:lpstr>
      <vt:lpstr>SEASONAL</vt:lpstr>
      <vt:lpstr>SEASONAL</vt:lpstr>
      <vt:lpstr>YEARLY AND DAILY</vt:lpstr>
      <vt:lpstr>YEARLY AND DAILY</vt:lpstr>
      <vt:lpstr>CONCLUSION</vt:lpstr>
      <vt:lpstr>ELECTRICITY USAGE FACTOR</vt:lpstr>
      <vt:lpstr>KENTUCKY’s CITIZEN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USAGE IN KENTUCKY</dc:title>
  <cp:lastModifiedBy>Anandwi GM Arreto</cp:lastModifiedBy>
  <cp:revision>35</cp:revision>
  <dcterms:modified xsi:type="dcterms:W3CDTF">2019-12-16T16:09:42Z</dcterms:modified>
</cp:coreProperties>
</file>