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6"/>
  </p:notesMasterIdLst>
  <p:sldIdLst>
    <p:sldId id="256" r:id="rId2"/>
    <p:sldId id="259" r:id="rId3"/>
    <p:sldId id="261" r:id="rId4"/>
    <p:sldId id="274" r:id="rId5"/>
    <p:sldId id="262" r:id="rId6"/>
    <p:sldId id="268" r:id="rId7"/>
    <p:sldId id="270" r:id="rId8"/>
    <p:sldId id="257" r:id="rId9"/>
    <p:sldId id="315" r:id="rId10"/>
    <p:sldId id="280" r:id="rId11"/>
    <p:sldId id="265" r:id="rId12"/>
    <p:sldId id="319" r:id="rId13"/>
    <p:sldId id="309" r:id="rId14"/>
    <p:sldId id="310" r:id="rId15"/>
    <p:sldId id="311" r:id="rId16"/>
    <p:sldId id="312" r:id="rId17"/>
    <p:sldId id="314" r:id="rId18"/>
    <p:sldId id="317" r:id="rId19"/>
    <p:sldId id="313" r:id="rId20"/>
    <p:sldId id="316" r:id="rId21"/>
    <p:sldId id="308" r:id="rId22"/>
    <p:sldId id="264" r:id="rId23"/>
    <p:sldId id="318" r:id="rId24"/>
    <p:sldId id="320" r:id="rId25"/>
  </p:sldIdLst>
  <p:sldSz cx="9144000" cy="5143500" type="screen16x9"/>
  <p:notesSz cx="6858000" cy="9144000"/>
  <p:embeddedFontLst>
    <p:embeddedFont>
      <p:font typeface="Fira Sans Extra Condensed Medium" panose="020B0604020202020204" charset="0"/>
      <p:regular r:id="rId27"/>
      <p:bold r:id="rId28"/>
      <p:italic r:id="rId29"/>
      <p:boldItalic r:id="rId30"/>
    </p:embeddedFont>
    <p:embeddedFont>
      <p:font typeface="Righteous" panose="020B0604020202020204" charset="0"/>
      <p:regular r:id="rId31"/>
    </p:embeddedFont>
    <p:embeddedFont>
      <p:font typeface="Source Sans Pro Light" panose="020B0403030403020204" pitchFamily="34" charset="0"/>
      <p:regular r:id="rId32"/>
      <p:bold r:id="rId33"/>
      <p:italic r:id="rId34"/>
      <p:boldItalic r:id="rId35"/>
    </p:embeddedFont>
    <p:embeddedFont>
      <p:font typeface="Varela Round" panose="020B0604020202020204" charset="-79"/>
      <p:regular r:id="rId36"/>
    </p:embeddedFont>
    <p:embeddedFont>
      <p:font typeface="Work Sans Light" panose="020B0604020202020204" charset="0"/>
      <p:regular r:id="rId37"/>
      <p:bold r:id="rId38"/>
    </p:embeddedFont>
    <p:embeddedFont>
      <p:font typeface="Work Sans Medium"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EC54D7-D59D-4FF2-934A-E1FF6A2B13F7}">
  <a:tblStyle styleId="{9CEC54D7-D59D-4FF2-934A-E1FF6A2B13F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3AE623-4F34-453E-B828-E28EA1DEB1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63012df1a5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63012df1a5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136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743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173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5721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770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04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817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03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310a5ef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310a5ef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6623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63012df1a5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63012df1a5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649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63012df1a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63012df1a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3012df1a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63012df1a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946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63012df1a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63012df1a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80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3012df1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3012df1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63012df1a5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63012df1a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63012df1a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63012df1a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63012df1a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63012df1a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63012df1a5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63012df1a5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049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01902" y="2100325"/>
            <a:ext cx="5100000" cy="1887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9600"/>
              <a:buNone/>
              <a:defRPr sz="9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endParaRPr/>
          </a:p>
        </p:txBody>
      </p:sp>
      <p:sp>
        <p:nvSpPr>
          <p:cNvPr id="10" name="Google Shape;10;p2"/>
          <p:cNvSpPr txBox="1">
            <a:spLocks noGrp="1"/>
          </p:cNvSpPr>
          <p:nvPr>
            <p:ph type="subTitle" idx="1"/>
          </p:nvPr>
        </p:nvSpPr>
        <p:spPr>
          <a:xfrm>
            <a:off x="707781" y="3528899"/>
            <a:ext cx="2087400" cy="67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flipH="1">
            <a:off x="6349425" y="2108394"/>
            <a:ext cx="2195400" cy="93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2" name="Google Shape;72;p16"/>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eadline 3">
  <p:cSld name="CUSTOM_12">
    <p:spTree>
      <p:nvGrpSpPr>
        <p:cNvPr id="1" name="Shape 111"/>
        <p:cNvGrpSpPr/>
        <p:nvPr/>
      </p:nvGrpSpPr>
      <p:grpSpPr>
        <a:xfrm>
          <a:off x="0" y="0"/>
          <a:ext cx="0" cy="0"/>
          <a:chOff x="0" y="0"/>
          <a:chExt cx="0" cy="0"/>
        </a:xfrm>
      </p:grpSpPr>
      <p:sp>
        <p:nvSpPr>
          <p:cNvPr id="112" name="Google Shape;112;p21"/>
          <p:cNvSpPr txBox="1">
            <a:spLocks noGrp="1"/>
          </p:cNvSpPr>
          <p:nvPr>
            <p:ph type="ctrTitle"/>
          </p:nvPr>
        </p:nvSpPr>
        <p:spPr>
          <a:xfrm>
            <a:off x="2021610" y="4205550"/>
            <a:ext cx="2845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13" name="Google Shape;113;p21"/>
          <p:cNvSpPr txBox="1">
            <a:spLocks noGrp="1"/>
          </p:cNvSpPr>
          <p:nvPr>
            <p:ph type="subTitle" idx="1"/>
          </p:nvPr>
        </p:nvSpPr>
        <p:spPr>
          <a:xfrm>
            <a:off x="4395528" y="4118203"/>
            <a:ext cx="27378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14" name="Google Shape;114;p21"/>
          <p:cNvSpPr txBox="1">
            <a:spLocks noGrp="1"/>
          </p:cNvSpPr>
          <p:nvPr>
            <p:ph type="title" idx="2" hasCustomPrompt="1"/>
          </p:nvPr>
        </p:nvSpPr>
        <p:spPr>
          <a:xfrm>
            <a:off x="2021623" y="3607453"/>
            <a:ext cx="17538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14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_1">
    <p:bg>
      <p:bgPr>
        <a:no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4">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flipH="1">
            <a:off x="3187656" y="100602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6" name="Google Shape;16;p4"/>
          <p:cNvSpPr txBox="1">
            <a:spLocks noGrp="1"/>
          </p:cNvSpPr>
          <p:nvPr>
            <p:ph type="subTitle" idx="1"/>
          </p:nvPr>
        </p:nvSpPr>
        <p:spPr>
          <a:xfrm flipH="1">
            <a:off x="3187573" y="1467512"/>
            <a:ext cx="16020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 name="Google Shape;17;p4"/>
          <p:cNvSpPr txBox="1">
            <a:spLocks noGrp="1"/>
          </p:cNvSpPr>
          <p:nvPr>
            <p:ph type="title" idx="2" hasCustomPrompt="1"/>
          </p:nvPr>
        </p:nvSpPr>
        <p:spPr>
          <a:xfrm>
            <a:off x="3671775" y="883818"/>
            <a:ext cx="611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4"/>
          <p:cNvSpPr txBox="1">
            <a:spLocks noGrp="1"/>
          </p:cNvSpPr>
          <p:nvPr>
            <p:ph type="ctrTitle" idx="3"/>
          </p:nvPr>
        </p:nvSpPr>
        <p:spPr>
          <a:xfrm flipH="1">
            <a:off x="3187656" y="308825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9" name="Google Shape;19;p4"/>
          <p:cNvSpPr txBox="1">
            <a:spLocks noGrp="1"/>
          </p:cNvSpPr>
          <p:nvPr>
            <p:ph type="subTitle" idx="4"/>
          </p:nvPr>
        </p:nvSpPr>
        <p:spPr>
          <a:xfrm flipH="1">
            <a:off x="3187672" y="3544263"/>
            <a:ext cx="16020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 name="Google Shape;20;p4"/>
          <p:cNvSpPr txBox="1">
            <a:spLocks noGrp="1"/>
          </p:cNvSpPr>
          <p:nvPr>
            <p:ph type="title" idx="5" hasCustomPrompt="1"/>
          </p:nvPr>
        </p:nvSpPr>
        <p:spPr>
          <a:xfrm>
            <a:off x="3673003" y="2843668"/>
            <a:ext cx="611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4"/>
          <p:cNvSpPr txBox="1">
            <a:spLocks noGrp="1"/>
          </p:cNvSpPr>
          <p:nvPr>
            <p:ph type="ctrTitle" idx="6"/>
          </p:nvPr>
        </p:nvSpPr>
        <p:spPr>
          <a:xfrm flipH="1">
            <a:off x="6845897" y="100602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 name="Google Shape;22;p4"/>
          <p:cNvSpPr txBox="1">
            <a:spLocks noGrp="1"/>
          </p:cNvSpPr>
          <p:nvPr>
            <p:ph type="subTitle" idx="7"/>
          </p:nvPr>
        </p:nvSpPr>
        <p:spPr>
          <a:xfrm flipH="1">
            <a:off x="6845925" y="1467512"/>
            <a:ext cx="17898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4"/>
          <p:cNvSpPr txBox="1">
            <a:spLocks noGrp="1"/>
          </p:cNvSpPr>
          <p:nvPr>
            <p:ph type="title" idx="8" hasCustomPrompt="1"/>
          </p:nvPr>
        </p:nvSpPr>
        <p:spPr>
          <a:xfrm>
            <a:off x="7201626" y="897345"/>
            <a:ext cx="884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4"/>
          <p:cNvSpPr txBox="1">
            <a:spLocks noGrp="1"/>
          </p:cNvSpPr>
          <p:nvPr>
            <p:ph type="ctrTitle" idx="9"/>
          </p:nvPr>
        </p:nvSpPr>
        <p:spPr>
          <a:xfrm flipH="1">
            <a:off x="6839174" y="3086449"/>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5" name="Google Shape;25;p4"/>
          <p:cNvSpPr txBox="1">
            <a:spLocks noGrp="1"/>
          </p:cNvSpPr>
          <p:nvPr>
            <p:ph type="subTitle" idx="13"/>
          </p:nvPr>
        </p:nvSpPr>
        <p:spPr>
          <a:xfrm flipH="1">
            <a:off x="6839200" y="3544263"/>
            <a:ext cx="17898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4"/>
          <p:cNvSpPr txBox="1">
            <a:spLocks noGrp="1"/>
          </p:cNvSpPr>
          <p:nvPr>
            <p:ph type="title" idx="14" hasCustomPrompt="1"/>
          </p:nvPr>
        </p:nvSpPr>
        <p:spPr>
          <a:xfrm>
            <a:off x="7201626" y="2842140"/>
            <a:ext cx="884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7" name="Google Shape;27;p4"/>
          <p:cNvSpPr txBox="1">
            <a:spLocks noGrp="1"/>
          </p:cNvSpPr>
          <p:nvPr>
            <p:ph type="title" idx="15"/>
          </p:nvPr>
        </p:nvSpPr>
        <p:spPr>
          <a:xfrm rot="-5400000">
            <a:off x="-1014638"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1">
  <p:cSld name="CUSTOM_1">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617619" y="2317250"/>
            <a:ext cx="2470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3" name="Google Shape;33;p6"/>
          <p:cNvSpPr txBox="1">
            <a:spLocks noGrp="1"/>
          </p:cNvSpPr>
          <p:nvPr>
            <p:ph type="subTitle" idx="1"/>
          </p:nvPr>
        </p:nvSpPr>
        <p:spPr>
          <a:xfrm>
            <a:off x="617619" y="2778700"/>
            <a:ext cx="25599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 name="Google Shape;34;p6"/>
          <p:cNvSpPr txBox="1">
            <a:spLocks noGrp="1"/>
          </p:cNvSpPr>
          <p:nvPr>
            <p:ph type="title" idx="2" hasCustomPrompt="1"/>
          </p:nvPr>
        </p:nvSpPr>
        <p:spPr>
          <a:xfrm>
            <a:off x="617619" y="1714374"/>
            <a:ext cx="839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7"/>
          <p:cNvSpPr txBox="1">
            <a:spLocks noGrp="1"/>
          </p:cNvSpPr>
          <p:nvPr>
            <p:ph type="body" idx="1"/>
          </p:nvPr>
        </p:nvSpPr>
        <p:spPr>
          <a:xfrm>
            <a:off x="2739150" y="1457550"/>
            <a:ext cx="4592100" cy="23652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Nunito Light"/>
              <a:buChar char="●"/>
              <a:defRPr sz="1400"/>
            </a:lvl1pPr>
            <a:lvl2pPr marL="914400" lvl="1" indent="-330200" rtl="0">
              <a:spcBef>
                <a:spcPts val="1600"/>
              </a:spcBef>
              <a:spcAft>
                <a:spcPts val="0"/>
              </a:spcAft>
              <a:buSzPts val="1600"/>
              <a:buFont typeface="Nunito Light"/>
              <a:buChar char="○"/>
              <a:defRPr/>
            </a:lvl2pPr>
            <a:lvl3pPr marL="1371600" lvl="2" indent="-323850" rtl="0">
              <a:spcBef>
                <a:spcPts val="1600"/>
              </a:spcBef>
              <a:spcAft>
                <a:spcPts val="0"/>
              </a:spcAft>
              <a:buSzPts val="1500"/>
              <a:buFont typeface="Nunito Light"/>
              <a:buChar char="■"/>
              <a:defRPr/>
            </a:lvl3pPr>
            <a:lvl4pPr marL="1828800" lvl="3" indent="-323850" rtl="0">
              <a:spcBef>
                <a:spcPts val="1600"/>
              </a:spcBef>
              <a:spcAft>
                <a:spcPts val="0"/>
              </a:spcAft>
              <a:buSzPts val="1500"/>
              <a:buFont typeface="Nunito Light"/>
              <a:buChar char="●"/>
              <a:defRPr/>
            </a:lvl4pPr>
            <a:lvl5pPr marL="2286000" lvl="4" indent="-304800" rtl="0">
              <a:spcBef>
                <a:spcPts val="1600"/>
              </a:spcBef>
              <a:spcAft>
                <a:spcPts val="0"/>
              </a:spcAft>
              <a:buSzPts val="1200"/>
              <a:buFont typeface="Nunito Light"/>
              <a:buChar char="○"/>
              <a:defRPr/>
            </a:lvl5pPr>
            <a:lvl6pPr marL="2743200" lvl="5" indent="-304800" rtl="0">
              <a:spcBef>
                <a:spcPts val="1600"/>
              </a:spcBef>
              <a:spcAft>
                <a:spcPts val="0"/>
              </a:spcAft>
              <a:buSzPts val="1200"/>
              <a:buFont typeface="Nunito Light"/>
              <a:buChar char="■"/>
              <a:defRPr/>
            </a:lvl6pPr>
            <a:lvl7pPr marL="3200400" lvl="6" indent="-311150" rtl="0">
              <a:spcBef>
                <a:spcPts val="1600"/>
              </a:spcBef>
              <a:spcAft>
                <a:spcPts val="0"/>
              </a:spcAft>
              <a:buSzPts val="1300"/>
              <a:buFont typeface="Nunito Light"/>
              <a:buChar char="●"/>
              <a:defRPr/>
            </a:lvl7pPr>
            <a:lvl8pPr marL="3657600" lvl="7" indent="-311150" rtl="0">
              <a:spcBef>
                <a:spcPts val="1600"/>
              </a:spcBef>
              <a:spcAft>
                <a:spcPts val="0"/>
              </a:spcAft>
              <a:buSzPts val="1300"/>
              <a:buFont typeface="Nunito Light"/>
              <a:buChar char="○"/>
              <a:defRPr/>
            </a:lvl8pPr>
            <a:lvl9pPr marL="4114800" lvl="8" indent="-304800" rtl="0">
              <a:spcBef>
                <a:spcPts val="1600"/>
              </a:spcBef>
              <a:spcAft>
                <a:spcPts val="1600"/>
              </a:spcAft>
              <a:buSzPts val="1200"/>
              <a:buFont typeface="Nunito Light"/>
              <a:buChar char="■"/>
              <a:defRPr/>
            </a:lvl9pPr>
          </a:lstStyle>
          <a:p>
            <a:endParaRPr/>
          </a:p>
        </p:txBody>
      </p:sp>
      <p:sp>
        <p:nvSpPr>
          <p:cNvPr id="37" name="Google Shape;37;p7"/>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8"/>
          <p:cNvSpPr txBox="1">
            <a:spLocks noGrp="1"/>
          </p:cNvSpPr>
          <p:nvPr>
            <p:ph type="ctrTitle"/>
          </p:nvPr>
        </p:nvSpPr>
        <p:spPr>
          <a:xfrm flipH="1">
            <a:off x="5109875" y="684488"/>
            <a:ext cx="15534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0" name="Google Shape;40;p8"/>
          <p:cNvSpPr txBox="1">
            <a:spLocks noGrp="1"/>
          </p:cNvSpPr>
          <p:nvPr>
            <p:ph type="subTitle" idx="1"/>
          </p:nvPr>
        </p:nvSpPr>
        <p:spPr>
          <a:xfrm flipH="1">
            <a:off x="3576800" y="1145950"/>
            <a:ext cx="3130200" cy="1843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 name="Google Shape;41;p8"/>
          <p:cNvSpPr txBox="1">
            <a:spLocks noGrp="1"/>
          </p:cNvSpPr>
          <p:nvPr>
            <p:ph type="ctrTitle" idx="2"/>
          </p:nvPr>
        </p:nvSpPr>
        <p:spPr>
          <a:xfrm flipH="1">
            <a:off x="3235150" y="2614686"/>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2" name="Google Shape;42;p8"/>
          <p:cNvSpPr txBox="1">
            <a:spLocks noGrp="1"/>
          </p:cNvSpPr>
          <p:nvPr>
            <p:ph type="subTitle" idx="3"/>
          </p:nvPr>
        </p:nvSpPr>
        <p:spPr>
          <a:xfrm flipH="1">
            <a:off x="3235200" y="3076149"/>
            <a:ext cx="3130200" cy="116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8"/>
          <p:cNvSpPr txBox="1">
            <a:spLocks noGrp="1"/>
          </p:cNvSpPr>
          <p:nvPr>
            <p:ph type="title" idx="4"/>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44"/>
        <p:cNvGrpSpPr/>
        <p:nvPr/>
      </p:nvGrpSpPr>
      <p:grpSpPr>
        <a:xfrm>
          <a:off x="0" y="0"/>
          <a:ext cx="0" cy="0"/>
          <a:chOff x="0" y="0"/>
          <a:chExt cx="0" cy="0"/>
        </a:xfrm>
      </p:grpSpPr>
      <p:sp>
        <p:nvSpPr>
          <p:cNvPr id="45" name="Google Shape;45;p9"/>
          <p:cNvSpPr txBox="1">
            <a:spLocks noGrp="1"/>
          </p:cNvSpPr>
          <p:nvPr>
            <p:ph type="ctrTitle"/>
          </p:nvPr>
        </p:nvSpPr>
        <p:spPr>
          <a:xfrm flipH="1">
            <a:off x="2942904" y="112142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6" name="Google Shape;46;p9"/>
          <p:cNvSpPr txBox="1">
            <a:spLocks noGrp="1"/>
          </p:cNvSpPr>
          <p:nvPr>
            <p:ph type="subTitle" idx="1"/>
          </p:nvPr>
        </p:nvSpPr>
        <p:spPr>
          <a:xfrm flipH="1">
            <a:off x="2415800" y="1694796"/>
            <a:ext cx="26148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7" name="Google Shape;47;p9"/>
          <p:cNvSpPr txBox="1">
            <a:spLocks noGrp="1"/>
          </p:cNvSpPr>
          <p:nvPr>
            <p:ph type="ctrTitle" idx="2"/>
          </p:nvPr>
        </p:nvSpPr>
        <p:spPr>
          <a:xfrm flipH="1">
            <a:off x="5932129" y="2199288"/>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8" name="Google Shape;48;p9"/>
          <p:cNvSpPr txBox="1">
            <a:spLocks noGrp="1"/>
          </p:cNvSpPr>
          <p:nvPr>
            <p:ph type="subTitle" idx="3"/>
          </p:nvPr>
        </p:nvSpPr>
        <p:spPr>
          <a:xfrm flipH="1">
            <a:off x="5405025" y="2789843"/>
            <a:ext cx="26148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9" name="Google Shape;49;p9"/>
          <p:cNvSpPr txBox="1">
            <a:spLocks noGrp="1"/>
          </p:cNvSpPr>
          <p:nvPr>
            <p:ph type="ctrTitle" idx="4"/>
          </p:nvPr>
        </p:nvSpPr>
        <p:spPr>
          <a:xfrm flipH="1">
            <a:off x="2942904" y="3407008"/>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50" name="Google Shape;50;p9"/>
          <p:cNvSpPr txBox="1">
            <a:spLocks noGrp="1"/>
          </p:cNvSpPr>
          <p:nvPr>
            <p:ph type="subTitle" idx="5"/>
          </p:nvPr>
        </p:nvSpPr>
        <p:spPr>
          <a:xfrm flipH="1">
            <a:off x="2415800" y="4134139"/>
            <a:ext cx="2614800" cy="6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1" name="Google Shape;51;p9"/>
          <p:cNvSpPr txBox="1">
            <a:spLocks noGrp="1"/>
          </p:cNvSpPr>
          <p:nvPr>
            <p:ph type="title" idx="6"/>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adline 2">
  <p:cSld name="CUSTOM_11">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5735301" y="2311315"/>
            <a:ext cx="279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4" name="Google Shape;64;p14"/>
          <p:cNvSpPr txBox="1">
            <a:spLocks noGrp="1"/>
          </p:cNvSpPr>
          <p:nvPr>
            <p:ph type="subTitle" idx="1"/>
          </p:nvPr>
        </p:nvSpPr>
        <p:spPr>
          <a:xfrm>
            <a:off x="5985524" y="2780870"/>
            <a:ext cx="25416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5" name="Google Shape;65;p14"/>
          <p:cNvSpPr txBox="1">
            <a:spLocks noGrp="1"/>
          </p:cNvSpPr>
          <p:nvPr>
            <p:ph type="title" idx="2" hasCustomPrompt="1"/>
          </p:nvPr>
        </p:nvSpPr>
        <p:spPr>
          <a:xfrm>
            <a:off x="6773458" y="1717600"/>
            <a:ext cx="17538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291122" y="441325"/>
            <a:ext cx="4045200" cy="1482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8" name="Google Shape;68;p15"/>
          <p:cNvSpPr txBox="1">
            <a:spLocks noGrp="1"/>
          </p:cNvSpPr>
          <p:nvPr>
            <p:ph type="subTitle" idx="1"/>
          </p:nvPr>
        </p:nvSpPr>
        <p:spPr>
          <a:xfrm>
            <a:off x="5714999" y="2109700"/>
            <a:ext cx="2621400" cy="1235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9" name="Google Shape;69;p15"/>
          <p:cNvSpPr txBox="1"/>
          <p:nvPr/>
        </p:nvSpPr>
        <p:spPr>
          <a:xfrm>
            <a:off x="620474" y="3818048"/>
            <a:ext cx="3350700" cy="93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000">
                <a:solidFill>
                  <a:schemeClr val="lt1"/>
                </a:solidFill>
                <a:latin typeface="Work Sans Light"/>
                <a:ea typeface="Work Sans Light"/>
                <a:cs typeface="Work Sans Light"/>
                <a:sym typeface="Work Sans Light"/>
              </a:rPr>
              <a:t>CREDITS: This presentation template was created by </a:t>
            </a:r>
            <a:r>
              <a:rPr lang="en" sz="1000">
                <a:solidFill>
                  <a:schemeClr val="lt1"/>
                </a:solidFill>
                <a:uFill>
                  <a:noFill/>
                </a:uFill>
                <a:latin typeface="Work Sans Medium"/>
                <a:ea typeface="Work Sans Medium"/>
                <a:cs typeface="Work Sans Medium"/>
                <a:sym typeface="Work Sans Medium"/>
                <a:hlinkClick r:id="rId2"/>
              </a:rPr>
              <a:t>Slidesgo</a:t>
            </a:r>
            <a:r>
              <a:rPr lang="en" sz="1000">
                <a:solidFill>
                  <a:schemeClr val="lt1"/>
                </a:solidFill>
                <a:latin typeface="Work Sans Light"/>
                <a:ea typeface="Work Sans Light"/>
                <a:cs typeface="Work Sans Light"/>
                <a:sym typeface="Work Sans Light"/>
              </a:rPr>
              <a:t>, including icons by </a:t>
            </a:r>
            <a:r>
              <a:rPr lang="en" sz="1000">
                <a:solidFill>
                  <a:schemeClr val="lt1"/>
                </a:solidFill>
                <a:uFill>
                  <a:noFill/>
                </a:uFill>
                <a:latin typeface="Work Sans Medium"/>
                <a:ea typeface="Work Sans Medium"/>
                <a:cs typeface="Work Sans Medium"/>
                <a:sym typeface="Work Sans Medium"/>
                <a:hlinkClick r:id="rId3"/>
              </a:rPr>
              <a:t>Flaticon</a:t>
            </a:r>
            <a:r>
              <a:rPr lang="en" sz="1000">
                <a:solidFill>
                  <a:schemeClr val="lt1"/>
                </a:solidFill>
                <a:latin typeface="Work Sans Light"/>
                <a:ea typeface="Work Sans Light"/>
                <a:cs typeface="Work Sans Light"/>
                <a:sym typeface="Work Sans Light"/>
              </a:rPr>
              <a:t>, and infographics &amp; images by </a:t>
            </a:r>
            <a:r>
              <a:rPr lang="en" sz="1000">
                <a:solidFill>
                  <a:schemeClr val="lt1"/>
                </a:solidFill>
                <a:uFill>
                  <a:noFill/>
                </a:uFill>
                <a:latin typeface="Work Sans Medium"/>
                <a:ea typeface="Work Sans Medium"/>
                <a:cs typeface="Work Sans Medium"/>
                <a:sym typeface="Work Sans Medium"/>
                <a:hlinkClick r:id="rId4"/>
              </a:rPr>
              <a:t>Freepik</a:t>
            </a:r>
            <a:endParaRPr>
              <a:solidFill>
                <a:schemeClr val="lt1"/>
              </a:solidFill>
              <a:latin typeface="Work Sans Medium"/>
              <a:ea typeface="Work Sans Medium"/>
              <a:cs typeface="Work Sans Medium"/>
              <a:sym typeface="Work Sans Medium"/>
            </a:endParaRPr>
          </a:p>
          <a:p>
            <a:pPr marL="0" lvl="0" indent="0" algn="l" rtl="0">
              <a:spcBef>
                <a:spcPts val="0"/>
              </a:spcBef>
              <a:spcAft>
                <a:spcPts val="0"/>
              </a:spcAft>
              <a:buNone/>
            </a:pPr>
            <a:endParaRPr>
              <a:solidFill>
                <a:schemeClr val="lt1"/>
              </a:solidFill>
              <a:latin typeface="Work Sans Light"/>
              <a:ea typeface="Work Sans Light"/>
              <a:cs typeface="Work Sans Light"/>
              <a:sym typeface="Work Sans Light"/>
            </a:endParaRPr>
          </a:p>
          <a:p>
            <a:pPr marL="0" lvl="0" indent="0" algn="l" rtl="0">
              <a:lnSpc>
                <a:spcPct val="115000"/>
              </a:lnSpc>
              <a:spcBef>
                <a:spcPts val="300"/>
              </a:spcBef>
              <a:spcAft>
                <a:spcPts val="0"/>
              </a:spcAft>
              <a:buNone/>
            </a:pPr>
            <a:endParaRPr sz="1000">
              <a:solidFill>
                <a:schemeClr val="lt1"/>
              </a:solidFill>
              <a:latin typeface="Work Sans Light"/>
              <a:ea typeface="Work Sans Light"/>
              <a:cs typeface="Work Sans Light"/>
              <a:sym typeface="Work Sans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1E1E1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45750" y="355650"/>
            <a:ext cx="6275400" cy="572700"/>
          </a:xfrm>
          <a:prstGeom prst="rect">
            <a:avLst/>
          </a:prstGeom>
          <a:noFill/>
          <a:ln>
            <a:noFill/>
          </a:ln>
        </p:spPr>
        <p:txBody>
          <a:bodyPr spcFirstLastPara="1" wrap="square" lIns="91425" tIns="91425" rIns="91425" bIns="91425" anchor="t" anchorCtr="0">
            <a:noAutofit/>
          </a:bodyPr>
          <a:lstStyle>
            <a:lvl1pPr lvl="0" algn="r">
              <a:spcBef>
                <a:spcPts val="0"/>
              </a:spcBef>
              <a:spcAft>
                <a:spcPts val="0"/>
              </a:spcAft>
              <a:buClr>
                <a:schemeClr val="lt1"/>
              </a:buClr>
              <a:buSzPts val="2800"/>
              <a:buFont typeface="Varela Round"/>
              <a:buNone/>
              <a:defRPr sz="2800">
                <a:solidFill>
                  <a:schemeClr val="lt1"/>
                </a:solidFill>
                <a:latin typeface="Varela Round"/>
                <a:ea typeface="Varela Round"/>
                <a:cs typeface="Varela Round"/>
                <a:sym typeface="Varela Round"/>
              </a:defRPr>
            </a:lvl1pPr>
            <a:lvl2pPr lvl="1"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2pPr>
            <a:lvl3pPr lvl="2"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3pPr>
            <a:lvl4pPr lvl="3"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4pPr>
            <a:lvl5pPr lvl="4"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5pPr>
            <a:lvl6pPr lvl="5"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6pPr>
            <a:lvl7pPr lvl="6"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7pPr>
            <a:lvl8pPr lvl="7"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8pPr>
            <a:lvl9pPr lvl="8"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1pPr>
            <a:lvl2pPr marL="914400" lvl="1"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2pPr>
            <a:lvl3pPr marL="1371600" lvl="2"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3pPr>
            <a:lvl4pPr marL="1828800" lvl="3"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4pPr>
            <a:lvl5pPr marL="2286000" lvl="4"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5pPr>
            <a:lvl6pPr marL="2743200" lvl="5"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6pPr>
            <a:lvl7pPr marL="3200400" lvl="6"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7pPr>
            <a:lvl8pPr marL="3657600" lvl="7"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8pPr>
            <a:lvl9pPr marL="4114800" lvl="8" indent="-304800">
              <a:lnSpc>
                <a:spcPct val="115000"/>
              </a:lnSpc>
              <a:spcBef>
                <a:spcPts val="1600"/>
              </a:spcBef>
              <a:spcAft>
                <a:spcPts val="160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60" r:id="rId8"/>
    <p:sldLayoutId id="2147483661" r:id="rId9"/>
    <p:sldLayoutId id="2147483662" r:id="rId10"/>
    <p:sldLayoutId id="2147483667" r:id="rId11"/>
    <p:sldLayoutId id="2147483674" r:id="rId12"/>
    <p:sldLayoutId id="214748367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32"/>
          <p:cNvPicPr preferRelativeResize="0"/>
          <p:nvPr/>
        </p:nvPicPr>
        <p:blipFill rotWithShape="1">
          <a:blip r:embed="rId3">
            <a:alphaModFix/>
          </a:blip>
          <a:srcRect l="89" r="89"/>
          <a:stretch/>
        </p:blipFill>
        <p:spPr>
          <a:xfrm>
            <a:off x="1040799" y="318675"/>
            <a:ext cx="5140876" cy="5770858"/>
          </a:xfrm>
          <a:prstGeom prst="rect">
            <a:avLst/>
          </a:prstGeom>
          <a:noFill/>
          <a:ln>
            <a:noFill/>
          </a:ln>
        </p:spPr>
      </p:pic>
      <p:sp>
        <p:nvSpPr>
          <p:cNvPr id="154" name="Google Shape;154;p32"/>
          <p:cNvSpPr txBox="1">
            <a:spLocks noGrp="1"/>
          </p:cNvSpPr>
          <p:nvPr>
            <p:ph type="ctrTitle"/>
          </p:nvPr>
        </p:nvSpPr>
        <p:spPr>
          <a:xfrm>
            <a:off x="1730150" y="2257806"/>
            <a:ext cx="5100000" cy="18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ENERGY</a:t>
            </a:r>
            <a:br>
              <a:rPr lang="en-US" sz="4800" dirty="0"/>
            </a:br>
            <a:r>
              <a:rPr lang="en-US" sz="4800" dirty="0"/>
              <a:t>USAGE IN KENTUCKY</a:t>
            </a:r>
            <a:endParaRPr sz="4800" dirty="0">
              <a:solidFill>
                <a:schemeClr val="lt1"/>
              </a:solidFill>
            </a:endParaRPr>
          </a:p>
        </p:txBody>
      </p:sp>
      <p:sp>
        <p:nvSpPr>
          <p:cNvPr id="155" name="Google Shape;155;p32"/>
          <p:cNvSpPr txBox="1">
            <a:spLocks noGrp="1"/>
          </p:cNvSpPr>
          <p:nvPr>
            <p:ph type="subTitle" idx="1"/>
          </p:nvPr>
        </p:nvSpPr>
        <p:spPr>
          <a:xfrm>
            <a:off x="6414756" y="3095774"/>
            <a:ext cx="20874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rgbClr val="3AFCF2"/>
                </a:solidFill>
              </a:rPr>
              <a:t>Anandwi Ghurran Muhajjalin Arreto</a:t>
            </a:r>
          </a:p>
          <a:p>
            <a:pPr marL="0" lvl="0" indent="0" algn="r" rtl="0">
              <a:spcBef>
                <a:spcPts val="0"/>
              </a:spcBef>
              <a:spcAft>
                <a:spcPts val="0"/>
              </a:spcAft>
              <a:buNone/>
            </a:pPr>
            <a:r>
              <a:rPr lang="en-US" dirty="0">
                <a:solidFill>
                  <a:schemeClr val="accent2"/>
                </a:solidFill>
              </a:rPr>
              <a:t>Teknik </a:t>
            </a:r>
            <a:r>
              <a:rPr lang="en-US" dirty="0" err="1">
                <a:solidFill>
                  <a:schemeClr val="accent2"/>
                </a:solidFill>
              </a:rPr>
              <a:t>Komputer</a:t>
            </a:r>
            <a:r>
              <a:rPr lang="en-US" dirty="0">
                <a:solidFill>
                  <a:schemeClr val="accent2"/>
                </a:solidFill>
              </a:rPr>
              <a:t> 2017</a:t>
            </a:r>
          </a:p>
          <a:p>
            <a:pPr marL="0" lvl="0" indent="0" algn="r" rtl="0">
              <a:spcBef>
                <a:spcPts val="0"/>
              </a:spcBef>
              <a:spcAft>
                <a:spcPts val="0"/>
              </a:spcAft>
              <a:buNone/>
            </a:pPr>
            <a:r>
              <a:rPr lang="en-US" dirty="0">
                <a:solidFill>
                  <a:schemeClr val="accent2"/>
                </a:solidFill>
              </a:rPr>
              <a:t>1706985911</a:t>
            </a:r>
            <a:endParaRPr dirty="0">
              <a:solidFill>
                <a:schemeClr val="accent2"/>
              </a:solidFill>
            </a:endParaRPr>
          </a:p>
        </p:txBody>
      </p:sp>
      <p:pic>
        <p:nvPicPr>
          <p:cNvPr id="156" name="Google Shape;156;p32"/>
          <p:cNvPicPr preferRelativeResize="0"/>
          <p:nvPr/>
        </p:nvPicPr>
        <p:blipFill>
          <a:blip r:embed="rId4">
            <a:alphaModFix/>
          </a:blip>
          <a:stretch>
            <a:fillRect/>
          </a:stretch>
        </p:blipFill>
        <p:spPr>
          <a:xfrm>
            <a:off x="6843050" y="-239330"/>
            <a:ext cx="855107" cy="853725"/>
          </a:xfrm>
          <a:prstGeom prst="rect">
            <a:avLst/>
          </a:prstGeom>
          <a:noFill/>
          <a:ln>
            <a:noFill/>
          </a:ln>
        </p:spPr>
      </p:pic>
      <p:pic>
        <p:nvPicPr>
          <p:cNvPr id="157" name="Google Shape;157;p32"/>
          <p:cNvPicPr preferRelativeResize="0"/>
          <p:nvPr/>
        </p:nvPicPr>
        <p:blipFill>
          <a:blip r:embed="rId5">
            <a:alphaModFix/>
          </a:blip>
          <a:stretch>
            <a:fillRect/>
          </a:stretch>
        </p:blipFill>
        <p:spPr>
          <a:xfrm>
            <a:off x="7500274" y="892754"/>
            <a:ext cx="1778952" cy="296500"/>
          </a:xfrm>
          <a:prstGeom prst="rect">
            <a:avLst/>
          </a:prstGeom>
          <a:noFill/>
          <a:ln>
            <a:noFill/>
          </a:ln>
        </p:spPr>
      </p:pic>
      <p:pic>
        <p:nvPicPr>
          <p:cNvPr id="158" name="Google Shape;158;p32"/>
          <p:cNvPicPr preferRelativeResize="0"/>
          <p:nvPr/>
        </p:nvPicPr>
        <p:blipFill>
          <a:blip r:embed="rId6">
            <a:alphaModFix/>
          </a:blip>
          <a:stretch>
            <a:fillRect/>
          </a:stretch>
        </p:blipFill>
        <p:spPr>
          <a:xfrm rot="5157902">
            <a:off x="209175" y="540000"/>
            <a:ext cx="663801" cy="527550"/>
          </a:xfrm>
          <a:prstGeom prst="rect">
            <a:avLst/>
          </a:prstGeom>
          <a:noFill/>
          <a:ln>
            <a:noFill/>
          </a:ln>
        </p:spPr>
      </p:pic>
      <p:pic>
        <p:nvPicPr>
          <p:cNvPr id="159" name="Google Shape;159;p32"/>
          <p:cNvPicPr preferRelativeResize="0"/>
          <p:nvPr/>
        </p:nvPicPr>
        <p:blipFill>
          <a:blip r:embed="rId6">
            <a:alphaModFix/>
          </a:blip>
          <a:stretch>
            <a:fillRect/>
          </a:stretch>
        </p:blipFill>
        <p:spPr>
          <a:xfrm rot="-4441753">
            <a:off x="4307750" y="4689375"/>
            <a:ext cx="663801" cy="527550"/>
          </a:xfrm>
          <a:prstGeom prst="rect">
            <a:avLst/>
          </a:prstGeom>
          <a:noFill/>
          <a:ln>
            <a:noFill/>
          </a:ln>
        </p:spPr>
      </p:pic>
      <p:pic>
        <p:nvPicPr>
          <p:cNvPr id="160" name="Google Shape;160;p32"/>
          <p:cNvPicPr preferRelativeResize="0"/>
          <p:nvPr/>
        </p:nvPicPr>
        <p:blipFill>
          <a:blip r:embed="rId7">
            <a:alphaModFix/>
          </a:blip>
          <a:stretch>
            <a:fillRect/>
          </a:stretch>
        </p:blipFill>
        <p:spPr>
          <a:xfrm rot="2250125">
            <a:off x="432232" y="4635923"/>
            <a:ext cx="885661" cy="884228"/>
          </a:xfrm>
          <a:prstGeom prst="rect">
            <a:avLst/>
          </a:prstGeom>
          <a:noFill/>
          <a:ln>
            <a:noFill/>
          </a:ln>
        </p:spPr>
      </p:pic>
      <p:pic>
        <p:nvPicPr>
          <p:cNvPr id="161" name="Google Shape;161;p32"/>
          <p:cNvPicPr preferRelativeResize="0"/>
          <p:nvPr/>
        </p:nvPicPr>
        <p:blipFill>
          <a:blip r:embed="rId5">
            <a:alphaModFix/>
          </a:blip>
          <a:stretch>
            <a:fillRect/>
          </a:stretch>
        </p:blipFill>
        <p:spPr>
          <a:xfrm>
            <a:off x="-750725" y="2423500"/>
            <a:ext cx="1240924" cy="296500"/>
          </a:xfrm>
          <a:prstGeom prst="rect">
            <a:avLst/>
          </a:prstGeom>
          <a:noFill/>
          <a:ln>
            <a:noFill/>
          </a:ln>
        </p:spPr>
      </p:pic>
      <p:pic>
        <p:nvPicPr>
          <p:cNvPr id="162" name="Google Shape;162;p32"/>
          <p:cNvPicPr preferRelativeResize="0"/>
          <p:nvPr/>
        </p:nvPicPr>
        <p:blipFill>
          <a:blip r:embed="rId6">
            <a:alphaModFix/>
          </a:blip>
          <a:stretch>
            <a:fillRect/>
          </a:stretch>
        </p:blipFill>
        <p:spPr>
          <a:xfrm rot="-1433670">
            <a:off x="8676850" y="3478724"/>
            <a:ext cx="663801" cy="527550"/>
          </a:xfrm>
          <a:prstGeom prst="rect">
            <a:avLst/>
          </a:prstGeom>
          <a:noFill/>
          <a:ln>
            <a:noFill/>
          </a:ln>
        </p:spPr>
      </p:pic>
      <p:pic>
        <p:nvPicPr>
          <p:cNvPr id="163" name="Google Shape;163;p32"/>
          <p:cNvPicPr preferRelativeResize="0"/>
          <p:nvPr/>
        </p:nvPicPr>
        <p:blipFill>
          <a:blip r:embed="rId8">
            <a:alphaModFix/>
          </a:blip>
          <a:stretch>
            <a:fillRect/>
          </a:stretch>
        </p:blipFill>
        <p:spPr>
          <a:xfrm>
            <a:off x="6918522" y="1794150"/>
            <a:ext cx="1326459" cy="124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56"/>
          <p:cNvSpPr txBox="1">
            <a:spLocks noGrp="1"/>
          </p:cNvSpPr>
          <p:nvPr>
            <p:ph type="ctrTitle"/>
          </p:nvPr>
        </p:nvSpPr>
        <p:spPr>
          <a:xfrm>
            <a:off x="2021610" y="4205550"/>
            <a:ext cx="2845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ANALYSIS</a:t>
            </a:r>
            <a:endParaRPr dirty="0"/>
          </a:p>
        </p:txBody>
      </p:sp>
      <p:sp>
        <p:nvSpPr>
          <p:cNvPr id="758" name="Google Shape;758;p56"/>
          <p:cNvSpPr txBox="1">
            <a:spLocks noGrp="1"/>
          </p:cNvSpPr>
          <p:nvPr>
            <p:ph type="subTitle" idx="1"/>
          </p:nvPr>
        </p:nvSpPr>
        <p:spPr>
          <a:xfrm>
            <a:off x="4395528" y="4118203"/>
            <a:ext cx="2737800" cy="5778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Graph and correlation with other data</a:t>
            </a:r>
          </a:p>
        </p:txBody>
      </p:sp>
      <p:sp>
        <p:nvSpPr>
          <p:cNvPr id="759" name="Google Shape;759;p56"/>
          <p:cNvSpPr txBox="1">
            <a:spLocks noGrp="1"/>
          </p:cNvSpPr>
          <p:nvPr>
            <p:ph type="title" idx="2"/>
          </p:nvPr>
        </p:nvSpPr>
        <p:spPr>
          <a:xfrm>
            <a:off x="2021623" y="3607453"/>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pic>
        <p:nvPicPr>
          <p:cNvPr id="760" name="Google Shape;760;p56"/>
          <p:cNvPicPr preferRelativeResize="0"/>
          <p:nvPr/>
        </p:nvPicPr>
        <p:blipFill rotWithShape="1">
          <a:blip r:embed="rId3">
            <a:alphaModFix/>
          </a:blip>
          <a:srcRect t="7911" b="7920"/>
          <a:stretch/>
        </p:blipFill>
        <p:spPr>
          <a:xfrm>
            <a:off x="1494150" y="-596000"/>
            <a:ext cx="3797600" cy="3827050"/>
          </a:xfrm>
          <a:prstGeom prst="rect">
            <a:avLst/>
          </a:prstGeom>
          <a:noFill/>
          <a:ln>
            <a:noFill/>
          </a:ln>
        </p:spPr>
      </p:pic>
      <p:pic>
        <p:nvPicPr>
          <p:cNvPr id="761" name="Google Shape;761;p56"/>
          <p:cNvPicPr preferRelativeResize="0"/>
          <p:nvPr/>
        </p:nvPicPr>
        <p:blipFill rotWithShape="1">
          <a:blip r:embed="rId4">
            <a:alphaModFix/>
          </a:blip>
          <a:srcRect t="6747" b="6747"/>
          <a:stretch/>
        </p:blipFill>
        <p:spPr>
          <a:xfrm>
            <a:off x="4094000" y="-625975"/>
            <a:ext cx="3588675" cy="3893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41"/>
          <p:cNvSpPr txBox="1">
            <a:spLocks noGrp="1"/>
          </p:cNvSpPr>
          <p:nvPr>
            <p:ph type="subTitle" idx="1"/>
          </p:nvPr>
        </p:nvSpPr>
        <p:spPr>
          <a:xfrm flipH="1">
            <a:off x="6463101" y="2356011"/>
            <a:ext cx="2195400" cy="932100"/>
          </a:xfrm>
          <a:prstGeom prst="rect">
            <a:avLst/>
          </a:prstGeom>
        </p:spPr>
        <p:txBody>
          <a:bodyPr spcFirstLastPara="1" wrap="square" lIns="91425" tIns="91425" rIns="91425" bIns="91425" anchor="ctr" anchorCtr="0">
            <a:noAutofit/>
          </a:bodyPr>
          <a:lstStyle/>
          <a:p>
            <a:pPr marL="0" lvl="0" indent="0"/>
            <a:r>
              <a:rPr lang="en-US" dirty="0"/>
              <a:t>Energy use has decreased until 2016, but starting from 2017 energy use continues to increase.</a:t>
            </a:r>
            <a:endParaRPr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TREND LINE</a:t>
            </a:r>
            <a:endParaRPr dirty="0"/>
          </a:p>
        </p:txBody>
      </p:sp>
      <p:sp>
        <p:nvSpPr>
          <p:cNvPr id="8" name="Google Shape;282;p41">
            <a:extLst>
              <a:ext uri="{FF2B5EF4-FFF2-40B4-BE49-F238E27FC236}">
                <a16:creationId xmlns:a16="http://schemas.microsoft.com/office/drawing/2014/main" id="{3A9E9400-CED3-4FDA-80C8-7291762B1FE5}"/>
              </a:ext>
            </a:extLst>
          </p:cNvPr>
          <p:cNvSpPr txBox="1">
            <a:spLocks/>
          </p:cNvSpPr>
          <p:nvPr/>
        </p:nvSpPr>
        <p:spPr>
          <a:xfrm flipH="1">
            <a:off x="6463101" y="3563616"/>
            <a:ext cx="2473160" cy="12808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Work Sans Light"/>
              <a:buNone/>
              <a:defRPr sz="1400" b="0" i="0" u="none" strike="noStrike" cap="none">
                <a:solidFill>
                  <a:schemeClr val="accent1"/>
                </a:solidFill>
                <a:latin typeface="Work Sans Light"/>
                <a:ea typeface="Work Sans Light"/>
                <a:cs typeface="Work Sans Light"/>
                <a:sym typeface="Work Sans Light"/>
              </a:defRPr>
            </a:lvl1pPr>
            <a:lvl2pPr marL="914400" marR="0" lvl="1" indent="-304800" algn="l"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2pPr>
            <a:lvl3pPr marL="1371600" marR="0" lvl="2" indent="-304800" algn="l"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3pPr>
            <a:lvl4pPr marL="1828800" marR="0" lvl="3" indent="-304800" algn="l"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4pPr>
            <a:lvl5pPr marL="2286000" marR="0" lvl="4" indent="-304800" algn="l"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5pPr>
            <a:lvl6pPr marL="2743200" marR="0" lvl="5" indent="-304800" algn="l"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6pPr>
            <a:lvl7pPr marL="3200400" marR="0" lvl="6" indent="-304800" algn="l"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7pPr>
            <a:lvl8pPr marL="3657600" marR="0" lvl="7" indent="-304800" algn="l"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8pPr>
            <a:lvl9pPr marL="4114800" marR="0" lvl="8" indent="-304800" algn="l"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9pPr>
          </a:lstStyle>
          <a:p>
            <a:pPr marL="0" indent="0"/>
            <a:r>
              <a:rPr lang="en-US" dirty="0"/>
              <a:t>This trend can be caused by population growth in the state show in the graph.</a:t>
            </a:r>
          </a:p>
        </p:txBody>
      </p:sp>
      <p:pic>
        <p:nvPicPr>
          <p:cNvPr id="3" name="Picture 2">
            <a:extLst>
              <a:ext uri="{FF2B5EF4-FFF2-40B4-BE49-F238E27FC236}">
                <a16:creationId xmlns:a16="http://schemas.microsoft.com/office/drawing/2014/main" id="{643F69B7-F1F6-4983-A17B-758214270ED2}"/>
              </a:ext>
            </a:extLst>
          </p:cNvPr>
          <p:cNvPicPr>
            <a:picLocks noChangeAspect="1"/>
          </p:cNvPicPr>
          <p:nvPr/>
        </p:nvPicPr>
        <p:blipFill>
          <a:blip r:embed="rId3"/>
          <a:stretch>
            <a:fillRect/>
          </a:stretch>
        </p:blipFill>
        <p:spPr>
          <a:xfrm>
            <a:off x="1694710" y="98904"/>
            <a:ext cx="6058746" cy="2086266"/>
          </a:xfrm>
          <a:prstGeom prst="rect">
            <a:avLst/>
          </a:prstGeom>
        </p:spPr>
      </p:pic>
      <p:pic>
        <p:nvPicPr>
          <p:cNvPr id="4" name="Picture 3">
            <a:extLst>
              <a:ext uri="{FF2B5EF4-FFF2-40B4-BE49-F238E27FC236}">
                <a16:creationId xmlns:a16="http://schemas.microsoft.com/office/drawing/2014/main" id="{464063F2-108A-442C-98B0-F6FC8154A5B8}"/>
              </a:ext>
            </a:extLst>
          </p:cNvPr>
          <p:cNvPicPr>
            <a:picLocks noChangeAspect="1"/>
          </p:cNvPicPr>
          <p:nvPr/>
        </p:nvPicPr>
        <p:blipFill>
          <a:blip r:embed="rId4"/>
          <a:stretch>
            <a:fillRect/>
          </a:stretch>
        </p:blipFill>
        <p:spPr>
          <a:xfrm>
            <a:off x="1694710" y="2185170"/>
            <a:ext cx="4694519" cy="27568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41"/>
          <p:cNvSpPr txBox="1">
            <a:spLocks noGrp="1"/>
          </p:cNvSpPr>
          <p:nvPr>
            <p:ph type="subTitle" idx="1"/>
          </p:nvPr>
        </p:nvSpPr>
        <p:spPr>
          <a:xfrm flipH="1">
            <a:off x="1234648" y="3221582"/>
            <a:ext cx="3705742" cy="1488692"/>
          </a:xfrm>
          <a:prstGeom prst="rect">
            <a:avLst/>
          </a:prstGeom>
        </p:spPr>
        <p:txBody>
          <a:bodyPr spcFirstLastPara="1" wrap="square" lIns="91425" tIns="91425" rIns="91425" bIns="91425" anchor="ctr" anchorCtr="0">
            <a:noAutofit/>
          </a:bodyPr>
          <a:lstStyle/>
          <a:p>
            <a:pPr marL="0" lvl="0" indent="0"/>
            <a:r>
              <a:rPr lang="en-US" dirty="0"/>
              <a:t>With average each year, can known how many energy each person using  </a:t>
            </a:r>
            <a:endParaRPr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ENERGY USAGE IN 2013 - 2017</a:t>
            </a:r>
            <a:endParaRPr dirty="0"/>
          </a:p>
        </p:txBody>
      </p:sp>
      <p:graphicFrame>
        <p:nvGraphicFramePr>
          <p:cNvPr id="2" name="Table 1">
            <a:extLst>
              <a:ext uri="{FF2B5EF4-FFF2-40B4-BE49-F238E27FC236}">
                <a16:creationId xmlns:a16="http://schemas.microsoft.com/office/drawing/2014/main" id="{52E03665-1EB1-4920-A217-A6504E8656D2}"/>
              </a:ext>
            </a:extLst>
          </p:cNvPr>
          <p:cNvGraphicFramePr>
            <a:graphicFrameLocks noGrp="1"/>
          </p:cNvGraphicFramePr>
          <p:nvPr>
            <p:extLst>
              <p:ext uri="{D42A27DB-BD31-4B8C-83A1-F6EECF244321}">
                <p14:modId xmlns:p14="http://schemas.microsoft.com/office/powerpoint/2010/main" val="1924849270"/>
              </p:ext>
            </p:extLst>
          </p:nvPr>
        </p:nvGraphicFramePr>
        <p:xfrm>
          <a:off x="5128591" y="495184"/>
          <a:ext cx="3886200" cy="3291840"/>
        </p:xfrm>
        <a:graphic>
          <a:graphicData uri="http://schemas.openxmlformats.org/drawingml/2006/table">
            <a:tbl>
              <a:tblPr firstRow="1" bandRow="1">
                <a:tableStyleId>{3C2FFA5D-87B4-456A-9821-1D502468CF0F}</a:tableStyleId>
              </a:tblPr>
              <a:tblGrid>
                <a:gridCol w="971550">
                  <a:extLst>
                    <a:ext uri="{9D8B030D-6E8A-4147-A177-3AD203B41FA5}">
                      <a16:colId xmlns:a16="http://schemas.microsoft.com/office/drawing/2014/main" val="1128932183"/>
                    </a:ext>
                  </a:extLst>
                </a:gridCol>
                <a:gridCol w="971550">
                  <a:extLst>
                    <a:ext uri="{9D8B030D-6E8A-4147-A177-3AD203B41FA5}">
                      <a16:colId xmlns:a16="http://schemas.microsoft.com/office/drawing/2014/main" val="2909232984"/>
                    </a:ext>
                  </a:extLst>
                </a:gridCol>
                <a:gridCol w="979005">
                  <a:extLst>
                    <a:ext uri="{9D8B030D-6E8A-4147-A177-3AD203B41FA5}">
                      <a16:colId xmlns:a16="http://schemas.microsoft.com/office/drawing/2014/main" val="1285563780"/>
                    </a:ext>
                  </a:extLst>
                </a:gridCol>
                <a:gridCol w="964095">
                  <a:extLst>
                    <a:ext uri="{9D8B030D-6E8A-4147-A177-3AD203B41FA5}">
                      <a16:colId xmlns:a16="http://schemas.microsoft.com/office/drawing/2014/main" val="3354029127"/>
                    </a:ext>
                  </a:extLst>
                </a:gridCol>
              </a:tblGrid>
              <a:tr h="370840">
                <a:tc>
                  <a:txBody>
                    <a:bodyPr/>
                    <a:lstStyle/>
                    <a:p>
                      <a:r>
                        <a:rPr lang="en-US" sz="1200" dirty="0">
                          <a:solidFill>
                            <a:schemeClr val="accent2"/>
                          </a:solidFill>
                        </a:rPr>
                        <a:t>Year</a:t>
                      </a:r>
                    </a:p>
                  </a:txBody>
                  <a:tcPr>
                    <a:solidFill>
                      <a:schemeClr val="tx1"/>
                    </a:solidFill>
                  </a:tcPr>
                </a:tc>
                <a:tc>
                  <a:txBody>
                    <a:bodyPr/>
                    <a:lstStyle/>
                    <a:p>
                      <a:r>
                        <a:rPr lang="en-US" sz="1200" dirty="0">
                          <a:solidFill>
                            <a:schemeClr val="accent2"/>
                          </a:solidFill>
                        </a:rPr>
                        <a:t>Energy Usage (MW)</a:t>
                      </a:r>
                    </a:p>
                  </a:txBody>
                  <a:tcPr>
                    <a:solidFill>
                      <a:schemeClr val="tx1"/>
                    </a:solidFill>
                  </a:tcPr>
                </a:tc>
                <a:tc>
                  <a:txBody>
                    <a:bodyPr/>
                    <a:lstStyle/>
                    <a:p>
                      <a:r>
                        <a:rPr lang="en-US" sz="1200" dirty="0">
                          <a:solidFill>
                            <a:schemeClr val="accent2"/>
                          </a:solidFill>
                        </a:rPr>
                        <a:t>Population (million)</a:t>
                      </a:r>
                    </a:p>
                  </a:txBody>
                  <a:tcPr>
                    <a:solidFill>
                      <a:schemeClr val="tx1"/>
                    </a:solidFill>
                  </a:tcPr>
                </a:tc>
                <a:tc>
                  <a:txBody>
                    <a:bodyPr/>
                    <a:lstStyle/>
                    <a:p>
                      <a:r>
                        <a:rPr lang="en-US" sz="1200" dirty="0">
                          <a:solidFill>
                            <a:schemeClr val="accent2"/>
                          </a:solidFill>
                        </a:rPr>
                        <a:t>Energy Usage/</a:t>
                      </a:r>
                    </a:p>
                    <a:p>
                      <a:r>
                        <a:rPr lang="en-US" sz="1200" dirty="0">
                          <a:solidFill>
                            <a:schemeClr val="accent2"/>
                          </a:solidFill>
                        </a:rPr>
                        <a:t>person (Watt/</a:t>
                      </a:r>
                    </a:p>
                    <a:p>
                      <a:r>
                        <a:rPr lang="en-US" sz="1200" dirty="0">
                          <a:solidFill>
                            <a:schemeClr val="accent2"/>
                          </a:solidFill>
                        </a:rPr>
                        <a:t>person)</a:t>
                      </a:r>
                    </a:p>
                  </a:txBody>
                  <a:tcPr>
                    <a:solidFill>
                      <a:schemeClr val="tx1"/>
                    </a:solidFill>
                  </a:tcPr>
                </a:tc>
                <a:extLst>
                  <a:ext uri="{0D108BD9-81ED-4DB2-BD59-A6C34878D82A}">
                    <a16:rowId xmlns:a16="http://schemas.microsoft.com/office/drawing/2014/main" val="4017900798"/>
                  </a:ext>
                </a:extLst>
              </a:tr>
              <a:tr h="370840">
                <a:tc>
                  <a:txBody>
                    <a:bodyPr/>
                    <a:lstStyle/>
                    <a:p>
                      <a:r>
                        <a:rPr lang="en-US" sz="1200" dirty="0">
                          <a:solidFill>
                            <a:schemeClr val="accent2"/>
                          </a:solidFill>
                        </a:rPr>
                        <a:t>2013</a:t>
                      </a:r>
                    </a:p>
                  </a:txBody>
                  <a:tcPr>
                    <a:solidFill>
                      <a:schemeClr val="tx1"/>
                    </a:solidFill>
                  </a:tcPr>
                </a:tc>
                <a:tc>
                  <a:txBody>
                    <a:bodyPr/>
                    <a:lstStyle/>
                    <a:p>
                      <a:r>
                        <a:rPr lang="en-US" sz="1200" dirty="0">
                          <a:solidFill>
                            <a:schemeClr val="accent2"/>
                          </a:solidFill>
                        </a:rPr>
                        <a:t>1414.277172</a:t>
                      </a:r>
                    </a:p>
                  </a:txBody>
                  <a:tcPr>
                    <a:solidFill>
                      <a:schemeClr val="tx1"/>
                    </a:solidFill>
                  </a:tcPr>
                </a:tc>
                <a:tc>
                  <a:txBody>
                    <a:bodyPr/>
                    <a:lstStyle/>
                    <a:p>
                      <a:r>
                        <a:rPr lang="en-US" sz="1200" dirty="0">
                          <a:solidFill>
                            <a:schemeClr val="accent2"/>
                          </a:solidFill>
                        </a:rPr>
                        <a:t>4.399121</a:t>
                      </a:r>
                    </a:p>
                  </a:txBody>
                  <a:tcPr>
                    <a:solidFill>
                      <a:schemeClr val="tx1"/>
                    </a:solidFill>
                  </a:tcPr>
                </a:tc>
                <a:tc>
                  <a:txBody>
                    <a:bodyPr/>
                    <a:lstStyle/>
                    <a:p>
                      <a:r>
                        <a:rPr lang="en-US" sz="1200" dirty="0">
                          <a:solidFill>
                            <a:schemeClr val="accent2"/>
                          </a:solidFill>
                        </a:rPr>
                        <a:t>321.490855</a:t>
                      </a:r>
                    </a:p>
                  </a:txBody>
                  <a:tcPr>
                    <a:solidFill>
                      <a:schemeClr val="tx1"/>
                    </a:solidFill>
                  </a:tcPr>
                </a:tc>
                <a:extLst>
                  <a:ext uri="{0D108BD9-81ED-4DB2-BD59-A6C34878D82A}">
                    <a16:rowId xmlns:a16="http://schemas.microsoft.com/office/drawing/2014/main" val="50948213"/>
                  </a:ext>
                </a:extLst>
              </a:tr>
              <a:tr h="370840">
                <a:tc>
                  <a:txBody>
                    <a:bodyPr/>
                    <a:lstStyle/>
                    <a:p>
                      <a:r>
                        <a:rPr lang="en-US" sz="1200" dirty="0">
                          <a:solidFill>
                            <a:schemeClr val="accent2"/>
                          </a:solidFill>
                        </a:rPr>
                        <a:t>2014</a:t>
                      </a:r>
                    </a:p>
                  </a:txBody>
                  <a:tcPr>
                    <a:solidFill>
                      <a:schemeClr val="tx1"/>
                    </a:solidFill>
                  </a:tcPr>
                </a:tc>
                <a:tc>
                  <a:txBody>
                    <a:bodyPr/>
                    <a:lstStyle/>
                    <a:p>
                      <a:r>
                        <a:rPr lang="en-US" sz="1200" dirty="0">
                          <a:solidFill>
                            <a:schemeClr val="accent2"/>
                          </a:solidFill>
                        </a:rPr>
                        <a:t>1500.405479</a:t>
                      </a:r>
                    </a:p>
                  </a:txBody>
                  <a:tcPr>
                    <a:solidFill>
                      <a:schemeClr val="tx1"/>
                    </a:solidFill>
                  </a:tcPr>
                </a:tc>
                <a:tc>
                  <a:txBody>
                    <a:bodyPr/>
                    <a:lstStyle/>
                    <a:p>
                      <a:r>
                        <a:rPr lang="en-US" sz="1200" dirty="0">
                          <a:solidFill>
                            <a:schemeClr val="accent2"/>
                          </a:solidFill>
                        </a:rPr>
                        <a:t>4.410415</a:t>
                      </a:r>
                    </a:p>
                  </a:txBody>
                  <a:tcPr>
                    <a:solidFill>
                      <a:schemeClr val="tx1"/>
                    </a:solidFill>
                  </a:tcPr>
                </a:tc>
                <a:tc>
                  <a:txBody>
                    <a:bodyPr/>
                    <a:lstStyle/>
                    <a:p>
                      <a:r>
                        <a:rPr lang="en-US" sz="1200" dirty="0">
                          <a:solidFill>
                            <a:schemeClr val="accent2"/>
                          </a:solidFill>
                        </a:rPr>
                        <a:t>340.195986</a:t>
                      </a:r>
                    </a:p>
                  </a:txBody>
                  <a:tcPr>
                    <a:solidFill>
                      <a:schemeClr val="tx1"/>
                    </a:solidFill>
                  </a:tcPr>
                </a:tc>
                <a:extLst>
                  <a:ext uri="{0D108BD9-81ED-4DB2-BD59-A6C34878D82A}">
                    <a16:rowId xmlns:a16="http://schemas.microsoft.com/office/drawing/2014/main" val="12044830"/>
                  </a:ext>
                </a:extLst>
              </a:tr>
              <a:tr h="370840">
                <a:tc>
                  <a:txBody>
                    <a:bodyPr/>
                    <a:lstStyle/>
                    <a:p>
                      <a:r>
                        <a:rPr lang="en-US" sz="1200" dirty="0">
                          <a:solidFill>
                            <a:schemeClr val="accent2"/>
                          </a:solidFill>
                        </a:rPr>
                        <a:t>2015</a:t>
                      </a:r>
                    </a:p>
                  </a:txBody>
                  <a:tcPr>
                    <a:solidFill>
                      <a:schemeClr val="tx1"/>
                    </a:solidFill>
                  </a:tcPr>
                </a:tc>
                <a:tc>
                  <a:txBody>
                    <a:bodyPr/>
                    <a:lstStyle/>
                    <a:p>
                      <a:r>
                        <a:rPr lang="en-US" sz="1200" dirty="0">
                          <a:solidFill>
                            <a:schemeClr val="accent2"/>
                          </a:solidFill>
                        </a:rPr>
                        <a:t>1423.415639</a:t>
                      </a:r>
                    </a:p>
                  </a:txBody>
                  <a:tcPr>
                    <a:solidFill>
                      <a:schemeClr val="tx1"/>
                    </a:solidFill>
                  </a:tcPr>
                </a:tc>
                <a:tc>
                  <a:txBody>
                    <a:bodyPr/>
                    <a:lstStyle/>
                    <a:p>
                      <a:r>
                        <a:rPr lang="en-US" sz="1200" dirty="0">
                          <a:solidFill>
                            <a:schemeClr val="accent2"/>
                          </a:solidFill>
                        </a:rPr>
                        <a:t>4.422057</a:t>
                      </a:r>
                    </a:p>
                  </a:txBody>
                  <a:tcPr>
                    <a:solidFill>
                      <a:schemeClr val="tx1"/>
                    </a:solidFill>
                  </a:tcPr>
                </a:tc>
                <a:tc>
                  <a:txBody>
                    <a:bodyPr/>
                    <a:lstStyle/>
                    <a:p>
                      <a:r>
                        <a:rPr lang="en-US" sz="1200" dirty="0">
                          <a:solidFill>
                            <a:schemeClr val="accent2"/>
                          </a:solidFill>
                        </a:rPr>
                        <a:t>321.889935</a:t>
                      </a:r>
                    </a:p>
                  </a:txBody>
                  <a:tcPr>
                    <a:solidFill>
                      <a:schemeClr val="tx1"/>
                    </a:solidFill>
                  </a:tcPr>
                </a:tc>
                <a:extLst>
                  <a:ext uri="{0D108BD9-81ED-4DB2-BD59-A6C34878D82A}">
                    <a16:rowId xmlns:a16="http://schemas.microsoft.com/office/drawing/2014/main" val="1386276898"/>
                  </a:ext>
                </a:extLst>
              </a:tr>
              <a:tr h="370840">
                <a:tc>
                  <a:txBody>
                    <a:bodyPr/>
                    <a:lstStyle/>
                    <a:p>
                      <a:r>
                        <a:rPr lang="en-US" sz="1200" dirty="0">
                          <a:solidFill>
                            <a:schemeClr val="accent2"/>
                          </a:solidFill>
                        </a:rPr>
                        <a:t>2016</a:t>
                      </a:r>
                    </a:p>
                  </a:txBody>
                  <a:tcPr>
                    <a:solidFill>
                      <a:schemeClr val="tx1"/>
                    </a:solidFill>
                  </a:tcPr>
                </a:tc>
                <a:tc>
                  <a:txBody>
                    <a:bodyPr/>
                    <a:lstStyle/>
                    <a:p>
                      <a:r>
                        <a:rPr lang="en-US" sz="1200" dirty="0">
                          <a:solidFill>
                            <a:schemeClr val="accent2"/>
                          </a:solidFill>
                        </a:rPr>
                        <a:t>1467.900501</a:t>
                      </a:r>
                    </a:p>
                  </a:txBody>
                  <a:tcPr>
                    <a:solidFill>
                      <a:schemeClr val="tx1"/>
                    </a:solidFill>
                  </a:tcPr>
                </a:tc>
                <a:tc>
                  <a:txBody>
                    <a:bodyPr/>
                    <a:lstStyle/>
                    <a:p>
                      <a:r>
                        <a:rPr lang="en-US" sz="1200" dirty="0">
                          <a:solidFill>
                            <a:schemeClr val="accent2"/>
                          </a:solidFill>
                        </a:rPr>
                        <a:t>4.436113</a:t>
                      </a:r>
                    </a:p>
                  </a:txBody>
                  <a:tcPr>
                    <a:solidFill>
                      <a:schemeClr val="tx1"/>
                    </a:solidFill>
                  </a:tcPr>
                </a:tc>
                <a:tc>
                  <a:txBody>
                    <a:bodyPr/>
                    <a:lstStyle/>
                    <a:p>
                      <a:r>
                        <a:rPr lang="en-US" sz="1200" dirty="0">
                          <a:solidFill>
                            <a:schemeClr val="accent2"/>
                          </a:solidFill>
                        </a:rPr>
                        <a:t>330.897906</a:t>
                      </a:r>
                    </a:p>
                  </a:txBody>
                  <a:tcPr>
                    <a:solidFill>
                      <a:schemeClr val="tx1"/>
                    </a:solidFill>
                  </a:tcPr>
                </a:tc>
                <a:extLst>
                  <a:ext uri="{0D108BD9-81ED-4DB2-BD59-A6C34878D82A}">
                    <a16:rowId xmlns:a16="http://schemas.microsoft.com/office/drawing/2014/main" val="713656144"/>
                  </a:ext>
                </a:extLst>
              </a:tr>
              <a:tr h="370840">
                <a:tc>
                  <a:txBody>
                    <a:bodyPr/>
                    <a:lstStyle/>
                    <a:p>
                      <a:r>
                        <a:rPr lang="en-US" sz="1200" dirty="0">
                          <a:solidFill>
                            <a:schemeClr val="accent2"/>
                          </a:solidFill>
                        </a:rPr>
                        <a:t>2017</a:t>
                      </a:r>
                    </a:p>
                  </a:txBody>
                  <a:tcPr>
                    <a:solidFill>
                      <a:schemeClr val="tx1"/>
                    </a:solidFill>
                  </a:tcPr>
                </a:tc>
                <a:tc>
                  <a:txBody>
                    <a:bodyPr/>
                    <a:lstStyle/>
                    <a:p>
                      <a:r>
                        <a:rPr lang="en-US" sz="1200" dirty="0">
                          <a:solidFill>
                            <a:schemeClr val="accent2"/>
                          </a:solidFill>
                        </a:rPr>
                        <a:t>1428.601370</a:t>
                      </a:r>
                    </a:p>
                  </a:txBody>
                  <a:tcPr>
                    <a:solidFill>
                      <a:schemeClr val="tx1"/>
                    </a:solidFill>
                  </a:tcPr>
                </a:tc>
                <a:tc>
                  <a:txBody>
                    <a:bodyPr/>
                    <a:lstStyle/>
                    <a:p>
                      <a:r>
                        <a:rPr lang="en-US" sz="1200" dirty="0">
                          <a:solidFill>
                            <a:schemeClr val="accent2"/>
                          </a:solidFill>
                        </a:rPr>
                        <a:t>4.454189</a:t>
                      </a:r>
                    </a:p>
                  </a:txBody>
                  <a:tcPr>
                    <a:solidFill>
                      <a:schemeClr val="tx1"/>
                    </a:solidFill>
                  </a:tcPr>
                </a:tc>
                <a:tc>
                  <a:txBody>
                    <a:bodyPr/>
                    <a:lstStyle/>
                    <a:p>
                      <a:r>
                        <a:rPr lang="en-US" sz="1200" dirty="0">
                          <a:solidFill>
                            <a:schemeClr val="accent2"/>
                          </a:solidFill>
                        </a:rPr>
                        <a:t>320.732095</a:t>
                      </a:r>
                    </a:p>
                  </a:txBody>
                  <a:tcPr>
                    <a:solidFill>
                      <a:schemeClr val="tx1"/>
                    </a:solidFill>
                  </a:tcPr>
                </a:tc>
                <a:extLst>
                  <a:ext uri="{0D108BD9-81ED-4DB2-BD59-A6C34878D82A}">
                    <a16:rowId xmlns:a16="http://schemas.microsoft.com/office/drawing/2014/main" val="1373880526"/>
                  </a:ext>
                </a:extLst>
              </a:tr>
            </a:tbl>
          </a:graphicData>
        </a:graphic>
      </p:graphicFrame>
      <p:pic>
        <p:nvPicPr>
          <p:cNvPr id="5" name="Picture 4">
            <a:extLst>
              <a:ext uri="{FF2B5EF4-FFF2-40B4-BE49-F238E27FC236}">
                <a16:creationId xmlns:a16="http://schemas.microsoft.com/office/drawing/2014/main" id="{4F09BBD5-73A9-405F-B2D3-D5CAE5220765}"/>
              </a:ext>
            </a:extLst>
          </p:cNvPr>
          <p:cNvPicPr>
            <a:picLocks noChangeAspect="1"/>
          </p:cNvPicPr>
          <p:nvPr/>
        </p:nvPicPr>
        <p:blipFill>
          <a:blip r:embed="rId3"/>
          <a:stretch>
            <a:fillRect/>
          </a:stretch>
        </p:blipFill>
        <p:spPr>
          <a:xfrm>
            <a:off x="1234648" y="495184"/>
            <a:ext cx="3705742" cy="2467319"/>
          </a:xfrm>
          <a:prstGeom prst="rect">
            <a:avLst/>
          </a:prstGeom>
        </p:spPr>
      </p:pic>
    </p:spTree>
    <p:extLst>
      <p:ext uri="{BB962C8B-B14F-4D97-AF65-F5344CB8AC3E}">
        <p14:creationId xmlns:p14="http://schemas.microsoft.com/office/powerpoint/2010/main" val="1079020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1"/>
          <p:cNvPicPr preferRelativeResize="0"/>
          <p:nvPr/>
        </p:nvPicPr>
        <p:blipFill>
          <a:blip r:embed="rId3">
            <a:alphaModFix/>
          </a:blip>
          <a:stretch>
            <a:fillRect/>
          </a:stretch>
        </p:blipFill>
        <p:spPr>
          <a:xfrm>
            <a:off x="1527026" y="136229"/>
            <a:ext cx="6412629" cy="4871042"/>
          </a:xfrm>
          <a:prstGeom prst="rect">
            <a:avLst/>
          </a:prstGeom>
          <a:noFill/>
          <a:ln>
            <a:noFill/>
          </a:ln>
        </p:spPr>
      </p:pic>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HOLIDAY EFFECT</a:t>
            </a:r>
            <a:endParaRPr dirty="0"/>
          </a:p>
        </p:txBody>
      </p:sp>
      <p:pic>
        <p:nvPicPr>
          <p:cNvPr id="6" name="Picture 5">
            <a:extLst>
              <a:ext uri="{FF2B5EF4-FFF2-40B4-BE49-F238E27FC236}">
                <a16:creationId xmlns:a16="http://schemas.microsoft.com/office/drawing/2014/main" id="{E4130F5D-0870-4EBD-A440-0A1E71F591CF}"/>
              </a:ext>
            </a:extLst>
          </p:cNvPr>
          <p:cNvPicPr>
            <a:picLocks noChangeAspect="1"/>
          </p:cNvPicPr>
          <p:nvPr/>
        </p:nvPicPr>
        <p:blipFill>
          <a:blip r:embed="rId4"/>
          <a:stretch>
            <a:fillRect/>
          </a:stretch>
        </p:blipFill>
        <p:spPr>
          <a:xfrm>
            <a:off x="2125274" y="3354587"/>
            <a:ext cx="2591162" cy="1209844"/>
          </a:xfrm>
          <a:prstGeom prst="rect">
            <a:avLst/>
          </a:prstGeom>
        </p:spPr>
      </p:pic>
      <p:pic>
        <p:nvPicPr>
          <p:cNvPr id="7" name="Picture 6">
            <a:extLst>
              <a:ext uri="{FF2B5EF4-FFF2-40B4-BE49-F238E27FC236}">
                <a16:creationId xmlns:a16="http://schemas.microsoft.com/office/drawing/2014/main" id="{2447EE5C-2894-449F-A636-56E7A65C7E68}"/>
              </a:ext>
            </a:extLst>
          </p:cNvPr>
          <p:cNvPicPr>
            <a:picLocks noChangeAspect="1"/>
          </p:cNvPicPr>
          <p:nvPr/>
        </p:nvPicPr>
        <p:blipFill>
          <a:blip r:embed="rId5"/>
          <a:stretch>
            <a:fillRect/>
          </a:stretch>
        </p:blipFill>
        <p:spPr>
          <a:xfrm>
            <a:off x="4716436" y="3354586"/>
            <a:ext cx="2544510" cy="1209843"/>
          </a:xfrm>
          <a:prstGeom prst="rect">
            <a:avLst/>
          </a:prstGeom>
        </p:spPr>
      </p:pic>
      <p:pic>
        <p:nvPicPr>
          <p:cNvPr id="2" name="Picture 1">
            <a:extLst>
              <a:ext uri="{FF2B5EF4-FFF2-40B4-BE49-F238E27FC236}">
                <a16:creationId xmlns:a16="http://schemas.microsoft.com/office/drawing/2014/main" id="{43C28547-3CD4-4586-8970-16E2B8489F1E}"/>
              </a:ext>
            </a:extLst>
          </p:cNvPr>
          <p:cNvPicPr>
            <a:picLocks noChangeAspect="1"/>
          </p:cNvPicPr>
          <p:nvPr/>
        </p:nvPicPr>
        <p:blipFill>
          <a:blip r:embed="rId6"/>
          <a:stretch>
            <a:fillRect/>
          </a:stretch>
        </p:blipFill>
        <p:spPr>
          <a:xfrm>
            <a:off x="2125274" y="1327111"/>
            <a:ext cx="5866704" cy="1952498"/>
          </a:xfrm>
          <a:prstGeom prst="rect">
            <a:avLst/>
          </a:prstGeom>
        </p:spPr>
      </p:pic>
    </p:spTree>
    <p:extLst>
      <p:ext uri="{BB962C8B-B14F-4D97-AF65-F5344CB8AC3E}">
        <p14:creationId xmlns:p14="http://schemas.microsoft.com/office/powerpoint/2010/main" val="2368899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1"/>
          <p:cNvPicPr preferRelativeResize="0"/>
          <p:nvPr/>
        </p:nvPicPr>
        <p:blipFill>
          <a:blip r:embed="rId3">
            <a:alphaModFix/>
          </a:blip>
          <a:stretch>
            <a:fillRect/>
          </a:stretch>
        </p:blipFill>
        <p:spPr>
          <a:xfrm>
            <a:off x="1795950" y="347144"/>
            <a:ext cx="5747850" cy="4366075"/>
          </a:xfrm>
          <a:prstGeom prst="rect">
            <a:avLst/>
          </a:prstGeom>
          <a:noFill/>
          <a:ln>
            <a:noFill/>
          </a:ln>
        </p:spPr>
      </p:pic>
      <p:sp>
        <p:nvSpPr>
          <p:cNvPr id="282" name="Google Shape;282;p41"/>
          <p:cNvSpPr txBox="1">
            <a:spLocks noGrp="1"/>
          </p:cNvSpPr>
          <p:nvPr>
            <p:ph type="subTitle" idx="1"/>
          </p:nvPr>
        </p:nvSpPr>
        <p:spPr>
          <a:xfrm flipH="1">
            <a:off x="2279190" y="945692"/>
            <a:ext cx="4781367" cy="3238682"/>
          </a:xfrm>
          <a:prstGeom prst="rect">
            <a:avLst/>
          </a:prstGeom>
        </p:spPr>
        <p:txBody>
          <a:bodyPr spcFirstLastPara="1" wrap="square" lIns="91425" tIns="91425" rIns="91425" bIns="91425" anchor="ctr" anchorCtr="0">
            <a:noAutofit/>
          </a:bodyPr>
          <a:lstStyle/>
          <a:p>
            <a:pPr marL="0" lvl="0" indent="0"/>
            <a:r>
              <a:rPr lang="en-US" dirty="0"/>
              <a:t>There are huge decrease in energy consumption during Christmas holiday and Memorial Day. Most of it because during that holiday most of worker in Kentucky took a day off so the energy consumption in decreasing.</a:t>
            </a:r>
          </a:p>
          <a:p>
            <a:pPr marL="0" lvl="0" indent="0"/>
            <a:endParaRPr lang="en-US" dirty="0"/>
          </a:p>
          <a:p>
            <a:pPr marL="0" lvl="0" indent="0"/>
            <a:r>
              <a:rPr lang="en-US" dirty="0"/>
              <a:t>However New Year, Washington’s Birthday, Independence Day, Labor Day, Columbus Day, and Veteran Day will increase the energy consumption because there are parade at that holiday.</a:t>
            </a:r>
            <a:endParaRPr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HOLIDAY EFFECT</a:t>
            </a:r>
            <a:endParaRPr dirty="0"/>
          </a:p>
        </p:txBody>
      </p:sp>
    </p:spTree>
    <p:extLst>
      <p:ext uri="{BB962C8B-B14F-4D97-AF65-F5344CB8AC3E}">
        <p14:creationId xmlns:p14="http://schemas.microsoft.com/office/powerpoint/2010/main" val="527513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SEASONAL</a:t>
            </a:r>
            <a:endParaRPr dirty="0"/>
          </a:p>
        </p:txBody>
      </p:sp>
      <p:sp>
        <p:nvSpPr>
          <p:cNvPr id="10" name="Google Shape;283;p41">
            <a:extLst>
              <a:ext uri="{FF2B5EF4-FFF2-40B4-BE49-F238E27FC236}">
                <a16:creationId xmlns:a16="http://schemas.microsoft.com/office/drawing/2014/main" id="{19DB11FF-6014-4A62-9720-274F6FBDDE1E}"/>
              </a:ext>
            </a:extLst>
          </p:cNvPr>
          <p:cNvSpPr txBox="1">
            <a:spLocks/>
          </p:cNvSpPr>
          <p:nvPr/>
        </p:nvSpPr>
        <p:spPr>
          <a:xfrm rot="-5400000">
            <a:off x="6293552" y="2249850"/>
            <a:ext cx="4125490" cy="64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Varela Round"/>
              <a:buNone/>
              <a:defRPr sz="18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9pPr>
          </a:lstStyle>
          <a:p>
            <a:r>
              <a:rPr lang="en-US" sz="1400" dirty="0">
                <a:solidFill>
                  <a:schemeClr val="accent1"/>
                </a:solidFill>
              </a:rPr>
              <a:t>FALL			WINTER</a:t>
            </a:r>
          </a:p>
        </p:txBody>
      </p:sp>
      <p:pic>
        <p:nvPicPr>
          <p:cNvPr id="8" name="Picture 7">
            <a:extLst>
              <a:ext uri="{FF2B5EF4-FFF2-40B4-BE49-F238E27FC236}">
                <a16:creationId xmlns:a16="http://schemas.microsoft.com/office/drawing/2014/main" id="{CE3558A9-E458-4B6D-B3E8-653256CD13FC}"/>
              </a:ext>
            </a:extLst>
          </p:cNvPr>
          <p:cNvPicPr>
            <a:picLocks noChangeAspect="1"/>
          </p:cNvPicPr>
          <p:nvPr/>
        </p:nvPicPr>
        <p:blipFill>
          <a:blip r:embed="rId3"/>
          <a:stretch>
            <a:fillRect/>
          </a:stretch>
        </p:blipFill>
        <p:spPr>
          <a:xfrm>
            <a:off x="1844829" y="509004"/>
            <a:ext cx="6111501" cy="2029108"/>
          </a:xfrm>
          <a:prstGeom prst="rect">
            <a:avLst/>
          </a:prstGeom>
        </p:spPr>
      </p:pic>
      <p:pic>
        <p:nvPicPr>
          <p:cNvPr id="2" name="Picture 1">
            <a:extLst>
              <a:ext uri="{FF2B5EF4-FFF2-40B4-BE49-F238E27FC236}">
                <a16:creationId xmlns:a16="http://schemas.microsoft.com/office/drawing/2014/main" id="{D00C03A3-CEEE-440C-8899-44C8ACA48F2D}"/>
              </a:ext>
            </a:extLst>
          </p:cNvPr>
          <p:cNvPicPr>
            <a:picLocks noChangeAspect="1"/>
          </p:cNvPicPr>
          <p:nvPr/>
        </p:nvPicPr>
        <p:blipFill>
          <a:blip r:embed="rId4"/>
          <a:stretch>
            <a:fillRect/>
          </a:stretch>
        </p:blipFill>
        <p:spPr>
          <a:xfrm>
            <a:off x="1844829" y="2605389"/>
            <a:ext cx="6111500" cy="2038635"/>
          </a:xfrm>
          <a:prstGeom prst="rect">
            <a:avLst/>
          </a:prstGeom>
        </p:spPr>
      </p:pic>
    </p:spTree>
    <p:extLst>
      <p:ext uri="{BB962C8B-B14F-4D97-AF65-F5344CB8AC3E}">
        <p14:creationId xmlns:p14="http://schemas.microsoft.com/office/powerpoint/2010/main" val="3537841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SEASONAL</a:t>
            </a:r>
            <a:endParaRPr dirty="0"/>
          </a:p>
        </p:txBody>
      </p:sp>
      <p:sp>
        <p:nvSpPr>
          <p:cNvPr id="7" name="Google Shape;283;p41">
            <a:extLst>
              <a:ext uri="{FF2B5EF4-FFF2-40B4-BE49-F238E27FC236}">
                <a16:creationId xmlns:a16="http://schemas.microsoft.com/office/drawing/2014/main" id="{92B7AA8D-C4D3-40FF-92A5-554A8F1EB4AC}"/>
              </a:ext>
            </a:extLst>
          </p:cNvPr>
          <p:cNvSpPr txBox="1">
            <a:spLocks/>
          </p:cNvSpPr>
          <p:nvPr/>
        </p:nvSpPr>
        <p:spPr>
          <a:xfrm rot="-5400000">
            <a:off x="6329769" y="2213633"/>
            <a:ext cx="4053056" cy="64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Varela Round"/>
              <a:buNone/>
              <a:defRPr sz="18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9pPr>
          </a:lstStyle>
          <a:p>
            <a:r>
              <a:rPr lang="en-US" sz="1400" dirty="0">
                <a:solidFill>
                  <a:schemeClr val="accent1"/>
                </a:solidFill>
              </a:rPr>
              <a:t>SUMMER			SPRING</a:t>
            </a:r>
          </a:p>
        </p:txBody>
      </p:sp>
      <p:pic>
        <p:nvPicPr>
          <p:cNvPr id="2" name="Picture 1">
            <a:extLst>
              <a:ext uri="{FF2B5EF4-FFF2-40B4-BE49-F238E27FC236}">
                <a16:creationId xmlns:a16="http://schemas.microsoft.com/office/drawing/2014/main" id="{5A70B01A-AF41-49FA-AFA6-5D785C2A2A76}"/>
              </a:ext>
            </a:extLst>
          </p:cNvPr>
          <p:cNvPicPr>
            <a:picLocks noChangeAspect="1"/>
          </p:cNvPicPr>
          <p:nvPr/>
        </p:nvPicPr>
        <p:blipFill>
          <a:blip r:embed="rId3"/>
          <a:stretch>
            <a:fillRect/>
          </a:stretch>
        </p:blipFill>
        <p:spPr>
          <a:xfrm>
            <a:off x="1863880" y="470899"/>
            <a:ext cx="6068271" cy="2057687"/>
          </a:xfrm>
          <a:prstGeom prst="rect">
            <a:avLst/>
          </a:prstGeom>
        </p:spPr>
      </p:pic>
      <p:pic>
        <p:nvPicPr>
          <p:cNvPr id="4" name="Picture 3">
            <a:extLst>
              <a:ext uri="{FF2B5EF4-FFF2-40B4-BE49-F238E27FC236}">
                <a16:creationId xmlns:a16="http://schemas.microsoft.com/office/drawing/2014/main" id="{F6572177-A5E8-42C8-93F9-8C3E661F9D93}"/>
              </a:ext>
            </a:extLst>
          </p:cNvPr>
          <p:cNvPicPr>
            <a:picLocks noChangeAspect="1"/>
          </p:cNvPicPr>
          <p:nvPr/>
        </p:nvPicPr>
        <p:blipFill>
          <a:blip r:embed="rId4"/>
          <a:stretch>
            <a:fillRect/>
          </a:stretch>
        </p:blipFill>
        <p:spPr>
          <a:xfrm>
            <a:off x="1863880" y="2633966"/>
            <a:ext cx="6068270" cy="2038635"/>
          </a:xfrm>
          <a:prstGeom prst="rect">
            <a:avLst/>
          </a:prstGeom>
        </p:spPr>
      </p:pic>
    </p:spTree>
    <p:extLst>
      <p:ext uri="{BB962C8B-B14F-4D97-AF65-F5344CB8AC3E}">
        <p14:creationId xmlns:p14="http://schemas.microsoft.com/office/powerpoint/2010/main" val="1249811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1"/>
          <p:cNvPicPr preferRelativeResize="0"/>
          <p:nvPr/>
        </p:nvPicPr>
        <p:blipFill>
          <a:blip r:embed="rId3">
            <a:alphaModFix/>
          </a:blip>
          <a:stretch>
            <a:fillRect/>
          </a:stretch>
        </p:blipFill>
        <p:spPr>
          <a:xfrm>
            <a:off x="1795950" y="347144"/>
            <a:ext cx="5747850" cy="4366075"/>
          </a:xfrm>
          <a:prstGeom prst="rect">
            <a:avLst/>
          </a:prstGeom>
          <a:noFill/>
          <a:ln>
            <a:noFill/>
          </a:ln>
        </p:spPr>
      </p:pic>
      <p:sp>
        <p:nvSpPr>
          <p:cNvPr id="282" name="Google Shape;282;p41"/>
          <p:cNvSpPr txBox="1">
            <a:spLocks noGrp="1"/>
          </p:cNvSpPr>
          <p:nvPr>
            <p:ph type="subTitle" idx="1"/>
          </p:nvPr>
        </p:nvSpPr>
        <p:spPr>
          <a:xfrm flipH="1">
            <a:off x="2279188" y="745649"/>
            <a:ext cx="4781367" cy="3553081"/>
          </a:xfrm>
          <a:prstGeom prst="rect">
            <a:avLst/>
          </a:prstGeom>
        </p:spPr>
        <p:txBody>
          <a:bodyPr spcFirstLastPara="1" wrap="square" lIns="91425" tIns="91425" rIns="91425" bIns="91425" anchor="ctr" anchorCtr="0">
            <a:noAutofit/>
          </a:bodyPr>
          <a:lstStyle/>
          <a:p>
            <a:pPr marL="0" lvl="0" indent="0"/>
            <a:r>
              <a:rPr lang="en-US" dirty="0"/>
              <a:t>The energy consumption in Kentucky state affected by the season of the state. There are four season that are winter, fall, spring, and summer. Each season takes event at:</a:t>
            </a:r>
          </a:p>
          <a:p>
            <a:pPr marL="0" lvl="0" indent="0"/>
            <a:endParaRPr lang="en-US" dirty="0"/>
          </a:p>
          <a:p>
            <a:pPr marL="0" lvl="0" indent="0"/>
            <a:r>
              <a:rPr lang="en-US" dirty="0"/>
              <a:t>Winter	: December to February</a:t>
            </a:r>
          </a:p>
          <a:p>
            <a:pPr marL="0" lvl="0" indent="0"/>
            <a:r>
              <a:rPr lang="en-US" dirty="0"/>
              <a:t>Fall	: September to November</a:t>
            </a:r>
          </a:p>
          <a:p>
            <a:pPr marL="0" lvl="0" indent="0"/>
            <a:r>
              <a:rPr lang="en-US" dirty="0"/>
              <a:t>Spring	: March to May</a:t>
            </a:r>
          </a:p>
          <a:p>
            <a:pPr marL="0" lvl="0" indent="0"/>
            <a:r>
              <a:rPr lang="en-US" dirty="0"/>
              <a:t>Summer	: June to August</a:t>
            </a:r>
          </a:p>
          <a:p>
            <a:pPr marL="0" lvl="0" indent="0"/>
            <a:endParaRPr lang="en-US" dirty="0"/>
          </a:p>
          <a:p>
            <a:pPr marL="0" lvl="0" indent="0"/>
            <a:r>
              <a:rPr lang="en-US" dirty="0"/>
              <a:t>The highest use of energy is in winter and peaking at Friday because the daytime in winter is the shortest than any other season. That causes the use of energy for lamps to increase rapidly. For addition people use heater too in winter to warm their body. </a:t>
            </a:r>
          </a:p>
          <a:p>
            <a:pPr marL="0" lvl="0" indent="0"/>
            <a:endParaRPr lang="en-US"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lvl="0"/>
            <a:r>
              <a:rPr lang="en-US" dirty="0"/>
              <a:t>SEASONAL</a:t>
            </a:r>
            <a:endParaRPr dirty="0"/>
          </a:p>
        </p:txBody>
      </p:sp>
    </p:spTree>
    <p:extLst>
      <p:ext uri="{BB962C8B-B14F-4D97-AF65-F5344CB8AC3E}">
        <p14:creationId xmlns:p14="http://schemas.microsoft.com/office/powerpoint/2010/main" val="1249233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1"/>
          <p:cNvPicPr preferRelativeResize="0"/>
          <p:nvPr/>
        </p:nvPicPr>
        <p:blipFill>
          <a:blip r:embed="rId3">
            <a:alphaModFix/>
          </a:blip>
          <a:stretch>
            <a:fillRect/>
          </a:stretch>
        </p:blipFill>
        <p:spPr>
          <a:xfrm>
            <a:off x="1795950" y="347144"/>
            <a:ext cx="5747850" cy="4366075"/>
          </a:xfrm>
          <a:prstGeom prst="rect">
            <a:avLst/>
          </a:prstGeom>
          <a:noFill/>
          <a:ln>
            <a:noFill/>
          </a:ln>
        </p:spPr>
      </p:pic>
      <p:sp>
        <p:nvSpPr>
          <p:cNvPr id="282" name="Google Shape;282;p41"/>
          <p:cNvSpPr txBox="1">
            <a:spLocks noGrp="1"/>
          </p:cNvSpPr>
          <p:nvPr>
            <p:ph type="subTitle" idx="1"/>
          </p:nvPr>
        </p:nvSpPr>
        <p:spPr>
          <a:xfrm flipH="1">
            <a:off x="2279191" y="1073640"/>
            <a:ext cx="4781367" cy="3553081"/>
          </a:xfrm>
          <a:prstGeom prst="rect">
            <a:avLst/>
          </a:prstGeom>
        </p:spPr>
        <p:txBody>
          <a:bodyPr spcFirstLastPara="1" wrap="square" lIns="91425" tIns="91425" rIns="91425" bIns="91425" anchor="ctr" anchorCtr="0">
            <a:noAutofit/>
          </a:bodyPr>
          <a:lstStyle/>
          <a:p>
            <a:pPr marL="0" lvl="0" indent="0"/>
            <a:r>
              <a:rPr lang="en-US" dirty="0"/>
              <a:t>The lowest average energy consumption is at Fall. It can be caused by the temperature at Fall isn’t too hot or too cold. Therefore the use of air conditioner and heater is decreasing.</a:t>
            </a:r>
          </a:p>
          <a:p>
            <a:pPr marL="0" lvl="0" indent="0"/>
            <a:endParaRPr lang="en-US" dirty="0"/>
          </a:p>
          <a:p>
            <a:pPr marL="0" lvl="0" indent="0"/>
            <a:r>
              <a:rPr lang="en-US" dirty="0"/>
              <a:t>Summer and spring almost has the same graph meaning that the energy consumption at that seasons don’t change too much. Also the temperature at summer and spring is high thus the use of air conditioner increase.</a:t>
            </a:r>
          </a:p>
          <a:p>
            <a:pPr marL="0" lvl="0" indent="0"/>
            <a:endParaRPr lang="en-US" dirty="0"/>
          </a:p>
          <a:p>
            <a:pPr marL="0" lvl="0" indent="0"/>
            <a:r>
              <a:rPr lang="en-US" dirty="0"/>
              <a:t>In almost every season, Tuesday has the most energy consumption indicating that Tuesday can be the day that most of Kentucky’s citizen work or study. After that it is gradually decreasing until Sunday where everyone is at vacation and makes the energy consumption the lowest.</a:t>
            </a:r>
          </a:p>
          <a:p>
            <a:pPr marL="0" lvl="0" indent="0"/>
            <a:endParaRPr lang="en-US" dirty="0"/>
          </a:p>
          <a:p>
            <a:pPr marL="0" lvl="0" indent="0"/>
            <a:endParaRPr lang="en-US" dirty="0"/>
          </a:p>
          <a:p>
            <a:pPr marL="0" lvl="0" indent="0"/>
            <a:endParaRPr lang="en-US"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lvl="0"/>
            <a:r>
              <a:rPr lang="en-US" dirty="0"/>
              <a:t>SEASONAL</a:t>
            </a:r>
            <a:endParaRPr dirty="0"/>
          </a:p>
        </p:txBody>
      </p:sp>
    </p:spTree>
    <p:extLst>
      <p:ext uri="{BB962C8B-B14F-4D97-AF65-F5344CB8AC3E}">
        <p14:creationId xmlns:p14="http://schemas.microsoft.com/office/powerpoint/2010/main" val="3209209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YEARLY AND DAILY</a:t>
            </a:r>
            <a:endParaRPr dirty="0"/>
          </a:p>
        </p:txBody>
      </p:sp>
      <p:pic>
        <p:nvPicPr>
          <p:cNvPr id="5" name="Picture 4">
            <a:extLst>
              <a:ext uri="{FF2B5EF4-FFF2-40B4-BE49-F238E27FC236}">
                <a16:creationId xmlns:a16="http://schemas.microsoft.com/office/drawing/2014/main" id="{BB3AE904-2EA3-4875-879D-71BBE51A1798}"/>
              </a:ext>
            </a:extLst>
          </p:cNvPr>
          <p:cNvPicPr>
            <a:picLocks noChangeAspect="1"/>
          </p:cNvPicPr>
          <p:nvPr/>
        </p:nvPicPr>
        <p:blipFill>
          <a:blip r:embed="rId3"/>
          <a:stretch>
            <a:fillRect/>
          </a:stretch>
        </p:blipFill>
        <p:spPr>
          <a:xfrm>
            <a:off x="1863881" y="2618962"/>
            <a:ext cx="6087325" cy="2057687"/>
          </a:xfrm>
          <a:prstGeom prst="rect">
            <a:avLst/>
          </a:prstGeom>
        </p:spPr>
      </p:pic>
      <p:sp>
        <p:nvSpPr>
          <p:cNvPr id="7" name="Google Shape;283;p41">
            <a:extLst>
              <a:ext uri="{FF2B5EF4-FFF2-40B4-BE49-F238E27FC236}">
                <a16:creationId xmlns:a16="http://schemas.microsoft.com/office/drawing/2014/main" id="{89285D4A-AFCA-46D8-8303-A267BEB3AC06}"/>
              </a:ext>
            </a:extLst>
          </p:cNvPr>
          <p:cNvSpPr txBox="1">
            <a:spLocks/>
          </p:cNvSpPr>
          <p:nvPr/>
        </p:nvSpPr>
        <p:spPr>
          <a:xfrm rot="-5400000">
            <a:off x="6293552" y="2249850"/>
            <a:ext cx="4125490" cy="64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Varela Round"/>
              <a:buNone/>
              <a:defRPr sz="18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9pPr>
          </a:lstStyle>
          <a:p>
            <a:r>
              <a:rPr lang="en-US" sz="1400" dirty="0">
                <a:solidFill>
                  <a:schemeClr val="accent1"/>
                </a:solidFill>
              </a:rPr>
              <a:t>DAILY			YEARLY</a:t>
            </a:r>
          </a:p>
        </p:txBody>
      </p:sp>
      <p:pic>
        <p:nvPicPr>
          <p:cNvPr id="8" name="Picture 7">
            <a:extLst>
              <a:ext uri="{FF2B5EF4-FFF2-40B4-BE49-F238E27FC236}">
                <a16:creationId xmlns:a16="http://schemas.microsoft.com/office/drawing/2014/main" id="{2CDEE1DF-B3FE-4DF1-91B3-B9F1F1C64655}"/>
              </a:ext>
            </a:extLst>
          </p:cNvPr>
          <p:cNvPicPr>
            <a:picLocks noChangeAspect="1"/>
          </p:cNvPicPr>
          <p:nvPr/>
        </p:nvPicPr>
        <p:blipFill>
          <a:blip r:embed="rId4"/>
          <a:stretch>
            <a:fillRect/>
          </a:stretch>
        </p:blipFill>
        <p:spPr>
          <a:xfrm>
            <a:off x="1844830" y="489952"/>
            <a:ext cx="6106377" cy="2048161"/>
          </a:xfrm>
          <a:prstGeom prst="rect">
            <a:avLst/>
          </a:prstGeom>
        </p:spPr>
      </p:pic>
    </p:spTree>
    <p:extLst>
      <p:ext uri="{BB962C8B-B14F-4D97-AF65-F5344CB8AC3E}">
        <p14:creationId xmlns:p14="http://schemas.microsoft.com/office/powerpoint/2010/main" val="24175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title" idx="15"/>
          </p:nvPr>
        </p:nvSpPr>
        <p:spPr>
          <a:xfrm rot="-5400000">
            <a:off x="-1014638"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pic>
        <p:nvPicPr>
          <p:cNvPr id="186" name="Google Shape;186;p35"/>
          <p:cNvPicPr preferRelativeResize="0"/>
          <p:nvPr/>
        </p:nvPicPr>
        <p:blipFill rotWithShape="1">
          <a:blip r:embed="rId3">
            <a:alphaModFix/>
          </a:blip>
          <a:srcRect t="7911" b="7920"/>
          <a:stretch/>
        </p:blipFill>
        <p:spPr>
          <a:xfrm>
            <a:off x="1250835" y="1064074"/>
            <a:ext cx="1117253" cy="1125902"/>
          </a:xfrm>
          <a:prstGeom prst="rect">
            <a:avLst/>
          </a:prstGeom>
          <a:noFill/>
          <a:ln>
            <a:noFill/>
          </a:ln>
        </p:spPr>
      </p:pic>
      <p:pic>
        <p:nvPicPr>
          <p:cNvPr id="187" name="Google Shape;187;p35"/>
          <p:cNvPicPr preferRelativeResize="0"/>
          <p:nvPr/>
        </p:nvPicPr>
        <p:blipFill rotWithShape="1">
          <a:blip r:embed="rId4">
            <a:alphaModFix/>
          </a:blip>
          <a:srcRect t="4636" b="4636"/>
          <a:stretch/>
        </p:blipFill>
        <p:spPr>
          <a:xfrm>
            <a:off x="2150902" y="1006051"/>
            <a:ext cx="966061" cy="1228500"/>
          </a:xfrm>
          <a:prstGeom prst="rect">
            <a:avLst/>
          </a:prstGeom>
          <a:noFill/>
          <a:ln>
            <a:noFill/>
          </a:ln>
        </p:spPr>
      </p:pic>
      <p:sp>
        <p:nvSpPr>
          <p:cNvPr id="188" name="Google Shape;188;p35"/>
          <p:cNvSpPr txBox="1">
            <a:spLocks noGrp="1"/>
          </p:cNvSpPr>
          <p:nvPr>
            <p:ph type="ctrTitle"/>
          </p:nvPr>
        </p:nvSpPr>
        <p:spPr>
          <a:xfrm flipH="1">
            <a:off x="3187656" y="1006023"/>
            <a:ext cx="1789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a:t>
            </a:r>
            <a:endParaRPr dirty="0"/>
          </a:p>
        </p:txBody>
      </p:sp>
      <p:sp>
        <p:nvSpPr>
          <p:cNvPr id="189" name="Google Shape;189;p35"/>
          <p:cNvSpPr txBox="1">
            <a:spLocks noGrp="1"/>
          </p:cNvSpPr>
          <p:nvPr>
            <p:ph type="subTitle" idx="1"/>
          </p:nvPr>
        </p:nvSpPr>
        <p:spPr>
          <a:xfrm flipH="1">
            <a:off x="3187573" y="1467512"/>
            <a:ext cx="1602000" cy="7458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Electricity consumption in the state of Kentucky</a:t>
            </a:r>
            <a:endParaRPr dirty="0"/>
          </a:p>
          <a:p>
            <a:pPr marL="0" lvl="0" indent="0" algn="l" rtl="0">
              <a:spcBef>
                <a:spcPts val="0"/>
              </a:spcBef>
              <a:spcAft>
                <a:spcPts val="0"/>
              </a:spcAft>
              <a:buNone/>
            </a:pPr>
            <a:endParaRPr dirty="0"/>
          </a:p>
        </p:txBody>
      </p:sp>
      <p:sp>
        <p:nvSpPr>
          <p:cNvPr id="190" name="Google Shape;190;p35"/>
          <p:cNvSpPr txBox="1">
            <a:spLocks noGrp="1"/>
          </p:cNvSpPr>
          <p:nvPr>
            <p:ph type="ctrTitle" idx="3"/>
          </p:nvPr>
        </p:nvSpPr>
        <p:spPr>
          <a:xfrm flipH="1">
            <a:off x="3187656" y="3088253"/>
            <a:ext cx="1789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Method</a:t>
            </a:r>
            <a:endParaRPr dirty="0"/>
          </a:p>
        </p:txBody>
      </p:sp>
      <p:sp>
        <p:nvSpPr>
          <p:cNvPr id="191" name="Google Shape;191;p35"/>
          <p:cNvSpPr txBox="1">
            <a:spLocks noGrp="1"/>
          </p:cNvSpPr>
          <p:nvPr>
            <p:ph type="subTitle" idx="4"/>
          </p:nvPr>
        </p:nvSpPr>
        <p:spPr>
          <a:xfrm flipH="1">
            <a:off x="3187672" y="3544263"/>
            <a:ext cx="16020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Prophet from Facebook</a:t>
            </a:r>
            <a:endParaRPr dirty="0"/>
          </a:p>
        </p:txBody>
      </p:sp>
      <p:sp>
        <p:nvSpPr>
          <p:cNvPr id="192" name="Google Shape;192;p35"/>
          <p:cNvSpPr txBox="1">
            <a:spLocks noGrp="1"/>
          </p:cNvSpPr>
          <p:nvPr>
            <p:ph type="ctrTitle" idx="6"/>
          </p:nvPr>
        </p:nvSpPr>
        <p:spPr>
          <a:xfrm flipH="1">
            <a:off x="6845897" y="1006023"/>
            <a:ext cx="1789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ANALYSIS</a:t>
            </a:r>
            <a:endParaRPr dirty="0"/>
          </a:p>
        </p:txBody>
      </p:sp>
      <p:sp>
        <p:nvSpPr>
          <p:cNvPr id="193" name="Google Shape;193;p35"/>
          <p:cNvSpPr txBox="1">
            <a:spLocks noGrp="1"/>
          </p:cNvSpPr>
          <p:nvPr>
            <p:ph type="subTitle" idx="7"/>
          </p:nvPr>
        </p:nvSpPr>
        <p:spPr>
          <a:xfrm flipH="1">
            <a:off x="6845925" y="1467512"/>
            <a:ext cx="1789800" cy="7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Graph and correlation with other data</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194" name="Google Shape;194;p35"/>
          <p:cNvSpPr txBox="1">
            <a:spLocks noGrp="1"/>
          </p:cNvSpPr>
          <p:nvPr>
            <p:ph type="ctrTitle" idx="9"/>
          </p:nvPr>
        </p:nvSpPr>
        <p:spPr>
          <a:xfrm flipH="1">
            <a:off x="6772813" y="3401577"/>
            <a:ext cx="1789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pic>
        <p:nvPicPr>
          <p:cNvPr id="196" name="Google Shape;196;p35"/>
          <p:cNvPicPr preferRelativeResize="0"/>
          <p:nvPr/>
        </p:nvPicPr>
        <p:blipFill rotWithShape="1">
          <a:blip r:embed="rId3">
            <a:alphaModFix/>
          </a:blip>
          <a:srcRect t="7911" b="7920"/>
          <a:stretch/>
        </p:blipFill>
        <p:spPr>
          <a:xfrm>
            <a:off x="1239551" y="3120959"/>
            <a:ext cx="1139822" cy="1148654"/>
          </a:xfrm>
          <a:prstGeom prst="rect">
            <a:avLst/>
          </a:prstGeom>
          <a:noFill/>
          <a:ln>
            <a:noFill/>
          </a:ln>
        </p:spPr>
      </p:pic>
      <p:pic>
        <p:nvPicPr>
          <p:cNvPr id="197" name="Google Shape;197;p35"/>
          <p:cNvPicPr preferRelativeResize="0"/>
          <p:nvPr/>
        </p:nvPicPr>
        <p:blipFill rotWithShape="1">
          <a:blip r:embed="rId5">
            <a:alphaModFix/>
          </a:blip>
          <a:srcRect t="6822" b="6822"/>
          <a:stretch/>
        </p:blipFill>
        <p:spPr>
          <a:xfrm>
            <a:off x="2011330" y="3107659"/>
            <a:ext cx="1087326" cy="1179626"/>
          </a:xfrm>
          <a:prstGeom prst="rect">
            <a:avLst/>
          </a:prstGeom>
          <a:noFill/>
          <a:ln>
            <a:noFill/>
          </a:ln>
        </p:spPr>
      </p:pic>
      <p:pic>
        <p:nvPicPr>
          <p:cNvPr id="198" name="Google Shape;198;p35"/>
          <p:cNvPicPr preferRelativeResize="0"/>
          <p:nvPr/>
        </p:nvPicPr>
        <p:blipFill rotWithShape="1">
          <a:blip r:embed="rId3">
            <a:alphaModFix/>
          </a:blip>
          <a:srcRect t="7911" b="7920"/>
          <a:stretch/>
        </p:blipFill>
        <p:spPr>
          <a:xfrm>
            <a:off x="4871659" y="1036943"/>
            <a:ext cx="1139859" cy="1148684"/>
          </a:xfrm>
          <a:prstGeom prst="rect">
            <a:avLst/>
          </a:prstGeom>
          <a:noFill/>
          <a:ln>
            <a:noFill/>
          </a:ln>
        </p:spPr>
      </p:pic>
      <p:pic>
        <p:nvPicPr>
          <p:cNvPr id="199" name="Google Shape;199;p35"/>
          <p:cNvPicPr preferRelativeResize="0"/>
          <p:nvPr/>
        </p:nvPicPr>
        <p:blipFill rotWithShape="1">
          <a:blip r:embed="rId6">
            <a:alphaModFix/>
          </a:blip>
          <a:srcRect t="6747" b="6747"/>
          <a:stretch/>
        </p:blipFill>
        <p:spPr>
          <a:xfrm>
            <a:off x="5674102" y="1025389"/>
            <a:ext cx="1087361" cy="1179632"/>
          </a:xfrm>
          <a:prstGeom prst="rect">
            <a:avLst/>
          </a:prstGeom>
          <a:noFill/>
          <a:ln>
            <a:noFill/>
          </a:ln>
        </p:spPr>
      </p:pic>
      <p:pic>
        <p:nvPicPr>
          <p:cNvPr id="200" name="Google Shape;200;p35"/>
          <p:cNvPicPr preferRelativeResize="0"/>
          <p:nvPr/>
        </p:nvPicPr>
        <p:blipFill rotWithShape="1">
          <a:blip r:embed="rId3">
            <a:alphaModFix/>
          </a:blip>
          <a:srcRect t="7911" b="7920"/>
          <a:stretch/>
        </p:blipFill>
        <p:spPr>
          <a:xfrm>
            <a:off x="4868682" y="3114601"/>
            <a:ext cx="1145813" cy="1154702"/>
          </a:xfrm>
          <a:prstGeom prst="rect">
            <a:avLst/>
          </a:prstGeom>
          <a:noFill/>
          <a:ln>
            <a:noFill/>
          </a:ln>
        </p:spPr>
      </p:pic>
      <p:pic>
        <p:nvPicPr>
          <p:cNvPr id="201" name="Google Shape;201;p35"/>
          <p:cNvPicPr preferRelativeResize="0"/>
          <p:nvPr/>
        </p:nvPicPr>
        <p:blipFill rotWithShape="1">
          <a:blip r:embed="rId7">
            <a:alphaModFix/>
          </a:blip>
          <a:srcRect t="2705" b="2705"/>
          <a:stretch/>
        </p:blipFill>
        <p:spPr>
          <a:xfrm>
            <a:off x="5627000" y="3032916"/>
            <a:ext cx="1212175" cy="13151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1"/>
          <p:cNvPicPr preferRelativeResize="0"/>
          <p:nvPr/>
        </p:nvPicPr>
        <p:blipFill>
          <a:blip r:embed="rId3">
            <a:alphaModFix/>
          </a:blip>
          <a:stretch>
            <a:fillRect/>
          </a:stretch>
        </p:blipFill>
        <p:spPr>
          <a:xfrm>
            <a:off x="1795950" y="347144"/>
            <a:ext cx="5747850" cy="4366075"/>
          </a:xfrm>
          <a:prstGeom prst="rect">
            <a:avLst/>
          </a:prstGeom>
          <a:noFill/>
          <a:ln>
            <a:noFill/>
          </a:ln>
        </p:spPr>
      </p:pic>
      <p:sp>
        <p:nvSpPr>
          <p:cNvPr id="282" name="Google Shape;282;p41"/>
          <p:cNvSpPr txBox="1">
            <a:spLocks noGrp="1"/>
          </p:cNvSpPr>
          <p:nvPr>
            <p:ph type="subTitle" idx="1"/>
          </p:nvPr>
        </p:nvSpPr>
        <p:spPr>
          <a:xfrm flipH="1">
            <a:off x="2279188" y="745649"/>
            <a:ext cx="4781367" cy="3553081"/>
          </a:xfrm>
          <a:prstGeom prst="rect">
            <a:avLst/>
          </a:prstGeom>
        </p:spPr>
        <p:txBody>
          <a:bodyPr spcFirstLastPara="1" wrap="square" lIns="91425" tIns="91425" rIns="91425" bIns="91425" anchor="ctr" anchorCtr="0">
            <a:noAutofit/>
          </a:bodyPr>
          <a:lstStyle/>
          <a:p>
            <a:pPr marL="0" lvl="0" indent="0"/>
            <a:r>
              <a:rPr lang="en-US" dirty="0"/>
              <a:t>In a year, the electricity usage has the same pattern that is always peaking at end of the year and beginning of the year. That caused by the season as explained before.</a:t>
            </a:r>
          </a:p>
          <a:p>
            <a:pPr marL="0" lvl="0" indent="0"/>
            <a:endParaRPr lang="en-US" dirty="0"/>
          </a:p>
          <a:p>
            <a:pPr marL="0" lvl="0" indent="0"/>
            <a:r>
              <a:rPr lang="en-US" dirty="0"/>
              <a:t>In daily use, the peak of electricity use is at 20:00 and has lowest use at 4:00. With this data, it can be assumed that citizen of Kentucky do their daily activity such as working, playing, studying, etc. at around 4:00 to 20:00. They approximately have 6 hours of sleep according to the graph.</a:t>
            </a:r>
          </a:p>
          <a:p>
            <a:pPr marL="0" lvl="0" indent="0"/>
            <a:endParaRPr lang="en-US"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lvl="0"/>
            <a:r>
              <a:rPr lang="en-US" dirty="0"/>
              <a:t>YEARLY AND DAILY</a:t>
            </a:r>
            <a:endParaRPr dirty="0"/>
          </a:p>
        </p:txBody>
      </p:sp>
    </p:spTree>
    <p:extLst>
      <p:ext uri="{BB962C8B-B14F-4D97-AF65-F5344CB8AC3E}">
        <p14:creationId xmlns:p14="http://schemas.microsoft.com/office/powerpoint/2010/main" val="1375500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56"/>
          <p:cNvSpPr txBox="1">
            <a:spLocks noGrp="1"/>
          </p:cNvSpPr>
          <p:nvPr>
            <p:ph type="ctrTitle"/>
          </p:nvPr>
        </p:nvSpPr>
        <p:spPr>
          <a:xfrm>
            <a:off x="2198082" y="1126303"/>
            <a:ext cx="2845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759" name="Google Shape;759;p56"/>
          <p:cNvSpPr txBox="1">
            <a:spLocks noGrp="1"/>
          </p:cNvSpPr>
          <p:nvPr>
            <p:ph type="title" idx="2"/>
          </p:nvPr>
        </p:nvSpPr>
        <p:spPr>
          <a:xfrm>
            <a:off x="2198095" y="528206"/>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pic>
        <p:nvPicPr>
          <p:cNvPr id="760" name="Google Shape;760;p56"/>
          <p:cNvPicPr preferRelativeResize="0"/>
          <p:nvPr/>
        </p:nvPicPr>
        <p:blipFill rotWithShape="1">
          <a:blip r:embed="rId3">
            <a:alphaModFix/>
          </a:blip>
          <a:srcRect t="7911" b="7920"/>
          <a:stretch/>
        </p:blipFill>
        <p:spPr>
          <a:xfrm>
            <a:off x="1527464" y="2103672"/>
            <a:ext cx="3797600" cy="3827050"/>
          </a:xfrm>
          <a:prstGeom prst="rect">
            <a:avLst/>
          </a:prstGeom>
          <a:noFill/>
          <a:ln>
            <a:noFill/>
          </a:ln>
        </p:spPr>
      </p:pic>
      <p:pic>
        <p:nvPicPr>
          <p:cNvPr id="7" name="Google Shape;1225;p66">
            <a:extLst>
              <a:ext uri="{FF2B5EF4-FFF2-40B4-BE49-F238E27FC236}">
                <a16:creationId xmlns:a16="http://schemas.microsoft.com/office/drawing/2014/main" id="{83FAED15-C515-42C2-A8E2-AC0B3161590C}"/>
              </a:ext>
            </a:extLst>
          </p:cNvPr>
          <p:cNvPicPr preferRelativeResize="0"/>
          <p:nvPr/>
        </p:nvPicPr>
        <p:blipFill>
          <a:blip r:embed="rId4">
            <a:alphaModFix/>
          </a:blip>
          <a:stretch>
            <a:fillRect/>
          </a:stretch>
        </p:blipFill>
        <p:spPr>
          <a:xfrm>
            <a:off x="3951895" y="1669079"/>
            <a:ext cx="4094682" cy="4696236"/>
          </a:xfrm>
          <a:prstGeom prst="rect">
            <a:avLst/>
          </a:prstGeom>
          <a:noFill/>
          <a:ln>
            <a:noFill/>
          </a:ln>
        </p:spPr>
      </p:pic>
    </p:spTree>
    <p:extLst>
      <p:ext uri="{BB962C8B-B14F-4D97-AF65-F5344CB8AC3E}">
        <p14:creationId xmlns:p14="http://schemas.microsoft.com/office/powerpoint/2010/main" val="164000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idx="6"/>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ELECTRICITY USAGE FACTOR</a:t>
            </a:r>
            <a:endParaRPr dirty="0"/>
          </a:p>
        </p:txBody>
      </p:sp>
      <p:sp>
        <p:nvSpPr>
          <p:cNvPr id="246" name="Google Shape;246;p40"/>
          <p:cNvSpPr txBox="1">
            <a:spLocks noGrp="1"/>
          </p:cNvSpPr>
          <p:nvPr>
            <p:ph type="ctrTitle"/>
          </p:nvPr>
        </p:nvSpPr>
        <p:spPr>
          <a:xfrm flipH="1">
            <a:off x="2109879" y="1198502"/>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DAY</a:t>
            </a:r>
            <a:endParaRPr dirty="0"/>
          </a:p>
        </p:txBody>
      </p:sp>
      <p:sp>
        <p:nvSpPr>
          <p:cNvPr id="247" name="Google Shape;247;p40"/>
          <p:cNvSpPr txBox="1">
            <a:spLocks noGrp="1"/>
          </p:cNvSpPr>
          <p:nvPr>
            <p:ph type="subTitle" idx="1"/>
          </p:nvPr>
        </p:nvSpPr>
        <p:spPr>
          <a:xfrm flipH="1">
            <a:off x="1582775" y="1635161"/>
            <a:ext cx="2614800" cy="8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Energy consumption will be affected by week day and weekend because many job take place in week day</a:t>
            </a:r>
            <a:endParaRPr dirty="0"/>
          </a:p>
        </p:txBody>
      </p:sp>
      <p:sp>
        <p:nvSpPr>
          <p:cNvPr id="248" name="Google Shape;248;p40"/>
          <p:cNvSpPr txBox="1">
            <a:spLocks noGrp="1"/>
          </p:cNvSpPr>
          <p:nvPr>
            <p:ph type="ctrTitle" idx="2"/>
          </p:nvPr>
        </p:nvSpPr>
        <p:spPr>
          <a:xfrm flipH="1">
            <a:off x="5473527" y="1198160"/>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HOLIDAY</a:t>
            </a:r>
            <a:endParaRPr dirty="0"/>
          </a:p>
        </p:txBody>
      </p:sp>
      <p:sp>
        <p:nvSpPr>
          <p:cNvPr id="249" name="Google Shape;249;p40"/>
          <p:cNvSpPr txBox="1">
            <a:spLocks noGrp="1"/>
          </p:cNvSpPr>
          <p:nvPr>
            <p:ph type="subTitle" idx="3"/>
          </p:nvPr>
        </p:nvSpPr>
        <p:spPr>
          <a:xfrm flipH="1">
            <a:off x="4946427" y="1627040"/>
            <a:ext cx="2614800" cy="875400"/>
          </a:xfrm>
          <a:prstGeom prst="rect">
            <a:avLst/>
          </a:prstGeom>
        </p:spPr>
        <p:txBody>
          <a:bodyPr spcFirstLastPara="1" wrap="square" lIns="91425" tIns="91425" rIns="91425" bIns="91425" anchor="t" anchorCtr="0">
            <a:noAutofit/>
          </a:bodyPr>
          <a:lstStyle/>
          <a:p>
            <a:pPr marL="0" lvl="0" indent="0"/>
            <a:r>
              <a:rPr lang="en-US" dirty="0"/>
              <a:t>Holidays can affect energy consumption because there is less work and more family time for holidays such as the Christmas holidays</a:t>
            </a:r>
            <a:endParaRPr dirty="0"/>
          </a:p>
        </p:txBody>
      </p:sp>
      <p:sp>
        <p:nvSpPr>
          <p:cNvPr id="250" name="Google Shape;250;p40"/>
          <p:cNvSpPr txBox="1">
            <a:spLocks noGrp="1"/>
          </p:cNvSpPr>
          <p:nvPr>
            <p:ph type="ctrTitle" idx="4"/>
          </p:nvPr>
        </p:nvSpPr>
        <p:spPr>
          <a:xfrm flipH="1">
            <a:off x="2109879" y="3645450"/>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SEASON</a:t>
            </a:r>
            <a:endParaRPr dirty="0"/>
          </a:p>
        </p:txBody>
      </p:sp>
      <p:sp>
        <p:nvSpPr>
          <p:cNvPr id="251" name="Google Shape;251;p40"/>
          <p:cNvSpPr txBox="1">
            <a:spLocks noGrp="1"/>
          </p:cNvSpPr>
          <p:nvPr>
            <p:ph type="subTitle" idx="5"/>
          </p:nvPr>
        </p:nvSpPr>
        <p:spPr>
          <a:xfrm flipH="1">
            <a:off x="1582775" y="4074504"/>
            <a:ext cx="2614800" cy="68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There are four season in Kentucky that can affect energy consumption</a:t>
            </a:r>
            <a:endParaRPr dirty="0"/>
          </a:p>
        </p:txBody>
      </p:sp>
      <p:pic>
        <p:nvPicPr>
          <p:cNvPr id="252" name="Google Shape;252;p40"/>
          <p:cNvPicPr preferRelativeResize="0"/>
          <p:nvPr/>
        </p:nvPicPr>
        <p:blipFill>
          <a:blip r:embed="rId3">
            <a:alphaModFix/>
          </a:blip>
          <a:stretch>
            <a:fillRect/>
          </a:stretch>
        </p:blipFill>
        <p:spPr>
          <a:xfrm>
            <a:off x="5713127" y="315458"/>
            <a:ext cx="1081399" cy="1081399"/>
          </a:xfrm>
          <a:prstGeom prst="rect">
            <a:avLst/>
          </a:prstGeom>
          <a:noFill/>
          <a:ln>
            <a:noFill/>
          </a:ln>
        </p:spPr>
      </p:pic>
      <p:pic>
        <p:nvPicPr>
          <p:cNvPr id="253" name="Google Shape;253;p40"/>
          <p:cNvPicPr preferRelativeResize="0"/>
          <p:nvPr/>
        </p:nvPicPr>
        <p:blipFill>
          <a:blip r:embed="rId3">
            <a:alphaModFix/>
          </a:blip>
          <a:stretch>
            <a:fillRect/>
          </a:stretch>
        </p:blipFill>
        <p:spPr>
          <a:xfrm>
            <a:off x="2349479" y="2770548"/>
            <a:ext cx="1081399" cy="1081399"/>
          </a:xfrm>
          <a:prstGeom prst="rect">
            <a:avLst/>
          </a:prstGeom>
          <a:noFill/>
          <a:ln>
            <a:noFill/>
          </a:ln>
        </p:spPr>
      </p:pic>
      <p:pic>
        <p:nvPicPr>
          <p:cNvPr id="254" name="Google Shape;254;p40"/>
          <p:cNvPicPr preferRelativeResize="0"/>
          <p:nvPr/>
        </p:nvPicPr>
        <p:blipFill>
          <a:blip r:embed="rId3">
            <a:alphaModFix/>
          </a:blip>
          <a:stretch>
            <a:fillRect/>
          </a:stretch>
        </p:blipFill>
        <p:spPr>
          <a:xfrm>
            <a:off x="2349479" y="315458"/>
            <a:ext cx="1081399" cy="1081399"/>
          </a:xfrm>
          <a:prstGeom prst="rect">
            <a:avLst/>
          </a:prstGeom>
          <a:noFill/>
          <a:ln>
            <a:noFill/>
          </a:ln>
        </p:spPr>
      </p:pic>
      <p:grpSp>
        <p:nvGrpSpPr>
          <p:cNvPr id="273" name="Google Shape;273;p40"/>
          <p:cNvGrpSpPr/>
          <p:nvPr/>
        </p:nvGrpSpPr>
        <p:grpSpPr>
          <a:xfrm>
            <a:off x="6100690" y="672185"/>
            <a:ext cx="306275" cy="367925"/>
            <a:chOff x="3343200" y="1820400"/>
            <a:chExt cx="306275" cy="367925"/>
          </a:xfrm>
        </p:grpSpPr>
        <p:sp>
          <p:nvSpPr>
            <p:cNvPr id="274" name="Google Shape;274;p40"/>
            <p:cNvSpPr/>
            <p:nvPr/>
          </p:nvSpPr>
          <p:spPr>
            <a:xfrm>
              <a:off x="3343200" y="1953000"/>
              <a:ext cx="306275" cy="235325"/>
            </a:xfrm>
            <a:custGeom>
              <a:avLst/>
              <a:gdLst/>
              <a:ahLst/>
              <a:cxnLst/>
              <a:rect l="l" t="t" r="r" b="b"/>
              <a:pathLst>
                <a:path w="12251" h="9413" extrusionOk="0">
                  <a:moveTo>
                    <a:pt x="12043" y="1"/>
                  </a:moveTo>
                  <a:cubicBezTo>
                    <a:pt x="11926" y="1"/>
                    <a:pt x="11832" y="96"/>
                    <a:pt x="11832" y="212"/>
                  </a:cubicBezTo>
                  <a:lnTo>
                    <a:pt x="11832" y="8527"/>
                  </a:lnTo>
                  <a:cubicBezTo>
                    <a:pt x="11832" y="8782"/>
                    <a:pt x="11624" y="8993"/>
                    <a:pt x="11365" y="8993"/>
                  </a:cubicBezTo>
                  <a:lnTo>
                    <a:pt x="886" y="8993"/>
                  </a:lnTo>
                  <a:cubicBezTo>
                    <a:pt x="628" y="8993"/>
                    <a:pt x="420" y="8782"/>
                    <a:pt x="420" y="8527"/>
                  </a:cubicBezTo>
                  <a:lnTo>
                    <a:pt x="420" y="6905"/>
                  </a:lnTo>
                  <a:cubicBezTo>
                    <a:pt x="420" y="6765"/>
                    <a:pt x="315" y="6695"/>
                    <a:pt x="210" y="6695"/>
                  </a:cubicBezTo>
                  <a:cubicBezTo>
                    <a:pt x="106" y="6695"/>
                    <a:pt x="1" y="6765"/>
                    <a:pt x="1" y="6905"/>
                  </a:cubicBezTo>
                  <a:lnTo>
                    <a:pt x="1" y="8527"/>
                  </a:lnTo>
                  <a:cubicBezTo>
                    <a:pt x="1" y="9015"/>
                    <a:pt x="398" y="9412"/>
                    <a:pt x="886" y="9412"/>
                  </a:cubicBezTo>
                  <a:lnTo>
                    <a:pt x="11365" y="9412"/>
                  </a:lnTo>
                  <a:cubicBezTo>
                    <a:pt x="11853" y="9409"/>
                    <a:pt x="12247" y="9015"/>
                    <a:pt x="12251" y="8527"/>
                  </a:cubicBezTo>
                  <a:lnTo>
                    <a:pt x="12251" y="212"/>
                  </a:lnTo>
                  <a:cubicBezTo>
                    <a:pt x="12251" y="96"/>
                    <a:pt x="12156" y="1"/>
                    <a:pt x="12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0"/>
            <p:cNvSpPr/>
            <p:nvPr/>
          </p:nvSpPr>
          <p:spPr>
            <a:xfrm>
              <a:off x="3343200" y="1820400"/>
              <a:ext cx="306275" cy="273825"/>
            </a:xfrm>
            <a:custGeom>
              <a:avLst/>
              <a:gdLst/>
              <a:ahLst/>
              <a:cxnLst/>
              <a:rect l="l" t="t" r="r" b="b"/>
              <a:pathLst>
                <a:path w="12251" h="10953" extrusionOk="0">
                  <a:moveTo>
                    <a:pt x="11835" y="517"/>
                  </a:moveTo>
                  <a:lnTo>
                    <a:pt x="11835" y="1917"/>
                  </a:lnTo>
                  <a:lnTo>
                    <a:pt x="10564" y="1002"/>
                  </a:lnTo>
                  <a:lnTo>
                    <a:pt x="11835" y="517"/>
                  </a:lnTo>
                  <a:close/>
                  <a:moveTo>
                    <a:pt x="424" y="514"/>
                  </a:moveTo>
                  <a:lnTo>
                    <a:pt x="1695" y="1002"/>
                  </a:lnTo>
                  <a:lnTo>
                    <a:pt x="424" y="1920"/>
                  </a:lnTo>
                  <a:lnTo>
                    <a:pt x="424" y="514"/>
                  </a:lnTo>
                  <a:close/>
                  <a:moveTo>
                    <a:pt x="1921" y="1352"/>
                  </a:moveTo>
                  <a:lnTo>
                    <a:pt x="1921" y="2117"/>
                  </a:lnTo>
                  <a:lnTo>
                    <a:pt x="864" y="2117"/>
                  </a:lnTo>
                  <a:lnTo>
                    <a:pt x="1921" y="1352"/>
                  </a:lnTo>
                  <a:close/>
                  <a:moveTo>
                    <a:pt x="10910" y="419"/>
                  </a:moveTo>
                  <a:lnTo>
                    <a:pt x="10050" y="747"/>
                  </a:lnTo>
                  <a:cubicBezTo>
                    <a:pt x="10039" y="751"/>
                    <a:pt x="10032" y="754"/>
                    <a:pt x="10021" y="762"/>
                  </a:cubicBezTo>
                  <a:lnTo>
                    <a:pt x="10013" y="765"/>
                  </a:lnTo>
                  <a:cubicBezTo>
                    <a:pt x="10010" y="769"/>
                    <a:pt x="10003" y="772"/>
                    <a:pt x="9999" y="776"/>
                  </a:cubicBezTo>
                  <a:lnTo>
                    <a:pt x="9988" y="783"/>
                  </a:lnTo>
                  <a:lnTo>
                    <a:pt x="9973" y="798"/>
                  </a:lnTo>
                  <a:lnTo>
                    <a:pt x="9966" y="805"/>
                  </a:lnTo>
                  <a:lnTo>
                    <a:pt x="9955" y="820"/>
                  </a:lnTo>
                  <a:lnTo>
                    <a:pt x="9948" y="831"/>
                  </a:lnTo>
                  <a:cubicBezTo>
                    <a:pt x="9944" y="834"/>
                    <a:pt x="9941" y="842"/>
                    <a:pt x="9941" y="845"/>
                  </a:cubicBezTo>
                  <a:lnTo>
                    <a:pt x="9933" y="856"/>
                  </a:lnTo>
                  <a:cubicBezTo>
                    <a:pt x="9933" y="864"/>
                    <a:pt x="9930" y="867"/>
                    <a:pt x="9926" y="874"/>
                  </a:cubicBezTo>
                  <a:cubicBezTo>
                    <a:pt x="9926" y="878"/>
                    <a:pt x="9926" y="882"/>
                    <a:pt x="9922" y="885"/>
                  </a:cubicBezTo>
                  <a:cubicBezTo>
                    <a:pt x="9922" y="889"/>
                    <a:pt x="9922" y="896"/>
                    <a:pt x="9919" y="904"/>
                  </a:cubicBezTo>
                  <a:cubicBezTo>
                    <a:pt x="9919" y="907"/>
                    <a:pt x="9919" y="911"/>
                    <a:pt x="9919" y="915"/>
                  </a:cubicBezTo>
                  <a:lnTo>
                    <a:pt x="9919" y="918"/>
                  </a:lnTo>
                  <a:lnTo>
                    <a:pt x="9919" y="936"/>
                  </a:lnTo>
                  <a:lnTo>
                    <a:pt x="9919" y="944"/>
                  </a:lnTo>
                  <a:lnTo>
                    <a:pt x="9919" y="2117"/>
                  </a:lnTo>
                  <a:lnTo>
                    <a:pt x="2340" y="2117"/>
                  </a:lnTo>
                  <a:lnTo>
                    <a:pt x="2340" y="944"/>
                  </a:lnTo>
                  <a:lnTo>
                    <a:pt x="2340" y="936"/>
                  </a:lnTo>
                  <a:cubicBezTo>
                    <a:pt x="2340" y="929"/>
                    <a:pt x="2340" y="922"/>
                    <a:pt x="2340" y="915"/>
                  </a:cubicBezTo>
                  <a:cubicBezTo>
                    <a:pt x="2340" y="911"/>
                    <a:pt x="2340" y="907"/>
                    <a:pt x="2336" y="900"/>
                  </a:cubicBezTo>
                  <a:cubicBezTo>
                    <a:pt x="2336" y="896"/>
                    <a:pt x="2336" y="889"/>
                    <a:pt x="2333" y="885"/>
                  </a:cubicBezTo>
                  <a:cubicBezTo>
                    <a:pt x="2333" y="878"/>
                    <a:pt x="2329" y="874"/>
                    <a:pt x="2329" y="871"/>
                  </a:cubicBezTo>
                  <a:cubicBezTo>
                    <a:pt x="2329" y="867"/>
                    <a:pt x="2326" y="860"/>
                    <a:pt x="2322" y="856"/>
                  </a:cubicBezTo>
                  <a:lnTo>
                    <a:pt x="2318" y="845"/>
                  </a:lnTo>
                  <a:cubicBezTo>
                    <a:pt x="2315" y="838"/>
                    <a:pt x="2311" y="834"/>
                    <a:pt x="2307" y="831"/>
                  </a:cubicBezTo>
                  <a:lnTo>
                    <a:pt x="2300" y="820"/>
                  </a:lnTo>
                  <a:lnTo>
                    <a:pt x="2289" y="805"/>
                  </a:lnTo>
                  <a:lnTo>
                    <a:pt x="2282" y="794"/>
                  </a:lnTo>
                  <a:lnTo>
                    <a:pt x="2271" y="783"/>
                  </a:lnTo>
                  <a:lnTo>
                    <a:pt x="2260" y="776"/>
                  </a:lnTo>
                  <a:cubicBezTo>
                    <a:pt x="2256" y="772"/>
                    <a:pt x="2249" y="769"/>
                    <a:pt x="2245" y="765"/>
                  </a:cubicBezTo>
                  <a:lnTo>
                    <a:pt x="2234" y="758"/>
                  </a:lnTo>
                  <a:cubicBezTo>
                    <a:pt x="2227" y="754"/>
                    <a:pt x="2216" y="751"/>
                    <a:pt x="2209" y="747"/>
                  </a:cubicBezTo>
                  <a:lnTo>
                    <a:pt x="1345" y="419"/>
                  </a:lnTo>
                  <a:close/>
                  <a:moveTo>
                    <a:pt x="10338" y="1352"/>
                  </a:moveTo>
                  <a:lnTo>
                    <a:pt x="11394" y="2117"/>
                  </a:lnTo>
                  <a:lnTo>
                    <a:pt x="10338" y="2117"/>
                  </a:lnTo>
                  <a:lnTo>
                    <a:pt x="10338" y="1352"/>
                  </a:lnTo>
                  <a:close/>
                  <a:moveTo>
                    <a:pt x="212" y="0"/>
                  </a:moveTo>
                  <a:cubicBezTo>
                    <a:pt x="96" y="0"/>
                    <a:pt x="1" y="95"/>
                    <a:pt x="1" y="208"/>
                  </a:cubicBezTo>
                  <a:lnTo>
                    <a:pt x="1" y="10745"/>
                  </a:lnTo>
                  <a:cubicBezTo>
                    <a:pt x="1" y="10861"/>
                    <a:pt x="96" y="10952"/>
                    <a:pt x="212" y="10952"/>
                  </a:cubicBezTo>
                  <a:cubicBezTo>
                    <a:pt x="325" y="10952"/>
                    <a:pt x="420" y="10861"/>
                    <a:pt x="420" y="10745"/>
                  </a:cubicBezTo>
                  <a:lnTo>
                    <a:pt x="420" y="2536"/>
                  </a:lnTo>
                  <a:lnTo>
                    <a:pt x="11832" y="2536"/>
                  </a:lnTo>
                  <a:lnTo>
                    <a:pt x="11832" y="4022"/>
                  </a:lnTo>
                  <a:cubicBezTo>
                    <a:pt x="11832" y="4139"/>
                    <a:pt x="11926" y="4230"/>
                    <a:pt x="12043" y="4230"/>
                  </a:cubicBezTo>
                  <a:cubicBezTo>
                    <a:pt x="12156" y="4230"/>
                    <a:pt x="12251" y="4139"/>
                    <a:pt x="12251" y="4022"/>
                  </a:cubicBezTo>
                  <a:lnTo>
                    <a:pt x="12251" y="211"/>
                  </a:lnTo>
                  <a:lnTo>
                    <a:pt x="12251" y="200"/>
                  </a:lnTo>
                  <a:lnTo>
                    <a:pt x="12251" y="186"/>
                  </a:lnTo>
                  <a:lnTo>
                    <a:pt x="12251" y="179"/>
                  </a:lnTo>
                  <a:cubicBezTo>
                    <a:pt x="12251" y="175"/>
                    <a:pt x="12251" y="168"/>
                    <a:pt x="12247" y="164"/>
                  </a:cubicBezTo>
                  <a:lnTo>
                    <a:pt x="12243" y="153"/>
                  </a:lnTo>
                  <a:cubicBezTo>
                    <a:pt x="12243" y="149"/>
                    <a:pt x="12243" y="146"/>
                    <a:pt x="12240" y="142"/>
                  </a:cubicBezTo>
                  <a:lnTo>
                    <a:pt x="12236" y="131"/>
                  </a:lnTo>
                  <a:cubicBezTo>
                    <a:pt x="12236" y="128"/>
                    <a:pt x="12232" y="124"/>
                    <a:pt x="12229" y="117"/>
                  </a:cubicBezTo>
                  <a:lnTo>
                    <a:pt x="12229" y="113"/>
                  </a:lnTo>
                  <a:cubicBezTo>
                    <a:pt x="12225" y="106"/>
                    <a:pt x="12221" y="98"/>
                    <a:pt x="12214" y="91"/>
                  </a:cubicBezTo>
                  <a:lnTo>
                    <a:pt x="12211" y="87"/>
                  </a:lnTo>
                  <a:lnTo>
                    <a:pt x="12203" y="73"/>
                  </a:lnTo>
                  <a:lnTo>
                    <a:pt x="12196" y="66"/>
                  </a:lnTo>
                  <a:lnTo>
                    <a:pt x="12185" y="58"/>
                  </a:lnTo>
                  <a:lnTo>
                    <a:pt x="12178" y="51"/>
                  </a:lnTo>
                  <a:lnTo>
                    <a:pt x="12167" y="40"/>
                  </a:lnTo>
                  <a:lnTo>
                    <a:pt x="12163" y="36"/>
                  </a:lnTo>
                  <a:cubicBezTo>
                    <a:pt x="12156" y="33"/>
                    <a:pt x="12149" y="29"/>
                    <a:pt x="12141" y="26"/>
                  </a:cubicBezTo>
                  <a:lnTo>
                    <a:pt x="12138" y="22"/>
                  </a:lnTo>
                  <a:lnTo>
                    <a:pt x="12119" y="15"/>
                  </a:lnTo>
                  <a:lnTo>
                    <a:pt x="12112" y="11"/>
                  </a:lnTo>
                  <a:lnTo>
                    <a:pt x="12098" y="7"/>
                  </a:lnTo>
                  <a:lnTo>
                    <a:pt x="12090" y="7"/>
                  </a:lnTo>
                  <a:lnTo>
                    <a:pt x="12072" y="4"/>
                  </a:lnTo>
                  <a:lnTo>
                    <a:pt x="1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0"/>
            <p:cNvSpPr/>
            <p:nvPr/>
          </p:nvSpPr>
          <p:spPr>
            <a:xfrm>
              <a:off x="3412350" y="1896625"/>
              <a:ext cx="167800" cy="139400"/>
            </a:xfrm>
            <a:custGeom>
              <a:avLst/>
              <a:gdLst/>
              <a:ahLst/>
              <a:cxnLst/>
              <a:rect l="l" t="t" r="r" b="b"/>
              <a:pathLst>
                <a:path w="6712" h="5576" extrusionOk="0">
                  <a:moveTo>
                    <a:pt x="6486" y="1"/>
                  </a:moveTo>
                  <a:cubicBezTo>
                    <a:pt x="6369" y="1"/>
                    <a:pt x="6278" y="95"/>
                    <a:pt x="6278" y="208"/>
                  </a:cubicBezTo>
                  <a:lnTo>
                    <a:pt x="6289" y="2212"/>
                  </a:lnTo>
                  <a:cubicBezTo>
                    <a:pt x="6278" y="3819"/>
                    <a:pt x="4978" y="5116"/>
                    <a:pt x="3374" y="5123"/>
                  </a:cubicBezTo>
                  <a:cubicBezTo>
                    <a:pt x="3370" y="5123"/>
                    <a:pt x="3365" y="5123"/>
                    <a:pt x="3361" y="5123"/>
                  </a:cubicBezTo>
                  <a:cubicBezTo>
                    <a:pt x="1760" y="5123"/>
                    <a:pt x="456" y="3840"/>
                    <a:pt x="430" y="2241"/>
                  </a:cubicBezTo>
                  <a:lnTo>
                    <a:pt x="419" y="237"/>
                  </a:lnTo>
                  <a:cubicBezTo>
                    <a:pt x="419" y="121"/>
                    <a:pt x="328" y="30"/>
                    <a:pt x="212" y="30"/>
                  </a:cubicBezTo>
                  <a:cubicBezTo>
                    <a:pt x="95" y="30"/>
                    <a:pt x="0" y="125"/>
                    <a:pt x="4" y="241"/>
                  </a:cubicBezTo>
                  <a:lnTo>
                    <a:pt x="11" y="2245"/>
                  </a:lnTo>
                  <a:cubicBezTo>
                    <a:pt x="22" y="4085"/>
                    <a:pt x="1516" y="5575"/>
                    <a:pt x="3360" y="5575"/>
                  </a:cubicBezTo>
                  <a:lnTo>
                    <a:pt x="3378" y="5575"/>
                  </a:lnTo>
                  <a:cubicBezTo>
                    <a:pt x="5222" y="5564"/>
                    <a:pt x="6712" y="4060"/>
                    <a:pt x="6705" y="2212"/>
                  </a:cubicBezTo>
                  <a:lnTo>
                    <a:pt x="6697" y="208"/>
                  </a:lnTo>
                  <a:cubicBezTo>
                    <a:pt x="6697" y="92"/>
                    <a:pt x="6603" y="1"/>
                    <a:pt x="6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0272;p78">
            <a:extLst>
              <a:ext uri="{FF2B5EF4-FFF2-40B4-BE49-F238E27FC236}">
                <a16:creationId xmlns:a16="http://schemas.microsoft.com/office/drawing/2014/main" id="{30FBA730-7ABA-4013-A4B3-55BC32090D6F}"/>
              </a:ext>
            </a:extLst>
          </p:cNvPr>
          <p:cNvGrpSpPr/>
          <p:nvPr/>
        </p:nvGrpSpPr>
        <p:grpSpPr>
          <a:xfrm>
            <a:off x="2702630" y="3130673"/>
            <a:ext cx="361147" cy="361147"/>
            <a:chOff x="6216367" y="1970156"/>
            <a:chExt cx="361147" cy="361147"/>
          </a:xfrm>
          <a:solidFill>
            <a:schemeClr val="accent6"/>
          </a:solidFill>
        </p:grpSpPr>
        <p:sp>
          <p:nvSpPr>
            <p:cNvPr id="35" name="Google Shape;10273;p78">
              <a:extLst>
                <a:ext uri="{FF2B5EF4-FFF2-40B4-BE49-F238E27FC236}">
                  <a16:creationId xmlns:a16="http://schemas.microsoft.com/office/drawing/2014/main" id="{57C5ACB0-15E9-4807-8509-12A13750836F}"/>
                </a:ext>
              </a:extLst>
            </p:cNvPr>
            <p:cNvSpPr/>
            <p:nvPr/>
          </p:nvSpPr>
          <p:spPr>
            <a:xfrm>
              <a:off x="6247813" y="2069522"/>
              <a:ext cx="329701" cy="261781"/>
            </a:xfrm>
            <a:custGeom>
              <a:avLst/>
              <a:gdLst/>
              <a:ahLst/>
              <a:cxnLst/>
              <a:rect l="l" t="t" r="r" b="b"/>
              <a:pathLst>
                <a:path w="10359" h="8225" extrusionOk="0">
                  <a:moveTo>
                    <a:pt x="9663" y="0"/>
                  </a:moveTo>
                  <a:cubicBezTo>
                    <a:pt x="9637" y="0"/>
                    <a:pt x="9611" y="7"/>
                    <a:pt x="9585" y="22"/>
                  </a:cubicBezTo>
                  <a:cubicBezTo>
                    <a:pt x="9490" y="69"/>
                    <a:pt x="9466" y="153"/>
                    <a:pt x="9502" y="248"/>
                  </a:cubicBezTo>
                  <a:cubicBezTo>
                    <a:pt x="9847" y="962"/>
                    <a:pt x="10026" y="1736"/>
                    <a:pt x="10026" y="2534"/>
                  </a:cubicBezTo>
                  <a:cubicBezTo>
                    <a:pt x="10026" y="3963"/>
                    <a:pt x="9478" y="5308"/>
                    <a:pt x="8466" y="6320"/>
                  </a:cubicBezTo>
                  <a:cubicBezTo>
                    <a:pt x="7454" y="7332"/>
                    <a:pt x="6108" y="7880"/>
                    <a:pt x="4680" y="7880"/>
                  </a:cubicBezTo>
                  <a:cubicBezTo>
                    <a:pt x="3834" y="7880"/>
                    <a:pt x="3037" y="7689"/>
                    <a:pt x="2287" y="7308"/>
                  </a:cubicBezTo>
                  <a:cubicBezTo>
                    <a:pt x="1667" y="6999"/>
                    <a:pt x="1096" y="6558"/>
                    <a:pt x="632" y="6022"/>
                  </a:cubicBezTo>
                  <a:lnTo>
                    <a:pt x="632" y="6022"/>
                  </a:lnTo>
                  <a:lnTo>
                    <a:pt x="1286" y="6237"/>
                  </a:lnTo>
                  <a:cubicBezTo>
                    <a:pt x="1308" y="6245"/>
                    <a:pt x="1329" y="6249"/>
                    <a:pt x="1350" y="6249"/>
                  </a:cubicBezTo>
                  <a:cubicBezTo>
                    <a:pt x="1417" y="6249"/>
                    <a:pt x="1473" y="6206"/>
                    <a:pt x="1501" y="6141"/>
                  </a:cubicBezTo>
                  <a:cubicBezTo>
                    <a:pt x="1525" y="6046"/>
                    <a:pt x="1489" y="5963"/>
                    <a:pt x="1394" y="5927"/>
                  </a:cubicBezTo>
                  <a:lnTo>
                    <a:pt x="215" y="5546"/>
                  </a:lnTo>
                  <a:cubicBezTo>
                    <a:pt x="197" y="5539"/>
                    <a:pt x="180" y="5536"/>
                    <a:pt x="163" y="5536"/>
                  </a:cubicBezTo>
                  <a:cubicBezTo>
                    <a:pt x="122" y="5536"/>
                    <a:pt x="85" y="5553"/>
                    <a:pt x="60" y="5570"/>
                  </a:cubicBezTo>
                  <a:cubicBezTo>
                    <a:pt x="12" y="5606"/>
                    <a:pt x="1" y="5665"/>
                    <a:pt x="1" y="5725"/>
                  </a:cubicBezTo>
                  <a:lnTo>
                    <a:pt x="191" y="7094"/>
                  </a:lnTo>
                  <a:cubicBezTo>
                    <a:pt x="203" y="7177"/>
                    <a:pt x="274" y="7237"/>
                    <a:pt x="358" y="7237"/>
                  </a:cubicBezTo>
                  <a:lnTo>
                    <a:pt x="382" y="7237"/>
                  </a:lnTo>
                  <a:cubicBezTo>
                    <a:pt x="477" y="7225"/>
                    <a:pt x="536" y="7130"/>
                    <a:pt x="512" y="7046"/>
                  </a:cubicBezTo>
                  <a:lnTo>
                    <a:pt x="417" y="6272"/>
                  </a:lnTo>
                  <a:lnTo>
                    <a:pt x="417" y="6272"/>
                  </a:lnTo>
                  <a:cubicBezTo>
                    <a:pt x="893" y="6820"/>
                    <a:pt x="1489" y="7284"/>
                    <a:pt x="2120" y="7606"/>
                  </a:cubicBezTo>
                  <a:cubicBezTo>
                    <a:pt x="2918" y="8011"/>
                    <a:pt x="3775" y="8225"/>
                    <a:pt x="4680" y="8225"/>
                  </a:cubicBezTo>
                  <a:cubicBezTo>
                    <a:pt x="6204" y="8225"/>
                    <a:pt x="7621" y="7630"/>
                    <a:pt x="8692" y="6558"/>
                  </a:cubicBezTo>
                  <a:cubicBezTo>
                    <a:pt x="9764" y="5487"/>
                    <a:pt x="10359" y="4058"/>
                    <a:pt x="10359" y="2558"/>
                  </a:cubicBezTo>
                  <a:cubicBezTo>
                    <a:pt x="10359" y="1677"/>
                    <a:pt x="10157" y="855"/>
                    <a:pt x="9799" y="93"/>
                  </a:cubicBezTo>
                  <a:cubicBezTo>
                    <a:pt x="9775" y="35"/>
                    <a:pt x="9721" y="0"/>
                    <a:pt x="9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274;p78">
              <a:extLst>
                <a:ext uri="{FF2B5EF4-FFF2-40B4-BE49-F238E27FC236}">
                  <a16:creationId xmlns:a16="http://schemas.microsoft.com/office/drawing/2014/main" id="{71207EBE-1E27-4500-ACE5-3A994507208F}"/>
                </a:ext>
              </a:extLst>
            </p:cNvPr>
            <p:cNvSpPr/>
            <p:nvPr/>
          </p:nvSpPr>
          <p:spPr>
            <a:xfrm>
              <a:off x="6216367" y="1970156"/>
              <a:ext cx="329701" cy="260731"/>
            </a:xfrm>
            <a:custGeom>
              <a:avLst/>
              <a:gdLst/>
              <a:ahLst/>
              <a:cxnLst/>
              <a:rect l="l" t="t" r="r" b="b"/>
              <a:pathLst>
                <a:path w="10359" h="8192" extrusionOk="0">
                  <a:moveTo>
                    <a:pt x="5668" y="0"/>
                  </a:moveTo>
                  <a:cubicBezTo>
                    <a:pt x="4156" y="0"/>
                    <a:pt x="2739" y="596"/>
                    <a:pt x="1667" y="1667"/>
                  </a:cubicBezTo>
                  <a:cubicBezTo>
                    <a:pt x="596" y="2739"/>
                    <a:pt x="0" y="4168"/>
                    <a:pt x="0" y="5680"/>
                  </a:cubicBezTo>
                  <a:cubicBezTo>
                    <a:pt x="0" y="6525"/>
                    <a:pt x="179" y="7346"/>
                    <a:pt x="548" y="8097"/>
                  </a:cubicBezTo>
                  <a:cubicBezTo>
                    <a:pt x="584" y="8156"/>
                    <a:pt x="643" y="8192"/>
                    <a:pt x="703" y="8192"/>
                  </a:cubicBezTo>
                  <a:cubicBezTo>
                    <a:pt x="727" y="8192"/>
                    <a:pt x="750" y="8192"/>
                    <a:pt x="774" y="8180"/>
                  </a:cubicBezTo>
                  <a:cubicBezTo>
                    <a:pt x="858" y="8132"/>
                    <a:pt x="893" y="8037"/>
                    <a:pt x="846" y="7954"/>
                  </a:cubicBezTo>
                  <a:cubicBezTo>
                    <a:pt x="512" y="7239"/>
                    <a:pt x="334" y="6465"/>
                    <a:pt x="334" y="5656"/>
                  </a:cubicBezTo>
                  <a:cubicBezTo>
                    <a:pt x="334" y="4227"/>
                    <a:pt x="881" y="2894"/>
                    <a:pt x="1893" y="1882"/>
                  </a:cubicBezTo>
                  <a:cubicBezTo>
                    <a:pt x="2905" y="869"/>
                    <a:pt x="4239" y="322"/>
                    <a:pt x="5668" y="322"/>
                  </a:cubicBezTo>
                  <a:cubicBezTo>
                    <a:pt x="7239" y="322"/>
                    <a:pt x="8704" y="989"/>
                    <a:pt x="9716" y="2179"/>
                  </a:cubicBezTo>
                  <a:lnTo>
                    <a:pt x="9061" y="1953"/>
                  </a:lnTo>
                  <a:cubicBezTo>
                    <a:pt x="9044" y="1948"/>
                    <a:pt x="9027" y="1946"/>
                    <a:pt x="9010" y="1946"/>
                  </a:cubicBezTo>
                  <a:cubicBezTo>
                    <a:pt x="8942" y="1946"/>
                    <a:pt x="8878" y="1984"/>
                    <a:pt x="8859" y="2060"/>
                  </a:cubicBezTo>
                  <a:cubicBezTo>
                    <a:pt x="8823" y="2143"/>
                    <a:pt x="8870" y="2239"/>
                    <a:pt x="8966" y="2263"/>
                  </a:cubicBezTo>
                  <a:lnTo>
                    <a:pt x="10133" y="2655"/>
                  </a:lnTo>
                  <a:cubicBezTo>
                    <a:pt x="10156" y="2655"/>
                    <a:pt x="10168" y="2667"/>
                    <a:pt x="10192" y="2667"/>
                  </a:cubicBezTo>
                  <a:cubicBezTo>
                    <a:pt x="10240" y="2667"/>
                    <a:pt x="10275" y="2655"/>
                    <a:pt x="10299" y="2620"/>
                  </a:cubicBezTo>
                  <a:cubicBezTo>
                    <a:pt x="10347" y="2596"/>
                    <a:pt x="10359" y="2536"/>
                    <a:pt x="10359" y="2477"/>
                  </a:cubicBezTo>
                  <a:lnTo>
                    <a:pt x="10168" y="1108"/>
                  </a:lnTo>
                  <a:cubicBezTo>
                    <a:pt x="10158" y="1027"/>
                    <a:pt x="10088" y="971"/>
                    <a:pt x="10016" y="971"/>
                  </a:cubicBezTo>
                  <a:cubicBezTo>
                    <a:pt x="10003" y="971"/>
                    <a:pt x="9990" y="973"/>
                    <a:pt x="9978" y="977"/>
                  </a:cubicBezTo>
                  <a:cubicBezTo>
                    <a:pt x="9882" y="989"/>
                    <a:pt x="9823" y="1072"/>
                    <a:pt x="9835" y="1167"/>
                  </a:cubicBezTo>
                  <a:lnTo>
                    <a:pt x="9942" y="1941"/>
                  </a:lnTo>
                  <a:cubicBezTo>
                    <a:pt x="8870" y="703"/>
                    <a:pt x="7323" y="0"/>
                    <a:pt x="56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275;p78">
              <a:extLst>
                <a:ext uri="{FF2B5EF4-FFF2-40B4-BE49-F238E27FC236}">
                  <a16:creationId xmlns:a16="http://schemas.microsoft.com/office/drawing/2014/main" id="{066B775D-6EAF-45F1-89EE-9F5D06A75021}"/>
                </a:ext>
              </a:extLst>
            </p:cNvPr>
            <p:cNvSpPr/>
            <p:nvPr/>
          </p:nvSpPr>
          <p:spPr>
            <a:xfrm>
              <a:off x="6351252" y="2064875"/>
              <a:ext cx="17855" cy="28072"/>
            </a:xfrm>
            <a:custGeom>
              <a:avLst/>
              <a:gdLst/>
              <a:ahLst/>
              <a:cxnLst/>
              <a:rect l="l" t="t" r="r" b="b"/>
              <a:pathLst>
                <a:path w="561" h="882" extrusionOk="0">
                  <a:moveTo>
                    <a:pt x="358" y="1"/>
                  </a:moveTo>
                  <a:cubicBezTo>
                    <a:pt x="275" y="1"/>
                    <a:pt x="203" y="84"/>
                    <a:pt x="203" y="168"/>
                  </a:cubicBezTo>
                  <a:lnTo>
                    <a:pt x="203" y="477"/>
                  </a:lnTo>
                  <a:lnTo>
                    <a:pt x="84" y="596"/>
                  </a:lnTo>
                  <a:cubicBezTo>
                    <a:pt x="25" y="656"/>
                    <a:pt x="1" y="763"/>
                    <a:pt x="84" y="834"/>
                  </a:cubicBezTo>
                  <a:cubicBezTo>
                    <a:pt x="108" y="870"/>
                    <a:pt x="156" y="882"/>
                    <a:pt x="203" y="882"/>
                  </a:cubicBezTo>
                  <a:cubicBezTo>
                    <a:pt x="239" y="882"/>
                    <a:pt x="287" y="870"/>
                    <a:pt x="322" y="834"/>
                  </a:cubicBezTo>
                  <a:lnTo>
                    <a:pt x="501" y="680"/>
                  </a:lnTo>
                  <a:cubicBezTo>
                    <a:pt x="525" y="644"/>
                    <a:pt x="561" y="596"/>
                    <a:pt x="537" y="560"/>
                  </a:cubicBezTo>
                  <a:lnTo>
                    <a:pt x="525" y="168"/>
                  </a:lnTo>
                  <a:cubicBezTo>
                    <a:pt x="525" y="84"/>
                    <a:pt x="453" y="1"/>
                    <a:pt x="3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276;p78">
              <a:extLst>
                <a:ext uri="{FF2B5EF4-FFF2-40B4-BE49-F238E27FC236}">
                  <a16:creationId xmlns:a16="http://schemas.microsoft.com/office/drawing/2014/main" id="{82124A24-C79D-4F68-B7A7-17E5C3D7F605}"/>
                </a:ext>
              </a:extLst>
            </p:cNvPr>
            <p:cNvSpPr/>
            <p:nvPr/>
          </p:nvSpPr>
          <p:spPr>
            <a:xfrm>
              <a:off x="6260321" y="2016688"/>
              <a:ext cx="272857" cy="269929"/>
            </a:xfrm>
            <a:custGeom>
              <a:avLst/>
              <a:gdLst/>
              <a:ahLst/>
              <a:cxnLst/>
              <a:rect l="l" t="t" r="r" b="b"/>
              <a:pathLst>
                <a:path w="8573" h="8481" extrusionOk="0">
                  <a:moveTo>
                    <a:pt x="2822" y="3182"/>
                  </a:moveTo>
                  <a:lnTo>
                    <a:pt x="3037" y="3217"/>
                  </a:lnTo>
                  <a:lnTo>
                    <a:pt x="3144" y="3217"/>
                  </a:lnTo>
                  <a:lnTo>
                    <a:pt x="2965" y="3598"/>
                  </a:lnTo>
                  <a:lnTo>
                    <a:pt x="2679" y="3527"/>
                  </a:lnTo>
                  <a:lnTo>
                    <a:pt x="2822" y="3182"/>
                  </a:lnTo>
                  <a:close/>
                  <a:moveTo>
                    <a:pt x="3918" y="3110"/>
                  </a:moveTo>
                  <a:lnTo>
                    <a:pt x="4251" y="3515"/>
                  </a:lnTo>
                  <a:lnTo>
                    <a:pt x="4203" y="3634"/>
                  </a:lnTo>
                  <a:cubicBezTo>
                    <a:pt x="4168" y="3718"/>
                    <a:pt x="4215" y="3813"/>
                    <a:pt x="4310" y="3837"/>
                  </a:cubicBezTo>
                  <a:cubicBezTo>
                    <a:pt x="4322" y="3837"/>
                    <a:pt x="4334" y="3860"/>
                    <a:pt x="4370" y="3860"/>
                  </a:cubicBezTo>
                  <a:cubicBezTo>
                    <a:pt x="4441" y="3860"/>
                    <a:pt x="4501" y="3813"/>
                    <a:pt x="4525" y="3741"/>
                  </a:cubicBezTo>
                  <a:lnTo>
                    <a:pt x="4572" y="3622"/>
                  </a:lnTo>
                  <a:cubicBezTo>
                    <a:pt x="4608" y="3515"/>
                    <a:pt x="4584" y="3408"/>
                    <a:pt x="4513" y="3325"/>
                  </a:cubicBezTo>
                  <a:lnTo>
                    <a:pt x="4430" y="3217"/>
                  </a:lnTo>
                  <a:lnTo>
                    <a:pt x="4727" y="3444"/>
                  </a:lnTo>
                  <a:cubicBezTo>
                    <a:pt x="4749" y="3458"/>
                    <a:pt x="4780" y="3469"/>
                    <a:pt x="4815" y="3469"/>
                  </a:cubicBezTo>
                  <a:cubicBezTo>
                    <a:pt x="4836" y="3469"/>
                    <a:pt x="4859" y="3465"/>
                    <a:pt x="4882" y="3456"/>
                  </a:cubicBezTo>
                  <a:lnTo>
                    <a:pt x="5096" y="3360"/>
                  </a:lnTo>
                  <a:lnTo>
                    <a:pt x="5227" y="3515"/>
                  </a:lnTo>
                  <a:cubicBezTo>
                    <a:pt x="5263" y="3563"/>
                    <a:pt x="5323" y="3575"/>
                    <a:pt x="5358" y="3575"/>
                  </a:cubicBezTo>
                  <a:lnTo>
                    <a:pt x="5775" y="3539"/>
                  </a:lnTo>
                  <a:lnTo>
                    <a:pt x="5799" y="3622"/>
                  </a:lnTo>
                  <a:cubicBezTo>
                    <a:pt x="5811" y="3658"/>
                    <a:pt x="5775" y="3694"/>
                    <a:pt x="5775" y="3706"/>
                  </a:cubicBezTo>
                  <a:cubicBezTo>
                    <a:pt x="5763" y="3718"/>
                    <a:pt x="5739" y="3753"/>
                    <a:pt x="5692" y="3753"/>
                  </a:cubicBezTo>
                  <a:lnTo>
                    <a:pt x="4977" y="3813"/>
                  </a:lnTo>
                  <a:cubicBezTo>
                    <a:pt x="4882" y="3813"/>
                    <a:pt x="4811" y="3872"/>
                    <a:pt x="4751" y="3944"/>
                  </a:cubicBezTo>
                  <a:cubicBezTo>
                    <a:pt x="4727" y="4003"/>
                    <a:pt x="4691" y="4063"/>
                    <a:pt x="4703" y="4122"/>
                  </a:cubicBezTo>
                  <a:lnTo>
                    <a:pt x="4227" y="3956"/>
                  </a:lnTo>
                  <a:cubicBezTo>
                    <a:pt x="4215" y="3956"/>
                    <a:pt x="4215" y="3944"/>
                    <a:pt x="4203" y="3932"/>
                  </a:cubicBezTo>
                  <a:cubicBezTo>
                    <a:pt x="4168" y="3753"/>
                    <a:pt x="4025" y="3610"/>
                    <a:pt x="3846" y="3610"/>
                  </a:cubicBezTo>
                  <a:lnTo>
                    <a:pt x="3834" y="3610"/>
                  </a:lnTo>
                  <a:lnTo>
                    <a:pt x="3322" y="3634"/>
                  </a:lnTo>
                  <a:lnTo>
                    <a:pt x="3477" y="3289"/>
                  </a:lnTo>
                  <a:cubicBezTo>
                    <a:pt x="3489" y="3265"/>
                    <a:pt x="3513" y="3229"/>
                    <a:pt x="3548" y="3229"/>
                  </a:cubicBezTo>
                  <a:lnTo>
                    <a:pt x="3918" y="3110"/>
                  </a:lnTo>
                  <a:close/>
                  <a:moveTo>
                    <a:pt x="7775" y="3646"/>
                  </a:moveTo>
                  <a:cubicBezTo>
                    <a:pt x="7787" y="3646"/>
                    <a:pt x="7835" y="3646"/>
                    <a:pt x="7859" y="3682"/>
                  </a:cubicBezTo>
                  <a:lnTo>
                    <a:pt x="8204" y="4003"/>
                  </a:lnTo>
                  <a:lnTo>
                    <a:pt x="8204" y="4349"/>
                  </a:lnTo>
                  <a:cubicBezTo>
                    <a:pt x="8156" y="5325"/>
                    <a:pt x="7763" y="6254"/>
                    <a:pt x="7061" y="6956"/>
                  </a:cubicBezTo>
                  <a:cubicBezTo>
                    <a:pt x="6954" y="7051"/>
                    <a:pt x="6835" y="7158"/>
                    <a:pt x="6716" y="7254"/>
                  </a:cubicBezTo>
                  <a:cubicBezTo>
                    <a:pt x="6775" y="7158"/>
                    <a:pt x="6835" y="7075"/>
                    <a:pt x="6870" y="6968"/>
                  </a:cubicBezTo>
                  <a:lnTo>
                    <a:pt x="7620" y="5194"/>
                  </a:lnTo>
                  <a:cubicBezTo>
                    <a:pt x="7656" y="5134"/>
                    <a:pt x="7644" y="5075"/>
                    <a:pt x="7609" y="5027"/>
                  </a:cubicBezTo>
                  <a:cubicBezTo>
                    <a:pt x="7585" y="4992"/>
                    <a:pt x="7525" y="4956"/>
                    <a:pt x="7466" y="4956"/>
                  </a:cubicBezTo>
                  <a:lnTo>
                    <a:pt x="7382" y="4956"/>
                  </a:lnTo>
                  <a:lnTo>
                    <a:pt x="7799" y="4134"/>
                  </a:lnTo>
                  <a:cubicBezTo>
                    <a:pt x="7882" y="4003"/>
                    <a:pt x="7835" y="3837"/>
                    <a:pt x="7704" y="3753"/>
                  </a:cubicBezTo>
                  <a:lnTo>
                    <a:pt x="7668" y="3718"/>
                  </a:lnTo>
                  <a:lnTo>
                    <a:pt x="7680" y="3706"/>
                  </a:lnTo>
                  <a:cubicBezTo>
                    <a:pt x="7716" y="3658"/>
                    <a:pt x="7739" y="3658"/>
                    <a:pt x="7775" y="3646"/>
                  </a:cubicBezTo>
                  <a:close/>
                  <a:moveTo>
                    <a:pt x="4257" y="0"/>
                  </a:moveTo>
                  <a:cubicBezTo>
                    <a:pt x="4208" y="0"/>
                    <a:pt x="4158" y="1"/>
                    <a:pt x="4108" y="3"/>
                  </a:cubicBezTo>
                  <a:cubicBezTo>
                    <a:pt x="3037" y="50"/>
                    <a:pt x="2048" y="491"/>
                    <a:pt x="1286" y="1241"/>
                  </a:cubicBezTo>
                  <a:cubicBezTo>
                    <a:pt x="524" y="1991"/>
                    <a:pt x="96" y="2991"/>
                    <a:pt x="48" y="4063"/>
                  </a:cubicBezTo>
                  <a:cubicBezTo>
                    <a:pt x="0" y="5122"/>
                    <a:pt x="358" y="6158"/>
                    <a:pt x="1048" y="6968"/>
                  </a:cubicBezTo>
                  <a:cubicBezTo>
                    <a:pt x="1072" y="7016"/>
                    <a:pt x="1120" y="7027"/>
                    <a:pt x="1179" y="7027"/>
                  </a:cubicBezTo>
                  <a:cubicBezTo>
                    <a:pt x="1227" y="7027"/>
                    <a:pt x="1251" y="7016"/>
                    <a:pt x="1286" y="6980"/>
                  </a:cubicBezTo>
                  <a:cubicBezTo>
                    <a:pt x="1358" y="6920"/>
                    <a:pt x="1358" y="6813"/>
                    <a:pt x="1298" y="6742"/>
                  </a:cubicBezTo>
                  <a:cubicBezTo>
                    <a:pt x="679" y="6004"/>
                    <a:pt x="346" y="5051"/>
                    <a:pt x="393" y="4063"/>
                  </a:cubicBezTo>
                  <a:cubicBezTo>
                    <a:pt x="441" y="3087"/>
                    <a:pt x="834" y="2158"/>
                    <a:pt x="1536" y="1455"/>
                  </a:cubicBezTo>
                  <a:cubicBezTo>
                    <a:pt x="2239" y="765"/>
                    <a:pt x="3156" y="360"/>
                    <a:pt x="4144" y="312"/>
                  </a:cubicBezTo>
                  <a:cubicBezTo>
                    <a:pt x="4200" y="309"/>
                    <a:pt x="4256" y="308"/>
                    <a:pt x="4312" y="308"/>
                  </a:cubicBezTo>
                  <a:cubicBezTo>
                    <a:pt x="4478" y="308"/>
                    <a:pt x="4641" y="321"/>
                    <a:pt x="4811" y="348"/>
                  </a:cubicBezTo>
                  <a:lnTo>
                    <a:pt x="5037" y="622"/>
                  </a:lnTo>
                  <a:lnTo>
                    <a:pt x="4942" y="848"/>
                  </a:lnTo>
                  <a:lnTo>
                    <a:pt x="4811" y="610"/>
                  </a:lnTo>
                  <a:cubicBezTo>
                    <a:pt x="4787" y="550"/>
                    <a:pt x="4727" y="527"/>
                    <a:pt x="4668" y="527"/>
                  </a:cubicBezTo>
                  <a:lnTo>
                    <a:pt x="4132" y="527"/>
                  </a:lnTo>
                  <a:cubicBezTo>
                    <a:pt x="4072" y="527"/>
                    <a:pt x="4013" y="550"/>
                    <a:pt x="3977" y="610"/>
                  </a:cubicBezTo>
                  <a:lnTo>
                    <a:pt x="3608" y="1324"/>
                  </a:lnTo>
                  <a:cubicBezTo>
                    <a:pt x="3560" y="1432"/>
                    <a:pt x="3560" y="1539"/>
                    <a:pt x="3608" y="1634"/>
                  </a:cubicBezTo>
                  <a:cubicBezTo>
                    <a:pt x="3668" y="1729"/>
                    <a:pt x="3751" y="1801"/>
                    <a:pt x="3858" y="1801"/>
                  </a:cubicBezTo>
                  <a:lnTo>
                    <a:pt x="4156" y="1836"/>
                  </a:lnTo>
                  <a:cubicBezTo>
                    <a:pt x="4215" y="1836"/>
                    <a:pt x="4275" y="1813"/>
                    <a:pt x="4310" y="1753"/>
                  </a:cubicBezTo>
                  <a:lnTo>
                    <a:pt x="4430" y="1598"/>
                  </a:lnTo>
                  <a:lnTo>
                    <a:pt x="4489" y="1670"/>
                  </a:lnTo>
                  <a:lnTo>
                    <a:pt x="4441" y="1955"/>
                  </a:lnTo>
                  <a:lnTo>
                    <a:pt x="3929" y="2027"/>
                  </a:lnTo>
                  <a:cubicBezTo>
                    <a:pt x="3906" y="2027"/>
                    <a:pt x="3894" y="2039"/>
                    <a:pt x="3858" y="2051"/>
                  </a:cubicBezTo>
                  <a:lnTo>
                    <a:pt x="3203" y="2527"/>
                  </a:lnTo>
                  <a:cubicBezTo>
                    <a:pt x="3179" y="2563"/>
                    <a:pt x="3144" y="2586"/>
                    <a:pt x="3144" y="2622"/>
                  </a:cubicBezTo>
                  <a:lnTo>
                    <a:pt x="3072" y="2920"/>
                  </a:lnTo>
                  <a:lnTo>
                    <a:pt x="2846" y="2884"/>
                  </a:lnTo>
                  <a:cubicBezTo>
                    <a:pt x="2836" y="2883"/>
                    <a:pt x="2826" y="2883"/>
                    <a:pt x="2816" y="2883"/>
                  </a:cubicBezTo>
                  <a:cubicBezTo>
                    <a:pt x="2686" y="2883"/>
                    <a:pt x="2580" y="2954"/>
                    <a:pt x="2525" y="3087"/>
                  </a:cubicBezTo>
                  <a:lnTo>
                    <a:pt x="2382" y="3456"/>
                  </a:lnTo>
                  <a:cubicBezTo>
                    <a:pt x="2358" y="3527"/>
                    <a:pt x="2358" y="3622"/>
                    <a:pt x="2405" y="3694"/>
                  </a:cubicBezTo>
                  <a:cubicBezTo>
                    <a:pt x="2441" y="3765"/>
                    <a:pt x="2501" y="3825"/>
                    <a:pt x="2596" y="3860"/>
                  </a:cubicBezTo>
                  <a:cubicBezTo>
                    <a:pt x="2441" y="3932"/>
                    <a:pt x="2322" y="4075"/>
                    <a:pt x="2322" y="4241"/>
                  </a:cubicBezTo>
                  <a:lnTo>
                    <a:pt x="2322" y="4313"/>
                  </a:lnTo>
                  <a:lnTo>
                    <a:pt x="1870" y="4849"/>
                  </a:lnTo>
                  <a:cubicBezTo>
                    <a:pt x="1786" y="4932"/>
                    <a:pt x="1763" y="5051"/>
                    <a:pt x="1763" y="5146"/>
                  </a:cubicBezTo>
                  <a:lnTo>
                    <a:pt x="1763" y="5777"/>
                  </a:lnTo>
                  <a:cubicBezTo>
                    <a:pt x="1763" y="5944"/>
                    <a:pt x="1822" y="6087"/>
                    <a:pt x="1941" y="6194"/>
                  </a:cubicBezTo>
                  <a:lnTo>
                    <a:pt x="2382" y="6623"/>
                  </a:lnTo>
                  <a:cubicBezTo>
                    <a:pt x="2489" y="6718"/>
                    <a:pt x="2608" y="6777"/>
                    <a:pt x="2739" y="6789"/>
                  </a:cubicBezTo>
                  <a:lnTo>
                    <a:pt x="4049" y="6908"/>
                  </a:lnTo>
                  <a:lnTo>
                    <a:pt x="4049" y="6956"/>
                  </a:lnTo>
                  <a:cubicBezTo>
                    <a:pt x="4037" y="7111"/>
                    <a:pt x="4096" y="7266"/>
                    <a:pt x="4227" y="7373"/>
                  </a:cubicBezTo>
                  <a:lnTo>
                    <a:pt x="4465" y="7551"/>
                  </a:lnTo>
                  <a:lnTo>
                    <a:pt x="4453" y="7587"/>
                  </a:lnTo>
                  <a:cubicBezTo>
                    <a:pt x="4394" y="7766"/>
                    <a:pt x="4453" y="7944"/>
                    <a:pt x="4584" y="8063"/>
                  </a:cubicBezTo>
                  <a:lnTo>
                    <a:pt x="4668" y="8123"/>
                  </a:lnTo>
                  <a:cubicBezTo>
                    <a:pt x="4608" y="8123"/>
                    <a:pt x="4561" y="8147"/>
                    <a:pt x="4501" y="8147"/>
                  </a:cubicBezTo>
                  <a:cubicBezTo>
                    <a:pt x="4451" y="8148"/>
                    <a:pt x="4402" y="8149"/>
                    <a:pt x="4353" y="8149"/>
                  </a:cubicBezTo>
                  <a:cubicBezTo>
                    <a:pt x="3418" y="8149"/>
                    <a:pt x="2523" y="7829"/>
                    <a:pt x="1822" y="7230"/>
                  </a:cubicBezTo>
                  <a:cubicBezTo>
                    <a:pt x="1793" y="7206"/>
                    <a:pt x="1759" y="7195"/>
                    <a:pt x="1724" y="7195"/>
                  </a:cubicBezTo>
                  <a:cubicBezTo>
                    <a:pt x="1672" y="7195"/>
                    <a:pt x="1619" y="7218"/>
                    <a:pt x="1584" y="7254"/>
                  </a:cubicBezTo>
                  <a:cubicBezTo>
                    <a:pt x="1524" y="7325"/>
                    <a:pt x="1536" y="7432"/>
                    <a:pt x="1596" y="7492"/>
                  </a:cubicBezTo>
                  <a:cubicBezTo>
                    <a:pt x="2358" y="8123"/>
                    <a:pt x="3322" y="8480"/>
                    <a:pt x="4322" y="8480"/>
                  </a:cubicBezTo>
                  <a:lnTo>
                    <a:pt x="4501" y="8480"/>
                  </a:lnTo>
                  <a:cubicBezTo>
                    <a:pt x="5573" y="8444"/>
                    <a:pt x="6573" y="7992"/>
                    <a:pt x="7323" y="7254"/>
                  </a:cubicBezTo>
                  <a:cubicBezTo>
                    <a:pt x="8085" y="6492"/>
                    <a:pt x="8513" y="5492"/>
                    <a:pt x="8561" y="4420"/>
                  </a:cubicBezTo>
                  <a:cubicBezTo>
                    <a:pt x="8573" y="3289"/>
                    <a:pt x="8216" y="2265"/>
                    <a:pt x="7537" y="1455"/>
                  </a:cubicBezTo>
                  <a:cubicBezTo>
                    <a:pt x="7506" y="1418"/>
                    <a:pt x="7462" y="1400"/>
                    <a:pt x="7417" y="1400"/>
                  </a:cubicBezTo>
                  <a:cubicBezTo>
                    <a:pt x="7375" y="1400"/>
                    <a:pt x="7333" y="1415"/>
                    <a:pt x="7299" y="1443"/>
                  </a:cubicBezTo>
                  <a:cubicBezTo>
                    <a:pt x="7228" y="1503"/>
                    <a:pt x="7228" y="1610"/>
                    <a:pt x="7287" y="1682"/>
                  </a:cubicBezTo>
                  <a:cubicBezTo>
                    <a:pt x="7728" y="2217"/>
                    <a:pt x="8025" y="2860"/>
                    <a:pt x="8144" y="3539"/>
                  </a:cubicBezTo>
                  <a:lnTo>
                    <a:pt x="8097" y="3503"/>
                  </a:lnTo>
                  <a:cubicBezTo>
                    <a:pt x="8018" y="3424"/>
                    <a:pt x="7923" y="3378"/>
                    <a:pt x="7804" y="3378"/>
                  </a:cubicBezTo>
                  <a:cubicBezTo>
                    <a:pt x="7780" y="3378"/>
                    <a:pt x="7754" y="3380"/>
                    <a:pt x="7728" y="3384"/>
                  </a:cubicBezTo>
                  <a:cubicBezTo>
                    <a:pt x="7597" y="3396"/>
                    <a:pt x="7478" y="3468"/>
                    <a:pt x="7406" y="3587"/>
                  </a:cubicBezTo>
                  <a:lnTo>
                    <a:pt x="7370" y="3634"/>
                  </a:lnTo>
                  <a:cubicBezTo>
                    <a:pt x="7299" y="3634"/>
                    <a:pt x="7228" y="3658"/>
                    <a:pt x="7168" y="3718"/>
                  </a:cubicBezTo>
                  <a:lnTo>
                    <a:pt x="6942" y="3468"/>
                  </a:lnTo>
                  <a:cubicBezTo>
                    <a:pt x="6911" y="3430"/>
                    <a:pt x="6866" y="3412"/>
                    <a:pt x="6821" y="3412"/>
                  </a:cubicBezTo>
                  <a:cubicBezTo>
                    <a:pt x="6780" y="3412"/>
                    <a:pt x="6738" y="3427"/>
                    <a:pt x="6704" y="3456"/>
                  </a:cubicBezTo>
                  <a:cubicBezTo>
                    <a:pt x="6632" y="3515"/>
                    <a:pt x="6632" y="3622"/>
                    <a:pt x="6692" y="3694"/>
                  </a:cubicBezTo>
                  <a:lnTo>
                    <a:pt x="7013" y="4099"/>
                  </a:lnTo>
                  <a:cubicBezTo>
                    <a:pt x="7049" y="4122"/>
                    <a:pt x="7085" y="4146"/>
                    <a:pt x="7132" y="4146"/>
                  </a:cubicBezTo>
                  <a:cubicBezTo>
                    <a:pt x="7180" y="4146"/>
                    <a:pt x="7228" y="4134"/>
                    <a:pt x="7251" y="4110"/>
                  </a:cubicBezTo>
                  <a:lnTo>
                    <a:pt x="7358" y="4003"/>
                  </a:lnTo>
                  <a:lnTo>
                    <a:pt x="7489" y="4099"/>
                  </a:lnTo>
                  <a:lnTo>
                    <a:pt x="7001" y="5075"/>
                  </a:lnTo>
                  <a:lnTo>
                    <a:pt x="6966" y="5075"/>
                  </a:lnTo>
                  <a:cubicBezTo>
                    <a:pt x="6930" y="5075"/>
                    <a:pt x="6894" y="5063"/>
                    <a:pt x="6870" y="5027"/>
                  </a:cubicBezTo>
                  <a:lnTo>
                    <a:pt x="6215" y="4230"/>
                  </a:lnTo>
                  <a:cubicBezTo>
                    <a:pt x="6181" y="4188"/>
                    <a:pt x="6129" y="4170"/>
                    <a:pt x="6079" y="4170"/>
                  </a:cubicBezTo>
                  <a:cubicBezTo>
                    <a:pt x="6043" y="4170"/>
                    <a:pt x="6007" y="4179"/>
                    <a:pt x="5977" y="4194"/>
                  </a:cubicBezTo>
                  <a:cubicBezTo>
                    <a:pt x="5894" y="4253"/>
                    <a:pt x="5894" y="4360"/>
                    <a:pt x="5942" y="4432"/>
                  </a:cubicBezTo>
                  <a:lnTo>
                    <a:pt x="6596" y="5242"/>
                  </a:lnTo>
                  <a:cubicBezTo>
                    <a:pt x="6684" y="5351"/>
                    <a:pt x="6811" y="5410"/>
                    <a:pt x="6932" y="5410"/>
                  </a:cubicBezTo>
                  <a:cubicBezTo>
                    <a:pt x="6944" y="5410"/>
                    <a:pt x="6955" y="5409"/>
                    <a:pt x="6966" y="5408"/>
                  </a:cubicBezTo>
                  <a:lnTo>
                    <a:pt x="7180" y="5384"/>
                  </a:lnTo>
                  <a:lnTo>
                    <a:pt x="6525" y="6908"/>
                  </a:lnTo>
                  <a:cubicBezTo>
                    <a:pt x="6477" y="7016"/>
                    <a:pt x="6418" y="7111"/>
                    <a:pt x="6335" y="7206"/>
                  </a:cubicBezTo>
                  <a:lnTo>
                    <a:pt x="5811" y="7825"/>
                  </a:lnTo>
                  <a:cubicBezTo>
                    <a:pt x="5537" y="7944"/>
                    <a:pt x="5275" y="8028"/>
                    <a:pt x="4989" y="8087"/>
                  </a:cubicBezTo>
                  <a:lnTo>
                    <a:pt x="4703" y="7825"/>
                  </a:lnTo>
                  <a:cubicBezTo>
                    <a:pt x="4680" y="7801"/>
                    <a:pt x="4668" y="7754"/>
                    <a:pt x="4680" y="7706"/>
                  </a:cubicBezTo>
                  <a:lnTo>
                    <a:pt x="4727" y="7551"/>
                  </a:lnTo>
                  <a:cubicBezTo>
                    <a:pt x="4739" y="7468"/>
                    <a:pt x="4727" y="7408"/>
                    <a:pt x="4668" y="7373"/>
                  </a:cubicBezTo>
                  <a:lnTo>
                    <a:pt x="4334" y="7123"/>
                  </a:lnTo>
                  <a:cubicBezTo>
                    <a:pt x="4310" y="7099"/>
                    <a:pt x="4287" y="7075"/>
                    <a:pt x="4287" y="7027"/>
                  </a:cubicBezTo>
                  <a:lnTo>
                    <a:pt x="4322" y="6813"/>
                  </a:lnTo>
                  <a:cubicBezTo>
                    <a:pt x="4322" y="6777"/>
                    <a:pt x="4322" y="6730"/>
                    <a:pt x="4287" y="6694"/>
                  </a:cubicBezTo>
                  <a:cubicBezTo>
                    <a:pt x="4263" y="6670"/>
                    <a:pt x="4215" y="6635"/>
                    <a:pt x="4168" y="6635"/>
                  </a:cubicBezTo>
                  <a:lnTo>
                    <a:pt x="2679" y="6504"/>
                  </a:lnTo>
                  <a:cubicBezTo>
                    <a:pt x="2620" y="6504"/>
                    <a:pt x="2560" y="6480"/>
                    <a:pt x="2536" y="6432"/>
                  </a:cubicBezTo>
                  <a:lnTo>
                    <a:pt x="2084" y="6004"/>
                  </a:lnTo>
                  <a:cubicBezTo>
                    <a:pt x="2048" y="5956"/>
                    <a:pt x="2013" y="5884"/>
                    <a:pt x="2013" y="5825"/>
                  </a:cubicBezTo>
                  <a:lnTo>
                    <a:pt x="2013" y="5194"/>
                  </a:lnTo>
                  <a:cubicBezTo>
                    <a:pt x="2013" y="5170"/>
                    <a:pt x="2024" y="5134"/>
                    <a:pt x="2048" y="5122"/>
                  </a:cubicBezTo>
                  <a:lnTo>
                    <a:pt x="2548" y="4539"/>
                  </a:lnTo>
                  <a:cubicBezTo>
                    <a:pt x="2584" y="4515"/>
                    <a:pt x="2596" y="4480"/>
                    <a:pt x="2596" y="4432"/>
                  </a:cubicBezTo>
                  <a:lnTo>
                    <a:pt x="2596" y="4301"/>
                  </a:lnTo>
                  <a:cubicBezTo>
                    <a:pt x="2596" y="4253"/>
                    <a:pt x="2620" y="4218"/>
                    <a:pt x="2667" y="4194"/>
                  </a:cubicBezTo>
                  <a:lnTo>
                    <a:pt x="3072" y="4015"/>
                  </a:lnTo>
                  <a:lnTo>
                    <a:pt x="3810" y="4003"/>
                  </a:lnTo>
                  <a:cubicBezTo>
                    <a:pt x="3834" y="4003"/>
                    <a:pt x="3846" y="4015"/>
                    <a:pt x="3846" y="4039"/>
                  </a:cubicBezTo>
                  <a:cubicBezTo>
                    <a:pt x="3858" y="4170"/>
                    <a:pt x="3965" y="4289"/>
                    <a:pt x="4096" y="4313"/>
                  </a:cubicBezTo>
                  <a:lnTo>
                    <a:pt x="4632" y="4491"/>
                  </a:lnTo>
                  <a:cubicBezTo>
                    <a:pt x="4668" y="4503"/>
                    <a:pt x="4705" y="4510"/>
                    <a:pt x="4741" y="4510"/>
                  </a:cubicBezTo>
                  <a:cubicBezTo>
                    <a:pt x="4813" y="4510"/>
                    <a:pt x="4882" y="4484"/>
                    <a:pt x="4930" y="4420"/>
                  </a:cubicBezTo>
                  <a:cubicBezTo>
                    <a:pt x="5001" y="4360"/>
                    <a:pt x="5037" y="4253"/>
                    <a:pt x="5025" y="4170"/>
                  </a:cubicBezTo>
                  <a:lnTo>
                    <a:pt x="5692" y="4110"/>
                  </a:lnTo>
                  <a:cubicBezTo>
                    <a:pt x="5823" y="4099"/>
                    <a:pt x="5930" y="4039"/>
                    <a:pt x="6013" y="3932"/>
                  </a:cubicBezTo>
                  <a:cubicBezTo>
                    <a:pt x="6096" y="3825"/>
                    <a:pt x="6120" y="3694"/>
                    <a:pt x="6096" y="3575"/>
                  </a:cubicBezTo>
                  <a:lnTo>
                    <a:pt x="6073" y="3479"/>
                  </a:lnTo>
                  <a:cubicBezTo>
                    <a:pt x="6050" y="3344"/>
                    <a:pt x="5931" y="3240"/>
                    <a:pt x="5776" y="3240"/>
                  </a:cubicBezTo>
                  <a:cubicBezTo>
                    <a:pt x="5768" y="3240"/>
                    <a:pt x="5760" y="3241"/>
                    <a:pt x="5751" y="3241"/>
                  </a:cubicBezTo>
                  <a:lnTo>
                    <a:pt x="5406" y="3277"/>
                  </a:lnTo>
                  <a:lnTo>
                    <a:pt x="5346" y="3217"/>
                  </a:lnTo>
                  <a:lnTo>
                    <a:pt x="5811" y="2753"/>
                  </a:lnTo>
                  <a:cubicBezTo>
                    <a:pt x="5870" y="2694"/>
                    <a:pt x="5870" y="2586"/>
                    <a:pt x="5811" y="2515"/>
                  </a:cubicBezTo>
                  <a:cubicBezTo>
                    <a:pt x="5781" y="2485"/>
                    <a:pt x="5739" y="2470"/>
                    <a:pt x="5696" y="2470"/>
                  </a:cubicBezTo>
                  <a:cubicBezTo>
                    <a:pt x="5653" y="2470"/>
                    <a:pt x="5608" y="2485"/>
                    <a:pt x="5573" y="2515"/>
                  </a:cubicBezTo>
                  <a:lnTo>
                    <a:pt x="5001" y="3063"/>
                  </a:lnTo>
                  <a:lnTo>
                    <a:pt x="4811" y="3146"/>
                  </a:lnTo>
                  <a:lnTo>
                    <a:pt x="4287" y="2741"/>
                  </a:lnTo>
                  <a:cubicBezTo>
                    <a:pt x="4260" y="2714"/>
                    <a:pt x="4220" y="2701"/>
                    <a:pt x="4181" y="2701"/>
                  </a:cubicBezTo>
                  <a:cubicBezTo>
                    <a:pt x="4168" y="2701"/>
                    <a:pt x="4156" y="2703"/>
                    <a:pt x="4144" y="2706"/>
                  </a:cubicBezTo>
                  <a:lnTo>
                    <a:pt x="3418" y="2944"/>
                  </a:lnTo>
                  <a:cubicBezTo>
                    <a:pt x="3394" y="2944"/>
                    <a:pt x="3370" y="2967"/>
                    <a:pt x="3358" y="2979"/>
                  </a:cubicBezTo>
                  <a:lnTo>
                    <a:pt x="3394" y="2753"/>
                  </a:lnTo>
                  <a:lnTo>
                    <a:pt x="3977" y="2336"/>
                  </a:lnTo>
                  <a:lnTo>
                    <a:pt x="4572" y="2253"/>
                  </a:lnTo>
                  <a:cubicBezTo>
                    <a:pt x="4644" y="2229"/>
                    <a:pt x="4703" y="2170"/>
                    <a:pt x="4703" y="2110"/>
                  </a:cubicBezTo>
                  <a:lnTo>
                    <a:pt x="4787" y="1634"/>
                  </a:lnTo>
                  <a:cubicBezTo>
                    <a:pt x="4787" y="1598"/>
                    <a:pt x="4787" y="1551"/>
                    <a:pt x="4751" y="1515"/>
                  </a:cubicBezTo>
                  <a:lnTo>
                    <a:pt x="4513" y="1205"/>
                  </a:lnTo>
                  <a:cubicBezTo>
                    <a:pt x="4489" y="1158"/>
                    <a:pt x="4430" y="1146"/>
                    <a:pt x="4382" y="1146"/>
                  </a:cubicBezTo>
                  <a:cubicBezTo>
                    <a:pt x="4322" y="1146"/>
                    <a:pt x="4275" y="1182"/>
                    <a:pt x="4251" y="1217"/>
                  </a:cubicBezTo>
                  <a:lnTo>
                    <a:pt x="4072" y="1491"/>
                  </a:lnTo>
                  <a:lnTo>
                    <a:pt x="3870" y="1479"/>
                  </a:lnTo>
                  <a:lnTo>
                    <a:pt x="4203" y="860"/>
                  </a:lnTo>
                  <a:lnTo>
                    <a:pt x="4525" y="860"/>
                  </a:lnTo>
                  <a:lnTo>
                    <a:pt x="4787" y="1324"/>
                  </a:lnTo>
                  <a:cubicBezTo>
                    <a:pt x="4811" y="1384"/>
                    <a:pt x="4870" y="1420"/>
                    <a:pt x="4930" y="1420"/>
                  </a:cubicBezTo>
                  <a:cubicBezTo>
                    <a:pt x="4989" y="1420"/>
                    <a:pt x="5049" y="1372"/>
                    <a:pt x="5084" y="1312"/>
                  </a:cubicBezTo>
                  <a:lnTo>
                    <a:pt x="5323" y="765"/>
                  </a:lnTo>
                  <a:cubicBezTo>
                    <a:pt x="5358" y="658"/>
                    <a:pt x="5346" y="550"/>
                    <a:pt x="5287" y="467"/>
                  </a:cubicBezTo>
                  <a:lnTo>
                    <a:pt x="5287" y="467"/>
                  </a:lnTo>
                  <a:cubicBezTo>
                    <a:pt x="5834" y="610"/>
                    <a:pt x="6346" y="884"/>
                    <a:pt x="6787" y="1253"/>
                  </a:cubicBezTo>
                  <a:cubicBezTo>
                    <a:pt x="6825" y="1280"/>
                    <a:pt x="6864" y="1292"/>
                    <a:pt x="6903" y="1292"/>
                  </a:cubicBezTo>
                  <a:cubicBezTo>
                    <a:pt x="6949" y="1292"/>
                    <a:pt x="6992" y="1274"/>
                    <a:pt x="7025" y="1241"/>
                  </a:cubicBezTo>
                  <a:cubicBezTo>
                    <a:pt x="7085" y="1158"/>
                    <a:pt x="7073" y="1062"/>
                    <a:pt x="7013" y="1003"/>
                  </a:cubicBezTo>
                  <a:cubicBezTo>
                    <a:pt x="6253" y="345"/>
                    <a:pt x="5266" y="0"/>
                    <a:pt x="42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0785;p78">
            <a:extLst>
              <a:ext uri="{FF2B5EF4-FFF2-40B4-BE49-F238E27FC236}">
                <a16:creationId xmlns:a16="http://schemas.microsoft.com/office/drawing/2014/main" id="{C742C270-3408-4BE1-87D8-82CBC8950AC0}"/>
              </a:ext>
            </a:extLst>
          </p:cNvPr>
          <p:cNvGrpSpPr/>
          <p:nvPr/>
        </p:nvGrpSpPr>
        <p:grpSpPr>
          <a:xfrm>
            <a:off x="2697314" y="705517"/>
            <a:ext cx="371395" cy="301279"/>
            <a:chOff x="7550258" y="3832670"/>
            <a:chExt cx="371395" cy="301279"/>
          </a:xfrm>
          <a:solidFill>
            <a:schemeClr val="accent6"/>
          </a:solidFill>
        </p:grpSpPr>
        <p:sp>
          <p:nvSpPr>
            <p:cNvPr id="40" name="Google Shape;10786;p78">
              <a:extLst>
                <a:ext uri="{FF2B5EF4-FFF2-40B4-BE49-F238E27FC236}">
                  <a16:creationId xmlns:a16="http://schemas.microsoft.com/office/drawing/2014/main" id="{3BA24F18-1E65-4510-BAC7-3CA25D09DDD5}"/>
                </a:ext>
              </a:extLst>
            </p:cNvPr>
            <p:cNvSpPr/>
            <p:nvPr/>
          </p:nvSpPr>
          <p:spPr>
            <a:xfrm>
              <a:off x="7550258" y="3832670"/>
              <a:ext cx="371395" cy="301279"/>
            </a:xfrm>
            <a:custGeom>
              <a:avLst/>
              <a:gdLst/>
              <a:ahLst/>
              <a:cxnLst/>
              <a:rect l="l" t="t" r="r" b="b"/>
              <a:pathLst>
                <a:path w="11669" h="9466" extrusionOk="0">
                  <a:moveTo>
                    <a:pt x="1822" y="346"/>
                  </a:moveTo>
                  <a:cubicBezTo>
                    <a:pt x="1822" y="346"/>
                    <a:pt x="1834" y="346"/>
                    <a:pt x="1834" y="358"/>
                  </a:cubicBezTo>
                  <a:lnTo>
                    <a:pt x="1834" y="1096"/>
                  </a:lnTo>
                  <a:cubicBezTo>
                    <a:pt x="1834" y="1096"/>
                    <a:pt x="1834" y="1108"/>
                    <a:pt x="1822" y="1108"/>
                  </a:cubicBezTo>
                  <a:lnTo>
                    <a:pt x="1441" y="1108"/>
                  </a:lnTo>
                  <a:cubicBezTo>
                    <a:pt x="1441" y="1108"/>
                    <a:pt x="1429" y="1108"/>
                    <a:pt x="1429" y="1096"/>
                  </a:cubicBezTo>
                  <a:lnTo>
                    <a:pt x="1429" y="358"/>
                  </a:lnTo>
                  <a:lnTo>
                    <a:pt x="1441" y="358"/>
                  </a:lnTo>
                  <a:lnTo>
                    <a:pt x="1822" y="346"/>
                  </a:lnTo>
                  <a:close/>
                  <a:moveTo>
                    <a:pt x="10228" y="346"/>
                  </a:moveTo>
                  <a:cubicBezTo>
                    <a:pt x="10228" y="346"/>
                    <a:pt x="10240" y="346"/>
                    <a:pt x="10240" y="358"/>
                  </a:cubicBezTo>
                  <a:lnTo>
                    <a:pt x="10240" y="1096"/>
                  </a:lnTo>
                  <a:cubicBezTo>
                    <a:pt x="10240" y="1096"/>
                    <a:pt x="10240" y="1108"/>
                    <a:pt x="10228" y="1108"/>
                  </a:cubicBezTo>
                  <a:lnTo>
                    <a:pt x="9859" y="1108"/>
                  </a:lnTo>
                  <a:cubicBezTo>
                    <a:pt x="9859" y="1108"/>
                    <a:pt x="9835" y="1108"/>
                    <a:pt x="9835" y="1096"/>
                  </a:cubicBezTo>
                  <a:lnTo>
                    <a:pt x="9835" y="358"/>
                  </a:lnTo>
                  <a:lnTo>
                    <a:pt x="9859" y="358"/>
                  </a:lnTo>
                  <a:lnTo>
                    <a:pt x="10228" y="346"/>
                  </a:lnTo>
                  <a:close/>
                  <a:moveTo>
                    <a:pt x="10966" y="1096"/>
                  </a:moveTo>
                  <a:cubicBezTo>
                    <a:pt x="11180" y="1096"/>
                    <a:pt x="11347" y="1251"/>
                    <a:pt x="11347" y="1465"/>
                  </a:cubicBezTo>
                  <a:lnTo>
                    <a:pt x="11347" y="8775"/>
                  </a:lnTo>
                  <a:cubicBezTo>
                    <a:pt x="11323" y="8978"/>
                    <a:pt x="11168" y="9144"/>
                    <a:pt x="10954" y="9144"/>
                  </a:cubicBezTo>
                  <a:lnTo>
                    <a:pt x="715" y="9144"/>
                  </a:lnTo>
                  <a:cubicBezTo>
                    <a:pt x="512" y="9144"/>
                    <a:pt x="346" y="8978"/>
                    <a:pt x="346" y="8775"/>
                  </a:cubicBezTo>
                  <a:lnTo>
                    <a:pt x="346" y="1465"/>
                  </a:lnTo>
                  <a:cubicBezTo>
                    <a:pt x="346" y="1251"/>
                    <a:pt x="512" y="1096"/>
                    <a:pt x="715" y="1096"/>
                  </a:cubicBezTo>
                  <a:lnTo>
                    <a:pt x="1084" y="1096"/>
                  </a:lnTo>
                  <a:lnTo>
                    <a:pt x="1084" y="1108"/>
                  </a:lnTo>
                  <a:cubicBezTo>
                    <a:pt x="1084" y="1298"/>
                    <a:pt x="1250" y="1465"/>
                    <a:pt x="1441" y="1465"/>
                  </a:cubicBezTo>
                  <a:lnTo>
                    <a:pt x="1822" y="1465"/>
                  </a:lnTo>
                  <a:cubicBezTo>
                    <a:pt x="2012" y="1465"/>
                    <a:pt x="2179" y="1298"/>
                    <a:pt x="2179" y="1108"/>
                  </a:cubicBezTo>
                  <a:lnTo>
                    <a:pt x="2179" y="1096"/>
                  </a:lnTo>
                  <a:lnTo>
                    <a:pt x="9513" y="1096"/>
                  </a:lnTo>
                  <a:lnTo>
                    <a:pt x="9513" y="1108"/>
                  </a:lnTo>
                  <a:cubicBezTo>
                    <a:pt x="9513" y="1298"/>
                    <a:pt x="9680" y="1465"/>
                    <a:pt x="9871" y="1465"/>
                  </a:cubicBezTo>
                  <a:lnTo>
                    <a:pt x="10240" y="1465"/>
                  </a:lnTo>
                  <a:cubicBezTo>
                    <a:pt x="10430" y="1465"/>
                    <a:pt x="10597" y="1298"/>
                    <a:pt x="10597" y="1108"/>
                  </a:cubicBezTo>
                  <a:lnTo>
                    <a:pt x="10597" y="1096"/>
                  </a:lnTo>
                  <a:close/>
                  <a:moveTo>
                    <a:pt x="1441" y="0"/>
                  </a:moveTo>
                  <a:cubicBezTo>
                    <a:pt x="1250" y="0"/>
                    <a:pt x="1084" y="167"/>
                    <a:pt x="1084" y="358"/>
                  </a:cubicBezTo>
                  <a:lnTo>
                    <a:pt x="1084" y="739"/>
                  </a:lnTo>
                  <a:lnTo>
                    <a:pt x="715" y="739"/>
                  </a:lnTo>
                  <a:cubicBezTo>
                    <a:pt x="310" y="739"/>
                    <a:pt x="0" y="1060"/>
                    <a:pt x="0" y="1453"/>
                  </a:cubicBezTo>
                  <a:lnTo>
                    <a:pt x="0" y="8752"/>
                  </a:lnTo>
                  <a:cubicBezTo>
                    <a:pt x="0" y="9156"/>
                    <a:pt x="334" y="9466"/>
                    <a:pt x="715" y="9466"/>
                  </a:cubicBezTo>
                  <a:lnTo>
                    <a:pt x="10954" y="9466"/>
                  </a:lnTo>
                  <a:cubicBezTo>
                    <a:pt x="11359" y="9466"/>
                    <a:pt x="11668" y="9144"/>
                    <a:pt x="11668" y="8752"/>
                  </a:cubicBezTo>
                  <a:lnTo>
                    <a:pt x="11668" y="1453"/>
                  </a:lnTo>
                  <a:cubicBezTo>
                    <a:pt x="11668" y="1060"/>
                    <a:pt x="11359" y="739"/>
                    <a:pt x="10954" y="739"/>
                  </a:cubicBezTo>
                  <a:lnTo>
                    <a:pt x="10585" y="739"/>
                  </a:lnTo>
                  <a:lnTo>
                    <a:pt x="10585" y="358"/>
                  </a:lnTo>
                  <a:cubicBezTo>
                    <a:pt x="10585" y="167"/>
                    <a:pt x="10418" y="0"/>
                    <a:pt x="10228" y="0"/>
                  </a:cubicBezTo>
                  <a:lnTo>
                    <a:pt x="9859" y="0"/>
                  </a:lnTo>
                  <a:cubicBezTo>
                    <a:pt x="9656" y="0"/>
                    <a:pt x="9490" y="167"/>
                    <a:pt x="9490" y="358"/>
                  </a:cubicBezTo>
                  <a:lnTo>
                    <a:pt x="9490" y="739"/>
                  </a:lnTo>
                  <a:lnTo>
                    <a:pt x="2179" y="739"/>
                  </a:lnTo>
                  <a:lnTo>
                    <a:pt x="2179" y="358"/>
                  </a:lnTo>
                  <a:cubicBezTo>
                    <a:pt x="2179" y="167"/>
                    <a:pt x="2012" y="0"/>
                    <a:pt x="1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787;p78">
              <a:extLst>
                <a:ext uri="{FF2B5EF4-FFF2-40B4-BE49-F238E27FC236}">
                  <a16:creationId xmlns:a16="http://schemas.microsoft.com/office/drawing/2014/main" id="{A52E6402-66B2-4C64-91E8-BAB2B3E653D7}"/>
                </a:ext>
              </a:extLst>
            </p:cNvPr>
            <p:cNvSpPr/>
            <p:nvPr/>
          </p:nvSpPr>
          <p:spPr>
            <a:xfrm>
              <a:off x="7574129" y="3891009"/>
              <a:ext cx="324418" cy="10662"/>
            </a:xfrm>
            <a:custGeom>
              <a:avLst/>
              <a:gdLst/>
              <a:ahLst/>
              <a:cxnLst/>
              <a:rect l="l" t="t" r="r" b="b"/>
              <a:pathLst>
                <a:path w="10193" h="335" extrusionOk="0">
                  <a:moveTo>
                    <a:pt x="155" y="1"/>
                  </a:moveTo>
                  <a:cubicBezTo>
                    <a:pt x="72" y="1"/>
                    <a:pt x="0" y="72"/>
                    <a:pt x="0" y="168"/>
                  </a:cubicBezTo>
                  <a:cubicBezTo>
                    <a:pt x="0" y="251"/>
                    <a:pt x="72" y="334"/>
                    <a:pt x="155" y="334"/>
                  </a:cubicBezTo>
                  <a:lnTo>
                    <a:pt x="10025" y="334"/>
                  </a:lnTo>
                  <a:cubicBezTo>
                    <a:pt x="10121" y="334"/>
                    <a:pt x="10192" y="251"/>
                    <a:pt x="10192" y="168"/>
                  </a:cubicBezTo>
                  <a:cubicBezTo>
                    <a:pt x="10192" y="72"/>
                    <a:pt x="10121" y="1"/>
                    <a:pt x="10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788;p78">
              <a:extLst>
                <a:ext uri="{FF2B5EF4-FFF2-40B4-BE49-F238E27FC236}">
                  <a16:creationId xmlns:a16="http://schemas.microsoft.com/office/drawing/2014/main" id="{6E58226C-2949-45ED-B797-84AB5FF92675}"/>
                </a:ext>
              </a:extLst>
            </p:cNvPr>
            <p:cNvSpPr/>
            <p:nvPr/>
          </p:nvSpPr>
          <p:spPr>
            <a:xfrm>
              <a:off x="7591188" y="3937637"/>
              <a:ext cx="45481" cy="10248"/>
            </a:xfrm>
            <a:custGeom>
              <a:avLst/>
              <a:gdLst/>
              <a:ahLst/>
              <a:cxnLst/>
              <a:rect l="l" t="t" r="r" b="b"/>
              <a:pathLst>
                <a:path w="1429" h="322" extrusionOk="0">
                  <a:moveTo>
                    <a:pt x="155" y="0"/>
                  </a:moveTo>
                  <a:cubicBezTo>
                    <a:pt x="72" y="0"/>
                    <a:pt x="0" y="72"/>
                    <a:pt x="0" y="155"/>
                  </a:cubicBezTo>
                  <a:cubicBezTo>
                    <a:pt x="0" y="250"/>
                    <a:pt x="72" y="322"/>
                    <a:pt x="155" y="322"/>
                  </a:cubicBezTo>
                  <a:lnTo>
                    <a:pt x="1262" y="322"/>
                  </a:lnTo>
                  <a:cubicBezTo>
                    <a:pt x="1346" y="322"/>
                    <a:pt x="1429" y="250"/>
                    <a:pt x="1429" y="155"/>
                  </a:cubicBezTo>
                  <a:cubicBezTo>
                    <a:pt x="1429" y="72"/>
                    <a:pt x="1346" y="0"/>
                    <a:pt x="12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789;p78">
              <a:extLst>
                <a:ext uri="{FF2B5EF4-FFF2-40B4-BE49-F238E27FC236}">
                  <a16:creationId xmlns:a16="http://schemas.microsoft.com/office/drawing/2014/main" id="{519CB31B-ABFD-488E-ACF4-8DCCAE1962B4}"/>
                </a:ext>
              </a:extLst>
            </p:cNvPr>
            <p:cNvSpPr/>
            <p:nvPr/>
          </p:nvSpPr>
          <p:spPr>
            <a:xfrm>
              <a:off x="7672667" y="3937637"/>
              <a:ext cx="45481" cy="10248"/>
            </a:xfrm>
            <a:custGeom>
              <a:avLst/>
              <a:gdLst/>
              <a:ahLst/>
              <a:cxnLst/>
              <a:rect l="l" t="t" r="r" b="b"/>
              <a:pathLst>
                <a:path w="1429" h="322" extrusionOk="0">
                  <a:moveTo>
                    <a:pt x="155" y="0"/>
                  </a:moveTo>
                  <a:cubicBezTo>
                    <a:pt x="71" y="0"/>
                    <a:pt x="0" y="72"/>
                    <a:pt x="0" y="155"/>
                  </a:cubicBezTo>
                  <a:cubicBezTo>
                    <a:pt x="0" y="250"/>
                    <a:pt x="71" y="322"/>
                    <a:pt x="155" y="322"/>
                  </a:cubicBezTo>
                  <a:lnTo>
                    <a:pt x="1262" y="322"/>
                  </a:lnTo>
                  <a:cubicBezTo>
                    <a:pt x="1345" y="322"/>
                    <a:pt x="1429" y="250"/>
                    <a:pt x="1429" y="155"/>
                  </a:cubicBezTo>
                  <a:cubicBezTo>
                    <a:pt x="1429" y="72"/>
                    <a:pt x="1345" y="0"/>
                    <a:pt x="12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790;p78">
              <a:extLst>
                <a:ext uri="{FF2B5EF4-FFF2-40B4-BE49-F238E27FC236}">
                  <a16:creationId xmlns:a16="http://schemas.microsoft.com/office/drawing/2014/main" id="{EEA4AA1B-C2CA-47D6-AC12-225C0EDA1426}"/>
                </a:ext>
              </a:extLst>
            </p:cNvPr>
            <p:cNvSpPr/>
            <p:nvPr/>
          </p:nvSpPr>
          <p:spPr>
            <a:xfrm>
              <a:off x="7835592" y="3937637"/>
              <a:ext cx="45131" cy="10248"/>
            </a:xfrm>
            <a:custGeom>
              <a:avLst/>
              <a:gdLst/>
              <a:ahLst/>
              <a:cxnLst/>
              <a:rect l="l" t="t" r="r" b="b"/>
              <a:pathLst>
                <a:path w="1418" h="322" extrusionOk="0">
                  <a:moveTo>
                    <a:pt x="155" y="0"/>
                  </a:moveTo>
                  <a:cubicBezTo>
                    <a:pt x="72" y="0"/>
                    <a:pt x="1" y="72"/>
                    <a:pt x="1" y="155"/>
                  </a:cubicBezTo>
                  <a:cubicBezTo>
                    <a:pt x="1" y="250"/>
                    <a:pt x="72" y="322"/>
                    <a:pt x="155" y="322"/>
                  </a:cubicBezTo>
                  <a:lnTo>
                    <a:pt x="1263" y="322"/>
                  </a:lnTo>
                  <a:cubicBezTo>
                    <a:pt x="1346" y="322"/>
                    <a:pt x="1418" y="250"/>
                    <a:pt x="1418" y="155"/>
                  </a:cubicBezTo>
                  <a:cubicBezTo>
                    <a:pt x="1418" y="72"/>
                    <a:pt x="1346" y="0"/>
                    <a:pt x="12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791;p78">
              <a:extLst>
                <a:ext uri="{FF2B5EF4-FFF2-40B4-BE49-F238E27FC236}">
                  <a16:creationId xmlns:a16="http://schemas.microsoft.com/office/drawing/2014/main" id="{C87567A7-40E2-4997-B0F6-E16E9A6583B1}"/>
                </a:ext>
              </a:extLst>
            </p:cNvPr>
            <p:cNvSpPr/>
            <p:nvPr/>
          </p:nvSpPr>
          <p:spPr>
            <a:xfrm>
              <a:off x="7591188" y="3984232"/>
              <a:ext cx="45481" cy="10662"/>
            </a:xfrm>
            <a:custGeom>
              <a:avLst/>
              <a:gdLst/>
              <a:ahLst/>
              <a:cxnLst/>
              <a:rect l="l" t="t" r="r" b="b"/>
              <a:pathLst>
                <a:path w="1429" h="335" extrusionOk="0">
                  <a:moveTo>
                    <a:pt x="155" y="1"/>
                  </a:moveTo>
                  <a:cubicBezTo>
                    <a:pt x="72" y="1"/>
                    <a:pt x="0" y="84"/>
                    <a:pt x="0" y="168"/>
                  </a:cubicBezTo>
                  <a:cubicBezTo>
                    <a:pt x="0" y="263"/>
                    <a:pt x="72" y="334"/>
                    <a:pt x="155" y="334"/>
                  </a:cubicBezTo>
                  <a:lnTo>
                    <a:pt x="1262" y="334"/>
                  </a:lnTo>
                  <a:cubicBezTo>
                    <a:pt x="1346" y="334"/>
                    <a:pt x="1429" y="263"/>
                    <a:pt x="1429" y="168"/>
                  </a:cubicBezTo>
                  <a:cubicBezTo>
                    <a:pt x="1429" y="84"/>
                    <a:pt x="1346" y="1"/>
                    <a:pt x="12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792;p78">
              <a:extLst>
                <a:ext uri="{FF2B5EF4-FFF2-40B4-BE49-F238E27FC236}">
                  <a16:creationId xmlns:a16="http://schemas.microsoft.com/office/drawing/2014/main" id="{D1E0CB73-87B5-4548-ADED-665C0719E933}"/>
                </a:ext>
              </a:extLst>
            </p:cNvPr>
            <p:cNvSpPr/>
            <p:nvPr/>
          </p:nvSpPr>
          <p:spPr>
            <a:xfrm>
              <a:off x="7754113" y="3984232"/>
              <a:ext cx="45513" cy="10662"/>
            </a:xfrm>
            <a:custGeom>
              <a:avLst/>
              <a:gdLst/>
              <a:ahLst/>
              <a:cxnLst/>
              <a:rect l="l" t="t" r="r" b="b"/>
              <a:pathLst>
                <a:path w="1430" h="335" extrusionOk="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793;p78">
              <a:extLst>
                <a:ext uri="{FF2B5EF4-FFF2-40B4-BE49-F238E27FC236}">
                  <a16:creationId xmlns:a16="http://schemas.microsoft.com/office/drawing/2014/main" id="{80BFAB63-EEA6-44C7-97F7-04F18CD565C7}"/>
                </a:ext>
              </a:extLst>
            </p:cNvPr>
            <p:cNvSpPr/>
            <p:nvPr/>
          </p:nvSpPr>
          <p:spPr>
            <a:xfrm>
              <a:off x="7591188" y="4030859"/>
              <a:ext cx="45481" cy="10248"/>
            </a:xfrm>
            <a:custGeom>
              <a:avLst/>
              <a:gdLst/>
              <a:ahLst/>
              <a:cxnLst/>
              <a:rect l="l" t="t" r="r" b="b"/>
              <a:pathLst>
                <a:path w="1429" h="322" extrusionOk="0">
                  <a:moveTo>
                    <a:pt x="155" y="0"/>
                  </a:moveTo>
                  <a:cubicBezTo>
                    <a:pt x="72" y="0"/>
                    <a:pt x="0" y="72"/>
                    <a:pt x="0" y="167"/>
                  </a:cubicBezTo>
                  <a:cubicBezTo>
                    <a:pt x="0" y="250"/>
                    <a:pt x="72" y="322"/>
                    <a:pt x="155" y="322"/>
                  </a:cubicBezTo>
                  <a:lnTo>
                    <a:pt x="1262" y="322"/>
                  </a:lnTo>
                  <a:cubicBezTo>
                    <a:pt x="1346" y="322"/>
                    <a:pt x="1429" y="250"/>
                    <a:pt x="1429" y="167"/>
                  </a:cubicBezTo>
                  <a:cubicBezTo>
                    <a:pt x="1429" y="72"/>
                    <a:pt x="1346" y="0"/>
                    <a:pt x="12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794;p78">
              <a:extLst>
                <a:ext uri="{FF2B5EF4-FFF2-40B4-BE49-F238E27FC236}">
                  <a16:creationId xmlns:a16="http://schemas.microsoft.com/office/drawing/2014/main" id="{7058944A-CA8A-4DE2-BC1E-6F8A6228AF92}"/>
                </a:ext>
              </a:extLst>
            </p:cNvPr>
            <p:cNvSpPr/>
            <p:nvPr/>
          </p:nvSpPr>
          <p:spPr>
            <a:xfrm>
              <a:off x="7672667" y="4030859"/>
              <a:ext cx="45481" cy="10248"/>
            </a:xfrm>
            <a:custGeom>
              <a:avLst/>
              <a:gdLst/>
              <a:ahLst/>
              <a:cxnLst/>
              <a:rect l="l" t="t" r="r" b="b"/>
              <a:pathLst>
                <a:path w="1429" h="322" extrusionOk="0">
                  <a:moveTo>
                    <a:pt x="155" y="0"/>
                  </a:moveTo>
                  <a:cubicBezTo>
                    <a:pt x="71" y="0"/>
                    <a:pt x="0" y="72"/>
                    <a:pt x="0" y="167"/>
                  </a:cubicBezTo>
                  <a:cubicBezTo>
                    <a:pt x="0" y="250"/>
                    <a:pt x="71" y="322"/>
                    <a:pt x="155" y="322"/>
                  </a:cubicBezTo>
                  <a:lnTo>
                    <a:pt x="1262" y="322"/>
                  </a:lnTo>
                  <a:cubicBezTo>
                    <a:pt x="1345" y="322"/>
                    <a:pt x="1429" y="250"/>
                    <a:pt x="1429" y="167"/>
                  </a:cubicBezTo>
                  <a:cubicBezTo>
                    <a:pt x="1429" y="72"/>
                    <a:pt x="1345" y="0"/>
                    <a:pt x="12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795;p78">
              <a:extLst>
                <a:ext uri="{FF2B5EF4-FFF2-40B4-BE49-F238E27FC236}">
                  <a16:creationId xmlns:a16="http://schemas.microsoft.com/office/drawing/2014/main" id="{7F2982D0-A19A-4648-AEB9-C083E7CF18C2}"/>
                </a:ext>
              </a:extLst>
            </p:cNvPr>
            <p:cNvSpPr/>
            <p:nvPr/>
          </p:nvSpPr>
          <p:spPr>
            <a:xfrm>
              <a:off x="7835592" y="4030859"/>
              <a:ext cx="45131" cy="10248"/>
            </a:xfrm>
            <a:custGeom>
              <a:avLst/>
              <a:gdLst/>
              <a:ahLst/>
              <a:cxnLst/>
              <a:rect l="l" t="t" r="r" b="b"/>
              <a:pathLst>
                <a:path w="1418" h="322" extrusionOk="0">
                  <a:moveTo>
                    <a:pt x="155" y="0"/>
                  </a:moveTo>
                  <a:cubicBezTo>
                    <a:pt x="72" y="0"/>
                    <a:pt x="1" y="72"/>
                    <a:pt x="1" y="167"/>
                  </a:cubicBezTo>
                  <a:cubicBezTo>
                    <a:pt x="1" y="250"/>
                    <a:pt x="72" y="322"/>
                    <a:pt x="155" y="322"/>
                  </a:cubicBezTo>
                  <a:lnTo>
                    <a:pt x="1263" y="322"/>
                  </a:lnTo>
                  <a:cubicBezTo>
                    <a:pt x="1346" y="322"/>
                    <a:pt x="1418" y="250"/>
                    <a:pt x="1418" y="167"/>
                  </a:cubicBezTo>
                  <a:cubicBezTo>
                    <a:pt x="1418" y="72"/>
                    <a:pt x="1346" y="0"/>
                    <a:pt x="12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796;p78">
              <a:extLst>
                <a:ext uri="{FF2B5EF4-FFF2-40B4-BE49-F238E27FC236}">
                  <a16:creationId xmlns:a16="http://schemas.microsoft.com/office/drawing/2014/main" id="{98E1043C-DD37-43BC-A90B-D2C778114BA3}"/>
                </a:ext>
              </a:extLst>
            </p:cNvPr>
            <p:cNvSpPr/>
            <p:nvPr/>
          </p:nvSpPr>
          <p:spPr>
            <a:xfrm>
              <a:off x="7672667" y="4077073"/>
              <a:ext cx="45481" cy="10662"/>
            </a:xfrm>
            <a:custGeom>
              <a:avLst/>
              <a:gdLst/>
              <a:ahLst/>
              <a:cxnLst/>
              <a:rect l="l" t="t" r="r" b="b"/>
              <a:pathLst>
                <a:path w="1429" h="335" extrusionOk="0">
                  <a:moveTo>
                    <a:pt x="155" y="1"/>
                  </a:moveTo>
                  <a:cubicBezTo>
                    <a:pt x="71" y="1"/>
                    <a:pt x="0" y="84"/>
                    <a:pt x="0" y="168"/>
                  </a:cubicBezTo>
                  <a:cubicBezTo>
                    <a:pt x="0" y="263"/>
                    <a:pt x="71" y="334"/>
                    <a:pt x="155" y="334"/>
                  </a:cubicBezTo>
                  <a:lnTo>
                    <a:pt x="1262" y="334"/>
                  </a:lnTo>
                  <a:cubicBezTo>
                    <a:pt x="1345" y="334"/>
                    <a:pt x="1429" y="263"/>
                    <a:pt x="1429" y="168"/>
                  </a:cubicBezTo>
                  <a:cubicBezTo>
                    <a:pt x="1429" y="84"/>
                    <a:pt x="1345" y="1"/>
                    <a:pt x="12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797;p78">
              <a:extLst>
                <a:ext uri="{FF2B5EF4-FFF2-40B4-BE49-F238E27FC236}">
                  <a16:creationId xmlns:a16="http://schemas.microsoft.com/office/drawing/2014/main" id="{399D85F2-EE6E-4496-8DF5-A52A114FA066}"/>
                </a:ext>
              </a:extLst>
            </p:cNvPr>
            <p:cNvSpPr/>
            <p:nvPr/>
          </p:nvSpPr>
          <p:spPr>
            <a:xfrm>
              <a:off x="7754113" y="4077073"/>
              <a:ext cx="45513" cy="10662"/>
            </a:xfrm>
            <a:custGeom>
              <a:avLst/>
              <a:gdLst/>
              <a:ahLst/>
              <a:cxnLst/>
              <a:rect l="l" t="t" r="r" b="b"/>
              <a:pathLst>
                <a:path w="1430" h="335" extrusionOk="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798;p78">
              <a:extLst>
                <a:ext uri="{FF2B5EF4-FFF2-40B4-BE49-F238E27FC236}">
                  <a16:creationId xmlns:a16="http://schemas.microsoft.com/office/drawing/2014/main" id="{89524C2E-1D2C-4079-9F7D-C94DCFA42A6E}"/>
                </a:ext>
              </a:extLst>
            </p:cNvPr>
            <p:cNvSpPr/>
            <p:nvPr/>
          </p:nvSpPr>
          <p:spPr>
            <a:xfrm>
              <a:off x="7835592" y="4077073"/>
              <a:ext cx="45131" cy="10662"/>
            </a:xfrm>
            <a:custGeom>
              <a:avLst/>
              <a:gdLst/>
              <a:ahLst/>
              <a:cxnLst/>
              <a:rect l="l" t="t" r="r" b="b"/>
              <a:pathLst>
                <a:path w="1418" h="335" extrusionOk="0">
                  <a:moveTo>
                    <a:pt x="155" y="1"/>
                  </a:moveTo>
                  <a:cubicBezTo>
                    <a:pt x="72" y="1"/>
                    <a:pt x="1" y="84"/>
                    <a:pt x="1" y="168"/>
                  </a:cubicBezTo>
                  <a:cubicBezTo>
                    <a:pt x="1" y="263"/>
                    <a:pt x="72" y="334"/>
                    <a:pt x="155" y="334"/>
                  </a:cubicBezTo>
                  <a:lnTo>
                    <a:pt x="1263" y="334"/>
                  </a:lnTo>
                  <a:cubicBezTo>
                    <a:pt x="1346" y="334"/>
                    <a:pt x="1418" y="263"/>
                    <a:pt x="1418" y="168"/>
                  </a:cubicBezTo>
                  <a:cubicBezTo>
                    <a:pt x="1418" y="84"/>
                    <a:pt x="1346" y="1"/>
                    <a:pt x="12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799;p78">
              <a:extLst>
                <a:ext uri="{FF2B5EF4-FFF2-40B4-BE49-F238E27FC236}">
                  <a16:creationId xmlns:a16="http://schemas.microsoft.com/office/drawing/2014/main" id="{519C7BD6-E3B4-4A09-AD7D-38E554037BE3}"/>
                </a:ext>
              </a:extLst>
            </p:cNvPr>
            <p:cNvSpPr/>
            <p:nvPr/>
          </p:nvSpPr>
          <p:spPr>
            <a:xfrm>
              <a:off x="7672667" y="3972583"/>
              <a:ext cx="46245" cy="34055"/>
            </a:xfrm>
            <a:custGeom>
              <a:avLst/>
              <a:gdLst/>
              <a:ahLst/>
              <a:cxnLst/>
              <a:rect l="l" t="t" r="r" b="b"/>
              <a:pathLst>
                <a:path w="1453" h="1070" extrusionOk="0">
                  <a:moveTo>
                    <a:pt x="1262" y="1"/>
                  </a:moveTo>
                  <a:cubicBezTo>
                    <a:pt x="1217" y="1"/>
                    <a:pt x="1173" y="16"/>
                    <a:pt x="1143" y="45"/>
                  </a:cubicBezTo>
                  <a:lnTo>
                    <a:pt x="536" y="653"/>
                  </a:lnTo>
                  <a:lnTo>
                    <a:pt x="298" y="415"/>
                  </a:lnTo>
                  <a:cubicBezTo>
                    <a:pt x="268" y="385"/>
                    <a:pt x="223" y="370"/>
                    <a:pt x="179" y="370"/>
                  </a:cubicBezTo>
                  <a:cubicBezTo>
                    <a:pt x="134" y="370"/>
                    <a:pt x="89" y="385"/>
                    <a:pt x="60" y="415"/>
                  </a:cubicBezTo>
                  <a:cubicBezTo>
                    <a:pt x="0" y="474"/>
                    <a:pt x="0" y="593"/>
                    <a:pt x="60" y="653"/>
                  </a:cubicBezTo>
                  <a:lnTo>
                    <a:pt x="429" y="1022"/>
                  </a:lnTo>
                  <a:cubicBezTo>
                    <a:pt x="452" y="1057"/>
                    <a:pt x="500" y="1069"/>
                    <a:pt x="548" y="1069"/>
                  </a:cubicBezTo>
                  <a:cubicBezTo>
                    <a:pt x="595" y="1069"/>
                    <a:pt x="631" y="1057"/>
                    <a:pt x="667" y="1022"/>
                  </a:cubicBezTo>
                  <a:lnTo>
                    <a:pt x="1393" y="295"/>
                  </a:lnTo>
                  <a:cubicBezTo>
                    <a:pt x="1453" y="224"/>
                    <a:pt x="1453" y="117"/>
                    <a:pt x="1381" y="45"/>
                  </a:cubicBezTo>
                  <a:cubicBezTo>
                    <a:pt x="1351" y="16"/>
                    <a:pt x="1307" y="1"/>
                    <a:pt x="12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800;p78">
              <a:extLst>
                <a:ext uri="{FF2B5EF4-FFF2-40B4-BE49-F238E27FC236}">
                  <a16:creationId xmlns:a16="http://schemas.microsoft.com/office/drawing/2014/main" id="{19935702-CEFA-4FB3-A80B-759435F30B1B}"/>
                </a:ext>
              </a:extLst>
            </p:cNvPr>
            <p:cNvSpPr/>
            <p:nvPr/>
          </p:nvSpPr>
          <p:spPr>
            <a:xfrm>
              <a:off x="7835592" y="3972583"/>
              <a:ext cx="45895" cy="34055"/>
            </a:xfrm>
            <a:custGeom>
              <a:avLst/>
              <a:gdLst/>
              <a:ahLst/>
              <a:cxnLst/>
              <a:rect l="l" t="t" r="r" b="b"/>
              <a:pathLst>
                <a:path w="1442" h="1070" extrusionOk="0">
                  <a:moveTo>
                    <a:pt x="1263" y="1"/>
                  </a:moveTo>
                  <a:cubicBezTo>
                    <a:pt x="1218" y="1"/>
                    <a:pt x="1173" y="16"/>
                    <a:pt x="1144" y="45"/>
                  </a:cubicBezTo>
                  <a:lnTo>
                    <a:pt x="536" y="653"/>
                  </a:lnTo>
                  <a:lnTo>
                    <a:pt x="298" y="415"/>
                  </a:lnTo>
                  <a:cubicBezTo>
                    <a:pt x="269" y="385"/>
                    <a:pt x="224" y="370"/>
                    <a:pt x="179" y="370"/>
                  </a:cubicBezTo>
                  <a:cubicBezTo>
                    <a:pt x="135" y="370"/>
                    <a:pt x="90" y="385"/>
                    <a:pt x="60" y="415"/>
                  </a:cubicBezTo>
                  <a:cubicBezTo>
                    <a:pt x="1" y="474"/>
                    <a:pt x="1" y="593"/>
                    <a:pt x="60" y="653"/>
                  </a:cubicBezTo>
                  <a:lnTo>
                    <a:pt x="429" y="1022"/>
                  </a:lnTo>
                  <a:cubicBezTo>
                    <a:pt x="453" y="1057"/>
                    <a:pt x="501" y="1069"/>
                    <a:pt x="548" y="1069"/>
                  </a:cubicBezTo>
                  <a:cubicBezTo>
                    <a:pt x="596" y="1069"/>
                    <a:pt x="632" y="1057"/>
                    <a:pt x="667" y="1022"/>
                  </a:cubicBezTo>
                  <a:lnTo>
                    <a:pt x="1394" y="295"/>
                  </a:lnTo>
                  <a:cubicBezTo>
                    <a:pt x="1441" y="224"/>
                    <a:pt x="1441" y="117"/>
                    <a:pt x="1382" y="45"/>
                  </a:cubicBezTo>
                  <a:cubicBezTo>
                    <a:pt x="1352" y="16"/>
                    <a:pt x="1307" y="1"/>
                    <a:pt x="12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801;p78">
              <a:extLst>
                <a:ext uri="{FF2B5EF4-FFF2-40B4-BE49-F238E27FC236}">
                  <a16:creationId xmlns:a16="http://schemas.microsoft.com/office/drawing/2014/main" id="{BC5B44C6-7E88-40C2-9C4E-FEECC7BCBCFC}"/>
                </a:ext>
              </a:extLst>
            </p:cNvPr>
            <p:cNvSpPr/>
            <p:nvPr/>
          </p:nvSpPr>
          <p:spPr>
            <a:xfrm>
              <a:off x="7754113" y="4019592"/>
              <a:ext cx="46277" cy="34024"/>
            </a:xfrm>
            <a:custGeom>
              <a:avLst/>
              <a:gdLst/>
              <a:ahLst/>
              <a:cxnLst/>
              <a:rect l="l" t="t" r="r" b="b"/>
              <a:pathLst>
                <a:path w="1454" h="1069" extrusionOk="0">
                  <a:moveTo>
                    <a:pt x="1263" y="0"/>
                  </a:moveTo>
                  <a:cubicBezTo>
                    <a:pt x="1218" y="0"/>
                    <a:pt x="1174" y="15"/>
                    <a:pt x="1144" y="45"/>
                  </a:cubicBezTo>
                  <a:lnTo>
                    <a:pt x="537" y="652"/>
                  </a:lnTo>
                  <a:lnTo>
                    <a:pt x="299" y="414"/>
                  </a:lnTo>
                  <a:cubicBezTo>
                    <a:pt x="269" y="384"/>
                    <a:pt x="224" y="369"/>
                    <a:pt x="179" y="369"/>
                  </a:cubicBezTo>
                  <a:cubicBezTo>
                    <a:pt x="135" y="369"/>
                    <a:pt x="90" y="384"/>
                    <a:pt x="60" y="414"/>
                  </a:cubicBezTo>
                  <a:cubicBezTo>
                    <a:pt x="1" y="473"/>
                    <a:pt x="1" y="593"/>
                    <a:pt x="60" y="652"/>
                  </a:cubicBezTo>
                  <a:lnTo>
                    <a:pt x="429" y="1021"/>
                  </a:lnTo>
                  <a:cubicBezTo>
                    <a:pt x="453" y="1057"/>
                    <a:pt x="501" y="1069"/>
                    <a:pt x="549" y="1069"/>
                  </a:cubicBezTo>
                  <a:cubicBezTo>
                    <a:pt x="596" y="1069"/>
                    <a:pt x="632" y="1057"/>
                    <a:pt x="668" y="1021"/>
                  </a:cubicBezTo>
                  <a:lnTo>
                    <a:pt x="1394" y="295"/>
                  </a:lnTo>
                  <a:cubicBezTo>
                    <a:pt x="1453" y="200"/>
                    <a:pt x="1453" y="104"/>
                    <a:pt x="1382" y="45"/>
                  </a:cubicBezTo>
                  <a:cubicBezTo>
                    <a:pt x="1352" y="15"/>
                    <a:pt x="1308" y="0"/>
                    <a:pt x="12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802;p78">
              <a:extLst>
                <a:ext uri="{FF2B5EF4-FFF2-40B4-BE49-F238E27FC236}">
                  <a16:creationId xmlns:a16="http://schemas.microsoft.com/office/drawing/2014/main" id="{2E2C62C3-9727-4B7D-AC47-71B88762D877}"/>
                </a:ext>
              </a:extLst>
            </p:cNvPr>
            <p:cNvSpPr/>
            <p:nvPr/>
          </p:nvSpPr>
          <p:spPr>
            <a:xfrm>
              <a:off x="7591188" y="4065806"/>
              <a:ext cx="46245" cy="34055"/>
            </a:xfrm>
            <a:custGeom>
              <a:avLst/>
              <a:gdLst/>
              <a:ahLst/>
              <a:cxnLst/>
              <a:rect l="l" t="t" r="r" b="b"/>
              <a:pathLst>
                <a:path w="1453" h="1070" extrusionOk="0">
                  <a:moveTo>
                    <a:pt x="1262" y="1"/>
                  </a:moveTo>
                  <a:cubicBezTo>
                    <a:pt x="1218" y="1"/>
                    <a:pt x="1173" y="16"/>
                    <a:pt x="1143" y="45"/>
                  </a:cubicBezTo>
                  <a:lnTo>
                    <a:pt x="536" y="653"/>
                  </a:lnTo>
                  <a:lnTo>
                    <a:pt x="298" y="414"/>
                  </a:lnTo>
                  <a:cubicBezTo>
                    <a:pt x="268" y="385"/>
                    <a:pt x="223" y="370"/>
                    <a:pt x="179" y="370"/>
                  </a:cubicBezTo>
                  <a:cubicBezTo>
                    <a:pt x="134" y="370"/>
                    <a:pt x="89" y="385"/>
                    <a:pt x="60" y="414"/>
                  </a:cubicBezTo>
                  <a:cubicBezTo>
                    <a:pt x="0" y="474"/>
                    <a:pt x="0" y="593"/>
                    <a:pt x="60" y="653"/>
                  </a:cubicBezTo>
                  <a:lnTo>
                    <a:pt x="429" y="1034"/>
                  </a:lnTo>
                  <a:cubicBezTo>
                    <a:pt x="453" y="1057"/>
                    <a:pt x="500" y="1069"/>
                    <a:pt x="548" y="1069"/>
                  </a:cubicBezTo>
                  <a:cubicBezTo>
                    <a:pt x="595" y="1069"/>
                    <a:pt x="631" y="1057"/>
                    <a:pt x="667" y="1034"/>
                  </a:cubicBezTo>
                  <a:lnTo>
                    <a:pt x="1393" y="295"/>
                  </a:lnTo>
                  <a:cubicBezTo>
                    <a:pt x="1453" y="224"/>
                    <a:pt x="1453" y="105"/>
                    <a:pt x="1381" y="45"/>
                  </a:cubicBezTo>
                  <a:cubicBezTo>
                    <a:pt x="1352" y="16"/>
                    <a:pt x="1307" y="1"/>
                    <a:pt x="12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803;p78">
              <a:extLst>
                <a:ext uri="{FF2B5EF4-FFF2-40B4-BE49-F238E27FC236}">
                  <a16:creationId xmlns:a16="http://schemas.microsoft.com/office/drawing/2014/main" id="{BCB781C3-077B-43A2-BB62-5DDE8CDD1853}"/>
                </a:ext>
              </a:extLst>
            </p:cNvPr>
            <p:cNvSpPr/>
            <p:nvPr/>
          </p:nvSpPr>
          <p:spPr>
            <a:xfrm>
              <a:off x="7754113" y="3925988"/>
              <a:ext cx="46277" cy="34406"/>
            </a:xfrm>
            <a:custGeom>
              <a:avLst/>
              <a:gdLst/>
              <a:ahLst/>
              <a:cxnLst/>
              <a:rect l="l" t="t" r="r" b="b"/>
              <a:pathLst>
                <a:path w="1454" h="1081" extrusionOk="0">
                  <a:moveTo>
                    <a:pt x="1263" y="0"/>
                  </a:moveTo>
                  <a:cubicBezTo>
                    <a:pt x="1218" y="0"/>
                    <a:pt x="1174" y="15"/>
                    <a:pt x="1144" y="45"/>
                  </a:cubicBezTo>
                  <a:lnTo>
                    <a:pt x="537" y="664"/>
                  </a:lnTo>
                  <a:lnTo>
                    <a:pt x="299" y="426"/>
                  </a:lnTo>
                  <a:cubicBezTo>
                    <a:pt x="269" y="396"/>
                    <a:pt x="224" y="381"/>
                    <a:pt x="179" y="381"/>
                  </a:cubicBezTo>
                  <a:cubicBezTo>
                    <a:pt x="135" y="381"/>
                    <a:pt x="90" y="396"/>
                    <a:pt x="60" y="426"/>
                  </a:cubicBezTo>
                  <a:cubicBezTo>
                    <a:pt x="1" y="486"/>
                    <a:pt x="1" y="605"/>
                    <a:pt x="60" y="664"/>
                  </a:cubicBezTo>
                  <a:lnTo>
                    <a:pt x="429" y="1033"/>
                  </a:lnTo>
                  <a:cubicBezTo>
                    <a:pt x="453" y="1057"/>
                    <a:pt x="501" y="1081"/>
                    <a:pt x="549" y="1081"/>
                  </a:cubicBezTo>
                  <a:cubicBezTo>
                    <a:pt x="596" y="1081"/>
                    <a:pt x="632" y="1057"/>
                    <a:pt x="668" y="1033"/>
                  </a:cubicBezTo>
                  <a:lnTo>
                    <a:pt x="1394" y="307"/>
                  </a:lnTo>
                  <a:cubicBezTo>
                    <a:pt x="1453" y="224"/>
                    <a:pt x="1453" y="128"/>
                    <a:pt x="1382" y="45"/>
                  </a:cubicBezTo>
                  <a:cubicBezTo>
                    <a:pt x="1352" y="15"/>
                    <a:pt x="1308" y="0"/>
                    <a:pt x="12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248;p40">
            <a:extLst>
              <a:ext uri="{FF2B5EF4-FFF2-40B4-BE49-F238E27FC236}">
                <a16:creationId xmlns:a16="http://schemas.microsoft.com/office/drawing/2014/main" id="{B7C88ED3-27CA-44F2-A546-974BD6131D85}"/>
              </a:ext>
            </a:extLst>
          </p:cNvPr>
          <p:cNvSpPr txBox="1">
            <a:spLocks/>
          </p:cNvSpPr>
          <p:nvPr/>
        </p:nvSpPr>
        <p:spPr>
          <a:xfrm flipH="1">
            <a:off x="5317435" y="3814022"/>
            <a:ext cx="1808922"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r>
              <a:rPr lang="en-US" dirty="0"/>
              <a:t>POPULATION</a:t>
            </a:r>
          </a:p>
        </p:txBody>
      </p:sp>
      <p:sp>
        <p:nvSpPr>
          <p:cNvPr id="59" name="Google Shape;249;p40">
            <a:extLst>
              <a:ext uri="{FF2B5EF4-FFF2-40B4-BE49-F238E27FC236}">
                <a16:creationId xmlns:a16="http://schemas.microsoft.com/office/drawing/2014/main" id="{407DF87C-D733-4E5C-A1D7-F4B15501F35D}"/>
              </a:ext>
            </a:extLst>
          </p:cNvPr>
          <p:cNvSpPr txBox="1">
            <a:spLocks/>
          </p:cNvSpPr>
          <p:nvPr/>
        </p:nvSpPr>
        <p:spPr>
          <a:xfrm flipH="1">
            <a:off x="4946427" y="4242902"/>
            <a:ext cx="2766338" cy="87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accent1"/>
              </a:buClr>
              <a:buSzPts val="1400"/>
              <a:buFont typeface="Work Sans Light"/>
              <a:buNone/>
              <a:defRPr sz="1400" b="0" i="0" u="none" strike="noStrike" cap="none">
                <a:solidFill>
                  <a:schemeClr val="accent1"/>
                </a:solidFill>
                <a:latin typeface="Work Sans Light"/>
                <a:ea typeface="Work Sans Light"/>
                <a:cs typeface="Work Sans Light"/>
                <a:sym typeface="Work Sans Light"/>
              </a:defRPr>
            </a:lvl1pPr>
            <a:lvl2pPr marL="914400" marR="0" lvl="1" indent="-304800" algn="ctr"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2pPr>
            <a:lvl3pPr marL="1371600" marR="0" lvl="2" indent="-304800" algn="ctr"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3pPr>
            <a:lvl4pPr marL="1828800" marR="0" lvl="3" indent="-304800" algn="ctr"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4pPr>
            <a:lvl5pPr marL="2286000" marR="0" lvl="4" indent="-304800" algn="ctr"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5pPr>
            <a:lvl6pPr marL="2743200" marR="0" lvl="5" indent="-304800" algn="ctr"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6pPr>
            <a:lvl7pPr marL="3200400" marR="0" lvl="6" indent="-304800" algn="ctr"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7pPr>
            <a:lvl8pPr marL="3657600" marR="0" lvl="7" indent="-304800" algn="ctr"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8pPr>
            <a:lvl9pPr marL="4114800" marR="0" lvl="8" indent="-304800" algn="ctr"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9pPr>
          </a:lstStyle>
          <a:p>
            <a:pPr marL="0" indent="0"/>
            <a:r>
              <a:rPr lang="en-US" dirty="0"/>
              <a:t>Human population can affect the energy use as more human use electricity device</a:t>
            </a:r>
          </a:p>
        </p:txBody>
      </p:sp>
      <p:pic>
        <p:nvPicPr>
          <p:cNvPr id="60" name="Google Shape;252;p40">
            <a:extLst>
              <a:ext uri="{FF2B5EF4-FFF2-40B4-BE49-F238E27FC236}">
                <a16:creationId xmlns:a16="http://schemas.microsoft.com/office/drawing/2014/main" id="{432F6823-FE14-48ED-99AE-00E8F8500417}"/>
              </a:ext>
            </a:extLst>
          </p:cNvPr>
          <p:cNvPicPr preferRelativeResize="0"/>
          <p:nvPr/>
        </p:nvPicPr>
        <p:blipFill>
          <a:blip r:embed="rId3">
            <a:alphaModFix/>
          </a:blip>
          <a:stretch>
            <a:fillRect/>
          </a:stretch>
        </p:blipFill>
        <p:spPr>
          <a:xfrm>
            <a:off x="5713127" y="2931320"/>
            <a:ext cx="1081399" cy="1081399"/>
          </a:xfrm>
          <a:prstGeom prst="rect">
            <a:avLst/>
          </a:prstGeom>
          <a:noFill/>
          <a:ln>
            <a:noFill/>
          </a:ln>
        </p:spPr>
      </p:pic>
      <p:grpSp>
        <p:nvGrpSpPr>
          <p:cNvPr id="65" name="Google Shape;9381;p76">
            <a:extLst>
              <a:ext uri="{FF2B5EF4-FFF2-40B4-BE49-F238E27FC236}">
                <a16:creationId xmlns:a16="http://schemas.microsoft.com/office/drawing/2014/main" id="{0A3954C5-C7EA-4183-828B-015657C3B6BF}"/>
              </a:ext>
            </a:extLst>
          </p:cNvPr>
          <p:cNvGrpSpPr/>
          <p:nvPr/>
        </p:nvGrpSpPr>
        <p:grpSpPr>
          <a:xfrm>
            <a:off x="6126116" y="3325589"/>
            <a:ext cx="255247" cy="327458"/>
            <a:chOff x="6974158" y="2789537"/>
            <a:chExt cx="255247" cy="327458"/>
          </a:xfrm>
          <a:solidFill>
            <a:schemeClr val="accent6"/>
          </a:solidFill>
        </p:grpSpPr>
        <p:sp>
          <p:nvSpPr>
            <p:cNvPr id="66" name="Google Shape;9382;p76">
              <a:extLst>
                <a:ext uri="{FF2B5EF4-FFF2-40B4-BE49-F238E27FC236}">
                  <a16:creationId xmlns:a16="http://schemas.microsoft.com/office/drawing/2014/main" id="{2A90DF56-607F-43E2-920A-A6ED853CFA05}"/>
                </a:ext>
              </a:extLst>
            </p:cNvPr>
            <p:cNvSpPr/>
            <p:nvPr/>
          </p:nvSpPr>
          <p:spPr>
            <a:xfrm>
              <a:off x="7066407" y="2897282"/>
              <a:ext cx="9876" cy="14798"/>
            </a:xfrm>
            <a:custGeom>
              <a:avLst/>
              <a:gdLst/>
              <a:ahLst/>
              <a:cxnLst/>
              <a:rect l="l" t="t" r="r" b="b"/>
              <a:pathLst>
                <a:path w="311" h="466" extrusionOk="0">
                  <a:moveTo>
                    <a:pt x="144" y="1"/>
                  </a:moveTo>
                  <a:cubicBezTo>
                    <a:pt x="60" y="1"/>
                    <a:pt x="1" y="84"/>
                    <a:pt x="1" y="155"/>
                  </a:cubicBezTo>
                  <a:lnTo>
                    <a:pt x="1" y="322"/>
                  </a:lnTo>
                  <a:cubicBezTo>
                    <a:pt x="1" y="405"/>
                    <a:pt x="72" y="465"/>
                    <a:pt x="144" y="465"/>
                  </a:cubicBezTo>
                  <a:cubicBezTo>
                    <a:pt x="227" y="465"/>
                    <a:pt x="299" y="394"/>
                    <a:pt x="299" y="322"/>
                  </a:cubicBezTo>
                  <a:lnTo>
                    <a:pt x="299" y="155"/>
                  </a:lnTo>
                  <a:cubicBezTo>
                    <a:pt x="310" y="60"/>
                    <a:pt x="239" y="1"/>
                    <a:pt x="1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383;p76">
              <a:extLst>
                <a:ext uri="{FF2B5EF4-FFF2-40B4-BE49-F238E27FC236}">
                  <a16:creationId xmlns:a16="http://schemas.microsoft.com/office/drawing/2014/main" id="{3190847D-DE66-4225-A80E-7C35FDD15C15}"/>
                </a:ext>
              </a:extLst>
            </p:cNvPr>
            <p:cNvSpPr/>
            <p:nvPr/>
          </p:nvSpPr>
          <p:spPr>
            <a:xfrm>
              <a:off x="7127662" y="2897282"/>
              <a:ext cx="9495" cy="14798"/>
            </a:xfrm>
            <a:custGeom>
              <a:avLst/>
              <a:gdLst/>
              <a:ahLst/>
              <a:cxnLst/>
              <a:rect l="l" t="t" r="r" b="b"/>
              <a:pathLst>
                <a:path w="299" h="466" extrusionOk="0">
                  <a:moveTo>
                    <a:pt x="155" y="1"/>
                  </a:moveTo>
                  <a:cubicBezTo>
                    <a:pt x="60" y="1"/>
                    <a:pt x="1" y="84"/>
                    <a:pt x="1" y="155"/>
                  </a:cubicBezTo>
                  <a:lnTo>
                    <a:pt x="1" y="322"/>
                  </a:lnTo>
                  <a:cubicBezTo>
                    <a:pt x="1" y="405"/>
                    <a:pt x="84" y="465"/>
                    <a:pt x="155" y="465"/>
                  </a:cubicBezTo>
                  <a:cubicBezTo>
                    <a:pt x="227" y="465"/>
                    <a:pt x="298" y="394"/>
                    <a:pt x="298" y="322"/>
                  </a:cubicBezTo>
                  <a:lnTo>
                    <a:pt x="298" y="155"/>
                  </a:lnTo>
                  <a:cubicBezTo>
                    <a:pt x="298" y="60"/>
                    <a:pt x="239"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384;p76">
              <a:extLst>
                <a:ext uri="{FF2B5EF4-FFF2-40B4-BE49-F238E27FC236}">
                  <a16:creationId xmlns:a16="http://schemas.microsoft.com/office/drawing/2014/main" id="{72DDEA50-6DE6-4364-87C3-376DC7162690}"/>
                </a:ext>
              </a:extLst>
            </p:cNvPr>
            <p:cNvSpPr/>
            <p:nvPr/>
          </p:nvSpPr>
          <p:spPr>
            <a:xfrm>
              <a:off x="7081935" y="2933292"/>
              <a:ext cx="40837" cy="14703"/>
            </a:xfrm>
            <a:custGeom>
              <a:avLst/>
              <a:gdLst/>
              <a:ahLst/>
              <a:cxnLst/>
              <a:rect l="l" t="t" r="r" b="b"/>
              <a:pathLst>
                <a:path w="1286" h="463" extrusionOk="0">
                  <a:moveTo>
                    <a:pt x="162" y="1"/>
                  </a:moveTo>
                  <a:cubicBezTo>
                    <a:pt x="125" y="1"/>
                    <a:pt x="89" y="16"/>
                    <a:pt x="60" y="45"/>
                  </a:cubicBezTo>
                  <a:cubicBezTo>
                    <a:pt x="0" y="105"/>
                    <a:pt x="0" y="200"/>
                    <a:pt x="60" y="260"/>
                  </a:cubicBezTo>
                  <a:cubicBezTo>
                    <a:pt x="191" y="391"/>
                    <a:pt x="417" y="462"/>
                    <a:pt x="655" y="462"/>
                  </a:cubicBezTo>
                  <a:cubicBezTo>
                    <a:pt x="893" y="462"/>
                    <a:pt x="1119" y="391"/>
                    <a:pt x="1250" y="260"/>
                  </a:cubicBezTo>
                  <a:cubicBezTo>
                    <a:pt x="1286" y="200"/>
                    <a:pt x="1286" y="105"/>
                    <a:pt x="1226" y="45"/>
                  </a:cubicBezTo>
                  <a:cubicBezTo>
                    <a:pt x="1197" y="16"/>
                    <a:pt x="1158" y="1"/>
                    <a:pt x="1119" y="1"/>
                  </a:cubicBezTo>
                  <a:cubicBezTo>
                    <a:pt x="1081" y="1"/>
                    <a:pt x="1042" y="16"/>
                    <a:pt x="1012" y="45"/>
                  </a:cubicBezTo>
                  <a:cubicBezTo>
                    <a:pt x="953" y="105"/>
                    <a:pt x="822" y="164"/>
                    <a:pt x="643" y="164"/>
                  </a:cubicBezTo>
                  <a:cubicBezTo>
                    <a:pt x="464" y="164"/>
                    <a:pt x="310" y="105"/>
                    <a:pt x="274" y="45"/>
                  </a:cubicBezTo>
                  <a:cubicBezTo>
                    <a:pt x="238" y="16"/>
                    <a:pt x="199" y="1"/>
                    <a:pt x="1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385;p76">
              <a:extLst>
                <a:ext uri="{FF2B5EF4-FFF2-40B4-BE49-F238E27FC236}">
                  <a16:creationId xmlns:a16="http://schemas.microsoft.com/office/drawing/2014/main" id="{633B1126-A0E2-4B7F-8985-C28175B2A945}"/>
                </a:ext>
              </a:extLst>
            </p:cNvPr>
            <p:cNvSpPr/>
            <p:nvPr/>
          </p:nvSpPr>
          <p:spPr>
            <a:xfrm>
              <a:off x="6974158" y="2789537"/>
              <a:ext cx="255247" cy="327458"/>
            </a:xfrm>
            <a:custGeom>
              <a:avLst/>
              <a:gdLst/>
              <a:ahLst/>
              <a:cxnLst/>
              <a:rect l="l" t="t" r="r" b="b"/>
              <a:pathLst>
                <a:path w="8038" h="10312" extrusionOk="0">
                  <a:moveTo>
                    <a:pt x="6228" y="2167"/>
                  </a:moveTo>
                  <a:lnTo>
                    <a:pt x="6132" y="3239"/>
                  </a:lnTo>
                  <a:lnTo>
                    <a:pt x="6121" y="3239"/>
                  </a:lnTo>
                  <a:cubicBezTo>
                    <a:pt x="6025" y="3239"/>
                    <a:pt x="5942" y="3156"/>
                    <a:pt x="5942" y="3060"/>
                  </a:cubicBezTo>
                  <a:lnTo>
                    <a:pt x="5942" y="2227"/>
                  </a:lnTo>
                  <a:cubicBezTo>
                    <a:pt x="6049" y="2227"/>
                    <a:pt x="6132" y="2191"/>
                    <a:pt x="6228" y="2167"/>
                  </a:cubicBezTo>
                  <a:close/>
                  <a:moveTo>
                    <a:pt x="5787" y="322"/>
                  </a:moveTo>
                  <a:cubicBezTo>
                    <a:pt x="6240" y="322"/>
                    <a:pt x="6609" y="691"/>
                    <a:pt x="6609" y="1131"/>
                  </a:cubicBezTo>
                  <a:cubicBezTo>
                    <a:pt x="6609" y="1584"/>
                    <a:pt x="6240" y="1953"/>
                    <a:pt x="5787" y="1953"/>
                  </a:cubicBezTo>
                  <a:cubicBezTo>
                    <a:pt x="5490" y="1953"/>
                    <a:pt x="5228" y="1786"/>
                    <a:pt x="5073" y="1536"/>
                  </a:cubicBezTo>
                  <a:cubicBezTo>
                    <a:pt x="5048" y="1487"/>
                    <a:pt x="4996" y="1455"/>
                    <a:pt x="4942" y="1455"/>
                  </a:cubicBezTo>
                  <a:cubicBezTo>
                    <a:pt x="4918" y="1455"/>
                    <a:pt x="4893" y="1462"/>
                    <a:pt x="4870" y="1477"/>
                  </a:cubicBezTo>
                  <a:cubicBezTo>
                    <a:pt x="4799" y="1524"/>
                    <a:pt x="4763" y="1608"/>
                    <a:pt x="4811" y="1691"/>
                  </a:cubicBezTo>
                  <a:cubicBezTo>
                    <a:pt x="4823" y="1703"/>
                    <a:pt x="4823" y="1715"/>
                    <a:pt x="4835" y="1727"/>
                  </a:cubicBezTo>
                  <a:cubicBezTo>
                    <a:pt x="4775" y="1763"/>
                    <a:pt x="4716" y="1786"/>
                    <a:pt x="4656" y="1786"/>
                  </a:cubicBezTo>
                  <a:cubicBezTo>
                    <a:pt x="4477" y="1786"/>
                    <a:pt x="4335" y="1643"/>
                    <a:pt x="4335" y="1465"/>
                  </a:cubicBezTo>
                  <a:cubicBezTo>
                    <a:pt x="4335" y="1370"/>
                    <a:pt x="4263" y="1310"/>
                    <a:pt x="4180" y="1310"/>
                  </a:cubicBezTo>
                  <a:cubicBezTo>
                    <a:pt x="4108" y="1310"/>
                    <a:pt x="4037" y="1393"/>
                    <a:pt x="4037" y="1465"/>
                  </a:cubicBezTo>
                  <a:cubicBezTo>
                    <a:pt x="4037" y="1810"/>
                    <a:pt x="4323" y="2108"/>
                    <a:pt x="4680" y="2108"/>
                  </a:cubicBezTo>
                  <a:cubicBezTo>
                    <a:pt x="4811" y="2108"/>
                    <a:pt x="4942" y="2060"/>
                    <a:pt x="5061" y="1965"/>
                  </a:cubicBezTo>
                  <a:cubicBezTo>
                    <a:pt x="5228" y="2120"/>
                    <a:pt x="5442" y="2227"/>
                    <a:pt x="5668" y="2251"/>
                  </a:cubicBezTo>
                  <a:lnTo>
                    <a:pt x="5668" y="3072"/>
                  </a:lnTo>
                  <a:cubicBezTo>
                    <a:pt x="5668" y="3334"/>
                    <a:pt x="5882" y="3548"/>
                    <a:pt x="6144" y="3548"/>
                  </a:cubicBezTo>
                  <a:lnTo>
                    <a:pt x="6382" y="3548"/>
                  </a:lnTo>
                  <a:cubicBezTo>
                    <a:pt x="6454" y="3548"/>
                    <a:pt x="6513" y="3572"/>
                    <a:pt x="6573" y="3632"/>
                  </a:cubicBezTo>
                  <a:cubicBezTo>
                    <a:pt x="6621" y="3691"/>
                    <a:pt x="6656" y="3751"/>
                    <a:pt x="6633" y="3834"/>
                  </a:cubicBezTo>
                  <a:cubicBezTo>
                    <a:pt x="6621" y="3953"/>
                    <a:pt x="6502" y="4049"/>
                    <a:pt x="6371" y="4049"/>
                  </a:cubicBezTo>
                  <a:lnTo>
                    <a:pt x="6299" y="4049"/>
                  </a:lnTo>
                  <a:lnTo>
                    <a:pt x="6299" y="4037"/>
                  </a:lnTo>
                  <a:cubicBezTo>
                    <a:pt x="6299" y="3953"/>
                    <a:pt x="6216" y="3894"/>
                    <a:pt x="6144" y="3894"/>
                  </a:cubicBezTo>
                  <a:cubicBezTo>
                    <a:pt x="6061" y="3894"/>
                    <a:pt x="6001" y="3965"/>
                    <a:pt x="6001" y="4037"/>
                  </a:cubicBezTo>
                  <a:cubicBezTo>
                    <a:pt x="6001" y="5108"/>
                    <a:pt x="5120" y="5977"/>
                    <a:pt x="4049" y="5977"/>
                  </a:cubicBezTo>
                  <a:cubicBezTo>
                    <a:pt x="2953" y="5977"/>
                    <a:pt x="2084" y="5096"/>
                    <a:pt x="2084" y="4025"/>
                  </a:cubicBezTo>
                  <a:cubicBezTo>
                    <a:pt x="2084" y="3929"/>
                    <a:pt x="2013" y="3870"/>
                    <a:pt x="1941" y="3870"/>
                  </a:cubicBezTo>
                  <a:cubicBezTo>
                    <a:pt x="1858" y="3870"/>
                    <a:pt x="1787" y="3953"/>
                    <a:pt x="1787" y="4025"/>
                  </a:cubicBezTo>
                  <a:lnTo>
                    <a:pt x="1787" y="4037"/>
                  </a:lnTo>
                  <a:lnTo>
                    <a:pt x="1703" y="4037"/>
                  </a:lnTo>
                  <a:cubicBezTo>
                    <a:pt x="1620" y="4037"/>
                    <a:pt x="1560" y="4013"/>
                    <a:pt x="1501" y="3953"/>
                  </a:cubicBezTo>
                  <a:cubicBezTo>
                    <a:pt x="1465" y="3894"/>
                    <a:pt x="1429" y="3834"/>
                    <a:pt x="1441" y="3751"/>
                  </a:cubicBezTo>
                  <a:cubicBezTo>
                    <a:pt x="1465" y="3632"/>
                    <a:pt x="1584" y="3537"/>
                    <a:pt x="1715" y="3537"/>
                  </a:cubicBezTo>
                  <a:lnTo>
                    <a:pt x="1941" y="3537"/>
                  </a:lnTo>
                  <a:cubicBezTo>
                    <a:pt x="2203" y="3537"/>
                    <a:pt x="2418" y="3322"/>
                    <a:pt x="2418" y="3060"/>
                  </a:cubicBezTo>
                  <a:lnTo>
                    <a:pt x="2418" y="2358"/>
                  </a:lnTo>
                  <a:cubicBezTo>
                    <a:pt x="2418" y="2084"/>
                    <a:pt x="2632" y="1870"/>
                    <a:pt x="2906" y="1870"/>
                  </a:cubicBezTo>
                  <a:lnTo>
                    <a:pt x="3525" y="1870"/>
                  </a:lnTo>
                  <a:cubicBezTo>
                    <a:pt x="3620" y="1870"/>
                    <a:pt x="3680" y="1786"/>
                    <a:pt x="3680" y="1715"/>
                  </a:cubicBezTo>
                  <a:cubicBezTo>
                    <a:pt x="3680" y="1632"/>
                    <a:pt x="3608" y="1572"/>
                    <a:pt x="3525" y="1572"/>
                  </a:cubicBezTo>
                  <a:lnTo>
                    <a:pt x="2906" y="1572"/>
                  </a:lnTo>
                  <a:cubicBezTo>
                    <a:pt x="2477" y="1572"/>
                    <a:pt x="2120" y="1929"/>
                    <a:pt x="2120" y="2358"/>
                  </a:cubicBezTo>
                  <a:lnTo>
                    <a:pt x="2120" y="3060"/>
                  </a:lnTo>
                  <a:cubicBezTo>
                    <a:pt x="2120" y="3144"/>
                    <a:pt x="2037" y="3239"/>
                    <a:pt x="1941" y="3239"/>
                  </a:cubicBezTo>
                  <a:lnTo>
                    <a:pt x="1906" y="3239"/>
                  </a:lnTo>
                  <a:lnTo>
                    <a:pt x="1739" y="1572"/>
                  </a:lnTo>
                  <a:cubicBezTo>
                    <a:pt x="1715" y="1251"/>
                    <a:pt x="1822" y="929"/>
                    <a:pt x="2025" y="691"/>
                  </a:cubicBezTo>
                  <a:cubicBezTo>
                    <a:pt x="2239" y="453"/>
                    <a:pt x="2549" y="322"/>
                    <a:pt x="2870" y="322"/>
                  </a:cubicBezTo>
                  <a:close/>
                  <a:moveTo>
                    <a:pt x="5013" y="6013"/>
                  </a:moveTo>
                  <a:lnTo>
                    <a:pt x="5013" y="6537"/>
                  </a:lnTo>
                  <a:cubicBezTo>
                    <a:pt x="5013" y="6823"/>
                    <a:pt x="5204" y="7073"/>
                    <a:pt x="5478" y="7144"/>
                  </a:cubicBezTo>
                  <a:lnTo>
                    <a:pt x="5740" y="7227"/>
                  </a:lnTo>
                  <a:cubicBezTo>
                    <a:pt x="5668" y="7478"/>
                    <a:pt x="5537" y="7716"/>
                    <a:pt x="5370" y="7906"/>
                  </a:cubicBezTo>
                  <a:cubicBezTo>
                    <a:pt x="5311" y="7966"/>
                    <a:pt x="5323" y="8073"/>
                    <a:pt x="5382" y="8120"/>
                  </a:cubicBezTo>
                  <a:cubicBezTo>
                    <a:pt x="5418" y="8144"/>
                    <a:pt x="5442" y="8156"/>
                    <a:pt x="5490" y="8156"/>
                  </a:cubicBezTo>
                  <a:cubicBezTo>
                    <a:pt x="5537" y="8156"/>
                    <a:pt x="5585" y="8144"/>
                    <a:pt x="5609" y="8120"/>
                  </a:cubicBezTo>
                  <a:cubicBezTo>
                    <a:pt x="5823" y="7882"/>
                    <a:pt x="5966" y="7608"/>
                    <a:pt x="6061" y="7311"/>
                  </a:cubicBezTo>
                  <a:lnTo>
                    <a:pt x="6382" y="7418"/>
                  </a:lnTo>
                  <a:cubicBezTo>
                    <a:pt x="6204" y="7906"/>
                    <a:pt x="5930" y="8335"/>
                    <a:pt x="5525" y="8668"/>
                  </a:cubicBezTo>
                  <a:cubicBezTo>
                    <a:pt x="5085" y="9013"/>
                    <a:pt x="4573" y="9204"/>
                    <a:pt x="4001" y="9204"/>
                  </a:cubicBezTo>
                  <a:cubicBezTo>
                    <a:pt x="3442" y="9204"/>
                    <a:pt x="2918" y="9025"/>
                    <a:pt x="2489" y="8668"/>
                  </a:cubicBezTo>
                  <a:cubicBezTo>
                    <a:pt x="2096" y="8359"/>
                    <a:pt x="1810" y="7918"/>
                    <a:pt x="1668" y="7442"/>
                  </a:cubicBezTo>
                  <a:lnTo>
                    <a:pt x="2001" y="7347"/>
                  </a:lnTo>
                  <a:cubicBezTo>
                    <a:pt x="2108" y="7739"/>
                    <a:pt x="2358" y="8097"/>
                    <a:pt x="2680" y="8370"/>
                  </a:cubicBezTo>
                  <a:cubicBezTo>
                    <a:pt x="3049" y="8668"/>
                    <a:pt x="3513" y="8847"/>
                    <a:pt x="4001" y="8847"/>
                  </a:cubicBezTo>
                  <a:cubicBezTo>
                    <a:pt x="4382" y="8847"/>
                    <a:pt x="4739" y="8751"/>
                    <a:pt x="5049" y="8561"/>
                  </a:cubicBezTo>
                  <a:cubicBezTo>
                    <a:pt x="5120" y="8513"/>
                    <a:pt x="5132" y="8430"/>
                    <a:pt x="5109" y="8359"/>
                  </a:cubicBezTo>
                  <a:cubicBezTo>
                    <a:pt x="5077" y="8304"/>
                    <a:pt x="5031" y="8280"/>
                    <a:pt x="4979" y="8280"/>
                  </a:cubicBezTo>
                  <a:cubicBezTo>
                    <a:pt x="4952" y="8280"/>
                    <a:pt x="4923" y="8287"/>
                    <a:pt x="4894" y="8299"/>
                  </a:cubicBezTo>
                  <a:cubicBezTo>
                    <a:pt x="4632" y="8442"/>
                    <a:pt x="4311" y="8537"/>
                    <a:pt x="4001" y="8537"/>
                  </a:cubicBezTo>
                  <a:cubicBezTo>
                    <a:pt x="3215" y="8537"/>
                    <a:pt x="2513" y="8001"/>
                    <a:pt x="2299" y="7239"/>
                  </a:cubicBezTo>
                  <a:lnTo>
                    <a:pt x="2596" y="7144"/>
                  </a:lnTo>
                  <a:cubicBezTo>
                    <a:pt x="2858" y="7073"/>
                    <a:pt x="3049" y="6823"/>
                    <a:pt x="3049" y="6537"/>
                  </a:cubicBezTo>
                  <a:lnTo>
                    <a:pt x="3049" y="6013"/>
                  </a:lnTo>
                  <a:cubicBezTo>
                    <a:pt x="3346" y="6168"/>
                    <a:pt x="3680" y="6239"/>
                    <a:pt x="4037" y="6239"/>
                  </a:cubicBezTo>
                  <a:cubicBezTo>
                    <a:pt x="4394" y="6239"/>
                    <a:pt x="4716" y="6168"/>
                    <a:pt x="5013" y="6013"/>
                  </a:cubicBezTo>
                  <a:close/>
                  <a:moveTo>
                    <a:pt x="2870" y="0"/>
                  </a:moveTo>
                  <a:cubicBezTo>
                    <a:pt x="2477" y="0"/>
                    <a:pt x="2084" y="179"/>
                    <a:pt x="1799" y="477"/>
                  </a:cubicBezTo>
                  <a:cubicBezTo>
                    <a:pt x="1537" y="774"/>
                    <a:pt x="1406" y="1179"/>
                    <a:pt x="1429" y="1596"/>
                  </a:cubicBezTo>
                  <a:lnTo>
                    <a:pt x="1596" y="3251"/>
                  </a:lnTo>
                  <a:cubicBezTo>
                    <a:pt x="1358" y="3298"/>
                    <a:pt x="1144" y="3489"/>
                    <a:pt x="1132" y="3739"/>
                  </a:cubicBezTo>
                  <a:cubicBezTo>
                    <a:pt x="1120" y="3894"/>
                    <a:pt x="1168" y="4049"/>
                    <a:pt x="1263" y="4168"/>
                  </a:cubicBezTo>
                  <a:cubicBezTo>
                    <a:pt x="1370" y="4287"/>
                    <a:pt x="1525" y="4346"/>
                    <a:pt x="1680" y="4346"/>
                  </a:cubicBezTo>
                  <a:lnTo>
                    <a:pt x="1799" y="4346"/>
                  </a:lnTo>
                  <a:cubicBezTo>
                    <a:pt x="1894" y="4989"/>
                    <a:pt x="2251" y="5525"/>
                    <a:pt x="2739" y="5882"/>
                  </a:cubicBezTo>
                  <a:lnTo>
                    <a:pt x="2739" y="6585"/>
                  </a:lnTo>
                  <a:cubicBezTo>
                    <a:pt x="2739" y="6727"/>
                    <a:pt x="2632" y="6870"/>
                    <a:pt x="2501" y="6894"/>
                  </a:cubicBezTo>
                  <a:lnTo>
                    <a:pt x="810" y="7406"/>
                  </a:lnTo>
                  <a:cubicBezTo>
                    <a:pt x="322" y="7537"/>
                    <a:pt x="1" y="7978"/>
                    <a:pt x="1" y="8478"/>
                  </a:cubicBezTo>
                  <a:lnTo>
                    <a:pt x="1" y="10168"/>
                  </a:lnTo>
                  <a:cubicBezTo>
                    <a:pt x="1" y="10252"/>
                    <a:pt x="72" y="10311"/>
                    <a:pt x="144" y="10311"/>
                  </a:cubicBezTo>
                  <a:cubicBezTo>
                    <a:pt x="227" y="10311"/>
                    <a:pt x="298" y="10240"/>
                    <a:pt x="298" y="10168"/>
                  </a:cubicBezTo>
                  <a:lnTo>
                    <a:pt x="298" y="8466"/>
                  </a:lnTo>
                  <a:cubicBezTo>
                    <a:pt x="298" y="8109"/>
                    <a:pt x="537" y="7787"/>
                    <a:pt x="882" y="7680"/>
                  </a:cubicBezTo>
                  <a:lnTo>
                    <a:pt x="1370" y="7537"/>
                  </a:lnTo>
                  <a:cubicBezTo>
                    <a:pt x="1513" y="8073"/>
                    <a:pt x="1846" y="8549"/>
                    <a:pt x="2275" y="8906"/>
                  </a:cubicBezTo>
                  <a:cubicBezTo>
                    <a:pt x="2751" y="9287"/>
                    <a:pt x="3358" y="9502"/>
                    <a:pt x="3989" y="9502"/>
                  </a:cubicBezTo>
                  <a:cubicBezTo>
                    <a:pt x="4608" y="9502"/>
                    <a:pt x="5204" y="9287"/>
                    <a:pt x="5704" y="8906"/>
                  </a:cubicBezTo>
                  <a:cubicBezTo>
                    <a:pt x="6144" y="8549"/>
                    <a:pt x="6454" y="8073"/>
                    <a:pt x="6621" y="7537"/>
                  </a:cubicBezTo>
                  <a:lnTo>
                    <a:pt x="7144" y="7680"/>
                  </a:lnTo>
                  <a:cubicBezTo>
                    <a:pt x="7490" y="7787"/>
                    <a:pt x="7728" y="8097"/>
                    <a:pt x="7728" y="8466"/>
                  </a:cubicBezTo>
                  <a:lnTo>
                    <a:pt x="7728" y="10168"/>
                  </a:lnTo>
                  <a:cubicBezTo>
                    <a:pt x="7728" y="10252"/>
                    <a:pt x="7799" y="10311"/>
                    <a:pt x="7871" y="10311"/>
                  </a:cubicBezTo>
                  <a:cubicBezTo>
                    <a:pt x="7966" y="10311"/>
                    <a:pt x="8026" y="10240"/>
                    <a:pt x="8026" y="10168"/>
                  </a:cubicBezTo>
                  <a:lnTo>
                    <a:pt x="8026" y="8466"/>
                  </a:lnTo>
                  <a:cubicBezTo>
                    <a:pt x="8037" y="7966"/>
                    <a:pt x="7716" y="7525"/>
                    <a:pt x="7240" y="7382"/>
                  </a:cubicBezTo>
                  <a:lnTo>
                    <a:pt x="5537" y="6882"/>
                  </a:lnTo>
                  <a:cubicBezTo>
                    <a:pt x="5406" y="6835"/>
                    <a:pt x="5299" y="6704"/>
                    <a:pt x="5299" y="6573"/>
                  </a:cubicBezTo>
                  <a:lnTo>
                    <a:pt x="5299" y="5870"/>
                  </a:lnTo>
                  <a:cubicBezTo>
                    <a:pt x="5811" y="5525"/>
                    <a:pt x="6168" y="4977"/>
                    <a:pt x="6240" y="4334"/>
                  </a:cubicBezTo>
                  <a:lnTo>
                    <a:pt x="6323" y="4334"/>
                  </a:lnTo>
                  <a:cubicBezTo>
                    <a:pt x="6621" y="4334"/>
                    <a:pt x="6871" y="4108"/>
                    <a:pt x="6906" y="3846"/>
                  </a:cubicBezTo>
                  <a:cubicBezTo>
                    <a:pt x="6918" y="3691"/>
                    <a:pt x="6871" y="3525"/>
                    <a:pt x="6775" y="3417"/>
                  </a:cubicBezTo>
                  <a:cubicBezTo>
                    <a:pt x="6680" y="3322"/>
                    <a:pt x="6561" y="3251"/>
                    <a:pt x="6442" y="3239"/>
                  </a:cubicBezTo>
                  <a:lnTo>
                    <a:pt x="6549" y="1941"/>
                  </a:lnTo>
                  <a:cubicBezTo>
                    <a:pt x="6775" y="1727"/>
                    <a:pt x="6906" y="1453"/>
                    <a:pt x="6906" y="1120"/>
                  </a:cubicBezTo>
                  <a:cubicBezTo>
                    <a:pt x="6906" y="512"/>
                    <a:pt x="6394" y="0"/>
                    <a:pt x="57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86;p76">
              <a:extLst>
                <a:ext uri="{FF2B5EF4-FFF2-40B4-BE49-F238E27FC236}">
                  <a16:creationId xmlns:a16="http://schemas.microsoft.com/office/drawing/2014/main" id="{E152303A-849B-43A4-BBF5-5B40B22A9B60}"/>
                </a:ext>
              </a:extLst>
            </p:cNvPr>
            <p:cNvSpPr/>
            <p:nvPr/>
          </p:nvSpPr>
          <p:spPr>
            <a:xfrm>
              <a:off x="7061135" y="2881785"/>
              <a:ext cx="20069" cy="9495"/>
            </a:xfrm>
            <a:custGeom>
              <a:avLst/>
              <a:gdLst/>
              <a:ahLst/>
              <a:cxnLst/>
              <a:rect l="l" t="t" r="r" b="b"/>
              <a:pathLst>
                <a:path w="632" h="299" extrusionOk="0">
                  <a:moveTo>
                    <a:pt x="155" y="1"/>
                  </a:moveTo>
                  <a:cubicBezTo>
                    <a:pt x="60" y="1"/>
                    <a:pt x="0" y="72"/>
                    <a:pt x="0" y="155"/>
                  </a:cubicBezTo>
                  <a:cubicBezTo>
                    <a:pt x="0" y="227"/>
                    <a:pt x="72" y="298"/>
                    <a:pt x="155" y="298"/>
                  </a:cubicBezTo>
                  <a:lnTo>
                    <a:pt x="476" y="298"/>
                  </a:lnTo>
                  <a:cubicBezTo>
                    <a:pt x="560" y="298"/>
                    <a:pt x="631" y="227"/>
                    <a:pt x="631" y="155"/>
                  </a:cubicBezTo>
                  <a:cubicBezTo>
                    <a:pt x="631" y="72"/>
                    <a:pt x="572" y="1"/>
                    <a:pt x="4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387;p76">
              <a:extLst>
                <a:ext uri="{FF2B5EF4-FFF2-40B4-BE49-F238E27FC236}">
                  <a16:creationId xmlns:a16="http://schemas.microsoft.com/office/drawing/2014/main" id="{B4282EE4-93BF-4AC2-91E7-0C926AE7027B}"/>
                </a:ext>
              </a:extLst>
            </p:cNvPr>
            <p:cNvSpPr/>
            <p:nvPr/>
          </p:nvSpPr>
          <p:spPr>
            <a:xfrm>
              <a:off x="7122740" y="2881785"/>
              <a:ext cx="19688" cy="9495"/>
            </a:xfrm>
            <a:custGeom>
              <a:avLst/>
              <a:gdLst/>
              <a:ahLst/>
              <a:cxnLst/>
              <a:rect l="l" t="t" r="r" b="b"/>
              <a:pathLst>
                <a:path w="620" h="299" extrusionOk="0">
                  <a:moveTo>
                    <a:pt x="144" y="1"/>
                  </a:moveTo>
                  <a:cubicBezTo>
                    <a:pt x="60" y="1"/>
                    <a:pt x="1" y="72"/>
                    <a:pt x="1" y="155"/>
                  </a:cubicBezTo>
                  <a:cubicBezTo>
                    <a:pt x="1" y="227"/>
                    <a:pt x="72" y="298"/>
                    <a:pt x="144" y="298"/>
                  </a:cubicBezTo>
                  <a:lnTo>
                    <a:pt x="477" y="298"/>
                  </a:lnTo>
                  <a:cubicBezTo>
                    <a:pt x="560" y="298"/>
                    <a:pt x="620" y="227"/>
                    <a:pt x="620" y="155"/>
                  </a:cubicBezTo>
                  <a:cubicBezTo>
                    <a:pt x="620" y="72"/>
                    <a:pt x="560"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9"/>
          <p:cNvSpPr txBox="1">
            <a:spLocks noGrp="1"/>
          </p:cNvSpPr>
          <p:nvPr>
            <p:ph type="title" idx="4"/>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KENTUCKY’s CITIZEN</a:t>
            </a:r>
            <a:endParaRPr dirty="0"/>
          </a:p>
        </p:txBody>
      </p:sp>
      <p:sp>
        <p:nvSpPr>
          <p:cNvPr id="236" name="Google Shape;236;p39"/>
          <p:cNvSpPr txBox="1">
            <a:spLocks noGrp="1"/>
          </p:cNvSpPr>
          <p:nvPr>
            <p:ph type="ctrTitle"/>
          </p:nvPr>
        </p:nvSpPr>
        <p:spPr>
          <a:xfrm flipH="1">
            <a:off x="4873475" y="684488"/>
            <a:ext cx="17898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WORK HOUR</a:t>
            </a:r>
            <a:endParaRPr dirty="0"/>
          </a:p>
        </p:txBody>
      </p:sp>
      <p:sp>
        <p:nvSpPr>
          <p:cNvPr id="237" name="Google Shape;237;p39"/>
          <p:cNvSpPr txBox="1">
            <a:spLocks noGrp="1"/>
          </p:cNvSpPr>
          <p:nvPr>
            <p:ph type="subTitle" idx="1"/>
          </p:nvPr>
        </p:nvSpPr>
        <p:spPr>
          <a:xfrm flipH="1">
            <a:off x="3576800" y="1145950"/>
            <a:ext cx="3130200" cy="184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Most of the citizen has work hour starting from 4:00 to 20:00</a:t>
            </a:r>
            <a:endParaRPr dirty="0"/>
          </a:p>
        </p:txBody>
      </p:sp>
      <p:sp>
        <p:nvSpPr>
          <p:cNvPr id="238" name="Google Shape;238;p39"/>
          <p:cNvSpPr txBox="1">
            <a:spLocks noGrp="1"/>
          </p:cNvSpPr>
          <p:nvPr>
            <p:ph type="ctrTitle" idx="2"/>
          </p:nvPr>
        </p:nvSpPr>
        <p:spPr>
          <a:xfrm flipH="1">
            <a:off x="3235150" y="2614686"/>
            <a:ext cx="1789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WORK DAY</a:t>
            </a:r>
            <a:endParaRPr dirty="0"/>
          </a:p>
        </p:txBody>
      </p:sp>
      <p:sp>
        <p:nvSpPr>
          <p:cNvPr id="239" name="Google Shape;239;p39"/>
          <p:cNvSpPr txBox="1">
            <a:spLocks noGrp="1"/>
          </p:cNvSpPr>
          <p:nvPr>
            <p:ph type="subTitle" idx="3"/>
          </p:nvPr>
        </p:nvSpPr>
        <p:spPr>
          <a:xfrm flipH="1">
            <a:off x="3235200" y="3076149"/>
            <a:ext cx="3130200" cy="11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Most of the citizen works from Monday to Friday and vacation on weekend</a:t>
            </a:r>
            <a:endParaRPr dirty="0"/>
          </a:p>
        </p:txBody>
      </p:sp>
      <p:pic>
        <p:nvPicPr>
          <p:cNvPr id="240" name="Google Shape;240;p39"/>
          <p:cNvPicPr preferRelativeResize="0"/>
          <p:nvPr/>
        </p:nvPicPr>
        <p:blipFill>
          <a:blip r:embed="rId3">
            <a:alphaModFix/>
          </a:blip>
          <a:stretch>
            <a:fillRect/>
          </a:stretch>
        </p:blipFill>
        <p:spPr>
          <a:xfrm rot="565440">
            <a:off x="6917688" y="540000"/>
            <a:ext cx="1719475" cy="1944125"/>
          </a:xfrm>
          <a:prstGeom prst="rect">
            <a:avLst/>
          </a:prstGeom>
          <a:noFill/>
          <a:ln>
            <a:noFill/>
          </a:ln>
        </p:spPr>
      </p:pic>
      <p:grpSp>
        <p:nvGrpSpPr>
          <p:cNvPr id="9" name="Google Shape;10633;p78">
            <a:extLst>
              <a:ext uri="{FF2B5EF4-FFF2-40B4-BE49-F238E27FC236}">
                <a16:creationId xmlns:a16="http://schemas.microsoft.com/office/drawing/2014/main" id="{0A743ECE-D662-4448-A566-3F2D0737F590}"/>
              </a:ext>
            </a:extLst>
          </p:cNvPr>
          <p:cNvGrpSpPr/>
          <p:nvPr/>
        </p:nvGrpSpPr>
        <p:grpSpPr>
          <a:xfrm rot="20536333">
            <a:off x="1188667" y="2822246"/>
            <a:ext cx="1848724" cy="1587404"/>
            <a:chOff x="848978" y="4297637"/>
            <a:chExt cx="377824" cy="324418"/>
          </a:xfrm>
          <a:noFill/>
        </p:grpSpPr>
        <p:sp>
          <p:nvSpPr>
            <p:cNvPr id="10" name="Google Shape;10634;p78">
              <a:extLst>
                <a:ext uri="{FF2B5EF4-FFF2-40B4-BE49-F238E27FC236}">
                  <a16:creationId xmlns:a16="http://schemas.microsoft.com/office/drawing/2014/main" id="{0C65DAAC-9440-46E9-A2A8-83AD3082CBCC}"/>
                </a:ext>
              </a:extLst>
            </p:cNvPr>
            <p:cNvSpPr/>
            <p:nvPr/>
          </p:nvSpPr>
          <p:spPr>
            <a:xfrm>
              <a:off x="848978" y="4297637"/>
              <a:ext cx="377824" cy="324418"/>
            </a:xfrm>
            <a:custGeom>
              <a:avLst/>
              <a:gdLst/>
              <a:ahLst/>
              <a:cxnLst/>
              <a:rect l="l" t="t" r="r" b="b"/>
              <a:pathLst>
                <a:path w="11871" h="10193" extrusionOk="0">
                  <a:moveTo>
                    <a:pt x="6787" y="358"/>
                  </a:moveTo>
                  <a:cubicBezTo>
                    <a:pt x="6965" y="358"/>
                    <a:pt x="7132" y="465"/>
                    <a:pt x="7168" y="655"/>
                  </a:cubicBezTo>
                  <a:lnTo>
                    <a:pt x="7382" y="1679"/>
                  </a:lnTo>
                  <a:lnTo>
                    <a:pt x="4465" y="1679"/>
                  </a:lnTo>
                  <a:lnTo>
                    <a:pt x="4703" y="655"/>
                  </a:lnTo>
                  <a:cubicBezTo>
                    <a:pt x="4751" y="465"/>
                    <a:pt x="4906" y="358"/>
                    <a:pt x="5084" y="358"/>
                  </a:cubicBezTo>
                  <a:close/>
                  <a:moveTo>
                    <a:pt x="2786" y="2024"/>
                  </a:moveTo>
                  <a:lnTo>
                    <a:pt x="2786" y="5751"/>
                  </a:lnTo>
                  <a:lnTo>
                    <a:pt x="2381" y="5751"/>
                  </a:lnTo>
                  <a:lnTo>
                    <a:pt x="2381" y="2024"/>
                  </a:lnTo>
                  <a:close/>
                  <a:moveTo>
                    <a:pt x="9478" y="2024"/>
                  </a:moveTo>
                  <a:lnTo>
                    <a:pt x="9478" y="5751"/>
                  </a:lnTo>
                  <a:lnTo>
                    <a:pt x="9085" y="5751"/>
                  </a:lnTo>
                  <a:lnTo>
                    <a:pt x="9085" y="2024"/>
                  </a:lnTo>
                  <a:close/>
                  <a:moveTo>
                    <a:pt x="2048" y="2024"/>
                  </a:moveTo>
                  <a:lnTo>
                    <a:pt x="2048" y="5751"/>
                  </a:lnTo>
                  <a:lnTo>
                    <a:pt x="2024" y="5751"/>
                  </a:lnTo>
                  <a:cubicBezTo>
                    <a:pt x="1834" y="5751"/>
                    <a:pt x="1667" y="5918"/>
                    <a:pt x="1667" y="6108"/>
                  </a:cubicBezTo>
                  <a:lnTo>
                    <a:pt x="1667" y="6501"/>
                  </a:lnTo>
                  <a:lnTo>
                    <a:pt x="1655" y="6501"/>
                  </a:lnTo>
                  <a:cubicBezTo>
                    <a:pt x="929" y="6501"/>
                    <a:pt x="345" y="5906"/>
                    <a:pt x="345" y="5191"/>
                  </a:cubicBezTo>
                  <a:lnTo>
                    <a:pt x="345" y="2584"/>
                  </a:lnTo>
                  <a:cubicBezTo>
                    <a:pt x="345" y="2274"/>
                    <a:pt x="595" y="2024"/>
                    <a:pt x="917" y="2024"/>
                  </a:cubicBezTo>
                  <a:close/>
                  <a:moveTo>
                    <a:pt x="8727" y="2024"/>
                  </a:moveTo>
                  <a:lnTo>
                    <a:pt x="8727" y="5751"/>
                  </a:lnTo>
                  <a:lnTo>
                    <a:pt x="8716" y="5751"/>
                  </a:lnTo>
                  <a:cubicBezTo>
                    <a:pt x="8513" y="5751"/>
                    <a:pt x="8358" y="5918"/>
                    <a:pt x="8358" y="6108"/>
                  </a:cubicBezTo>
                  <a:lnTo>
                    <a:pt x="8358" y="6501"/>
                  </a:lnTo>
                  <a:lnTo>
                    <a:pt x="3501" y="6501"/>
                  </a:lnTo>
                  <a:lnTo>
                    <a:pt x="3501" y="6108"/>
                  </a:lnTo>
                  <a:cubicBezTo>
                    <a:pt x="3501" y="5918"/>
                    <a:pt x="3334" y="5751"/>
                    <a:pt x="3143" y="5751"/>
                  </a:cubicBezTo>
                  <a:lnTo>
                    <a:pt x="3132" y="5751"/>
                  </a:lnTo>
                  <a:lnTo>
                    <a:pt x="3132" y="2024"/>
                  </a:lnTo>
                  <a:close/>
                  <a:moveTo>
                    <a:pt x="10942" y="2024"/>
                  </a:moveTo>
                  <a:cubicBezTo>
                    <a:pt x="11252" y="2024"/>
                    <a:pt x="11514" y="2274"/>
                    <a:pt x="11514" y="2584"/>
                  </a:cubicBezTo>
                  <a:lnTo>
                    <a:pt x="11514" y="5191"/>
                  </a:lnTo>
                  <a:cubicBezTo>
                    <a:pt x="11514" y="5906"/>
                    <a:pt x="10930" y="6501"/>
                    <a:pt x="10204" y="6501"/>
                  </a:cubicBezTo>
                  <a:lnTo>
                    <a:pt x="10180" y="6108"/>
                  </a:lnTo>
                  <a:cubicBezTo>
                    <a:pt x="10180" y="5918"/>
                    <a:pt x="10025" y="5751"/>
                    <a:pt x="9823" y="5751"/>
                  </a:cubicBezTo>
                  <a:lnTo>
                    <a:pt x="9811" y="5751"/>
                  </a:lnTo>
                  <a:lnTo>
                    <a:pt x="9811" y="2024"/>
                  </a:lnTo>
                  <a:close/>
                  <a:moveTo>
                    <a:pt x="3143" y="6096"/>
                  </a:moveTo>
                  <a:cubicBezTo>
                    <a:pt x="3143" y="6096"/>
                    <a:pt x="3155" y="6096"/>
                    <a:pt x="3155" y="6108"/>
                  </a:cubicBezTo>
                  <a:lnTo>
                    <a:pt x="3155" y="7037"/>
                  </a:lnTo>
                  <a:cubicBezTo>
                    <a:pt x="3155" y="7037"/>
                    <a:pt x="3155" y="7049"/>
                    <a:pt x="3143" y="7049"/>
                  </a:cubicBezTo>
                  <a:lnTo>
                    <a:pt x="2024" y="7049"/>
                  </a:lnTo>
                  <a:cubicBezTo>
                    <a:pt x="2024" y="7049"/>
                    <a:pt x="2012" y="7049"/>
                    <a:pt x="2012" y="7037"/>
                  </a:cubicBezTo>
                  <a:lnTo>
                    <a:pt x="2012" y="6108"/>
                  </a:lnTo>
                  <a:cubicBezTo>
                    <a:pt x="2012" y="6108"/>
                    <a:pt x="2012" y="6096"/>
                    <a:pt x="2024" y="6096"/>
                  </a:cubicBezTo>
                  <a:lnTo>
                    <a:pt x="2417" y="6096"/>
                  </a:lnTo>
                  <a:lnTo>
                    <a:pt x="2417" y="6489"/>
                  </a:lnTo>
                  <a:cubicBezTo>
                    <a:pt x="2417" y="6585"/>
                    <a:pt x="2489" y="6668"/>
                    <a:pt x="2584" y="6668"/>
                  </a:cubicBezTo>
                  <a:cubicBezTo>
                    <a:pt x="2667" y="6668"/>
                    <a:pt x="2762" y="6585"/>
                    <a:pt x="2762" y="6489"/>
                  </a:cubicBezTo>
                  <a:lnTo>
                    <a:pt x="2762" y="6096"/>
                  </a:lnTo>
                  <a:close/>
                  <a:moveTo>
                    <a:pt x="9847" y="6108"/>
                  </a:moveTo>
                  <a:cubicBezTo>
                    <a:pt x="9847" y="6108"/>
                    <a:pt x="9859" y="6108"/>
                    <a:pt x="9859" y="6120"/>
                  </a:cubicBezTo>
                  <a:lnTo>
                    <a:pt x="9847" y="7049"/>
                  </a:lnTo>
                  <a:lnTo>
                    <a:pt x="8716" y="7061"/>
                  </a:lnTo>
                  <a:cubicBezTo>
                    <a:pt x="8716" y="7061"/>
                    <a:pt x="8692" y="7061"/>
                    <a:pt x="8692" y="7049"/>
                  </a:cubicBezTo>
                  <a:lnTo>
                    <a:pt x="8692" y="6120"/>
                  </a:lnTo>
                  <a:cubicBezTo>
                    <a:pt x="8692" y="6120"/>
                    <a:pt x="8692" y="6108"/>
                    <a:pt x="8716" y="6108"/>
                  </a:cubicBezTo>
                  <a:lnTo>
                    <a:pt x="9097" y="6108"/>
                  </a:lnTo>
                  <a:lnTo>
                    <a:pt x="9097" y="6501"/>
                  </a:lnTo>
                  <a:cubicBezTo>
                    <a:pt x="9097" y="6585"/>
                    <a:pt x="9168" y="6680"/>
                    <a:pt x="9275" y="6680"/>
                  </a:cubicBezTo>
                  <a:cubicBezTo>
                    <a:pt x="9370" y="6680"/>
                    <a:pt x="9454" y="6608"/>
                    <a:pt x="9454" y="6501"/>
                  </a:cubicBezTo>
                  <a:lnTo>
                    <a:pt x="9454" y="6108"/>
                  </a:lnTo>
                  <a:close/>
                  <a:moveTo>
                    <a:pt x="703" y="6561"/>
                  </a:moveTo>
                  <a:cubicBezTo>
                    <a:pt x="976" y="6739"/>
                    <a:pt x="1298" y="6858"/>
                    <a:pt x="1643" y="6858"/>
                  </a:cubicBezTo>
                  <a:lnTo>
                    <a:pt x="1655" y="6858"/>
                  </a:lnTo>
                  <a:lnTo>
                    <a:pt x="1655" y="7049"/>
                  </a:lnTo>
                  <a:cubicBezTo>
                    <a:pt x="1655" y="7239"/>
                    <a:pt x="1822" y="7406"/>
                    <a:pt x="2012" y="7406"/>
                  </a:cubicBezTo>
                  <a:lnTo>
                    <a:pt x="2774" y="7406"/>
                  </a:lnTo>
                  <a:lnTo>
                    <a:pt x="2774" y="9847"/>
                  </a:lnTo>
                  <a:lnTo>
                    <a:pt x="2381" y="9847"/>
                  </a:lnTo>
                  <a:lnTo>
                    <a:pt x="2381" y="7978"/>
                  </a:lnTo>
                  <a:cubicBezTo>
                    <a:pt x="2381" y="7882"/>
                    <a:pt x="2310" y="7799"/>
                    <a:pt x="2203" y="7799"/>
                  </a:cubicBezTo>
                  <a:cubicBezTo>
                    <a:pt x="2108" y="7799"/>
                    <a:pt x="2024" y="7870"/>
                    <a:pt x="2024" y="7978"/>
                  </a:cubicBezTo>
                  <a:lnTo>
                    <a:pt x="2024" y="9847"/>
                  </a:lnTo>
                  <a:lnTo>
                    <a:pt x="1096" y="9847"/>
                  </a:lnTo>
                  <a:cubicBezTo>
                    <a:pt x="881" y="9847"/>
                    <a:pt x="703" y="9668"/>
                    <a:pt x="703" y="9466"/>
                  </a:cubicBezTo>
                  <a:lnTo>
                    <a:pt x="703" y="6561"/>
                  </a:lnTo>
                  <a:close/>
                  <a:moveTo>
                    <a:pt x="8335" y="6858"/>
                  </a:moveTo>
                  <a:lnTo>
                    <a:pt x="8335" y="7049"/>
                  </a:lnTo>
                  <a:cubicBezTo>
                    <a:pt x="8335" y="7239"/>
                    <a:pt x="8501" y="7406"/>
                    <a:pt x="8692" y="7406"/>
                  </a:cubicBezTo>
                  <a:lnTo>
                    <a:pt x="9454" y="7406"/>
                  </a:lnTo>
                  <a:lnTo>
                    <a:pt x="9466" y="9847"/>
                  </a:lnTo>
                  <a:lnTo>
                    <a:pt x="9073" y="9847"/>
                  </a:lnTo>
                  <a:lnTo>
                    <a:pt x="9073" y="7978"/>
                  </a:lnTo>
                  <a:cubicBezTo>
                    <a:pt x="9073" y="7882"/>
                    <a:pt x="8989" y="7799"/>
                    <a:pt x="8894" y="7799"/>
                  </a:cubicBezTo>
                  <a:cubicBezTo>
                    <a:pt x="8787" y="7799"/>
                    <a:pt x="8716" y="7870"/>
                    <a:pt x="8716" y="7978"/>
                  </a:cubicBezTo>
                  <a:lnTo>
                    <a:pt x="8716" y="9847"/>
                  </a:lnTo>
                  <a:lnTo>
                    <a:pt x="3120" y="9847"/>
                  </a:lnTo>
                  <a:lnTo>
                    <a:pt x="3120" y="7406"/>
                  </a:lnTo>
                  <a:lnTo>
                    <a:pt x="3132" y="7406"/>
                  </a:lnTo>
                  <a:cubicBezTo>
                    <a:pt x="3322" y="7406"/>
                    <a:pt x="3489" y="7239"/>
                    <a:pt x="3489" y="7049"/>
                  </a:cubicBezTo>
                  <a:lnTo>
                    <a:pt x="3489" y="6858"/>
                  </a:lnTo>
                  <a:close/>
                  <a:moveTo>
                    <a:pt x="11133" y="6561"/>
                  </a:moveTo>
                  <a:lnTo>
                    <a:pt x="11133" y="9466"/>
                  </a:lnTo>
                  <a:cubicBezTo>
                    <a:pt x="11133" y="9668"/>
                    <a:pt x="10954" y="9847"/>
                    <a:pt x="10752" y="9847"/>
                  </a:cubicBezTo>
                  <a:lnTo>
                    <a:pt x="9811" y="9847"/>
                  </a:lnTo>
                  <a:lnTo>
                    <a:pt x="9811" y="7406"/>
                  </a:lnTo>
                  <a:lnTo>
                    <a:pt x="9823" y="7406"/>
                  </a:lnTo>
                  <a:cubicBezTo>
                    <a:pt x="10025" y="7406"/>
                    <a:pt x="10180" y="7239"/>
                    <a:pt x="10180" y="7049"/>
                  </a:cubicBezTo>
                  <a:lnTo>
                    <a:pt x="10180" y="6858"/>
                  </a:lnTo>
                  <a:lnTo>
                    <a:pt x="10204" y="6858"/>
                  </a:lnTo>
                  <a:cubicBezTo>
                    <a:pt x="10537" y="6858"/>
                    <a:pt x="10871" y="6751"/>
                    <a:pt x="11133" y="6561"/>
                  </a:cubicBezTo>
                  <a:close/>
                  <a:moveTo>
                    <a:pt x="5084" y="0"/>
                  </a:moveTo>
                  <a:cubicBezTo>
                    <a:pt x="4739" y="0"/>
                    <a:pt x="4441" y="238"/>
                    <a:pt x="4358" y="560"/>
                  </a:cubicBezTo>
                  <a:lnTo>
                    <a:pt x="4120" y="1667"/>
                  </a:lnTo>
                  <a:lnTo>
                    <a:pt x="929" y="1667"/>
                  </a:lnTo>
                  <a:cubicBezTo>
                    <a:pt x="417" y="1667"/>
                    <a:pt x="0" y="2084"/>
                    <a:pt x="0" y="2584"/>
                  </a:cubicBezTo>
                  <a:lnTo>
                    <a:pt x="0" y="5191"/>
                  </a:lnTo>
                  <a:cubicBezTo>
                    <a:pt x="0" y="5596"/>
                    <a:pt x="143" y="5953"/>
                    <a:pt x="381" y="6227"/>
                  </a:cubicBezTo>
                  <a:lnTo>
                    <a:pt x="381" y="9466"/>
                  </a:lnTo>
                  <a:cubicBezTo>
                    <a:pt x="381" y="9859"/>
                    <a:pt x="703" y="10192"/>
                    <a:pt x="1107" y="10192"/>
                  </a:cubicBezTo>
                  <a:lnTo>
                    <a:pt x="10763" y="10192"/>
                  </a:lnTo>
                  <a:cubicBezTo>
                    <a:pt x="11168" y="10192"/>
                    <a:pt x="11490" y="9859"/>
                    <a:pt x="11490" y="9466"/>
                  </a:cubicBezTo>
                  <a:lnTo>
                    <a:pt x="11490" y="6227"/>
                  </a:lnTo>
                  <a:cubicBezTo>
                    <a:pt x="11728" y="5953"/>
                    <a:pt x="11871" y="5572"/>
                    <a:pt x="11871" y="5191"/>
                  </a:cubicBezTo>
                  <a:lnTo>
                    <a:pt x="11871" y="2584"/>
                  </a:lnTo>
                  <a:cubicBezTo>
                    <a:pt x="11871" y="2084"/>
                    <a:pt x="11454" y="1667"/>
                    <a:pt x="10942" y="1667"/>
                  </a:cubicBezTo>
                  <a:lnTo>
                    <a:pt x="7739" y="1667"/>
                  </a:lnTo>
                  <a:lnTo>
                    <a:pt x="7501" y="560"/>
                  </a:lnTo>
                  <a:cubicBezTo>
                    <a:pt x="7430" y="215"/>
                    <a:pt x="7132" y="0"/>
                    <a:pt x="6787"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35;p78">
              <a:extLst>
                <a:ext uri="{FF2B5EF4-FFF2-40B4-BE49-F238E27FC236}">
                  <a16:creationId xmlns:a16="http://schemas.microsoft.com/office/drawing/2014/main" id="{682D5A57-9E9A-4B35-8D21-164929D2443E}"/>
                </a:ext>
              </a:extLst>
            </p:cNvPr>
            <p:cNvSpPr/>
            <p:nvPr/>
          </p:nvSpPr>
          <p:spPr>
            <a:xfrm>
              <a:off x="1002450" y="4457157"/>
              <a:ext cx="70116" cy="34533"/>
            </a:xfrm>
            <a:custGeom>
              <a:avLst/>
              <a:gdLst/>
              <a:ahLst/>
              <a:cxnLst/>
              <a:rect l="l" t="t" r="r" b="b"/>
              <a:pathLst>
                <a:path w="2203" h="1085" extrusionOk="0">
                  <a:moveTo>
                    <a:pt x="357" y="1"/>
                  </a:moveTo>
                  <a:cubicBezTo>
                    <a:pt x="167" y="1"/>
                    <a:pt x="0" y="168"/>
                    <a:pt x="0" y="358"/>
                  </a:cubicBezTo>
                  <a:lnTo>
                    <a:pt x="0" y="727"/>
                  </a:lnTo>
                  <a:cubicBezTo>
                    <a:pt x="0" y="918"/>
                    <a:pt x="167" y="1084"/>
                    <a:pt x="357" y="1084"/>
                  </a:cubicBezTo>
                  <a:lnTo>
                    <a:pt x="1846" y="1084"/>
                  </a:lnTo>
                  <a:cubicBezTo>
                    <a:pt x="2048" y="1084"/>
                    <a:pt x="2203" y="918"/>
                    <a:pt x="2203" y="727"/>
                  </a:cubicBezTo>
                  <a:lnTo>
                    <a:pt x="2203" y="358"/>
                  </a:lnTo>
                  <a:cubicBezTo>
                    <a:pt x="2203" y="168"/>
                    <a:pt x="2048" y="1"/>
                    <a:pt x="1846" y="1"/>
                  </a:cubicBezTo>
                  <a:lnTo>
                    <a:pt x="1667" y="1"/>
                  </a:lnTo>
                  <a:cubicBezTo>
                    <a:pt x="1584" y="1"/>
                    <a:pt x="1488" y="72"/>
                    <a:pt x="1488" y="179"/>
                  </a:cubicBezTo>
                  <a:cubicBezTo>
                    <a:pt x="1488" y="287"/>
                    <a:pt x="1572" y="358"/>
                    <a:pt x="1667" y="358"/>
                  </a:cubicBezTo>
                  <a:lnTo>
                    <a:pt x="1846" y="358"/>
                  </a:lnTo>
                  <a:cubicBezTo>
                    <a:pt x="1846" y="358"/>
                    <a:pt x="1869" y="358"/>
                    <a:pt x="1869" y="370"/>
                  </a:cubicBezTo>
                  <a:lnTo>
                    <a:pt x="1869" y="739"/>
                  </a:lnTo>
                  <a:cubicBezTo>
                    <a:pt x="1869" y="739"/>
                    <a:pt x="1869" y="763"/>
                    <a:pt x="1846" y="763"/>
                  </a:cubicBezTo>
                  <a:lnTo>
                    <a:pt x="357" y="763"/>
                  </a:lnTo>
                  <a:cubicBezTo>
                    <a:pt x="357" y="763"/>
                    <a:pt x="345" y="763"/>
                    <a:pt x="345" y="739"/>
                  </a:cubicBezTo>
                  <a:lnTo>
                    <a:pt x="345" y="370"/>
                  </a:lnTo>
                  <a:cubicBezTo>
                    <a:pt x="345" y="370"/>
                    <a:pt x="345" y="358"/>
                    <a:pt x="357" y="358"/>
                  </a:cubicBezTo>
                  <a:lnTo>
                    <a:pt x="917" y="358"/>
                  </a:lnTo>
                  <a:cubicBezTo>
                    <a:pt x="1000" y="358"/>
                    <a:pt x="1084" y="287"/>
                    <a:pt x="1084" y="179"/>
                  </a:cubicBezTo>
                  <a:cubicBezTo>
                    <a:pt x="1084" y="72"/>
                    <a:pt x="1012" y="1"/>
                    <a:pt x="917"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41763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64"/>
          <p:cNvSpPr/>
          <p:nvPr/>
        </p:nvSpPr>
        <p:spPr>
          <a:xfrm>
            <a:off x="5515550" y="2023575"/>
            <a:ext cx="4105200" cy="12351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4"/>
          <p:cNvSpPr/>
          <p:nvPr/>
        </p:nvSpPr>
        <p:spPr>
          <a:xfrm>
            <a:off x="5515550" y="2023575"/>
            <a:ext cx="4105200" cy="1235100"/>
          </a:xfrm>
          <a:prstGeom prst="roundRect">
            <a:avLst>
              <a:gd name="adj" fmla="val 16667"/>
            </a:avLst>
          </a:prstGeom>
          <a:noFill/>
          <a:ln w="2857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4"/>
          <p:cNvSpPr txBox="1">
            <a:spLocks noGrp="1"/>
          </p:cNvSpPr>
          <p:nvPr>
            <p:ph type="title"/>
          </p:nvPr>
        </p:nvSpPr>
        <p:spPr>
          <a:xfrm>
            <a:off x="4291122" y="441325"/>
            <a:ext cx="4045200" cy="14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THANKS!</a:t>
            </a:r>
            <a:endParaRPr dirty="0"/>
          </a:p>
        </p:txBody>
      </p:sp>
      <p:sp>
        <p:nvSpPr>
          <p:cNvPr id="875" name="Google Shape;875;p64"/>
          <p:cNvSpPr txBox="1">
            <a:spLocks noGrp="1"/>
          </p:cNvSpPr>
          <p:nvPr>
            <p:ph type="subTitle" idx="1"/>
          </p:nvPr>
        </p:nvSpPr>
        <p:spPr>
          <a:xfrm>
            <a:off x="5714999" y="2109700"/>
            <a:ext cx="2621400" cy="1235100"/>
          </a:xfrm>
          <a:prstGeom prst="rect">
            <a:avLst/>
          </a:prstGeom>
        </p:spPr>
        <p:txBody>
          <a:bodyPr spcFirstLastPara="1" wrap="square" lIns="91425" tIns="91425" rIns="91425" bIns="91425" anchor="t" anchorCtr="0">
            <a:noAutofit/>
          </a:bodyPr>
          <a:lstStyle/>
          <a:p>
            <a:pPr marL="0" lvl="0" indent="0"/>
            <a:r>
              <a:rPr lang="en-US" dirty="0"/>
              <a:t>https://github.com/anandwigma/Forecasting-Energy-Consumption-Using-Prophet</a:t>
            </a:r>
            <a:endParaRPr dirty="0"/>
          </a:p>
        </p:txBody>
      </p:sp>
      <p:sp>
        <p:nvSpPr>
          <p:cNvPr id="876" name="Google Shape;876;p64"/>
          <p:cNvSpPr txBox="1"/>
          <p:nvPr/>
        </p:nvSpPr>
        <p:spPr>
          <a:xfrm>
            <a:off x="629120" y="3737113"/>
            <a:ext cx="3450725" cy="1075927"/>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endParaRPr sz="1000" dirty="0">
              <a:solidFill>
                <a:schemeClr val="lt1"/>
              </a:solidFill>
              <a:latin typeface="Work Sans Light"/>
              <a:ea typeface="Work Sans Light"/>
              <a:cs typeface="Work Sans Light"/>
              <a:sym typeface="Work Sans Light"/>
            </a:endParaRPr>
          </a:p>
        </p:txBody>
      </p:sp>
      <p:pic>
        <p:nvPicPr>
          <p:cNvPr id="877" name="Google Shape;877;p64"/>
          <p:cNvPicPr preferRelativeResize="0"/>
          <p:nvPr/>
        </p:nvPicPr>
        <p:blipFill>
          <a:blip r:embed="rId3">
            <a:alphaModFix/>
          </a:blip>
          <a:stretch>
            <a:fillRect/>
          </a:stretch>
        </p:blipFill>
        <p:spPr>
          <a:xfrm rot="17257162">
            <a:off x="1804378" y="1070768"/>
            <a:ext cx="2220026" cy="2660036"/>
          </a:xfrm>
          <a:prstGeom prst="rect">
            <a:avLst/>
          </a:prstGeom>
          <a:noFill/>
          <a:ln>
            <a:noFill/>
          </a:ln>
        </p:spPr>
      </p:pic>
      <p:pic>
        <p:nvPicPr>
          <p:cNvPr id="878" name="Google Shape;878;p64"/>
          <p:cNvPicPr preferRelativeResize="0"/>
          <p:nvPr/>
        </p:nvPicPr>
        <p:blipFill>
          <a:blip r:embed="rId4">
            <a:alphaModFix/>
          </a:blip>
          <a:stretch>
            <a:fillRect/>
          </a:stretch>
        </p:blipFill>
        <p:spPr>
          <a:xfrm>
            <a:off x="8357652" y="3484262"/>
            <a:ext cx="644933" cy="644932"/>
          </a:xfrm>
          <a:prstGeom prst="rect">
            <a:avLst/>
          </a:prstGeom>
          <a:noFill/>
          <a:ln>
            <a:noFill/>
          </a:ln>
        </p:spPr>
      </p:pic>
      <p:pic>
        <p:nvPicPr>
          <p:cNvPr id="5" name="Picture 4">
            <a:extLst>
              <a:ext uri="{FF2B5EF4-FFF2-40B4-BE49-F238E27FC236}">
                <a16:creationId xmlns:a16="http://schemas.microsoft.com/office/drawing/2014/main" id="{1A3F7C91-28DB-419B-A57D-56FAF365541E}"/>
              </a:ext>
            </a:extLst>
          </p:cNvPr>
          <p:cNvPicPr>
            <a:picLocks noChangeAspect="1"/>
          </p:cNvPicPr>
          <p:nvPr/>
        </p:nvPicPr>
        <p:blipFill>
          <a:blip r:embed="rId5"/>
          <a:stretch>
            <a:fillRect/>
          </a:stretch>
        </p:blipFill>
        <p:spPr>
          <a:xfrm>
            <a:off x="8431639" y="2180597"/>
            <a:ext cx="496957" cy="496957"/>
          </a:xfrm>
          <a:prstGeom prst="rect">
            <a:avLst/>
          </a:prstGeom>
        </p:spPr>
      </p:pic>
      <p:sp>
        <p:nvSpPr>
          <p:cNvPr id="15" name="Google Shape;872;p64">
            <a:extLst>
              <a:ext uri="{FF2B5EF4-FFF2-40B4-BE49-F238E27FC236}">
                <a16:creationId xmlns:a16="http://schemas.microsoft.com/office/drawing/2014/main" id="{90BCB266-8028-4AB2-8ED1-0FBB63ED10CD}"/>
              </a:ext>
            </a:extLst>
          </p:cNvPr>
          <p:cNvSpPr/>
          <p:nvPr/>
        </p:nvSpPr>
        <p:spPr>
          <a:xfrm>
            <a:off x="5515550" y="3398137"/>
            <a:ext cx="4105200" cy="12351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73;p64">
            <a:extLst>
              <a:ext uri="{FF2B5EF4-FFF2-40B4-BE49-F238E27FC236}">
                <a16:creationId xmlns:a16="http://schemas.microsoft.com/office/drawing/2014/main" id="{6DC98784-E6FB-4064-B823-A4FAE76D9411}"/>
              </a:ext>
            </a:extLst>
          </p:cNvPr>
          <p:cNvSpPr/>
          <p:nvPr/>
        </p:nvSpPr>
        <p:spPr>
          <a:xfrm>
            <a:off x="5515550" y="3398137"/>
            <a:ext cx="4105200" cy="1235100"/>
          </a:xfrm>
          <a:prstGeom prst="roundRect">
            <a:avLst>
              <a:gd name="adj" fmla="val 16667"/>
            </a:avLst>
          </a:prstGeom>
          <a:noFill/>
          <a:ln w="2857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5;p64">
            <a:extLst>
              <a:ext uri="{FF2B5EF4-FFF2-40B4-BE49-F238E27FC236}">
                <a16:creationId xmlns:a16="http://schemas.microsoft.com/office/drawing/2014/main" id="{58CFACDE-9D2A-48F0-A52C-D5E2FD3134A8}"/>
              </a:ext>
            </a:extLst>
          </p:cNvPr>
          <p:cNvSpPr txBox="1">
            <a:spLocks/>
          </p:cNvSpPr>
          <p:nvPr/>
        </p:nvSpPr>
        <p:spPr>
          <a:xfrm>
            <a:off x="5714999" y="3484262"/>
            <a:ext cx="2621400"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accent1"/>
              </a:buClr>
              <a:buSzPts val="2100"/>
              <a:buFont typeface="Work Sans Light"/>
              <a:buNone/>
              <a:defRPr sz="1200" b="0" i="0" u="none" strike="noStrike" cap="none">
                <a:solidFill>
                  <a:schemeClr val="accent1"/>
                </a:solidFill>
                <a:latin typeface="Work Sans Light"/>
                <a:ea typeface="Work Sans Light"/>
                <a:cs typeface="Work Sans Light"/>
                <a:sym typeface="Work Sans Light"/>
              </a:defRPr>
            </a:lvl1pPr>
            <a:lvl2pPr marL="914400" marR="0" lvl="1" indent="-304800" algn="ctr" rtl="0">
              <a:lnSpc>
                <a:spcPct val="100000"/>
              </a:lnSpc>
              <a:spcBef>
                <a:spcPts val="0"/>
              </a:spcBef>
              <a:spcAft>
                <a:spcPts val="0"/>
              </a:spcAft>
              <a:buClr>
                <a:schemeClr val="accent1"/>
              </a:buClr>
              <a:buSzPts val="2100"/>
              <a:buFont typeface="Work Sans Light"/>
              <a:buNone/>
              <a:defRPr sz="2100" b="0" i="0" u="none" strike="noStrike" cap="none">
                <a:solidFill>
                  <a:schemeClr val="accent1"/>
                </a:solidFill>
                <a:latin typeface="Work Sans Light"/>
                <a:ea typeface="Work Sans Light"/>
                <a:cs typeface="Work Sans Light"/>
                <a:sym typeface="Work Sans Light"/>
              </a:defRPr>
            </a:lvl2pPr>
            <a:lvl3pPr marL="1371600" marR="0" lvl="2" indent="-304800" algn="ctr" rtl="0">
              <a:lnSpc>
                <a:spcPct val="100000"/>
              </a:lnSpc>
              <a:spcBef>
                <a:spcPts val="0"/>
              </a:spcBef>
              <a:spcAft>
                <a:spcPts val="0"/>
              </a:spcAft>
              <a:buClr>
                <a:schemeClr val="accent1"/>
              </a:buClr>
              <a:buSzPts val="2100"/>
              <a:buFont typeface="Work Sans Light"/>
              <a:buNone/>
              <a:defRPr sz="2100" b="0" i="0" u="none" strike="noStrike" cap="none">
                <a:solidFill>
                  <a:schemeClr val="accent1"/>
                </a:solidFill>
                <a:latin typeface="Work Sans Light"/>
                <a:ea typeface="Work Sans Light"/>
                <a:cs typeface="Work Sans Light"/>
                <a:sym typeface="Work Sans Light"/>
              </a:defRPr>
            </a:lvl3pPr>
            <a:lvl4pPr marL="1828800" marR="0" lvl="3" indent="-304800" algn="ctr" rtl="0">
              <a:lnSpc>
                <a:spcPct val="100000"/>
              </a:lnSpc>
              <a:spcBef>
                <a:spcPts val="0"/>
              </a:spcBef>
              <a:spcAft>
                <a:spcPts val="0"/>
              </a:spcAft>
              <a:buClr>
                <a:schemeClr val="accent1"/>
              </a:buClr>
              <a:buSzPts val="2100"/>
              <a:buFont typeface="Work Sans Light"/>
              <a:buNone/>
              <a:defRPr sz="2100" b="0" i="0" u="none" strike="noStrike" cap="none">
                <a:solidFill>
                  <a:schemeClr val="accent1"/>
                </a:solidFill>
                <a:latin typeface="Work Sans Light"/>
                <a:ea typeface="Work Sans Light"/>
                <a:cs typeface="Work Sans Light"/>
                <a:sym typeface="Work Sans Light"/>
              </a:defRPr>
            </a:lvl4pPr>
            <a:lvl5pPr marL="2286000" marR="0" lvl="4" indent="-304800" algn="ctr" rtl="0">
              <a:lnSpc>
                <a:spcPct val="100000"/>
              </a:lnSpc>
              <a:spcBef>
                <a:spcPts val="0"/>
              </a:spcBef>
              <a:spcAft>
                <a:spcPts val="0"/>
              </a:spcAft>
              <a:buClr>
                <a:schemeClr val="accent1"/>
              </a:buClr>
              <a:buSzPts val="2100"/>
              <a:buFont typeface="Work Sans Light"/>
              <a:buNone/>
              <a:defRPr sz="2100" b="0" i="0" u="none" strike="noStrike" cap="none">
                <a:solidFill>
                  <a:schemeClr val="accent1"/>
                </a:solidFill>
                <a:latin typeface="Work Sans Light"/>
                <a:ea typeface="Work Sans Light"/>
                <a:cs typeface="Work Sans Light"/>
                <a:sym typeface="Work Sans Light"/>
              </a:defRPr>
            </a:lvl5pPr>
            <a:lvl6pPr marL="2743200" marR="0" lvl="5" indent="-304800" algn="ctr" rtl="0">
              <a:lnSpc>
                <a:spcPct val="100000"/>
              </a:lnSpc>
              <a:spcBef>
                <a:spcPts val="0"/>
              </a:spcBef>
              <a:spcAft>
                <a:spcPts val="0"/>
              </a:spcAft>
              <a:buClr>
                <a:schemeClr val="accent1"/>
              </a:buClr>
              <a:buSzPts val="2100"/>
              <a:buFont typeface="Work Sans Light"/>
              <a:buNone/>
              <a:defRPr sz="2100" b="0" i="0" u="none" strike="noStrike" cap="none">
                <a:solidFill>
                  <a:schemeClr val="accent1"/>
                </a:solidFill>
                <a:latin typeface="Work Sans Light"/>
                <a:ea typeface="Work Sans Light"/>
                <a:cs typeface="Work Sans Light"/>
                <a:sym typeface="Work Sans Light"/>
              </a:defRPr>
            </a:lvl6pPr>
            <a:lvl7pPr marL="3200400" marR="0" lvl="6" indent="-304800" algn="ctr" rtl="0">
              <a:lnSpc>
                <a:spcPct val="100000"/>
              </a:lnSpc>
              <a:spcBef>
                <a:spcPts val="0"/>
              </a:spcBef>
              <a:spcAft>
                <a:spcPts val="0"/>
              </a:spcAft>
              <a:buClr>
                <a:schemeClr val="accent1"/>
              </a:buClr>
              <a:buSzPts val="2100"/>
              <a:buFont typeface="Work Sans Light"/>
              <a:buNone/>
              <a:defRPr sz="2100" b="0" i="0" u="none" strike="noStrike" cap="none">
                <a:solidFill>
                  <a:schemeClr val="accent1"/>
                </a:solidFill>
                <a:latin typeface="Work Sans Light"/>
                <a:ea typeface="Work Sans Light"/>
                <a:cs typeface="Work Sans Light"/>
                <a:sym typeface="Work Sans Light"/>
              </a:defRPr>
            </a:lvl7pPr>
            <a:lvl8pPr marL="3657600" marR="0" lvl="7" indent="-304800" algn="ctr" rtl="0">
              <a:lnSpc>
                <a:spcPct val="100000"/>
              </a:lnSpc>
              <a:spcBef>
                <a:spcPts val="0"/>
              </a:spcBef>
              <a:spcAft>
                <a:spcPts val="0"/>
              </a:spcAft>
              <a:buClr>
                <a:schemeClr val="accent1"/>
              </a:buClr>
              <a:buSzPts val="2100"/>
              <a:buFont typeface="Work Sans Light"/>
              <a:buNone/>
              <a:defRPr sz="2100" b="0" i="0" u="none" strike="noStrike" cap="none">
                <a:solidFill>
                  <a:schemeClr val="accent1"/>
                </a:solidFill>
                <a:latin typeface="Work Sans Light"/>
                <a:ea typeface="Work Sans Light"/>
                <a:cs typeface="Work Sans Light"/>
                <a:sym typeface="Work Sans Light"/>
              </a:defRPr>
            </a:lvl8pPr>
            <a:lvl9pPr marL="4114800" marR="0" lvl="8" indent="-304800" algn="ctr" rtl="0">
              <a:lnSpc>
                <a:spcPct val="100000"/>
              </a:lnSpc>
              <a:spcBef>
                <a:spcPts val="0"/>
              </a:spcBef>
              <a:spcAft>
                <a:spcPts val="0"/>
              </a:spcAft>
              <a:buClr>
                <a:schemeClr val="accent1"/>
              </a:buClr>
              <a:buSzPts val="2100"/>
              <a:buFont typeface="Work Sans Light"/>
              <a:buNone/>
              <a:defRPr sz="2100" b="0" i="0" u="none" strike="noStrike" cap="none">
                <a:solidFill>
                  <a:schemeClr val="accent1"/>
                </a:solidFill>
                <a:latin typeface="Work Sans Light"/>
                <a:ea typeface="Work Sans Light"/>
                <a:cs typeface="Work Sans Light"/>
                <a:sym typeface="Work Sans Light"/>
              </a:defRPr>
            </a:lvl9pPr>
          </a:lstStyle>
          <a:p>
            <a:pPr marL="0" indent="0"/>
            <a:r>
              <a:rPr lang="en-US"/>
              <a:t>https://github.com/anandwigma/Forecasting-Energy-Consumption-Using-Prophet</a:t>
            </a:r>
            <a:endParaRPr lang="en-US" dirty="0"/>
          </a:p>
        </p:txBody>
      </p:sp>
    </p:spTree>
    <p:extLst>
      <p:ext uri="{BB962C8B-B14F-4D97-AF65-F5344CB8AC3E}">
        <p14:creationId xmlns:p14="http://schemas.microsoft.com/office/powerpoint/2010/main" val="198812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ctrTitle"/>
          </p:nvPr>
        </p:nvSpPr>
        <p:spPr>
          <a:xfrm>
            <a:off x="766706" y="1611572"/>
            <a:ext cx="2470800" cy="577800"/>
          </a:xfrm>
          <a:prstGeom prst="rect">
            <a:avLst/>
          </a:prstGeom>
        </p:spPr>
        <p:txBody>
          <a:bodyPr spcFirstLastPara="1" wrap="square" lIns="91425" tIns="91425" rIns="91425" bIns="91425" anchor="b" anchorCtr="0">
            <a:noAutofit/>
          </a:bodyPr>
          <a:lstStyle/>
          <a:p>
            <a:pPr lvl="0"/>
            <a:r>
              <a:rPr lang="en-US" dirty="0"/>
              <a:t>DATA</a:t>
            </a:r>
            <a:endParaRPr dirty="0"/>
          </a:p>
        </p:txBody>
      </p:sp>
      <p:sp>
        <p:nvSpPr>
          <p:cNvPr id="218" name="Google Shape;218;p37"/>
          <p:cNvSpPr txBox="1">
            <a:spLocks noGrp="1"/>
          </p:cNvSpPr>
          <p:nvPr>
            <p:ph type="subTitle" idx="1"/>
          </p:nvPr>
        </p:nvSpPr>
        <p:spPr>
          <a:xfrm>
            <a:off x="766706" y="2073022"/>
            <a:ext cx="2559900" cy="577800"/>
          </a:xfrm>
          <a:prstGeom prst="rect">
            <a:avLst/>
          </a:prstGeom>
        </p:spPr>
        <p:txBody>
          <a:bodyPr spcFirstLastPara="1" wrap="square" lIns="91425" tIns="91425" rIns="91425" bIns="91425" anchor="t" anchorCtr="0">
            <a:noAutofit/>
          </a:bodyPr>
          <a:lstStyle/>
          <a:p>
            <a:pPr marL="0" lvl="0" indent="0"/>
            <a:r>
              <a:rPr lang="en-US" dirty="0"/>
              <a:t>Electricity consumption in the state of Kentucky</a:t>
            </a:r>
            <a:endParaRPr dirty="0"/>
          </a:p>
        </p:txBody>
      </p:sp>
      <p:pic>
        <p:nvPicPr>
          <p:cNvPr id="220" name="Google Shape;220;p37"/>
          <p:cNvPicPr preferRelativeResize="0"/>
          <p:nvPr/>
        </p:nvPicPr>
        <p:blipFill rotWithShape="1">
          <a:blip r:embed="rId3">
            <a:alphaModFix/>
          </a:blip>
          <a:srcRect t="7911" b="7920"/>
          <a:stretch/>
        </p:blipFill>
        <p:spPr>
          <a:xfrm>
            <a:off x="4040450" y="615275"/>
            <a:ext cx="3797600" cy="3827050"/>
          </a:xfrm>
          <a:prstGeom prst="rect">
            <a:avLst/>
          </a:prstGeom>
          <a:noFill/>
          <a:ln>
            <a:noFill/>
          </a:ln>
        </p:spPr>
      </p:pic>
      <p:pic>
        <p:nvPicPr>
          <p:cNvPr id="221" name="Google Shape;221;p37"/>
          <p:cNvPicPr preferRelativeResize="0"/>
          <p:nvPr/>
        </p:nvPicPr>
        <p:blipFill rotWithShape="1">
          <a:blip r:embed="rId4">
            <a:alphaModFix/>
          </a:blip>
          <a:srcRect t="4661" b="4643"/>
          <a:stretch/>
        </p:blipFill>
        <p:spPr>
          <a:xfrm>
            <a:off x="6620025" y="399025"/>
            <a:ext cx="3342575" cy="4248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grpSp>
        <p:nvGrpSpPr>
          <p:cNvPr id="441" name="Google Shape;441;p50"/>
          <p:cNvGrpSpPr/>
          <p:nvPr/>
        </p:nvGrpSpPr>
        <p:grpSpPr>
          <a:xfrm>
            <a:off x="2044034" y="1205313"/>
            <a:ext cx="5701989" cy="3037657"/>
            <a:chOff x="2044034" y="1052913"/>
            <a:chExt cx="5701989" cy="3037657"/>
          </a:xfrm>
        </p:grpSpPr>
        <p:grpSp>
          <p:nvGrpSpPr>
            <p:cNvPr id="442" name="Google Shape;442;p50"/>
            <p:cNvGrpSpPr/>
            <p:nvPr/>
          </p:nvGrpSpPr>
          <p:grpSpPr>
            <a:xfrm>
              <a:off x="2044034" y="1052913"/>
              <a:ext cx="5701989" cy="3037657"/>
              <a:chOff x="233350" y="949250"/>
              <a:chExt cx="7137300" cy="3802300"/>
            </a:xfrm>
          </p:grpSpPr>
          <p:sp>
            <p:nvSpPr>
              <p:cNvPr id="443" name="Google Shape;443;p50"/>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0"/>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0"/>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0"/>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0"/>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0"/>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0"/>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0"/>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0"/>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0"/>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0"/>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0"/>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0"/>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0"/>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0"/>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0"/>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0"/>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0"/>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0"/>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0"/>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0"/>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0"/>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0"/>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0"/>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0"/>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0"/>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0"/>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0"/>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0"/>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0"/>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0"/>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0"/>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0"/>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0"/>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0"/>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0"/>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0"/>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0"/>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0"/>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0"/>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0"/>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0"/>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0"/>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0"/>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0"/>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0"/>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0"/>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0"/>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0"/>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0"/>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0"/>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50"/>
            <p:cNvGrpSpPr/>
            <p:nvPr/>
          </p:nvGrpSpPr>
          <p:grpSpPr>
            <a:xfrm>
              <a:off x="2044034" y="1052913"/>
              <a:ext cx="5701989" cy="3037657"/>
              <a:chOff x="233350" y="949250"/>
              <a:chExt cx="7137300" cy="3802300"/>
            </a:xfrm>
          </p:grpSpPr>
          <p:sp>
            <p:nvSpPr>
              <p:cNvPr id="495" name="Google Shape;495;p50"/>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0"/>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0"/>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0"/>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0"/>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0"/>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0"/>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0"/>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0"/>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0"/>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0"/>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0"/>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0"/>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0"/>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0"/>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0"/>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0"/>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0"/>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0"/>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0"/>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0"/>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0"/>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0"/>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0"/>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0"/>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0"/>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0"/>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0"/>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0"/>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0"/>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0"/>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0"/>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0"/>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0"/>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0"/>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0"/>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0"/>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0"/>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0"/>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0"/>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0"/>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0"/>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0"/>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0"/>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0"/>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0"/>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0"/>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0"/>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0"/>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0"/>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6" name="Google Shape;546;p50"/>
          <p:cNvSpPr txBox="1"/>
          <p:nvPr/>
        </p:nvSpPr>
        <p:spPr>
          <a:xfrm>
            <a:off x="2404131" y="4351703"/>
            <a:ext cx="4981800" cy="367800"/>
          </a:xfrm>
          <a:prstGeom prst="rect">
            <a:avLst/>
          </a:prstGeom>
          <a:noFill/>
          <a:ln>
            <a:noFill/>
          </a:ln>
        </p:spPr>
        <p:txBody>
          <a:bodyPr spcFirstLastPara="1" wrap="square" lIns="91425" tIns="91425" rIns="91425" bIns="91425" anchor="t" anchorCtr="0">
            <a:noAutofit/>
          </a:bodyPr>
          <a:lstStyle/>
          <a:p>
            <a:pPr lvl="0" algn="ctr">
              <a:lnSpc>
                <a:spcPct val="115000"/>
              </a:lnSpc>
            </a:pPr>
            <a:r>
              <a:rPr lang="en-US" sz="1200" dirty="0">
                <a:solidFill>
                  <a:schemeClr val="lt1"/>
                </a:solidFill>
                <a:latin typeface="Source Sans Pro Light"/>
                <a:ea typeface="Source Sans Pro Light"/>
                <a:cs typeface="Source Sans Pro Light"/>
                <a:sym typeface="Source Sans Pro Light"/>
              </a:rPr>
              <a:t>Kentucky is located in the eastern United States</a:t>
            </a:r>
            <a:endParaRPr sz="1200" dirty="0">
              <a:solidFill>
                <a:schemeClr val="lt1"/>
              </a:solidFill>
              <a:latin typeface="Source Sans Pro Light"/>
              <a:ea typeface="Source Sans Pro Light"/>
              <a:cs typeface="Source Sans Pro Light"/>
              <a:sym typeface="Source Sans Pro Light"/>
            </a:endParaRPr>
          </a:p>
        </p:txBody>
      </p:sp>
      <p:sp>
        <p:nvSpPr>
          <p:cNvPr id="547" name="Google Shape;547;p50"/>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KENTUCKY STATE</a:t>
            </a:r>
            <a:endParaRPr dirty="0"/>
          </a:p>
        </p:txBody>
      </p:sp>
      <p:pic>
        <p:nvPicPr>
          <p:cNvPr id="548" name="Google Shape;548;p50"/>
          <p:cNvPicPr preferRelativeResize="0"/>
          <p:nvPr/>
        </p:nvPicPr>
        <p:blipFill>
          <a:blip r:embed="rId3">
            <a:alphaModFix/>
          </a:blip>
          <a:stretch>
            <a:fillRect/>
          </a:stretch>
        </p:blipFill>
        <p:spPr>
          <a:xfrm>
            <a:off x="2582747" y="332507"/>
            <a:ext cx="913500" cy="913500"/>
          </a:xfrm>
          <a:prstGeom prst="rect">
            <a:avLst/>
          </a:prstGeom>
          <a:noFill/>
          <a:ln>
            <a:noFill/>
          </a:ln>
        </p:spPr>
      </p:pic>
      <p:cxnSp>
        <p:nvCxnSpPr>
          <p:cNvPr id="549" name="Google Shape;549;p50"/>
          <p:cNvCxnSpPr/>
          <p:nvPr/>
        </p:nvCxnSpPr>
        <p:spPr>
          <a:xfrm>
            <a:off x="3018412" y="1110204"/>
            <a:ext cx="0" cy="1033800"/>
          </a:xfrm>
          <a:prstGeom prst="straightConnector1">
            <a:avLst/>
          </a:prstGeom>
          <a:noFill/>
          <a:ln w="19050" cap="flat" cmpd="sng">
            <a:solidFill>
              <a:schemeClr val="accent2"/>
            </a:solidFill>
            <a:prstDash val="solid"/>
            <a:round/>
            <a:headEnd type="none" w="med" len="med"/>
            <a:tailEnd type="none" w="med" len="med"/>
          </a:ln>
          <a:effectLst>
            <a:outerShdw blurRad="57150" dist="9525" dir="5340000" algn="bl" rotWithShape="0">
              <a:schemeClr val="accent2">
                <a:alpha val="72000"/>
              </a:schemeClr>
            </a:outerShdw>
          </a:effectLst>
        </p:spPr>
      </p:cxnSp>
      <p:cxnSp>
        <p:nvCxnSpPr>
          <p:cNvPr id="550" name="Google Shape;550;p50"/>
          <p:cNvCxnSpPr/>
          <p:nvPr/>
        </p:nvCxnSpPr>
        <p:spPr>
          <a:xfrm>
            <a:off x="3018412" y="1110204"/>
            <a:ext cx="0" cy="1033800"/>
          </a:xfrm>
          <a:prstGeom prst="straightConnector1">
            <a:avLst/>
          </a:prstGeom>
          <a:noFill/>
          <a:ln w="9525" cap="flat" cmpd="sng">
            <a:solidFill>
              <a:schemeClr val="lt1"/>
            </a:solidFill>
            <a:prstDash val="solid"/>
            <a:round/>
            <a:headEnd type="none" w="med" len="med"/>
            <a:tailEnd type="none" w="med" len="med"/>
          </a:ln>
        </p:spPr>
      </p:cxnSp>
      <p:grpSp>
        <p:nvGrpSpPr>
          <p:cNvPr id="162" name="Google Shape;9478;p76">
            <a:extLst>
              <a:ext uri="{FF2B5EF4-FFF2-40B4-BE49-F238E27FC236}">
                <a16:creationId xmlns:a16="http://schemas.microsoft.com/office/drawing/2014/main" id="{9D38785B-ABE9-4A5F-AC3E-CBEA70849B53}"/>
              </a:ext>
            </a:extLst>
          </p:cNvPr>
          <p:cNvGrpSpPr/>
          <p:nvPr/>
        </p:nvGrpSpPr>
        <p:grpSpPr>
          <a:xfrm>
            <a:off x="2872239" y="589001"/>
            <a:ext cx="334634" cy="333904"/>
            <a:chOff x="7429366" y="3223183"/>
            <a:chExt cx="334634" cy="333904"/>
          </a:xfrm>
        </p:grpSpPr>
        <p:sp>
          <p:nvSpPr>
            <p:cNvPr id="163" name="Google Shape;9479;p76">
              <a:extLst>
                <a:ext uri="{FF2B5EF4-FFF2-40B4-BE49-F238E27FC236}">
                  <a16:creationId xmlns:a16="http://schemas.microsoft.com/office/drawing/2014/main" id="{41711D71-1B64-41BB-8567-A66B2D767238}"/>
                </a:ext>
              </a:extLst>
            </p:cNvPr>
            <p:cNvSpPr/>
            <p:nvPr/>
          </p:nvSpPr>
          <p:spPr>
            <a:xfrm>
              <a:off x="7429366" y="3223183"/>
              <a:ext cx="334634" cy="333904"/>
            </a:xfrm>
            <a:custGeom>
              <a:avLst/>
              <a:gdLst/>
              <a:ahLst/>
              <a:cxnLst/>
              <a:rect l="l" t="t" r="r" b="b"/>
              <a:pathLst>
                <a:path w="10538" h="10515" extrusionOk="0">
                  <a:moveTo>
                    <a:pt x="6978" y="322"/>
                  </a:moveTo>
                  <a:cubicBezTo>
                    <a:pt x="7930" y="322"/>
                    <a:pt x="8716" y="1096"/>
                    <a:pt x="8716" y="2061"/>
                  </a:cubicBezTo>
                  <a:cubicBezTo>
                    <a:pt x="8716" y="2334"/>
                    <a:pt x="8633" y="2644"/>
                    <a:pt x="8478" y="2942"/>
                  </a:cubicBezTo>
                  <a:cubicBezTo>
                    <a:pt x="8478" y="2954"/>
                    <a:pt x="8466" y="2977"/>
                    <a:pt x="8466" y="2977"/>
                  </a:cubicBezTo>
                  <a:cubicBezTo>
                    <a:pt x="8061" y="3823"/>
                    <a:pt x="7276" y="4704"/>
                    <a:pt x="6978" y="5025"/>
                  </a:cubicBezTo>
                  <a:cubicBezTo>
                    <a:pt x="6680" y="4716"/>
                    <a:pt x="5894" y="3835"/>
                    <a:pt x="5490" y="2989"/>
                  </a:cubicBezTo>
                  <a:cubicBezTo>
                    <a:pt x="5490" y="2977"/>
                    <a:pt x="5478" y="2954"/>
                    <a:pt x="5478" y="2942"/>
                  </a:cubicBezTo>
                  <a:cubicBezTo>
                    <a:pt x="5323" y="2632"/>
                    <a:pt x="5240" y="2334"/>
                    <a:pt x="5240" y="2061"/>
                  </a:cubicBezTo>
                  <a:cubicBezTo>
                    <a:pt x="5240" y="1096"/>
                    <a:pt x="6025" y="322"/>
                    <a:pt x="6978" y="322"/>
                  </a:cubicBezTo>
                  <a:close/>
                  <a:moveTo>
                    <a:pt x="5252" y="3227"/>
                  </a:moveTo>
                  <a:cubicBezTo>
                    <a:pt x="5728" y="4192"/>
                    <a:pt x="6597" y="5121"/>
                    <a:pt x="6811" y="5335"/>
                  </a:cubicBezTo>
                  <a:lnTo>
                    <a:pt x="6811" y="5811"/>
                  </a:lnTo>
                  <a:lnTo>
                    <a:pt x="3751" y="6728"/>
                  </a:lnTo>
                  <a:lnTo>
                    <a:pt x="3751" y="3668"/>
                  </a:lnTo>
                  <a:lnTo>
                    <a:pt x="5252" y="3227"/>
                  </a:lnTo>
                  <a:close/>
                  <a:moveTo>
                    <a:pt x="8704" y="3239"/>
                  </a:moveTo>
                  <a:lnTo>
                    <a:pt x="10205" y="3668"/>
                  </a:lnTo>
                  <a:lnTo>
                    <a:pt x="10205" y="6728"/>
                  </a:lnTo>
                  <a:lnTo>
                    <a:pt x="7145" y="5811"/>
                  </a:lnTo>
                  <a:lnTo>
                    <a:pt x="7145" y="5335"/>
                  </a:lnTo>
                  <a:cubicBezTo>
                    <a:pt x="7371" y="5121"/>
                    <a:pt x="8228" y="4192"/>
                    <a:pt x="8704" y="3239"/>
                  </a:cubicBezTo>
                  <a:close/>
                  <a:moveTo>
                    <a:pt x="358" y="2763"/>
                  </a:moveTo>
                  <a:lnTo>
                    <a:pt x="3418" y="3668"/>
                  </a:lnTo>
                  <a:lnTo>
                    <a:pt x="3418" y="6728"/>
                  </a:lnTo>
                  <a:lnTo>
                    <a:pt x="2263" y="6383"/>
                  </a:lnTo>
                  <a:cubicBezTo>
                    <a:pt x="2244" y="6375"/>
                    <a:pt x="2225" y="6372"/>
                    <a:pt x="2208" y="6372"/>
                  </a:cubicBezTo>
                  <a:cubicBezTo>
                    <a:pt x="2136" y="6372"/>
                    <a:pt x="2077" y="6425"/>
                    <a:pt x="2049" y="6502"/>
                  </a:cubicBezTo>
                  <a:cubicBezTo>
                    <a:pt x="2025" y="6585"/>
                    <a:pt x="2084" y="6680"/>
                    <a:pt x="2168" y="6704"/>
                  </a:cubicBezTo>
                  <a:lnTo>
                    <a:pt x="3418" y="7085"/>
                  </a:lnTo>
                  <a:lnTo>
                    <a:pt x="3418" y="10121"/>
                  </a:lnTo>
                  <a:lnTo>
                    <a:pt x="358" y="9204"/>
                  </a:lnTo>
                  <a:lnTo>
                    <a:pt x="358" y="6168"/>
                  </a:lnTo>
                  <a:lnTo>
                    <a:pt x="1513" y="6514"/>
                  </a:lnTo>
                  <a:lnTo>
                    <a:pt x="1561" y="6514"/>
                  </a:lnTo>
                  <a:cubicBezTo>
                    <a:pt x="1632" y="6514"/>
                    <a:pt x="1692" y="6466"/>
                    <a:pt x="1727" y="6394"/>
                  </a:cubicBezTo>
                  <a:cubicBezTo>
                    <a:pt x="1751" y="6311"/>
                    <a:pt x="1692" y="6216"/>
                    <a:pt x="1608" y="6192"/>
                  </a:cubicBezTo>
                  <a:lnTo>
                    <a:pt x="358" y="5811"/>
                  </a:lnTo>
                  <a:lnTo>
                    <a:pt x="358" y="2763"/>
                  </a:lnTo>
                  <a:close/>
                  <a:moveTo>
                    <a:pt x="7145" y="6156"/>
                  </a:moveTo>
                  <a:lnTo>
                    <a:pt x="10205" y="7061"/>
                  </a:lnTo>
                  <a:lnTo>
                    <a:pt x="10205" y="10121"/>
                  </a:lnTo>
                  <a:lnTo>
                    <a:pt x="7145" y="9204"/>
                  </a:lnTo>
                  <a:lnTo>
                    <a:pt x="7145" y="7990"/>
                  </a:lnTo>
                  <a:cubicBezTo>
                    <a:pt x="7145" y="7895"/>
                    <a:pt x="7073" y="7823"/>
                    <a:pt x="6978" y="7823"/>
                  </a:cubicBezTo>
                  <a:cubicBezTo>
                    <a:pt x="6895" y="7823"/>
                    <a:pt x="6811" y="7895"/>
                    <a:pt x="6811" y="7990"/>
                  </a:cubicBezTo>
                  <a:lnTo>
                    <a:pt x="6811" y="9204"/>
                  </a:lnTo>
                  <a:lnTo>
                    <a:pt x="3751" y="10121"/>
                  </a:lnTo>
                  <a:lnTo>
                    <a:pt x="3751" y="7061"/>
                  </a:lnTo>
                  <a:lnTo>
                    <a:pt x="6811" y="6156"/>
                  </a:lnTo>
                  <a:lnTo>
                    <a:pt x="6811" y="7311"/>
                  </a:lnTo>
                  <a:cubicBezTo>
                    <a:pt x="6811" y="7407"/>
                    <a:pt x="6895" y="7478"/>
                    <a:pt x="6978" y="7478"/>
                  </a:cubicBezTo>
                  <a:cubicBezTo>
                    <a:pt x="7073" y="7478"/>
                    <a:pt x="7145" y="7407"/>
                    <a:pt x="7145" y="7311"/>
                  </a:cubicBezTo>
                  <a:lnTo>
                    <a:pt x="7145" y="6156"/>
                  </a:lnTo>
                  <a:close/>
                  <a:moveTo>
                    <a:pt x="6966" y="1"/>
                  </a:moveTo>
                  <a:cubicBezTo>
                    <a:pt x="5823" y="1"/>
                    <a:pt x="4894" y="918"/>
                    <a:pt x="4894" y="2061"/>
                  </a:cubicBezTo>
                  <a:cubicBezTo>
                    <a:pt x="4894" y="2334"/>
                    <a:pt x="4966" y="2632"/>
                    <a:pt x="5085" y="2930"/>
                  </a:cubicBezTo>
                  <a:lnTo>
                    <a:pt x="3573" y="3370"/>
                  </a:lnTo>
                  <a:lnTo>
                    <a:pt x="215" y="2382"/>
                  </a:lnTo>
                  <a:cubicBezTo>
                    <a:pt x="205" y="2375"/>
                    <a:pt x="192" y="2372"/>
                    <a:pt x="179" y="2372"/>
                  </a:cubicBezTo>
                  <a:cubicBezTo>
                    <a:pt x="146" y="2372"/>
                    <a:pt x="106" y="2389"/>
                    <a:pt x="72" y="2406"/>
                  </a:cubicBezTo>
                  <a:cubicBezTo>
                    <a:pt x="25" y="2442"/>
                    <a:pt x="1" y="2477"/>
                    <a:pt x="1" y="2537"/>
                  </a:cubicBezTo>
                  <a:lnTo>
                    <a:pt x="1" y="5954"/>
                  </a:lnTo>
                  <a:lnTo>
                    <a:pt x="1" y="9335"/>
                  </a:lnTo>
                  <a:cubicBezTo>
                    <a:pt x="1" y="9419"/>
                    <a:pt x="37" y="9478"/>
                    <a:pt x="120" y="9502"/>
                  </a:cubicBezTo>
                  <a:lnTo>
                    <a:pt x="3513" y="10514"/>
                  </a:lnTo>
                  <a:lnTo>
                    <a:pt x="3573" y="10514"/>
                  </a:lnTo>
                  <a:lnTo>
                    <a:pt x="6847" y="9550"/>
                  </a:lnTo>
                  <a:cubicBezTo>
                    <a:pt x="6859" y="9562"/>
                    <a:pt x="6883" y="9562"/>
                    <a:pt x="6918" y="9562"/>
                  </a:cubicBezTo>
                  <a:cubicBezTo>
                    <a:pt x="6942" y="9562"/>
                    <a:pt x="6966" y="9562"/>
                    <a:pt x="6990" y="9550"/>
                  </a:cubicBezTo>
                  <a:lnTo>
                    <a:pt x="10264" y="10514"/>
                  </a:lnTo>
                  <a:lnTo>
                    <a:pt x="10312" y="10514"/>
                  </a:lnTo>
                  <a:cubicBezTo>
                    <a:pt x="10335" y="10514"/>
                    <a:pt x="10383" y="10502"/>
                    <a:pt x="10419" y="10490"/>
                  </a:cubicBezTo>
                  <a:cubicBezTo>
                    <a:pt x="10455" y="10454"/>
                    <a:pt x="10490" y="10407"/>
                    <a:pt x="10490" y="10347"/>
                  </a:cubicBezTo>
                  <a:lnTo>
                    <a:pt x="10538" y="6942"/>
                  </a:lnTo>
                  <a:lnTo>
                    <a:pt x="10538" y="3549"/>
                  </a:lnTo>
                  <a:cubicBezTo>
                    <a:pt x="10538" y="3477"/>
                    <a:pt x="10490" y="3418"/>
                    <a:pt x="10419" y="3394"/>
                  </a:cubicBezTo>
                  <a:lnTo>
                    <a:pt x="8835" y="2930"/>
                  </a:lnTo>
                  <a:cubicBezTo>
                    <a:pt x="8954" y="2632"/>
                    <a:pt x="9038" y="2334"/>
                    <a:pt x="9038" y="2061"/>
                  </a:cubicBezTo>
                  <a:cubicBezTo>
                    <a:pt x="9038" y="918"/>
                    <a:pt x="8109" y="1"/>
                    <a:pt x="696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9480;p76">
              <a:extLst>
                <a:ext uri="{FF2B5EF4-FFF2-40B4-BE49-F238E27FC236}">
                  <a16:creationId xmlns:a16="http://schemas.microsoft.com/office/drawing/2014/main" id="{D74CE377-331A-496E-8F25-9F3092B4E697}"/>
                </a:ext>
              </a:extLst>
            </p:cNvPr>
            <p:cNvSpPr/>
            <p:nvPr/>
          </p:nvSpPr>
          <p:spPr>
            <a:xfrm>
              <a:off x="7613514" y="3251541"/>
              <a:ext cx="74878" cy="74529"/>
            </a:xfrm>
            <a:custGeom>
              <a:avLst/>
              <a:gdLst/>
              <a:ahLst/>
              <a:cxnLst/>
              <a:rect l="l" t="t" r="r" b="b"/>
              <a:pathLst>
                <a:path w="2358" h="2347" extrusionOk="0">
                  <a:moveTo>
                    <a:pt x="1179" y="322"/>
                  </a:moveTo>
                  <a:cubicBezTo>
                    <a:pt x="1643" y="322"/>
                    <a:pt x="2012" y="691"/>
                    <a:pt x="2012" y="1156"/>
                  </a:cubicBezTo>
                  <a:cubicBezTo>
                    <a:pt x="2012" y="1620"/>
                    <a:pt x="1643" y="1989"/>
                    <a:pt x="1179" y="1989"/>
                  </a:cubicBezTo>
                  <a:cubicBezTo>
                    <a:pt x="715" y="1989"/>
                    <a:pt x="345" y="1620"/>
                    <a:pt x="345" y="1156"/>
                  </a:cubicBezTo>
                  <a:cubicBezTo>
                    <a:pt x="334" y="703"/>
                    <a:pt x="715" y="322"/>
                    <a:pt x="1179" y="322"/>
                  </a:cubicBezTo>
                  <a:close/>
                  <a:moveTo>
                    <a:pt x="1179" y="1"/>
                  </a:moveTo>
                  <a:cubicBezTo>
                    <a:pt x="524" y="1"/>
                    <a:pt x="0" y="513"/>
                    <a:pt x="0" y="1168"/>
                  </a:cubicBezTo>
                  <a:cubicBezTo>
                    <a:pt x="0" y="1811"/>
                    <a:pt x="524" y="2346"/>
                    <a:pt x="1179" y="2346"/>
                  </a:cubicBezTo>
                  <a:cubicBezTo>
                    <a:pt x="1834" y="2346"/>
                    <a:pt x="2358" y="1822"/>
                    <a:pt x="2358" y="1168"/>
                  </a:cubicBezTo>
                  <a:cubicBezTo>
                    <a:pt x="2358" y="513"/>
                    <a:pt x="1834" y="1"/>
                    <a:pt x="1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8"/>
          <p:cNvSpPr/>
          <p:nvPr/>
        </p:nvSpPr>
        <p:spPr>
          <a:xfrm>
            <a:off x="2218375" y="984475"/>
            <a:ext cx="6647329" cy="3174600"/>
          </a:xfrm>
          <a:prstGeom prst="roundRect">
            <a:avLst>
              <a:gd name="adj" fmla="val 16667"/>
            </a:avLst>
          </a:prstGeom>
          <a:noFill/>
          <a:ln w="19050"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8"/>
          <p:cNvSpPr/>
          <p:nvPr/>
        </p:nvSpPr>
        <p:spPr>
          <a:xfrm>
            <a:off x="2218375" y="984475"/>
            <a:ext cx="6647329" cy="31746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8"/>
          <p:cNvSpPr txBox="1">
            <a:spLocks noGrp="1"/>
          </p:cNvSpPr>
          <p:nvPr>
            <p:ph type="body" idx="1"/>
          </p:nvPr>
        </p:nvSpPr>
        <p:spPr>
          <a:xfrm>
            <a:off x="2719272" y="1263590"/>
            <a:ext cx="4364921" cy="2616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The data that would be used contains:</a:t>
            </a:r>
            <a:br>
              <a:rPr lang="en" dirty="0"/>
            </a:br>
            <a:endParaRPr dirty="0"/>
          </a:p>
          <a:p>
            <a:pPr marL="457200" lvl="0" indent="-317500" algn="l" rtl="0">
              <a:spcBef>
                <a:spcPts val="0"/>
              </a:spcBef>
              <a:spcAft>
                <a:spcPts val="0"/>
              </a:spcAft>
              <a:buSzPts val="1400"/>
              <a:buFont typeface="Barlow Semi Condensed"/>
              <a:buChar char="●"/>
            </a:pPr>
            <a:r>
              <a:rPr lang="en-US" dirty="0"/>
              <a:t>Hourly timestamp</a:t>
            </a:r>
            <a:r>
              <a:rPr lang="en" dirty="0"/>
              <a:t> </a:t>
            </a:r>
            <a:endParaRPr dirty="0"/>
          </a:p>
          <a:p>
            <a:pPr marL="457200" lvl="0" indent="-317500" algn="l" rtl="0">
              <a:spcBef>
                <a:spcPts val="0"/>
              </a:spcBef>
              <a:spcAft>
                <a:spcPts val="0"/>
              </a:spcAft>
              <a:buSzPts val="1400"/>
              <a:buFont typeface="Barlow Semi Condensed"/>
              <a:buChar char="●"/>
            </a:pPr>
            <a:r>
              <a:rPr lang="en-US" dirty="0"/>
              <a:t>Electricity usage in Mega Watt (MW)</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US" dirty="0"/>
              <a:t>This data was obtained from PJM (Pennsylvania, Jersey, Maryland Power Pool).</a:t>
            </a:r>
          </a:p>
          <a:p>
            <a:pPr marL="0" lvl="0" indent="0" algn="l" rtl="0">
              <a:spcBef>
                <a:spcPts val="0"/>
              </a:spcBef>
              <a:spcAft>
                <a:spcPts val="0"/>
              </a:spcAft>
              <a:buClr>
                <a:schemeClr val="dk1"/>
              </a:buClr>
              <a:buSzPts val="1100"/>
              <a:buFont typeface="Arial"/>
              <a:buNone/>
            </a:pPr>
            <a:r>
              <a:rPr lang="en-US" dirty="0"/>
              <a:t>URL:</a:t>
            </a:r>
          </a:p>
          <a:p>
            <a:pPr marL="0" lvl="0" indent="0">
              <a:buClr>
                <a:schemeClr val="dk1"/>
              </a:buClr>
              <a:buSzPts val="1100"/>
              <a:buNone/>
            </a:pPr>
            <a:r>
              <a:rPr lang="en-US" dirty="0"/>
              <a:t>https://www.kaggle.com/robikscube/hourly-energy-consumption#EKPC_hourly.csv </a:t>
            </a:r>
            <a:endParaRPr dirty="0"/>
          </a:p>
          <a:p>
            <a:pPr marL="0" lvl="0" indent="0" algn="l" rtl="0">
              <a:spcBef>
                <a:spcPts val="0"/>
              </a:spcBef>
              <a:spcAft>
                <a:spcPts val="1600"/>
              </a:spcAft>
              <a:buNone/>
            </a:pPr>
            <a:endParaRPr dirty="0"/>
          </a:p>
        </p:txBody>
      </p:sp>
      <p:sp>
        <p:nvSpPr>
          <p:cNvPr id="229" name="Google Shape;229;p38"/>
          <p:cNvSpPr txBox="1">
            <a:spLocks noGrp="1"/>
          </p:cNvSpPr>
          <p:nvPr>
            <p:ph type="title"/>
          </p:nvPr>
        </p:nvSpPr>
        <p:spPr>
          <a:xfrm rot="-5400000">
            <a:off x="-860750" y="2252575"/>
            <a:ext cx="33363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ELECTRICITY USAGE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44"/>
          <p:cNvSpPr txBox="1">
            <a:spLocks noGrp="1"/>
          </p:cNvSpPr>
          <p:nvPr>
            <p:ph type="title"/>
          </p:nvPr>
        </p:nvSpPr>
        <p:spPr>
          <a:xfrm rot="-5400000">
            <a:off x="-691700" y="2252525"/>
            <a:ext cx="2998200" cy="643800"/>
          </a:xfrm>
          <a:prstGeom prst="rect">
            <a:avLst/>
          </a:prstGeom>
        </p:spPr>
        <p:txBody>
          <a:bodyPr spcFirstLastPara="1" wrap="square" lIns="91425" tIns="91425" rIns="91425" bIns="91425" anchor="ctr" anchorCtr="0">
            <a:noAutofit/>
          </a:bodyPr>
          <a:lstStyle/>
          <a:p>
            <a:pPr lvl="0">
              <a:buClr>
                <a:schemeClr val="dk1"/>
              </a:buClr>
              <a:buSzPts val="1100"/>
            </a:pPr>
            <a:r>
              <a:rPr lang="en-US" dirty="0"/>
              <a:t>ELECTRICITY USAGE</a:t>
            </a:r>
            <a:endParaRPr dirty="0"/>
          </a:p>
        </p:txBody>
      </p:sp>
      <p:sp>
        <p:nvSpPr>
          <p:cNvPr id="309" name="Google Shape;309;p44"/>
          <p:cNvSpPr txBox="1">
            <a:spLocks noGrp="1"/>
          </p:cNvSpPr>
          <p:nvPr>
            <p:ph type="ctrTitle" idx="4294967295"/>
          </p:nvPr>
        </p:nvSpPr>
        <p:spPr>
          <a:xfrm>
            <a:off x="6517899" y="2031091"/>
            <a:ext cx="1906500" cy="3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ENERGY USAGE (MW)</a:t>
            </a:r>
            <a:endParaRPr sz="1400" dirty="0"/>
          </a:p>
        </p:txBody>
      </p:sp>
      <p:sp>
        <p:nvSpPr>
          <p:cNvPr id="310" name="Google Shape;310;p44"/>
          <p:cNvSpPr txBox="1">
            <a:spLocks noGrp="1"/>
          </p:cNvSpPr>
          <p:nvPr>
            <p:ph type="subTitle" idx="4294967295"/>
          </p:nvPr>
        </p:nvSpPr>
        <p:spPr>
          <a:xfrm>
            <a:off x="6517899" y="2527748"/>
            <a:ext cx="1433400" cy="790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dirty="0"/>
              <a:t>Data collected from 01/06/2013 1:00</a:t>
            </a:r>
            <a:r>
              <a:rPr lang="en-US" dirty="0">
                <a:sym typeface="Wingdings" panose="05000000000000000000" pitchFamily="2" charset="2"/>
              </a:rPr>
              <a:t>:00</a:t>
            </a:r>
            <a:r>
              <a:rPr lang="en-US" dirty="0"/>
              <a:t> to 03/08/2018 00:00:00</a:t>
            </a:r>
            <a:endParaRPr dirty="0"/>
          </a:p>
        </p:txBody>
      </p:sp>
      <p:pic>
        <p:nvPicPr>
          <p:cNvPr id="1028" name="Picture 4">
            <a:extLst>
              <a:ext uri="{FF2B5EF4-FFF2-40B4-BE49-F238E27FC236}">
                <a16:creationId xmlns:a16="http://schemas.microsoft.com/office/drawing/2014/main" id="{6612A774-AA71-4934-BA58-FA21924C42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400" y="69574"/>
            <a:ext cx="5050338" cy="4825448"/>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oogle Shape;9545;p76">
            <a:extLst>
              <a:ext uri="{FF2B5EF4-FFF2-40B4-BE49-F238E27FC236}">
                <a16:creationId xmlns:a16="http://schemas.microsoft.com/office/drawing/2014/main" id="{4C5C16E9-C062-4EBA-AAB6-5F411B6852FF}"/>
              </a:ext>
            </a:extLst>
          </p:cNvPr>
          <p:cNvGrpSpPr/>
          <p:nvPr/>
        </p:nvGrpSpPr>
        <p:grpSpPr>
          <a:xfrm>
            <a:off x="6143190" y="2153738"/>
            <a:ext cx="374709" cy="374010"/>
            <a:chOff x="1421638" y="4125629"/>
            <a:chExt cx="374709" cy="374010"/>
          </a:xfrm>
        </p:grpSpPr>
        <p:sp>
          <p:nvSpPr>
            <p:cNvPr id="39" name="Google Shape;9546;p76">
              <a:extLst>
                <a:ext uri="{FF2B5EF4-FFF2-40B4-BE49-F238E27FC236}">
                  <a16:creationId xmlns:a16="http://schemas.microsoft.com/office/drawing/2014/main" id="{7229C7B8-F194-400F-8F97-53BBBAD5850A}"/>
                </a:ext>
              </a:extLst>
            </p:cNvPr>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547;p76">
              <a:extLst>
                <a:ext uri="{FF2B5EF4-FFF2-40B4-BE49-F238E27FC236}">
                  <a16:creationId xmlns:a16="http://schemas.microsoft.com/office/drawing/2014/main" id="{4F905092-7469-4B9A-8A34-B172BC02701F}"/>
                </a:ext>
              </a:extLst>
            </p:cNvPr>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6"/>
          <p:cNvSpPr txBox="1">
            <a:spLocks noGrp="1"/>
          </p:cNvSpPr>
          <p:nvPr>
            <p:ph type="ctrTitle"/>
          </p:nvPr>
        </p:nvSpPr>
        <p:spPr>
          <a:xfrm>
            <a:off x="5735301" y="2311315"/>
            <a:ext cx="2791800" cy="577800"/>
          </a:xfrm>
          <a:prstGeom prst="rect">
            <a:avLst/>
          </a:prstGeom>
        </p:spPr>
        <p:txBody>
          <a:bodyPr spcFirstLastPara="1" wrap="square" lIns="91425" tIns="91425" rIns="91425" bIns="91425" anchor="b" anchorCtr="0">
            <a:noAutofit/>
          </a:bodyPr>
          <a:lstStyle/>
          <a:p>
            <a:pPr lvl="0"/>
            <a:r>
              <a:rPr lang="en-US" dirty="0"/>
              <a:t>Method</a:t>
            </a:r>
          </a:p>
        </p:txBody>
      </p:sp>
      <p:sp>
        <p:nvSpPr>
          <p:cNvPr id="363" name="Google Shape;363;p46"/>
          <p:cNvSpPr txBox="1">
            <a:spLocks noGrp="1"/>
          </p:cNvSpPr>
          <p:nvPr>
            <p:ph type="subTitle" idx="1"/>
          </p:nvPr>
        </p:nvSpPr>
        <p:spPr>
          <a:xfrm>
            <a:off x="5985524" y="2780870"/>
            <a:ext cx="25416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Prophet from Facebook</a:t>
            </a:r>
            <a:endParaRPr dirty="0"/>
          </a:p>
        </p:txBody>
      </p:sp>
      <p:pic>
        <p:nvPicPr>
          <p:cNvPr id="364" name="Google Shape;364;p46"/>
          <p:cNvPicPr preferRelativeResize="0"/>
          <p:nvPr/>
        </p:nvPicPr>
        <p:blipFill rotWithShape="1">
          <a:blip r:embed="rId3">
            <a:alphaModFix/>
          </a:blip>
          <a:srcRect t="7911" b="7920"/>
          <a:stretch/>
        </p:blipFill>
        <p:spPr>
          <a:xfrm>
            <a:off x="-1479550" y="615275"/>
            <a:ext cx="3797600" cy="3827050"/>
          </a:xfrm>
          <a:prstGeom prst="rect">
            <a:avLst/>
          </a:prstGeom>
          <a:noFill/>
          <a:ln>
            <a:noFill/>
          </a:ln>
        </p:spPr>
      </p:pic>
      <p:pic>
        <p:nvPicPr>
          <p:cNvPr id="365" name="Google Shape;365;p46"/>
          <p:cNvPicPr preferRelativeResize="0"/>
          <p:nvPr/>
        </p:nvPicPr>
        <p:blipFill rotWithShape="1">
          <a:blip r:embed="rId4">
            <a:alphaModFix/>
          </a:blip>
          <a:srcRect t="6822" b="6822"/>
          <a:stretch/>
        </p:blipFill>
        <p:spPr>
          <a:xfrm>
            <a:off x="1100025" y="710275"/>
            <a:ext cx="3342575" cy="3626375"/>
          </a:xfrm>
          <a:prstGeom prst="rect">
            <a:avLst/>
          </a:prstGeom>
          <a:noFill/>
          <a:ln>
            <a:noFill/>
          </a:ln>
        </p:spPr>
      </p:pic>
      <p:sp>
        <p:nvSpPr>
          <p:cNvPr id="366" name="Google Shape;366;p46"/>
          <p:cNvSpPr txBox="1">
            <a:spLocks noGrp="1"/>
          </p:cNvSpPr>
          <p:nvPr>
            <p:ph type="title" idx="2"/>
          </p:nvPr>
        </p:nvSpPr>
        <p:spPr>
          <a:xfrm>
            <a:off x="6773458" y="1717600"/>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4" name="Google Shape;10195;p78">
            <a:extLst>
              <a:ext uri="{FF2B5EF4-FFF2-40B4-BE49-F238E27FC236}">
                <a16:creationId xmlns:a16="http://schemas.microsoft.com/office/drawing/2014/main" id="{0C8B7786-E726-4354-B4E3-01115B7FA59D}"/>
              </a:ext>
            </a:extLst>
          </p:cNvPr>
          <p:cNvGrpSpPr/>
          <p:nvPr/>
        </p:nvGrpSpPr>
        <p:grpSpPr>
          <a:xfrm>
            <a:off x="5467807" y="1510851"/>
            <a:ext cx="4673886" cy="4432750"/>
            <a:chOff x="6259175" y="1559008"/>
            <a:chExt cx="271743" cy="272093"/>
          </a:xfrm>
          <a:solidFill>
            <a:schemeClr val="accent2">
              <a:alpha val="25000"/>
            </a:schemeClr>
          </a:solidFill>
        </p:grpSpPr>
        <p:sp>
          <p:nvSpPr>
            <p:cNvPr id="5" name="Google Shape;10196;p78">
              <a:extLst>
                <a:ext uri="{FF2B5EF4-FFF2-40B4-BE49-F238E27FC236}">
                  <a16:creationId xmlns:a16="http://schemas.microsoft.com/office/drawing/2014/main" id="{04A4F27A-50D6-4779-AA84-9C1A84166B88}"/>
                </a:ext>
              </a:extLst>
            </p:cNvPr>
            <p:cNvSpPr/>
            <p:nvPr/>
          </p:nvSpPr>
          <p:spPr>
            <a:xfrm>
              <a:off x="6259175" y="1559008"/>
              <a:ext cx="271743" cy="272093"/>
            </a:xfrm>
            <a:custGeom>
              <a:avLst/>
              <a:gdLst/>
              <a:ahLst/>
              <a:cxnLst/>
              <a:rect l="l" t="t" r="r" b="b"/>
              <a:pathLst>
                <a:path w="8538" h="8549" extrusionOk="0">
                  <a:moveTo>
                    <a:pt x="4263" y="0"/>
                  </a:moveTo>
                  <a:cubicBezTo>
                    <a:pt x="3120" y="0"/>
                    <a:pt x="2049" y="453"/>
                    <a:pt x="1251" y="1250"/>
                  </a:cubicBezTo>
                  <a:cubicBezTo>
                    <a:pt x="441" y="2060"/>
                    <a:pt x="1" y="3131"/>
                    <a:pt x="1" y="4274"/>
                  </a:cubicBezTo>
                  <a:cubicBezTo>
                    <a:pt x="1" y="5417"/>
                    <a:pt x="441" y="6489"/>
                    <a:pt x="1251" y="7299"/>
                  </a:cubicBezTo>
                  <a:cubicBezTo>
                    <a:pt x="2049" y="8096"/>
                    <a:pt x="3120" y="8549"/>
                    <a:pt x="4263" y="8549"/>
                  </a:cubicBezTo>
                  <a:cubicBezTo>
                    <a:pt x="5418" y="8549"/>
                    <a:pt x="6490" y="8096"/>
                    <a:pt x="7287" y="7299"/>
                  </a:cubicBezTo>
                  <a:cubicBezTo>
                    <a:pt x="8097" y="6489"/>
                    <a:pt x="8537" y="5417"/>
                    <a:pt x="8537" y="4274"/>
                  </a:cubicBezTo>
                  <a:cubicBezTo>
                    <a:pt x="8526" y="4179"/>
                    <a:pt x="8526" y="4108"/>
                    <a:pt x="8526" y="4036"/>
                  </a:cubicBezTo>
                  <a:cubicBezTo>
                    <a:pt x="8526" y="3965"/>
                    <a:pt x="8466" y="3917"/>
                    <a:pt x="8383" y="3917"/>
                  </a:cubicBezTo>
                  <a:cubicBezTo>
                    <a:pt x="8311" y="3917"/>
                    <a:pt x="8276" y="3977"/>
                    <a:pt x="8276" y="4048"/>
                  </a:cubicBezTo>
                  <a:lnTo>
                    <a:pt x="8276" y="4274"/>
                  </a:lnTo>
                  <a:cubicBezTo>
                    <a:pt x="8276" y="5346"/>
                    <a:pt x="7859" y="6358"/>
                    <a:pt x="7097" y="7120"/>
                  </a:cubicBezTo>
                  <a:cubicBezTo>
                    <a:pt x="6335" y="7882"/>
                    <a:pt x="5323" y="8287"/>
                    <a:pt x="4251" y="8287"/>
                  </a:cubicBezTo>
                  <a:cubicBezTo>
                    <a:pt x="3180" y="8287"/>
                    <a:pt x="2168" y="7870"/>
                    <a:pt x="1406" y="7120"/>
                  </a:cubicBezTo>
                  <a:cubicBezTo>
                    <a:pt x="656" y="6358"/>
                    <a:pt x="239" y="5346"/>
                    <a:pt x="239" y="4274"/>
                  </a:cubicBezTo>
                  <a:cubicBezTo>
                    <a:pt x="239" y="3203"/>
                    <a:pt x="644" y="2191"/>
                    <a:pt x="1406" y="1429"/>
                  </a:cubicBezTo>
                  <a:cubicBezTo>
                    <a:pt x="2168" y="667"/>
                    <a:pt x="3180" y="250"/>
                    <a:pt x="4251" y="250"/>
                  </a:cubicBezTo>
                  <a:cubicBezTo>
                    <a:pt x="5204" y="250"/>
                    <a:pt x="6121" y="595"/>
                    <a:pt x="6847" y="1203"/>
                  </a:cubicBezTo>
                  <a:cubicBezTo>
                    <a:pt x="7561" y="1822"/>
                    <a:pt x="8049" y="2655"/>
                    <a:pt x="8216" y="3560"/>
                  </a:cubicBezTo>
                  <a:cubicBezTo>
                    <a:pt x="8227" y="3624"/>
                    <a:pt x="8276" y="3669"/>
                    <a:pt x="8337" y="3669"/>
                  </a:cubicBezTo>
                  <a:cubicBezTo>
                    <a:pt x="8344" y="3669"/>
                    <a:pt x="8352" y="3668"/>
                    <a:pt x="8359" y="3667"/>
                  </a:cubicBezTo>
                  <a:cubicBezTo>
                    <a:pt x="8430" y="3643"/>
                    <a:pt x="8478" y="3584"/>
                    <a:pt x="8466" y="3512"/>
                  </a:cubicBezTo>
                  <a:cubicBezTo>
                    <a:pt x="8287" y="2548"/>
                    <a:pt x="7775" y="1655"/>
                    <a:pt x="7025" y="1012"/>
                  </a:cubicBezTo>
                  <a:cubicBezTo>
                    <a:pt x="6251" y="357"/>
                    <a:pt x="5275" y="0"/>
                    <a:pt x="42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7;p78">
              <a:extLst>
                <a:ext uri="{FF2B5EF4-FFF2-40B4-BE49-F238E27FC236}">
                  <a16:creationId xmlns:a16="http://schemas.microsoft.com/office/drawing/2014/main" id="{5FFFA987-1F85-486C-B3A7-F4CF3DE5B66E}"/>
                </a:ext>
              </a:extLst>
            </p:cNvPr>
            <p:cNvSpPr/>
            <p:nvPr/>
          </p:nvSpPr>
          <p:spPr>
            <a:xfrm>
              <a:off x="6278145" y="1577946"/>
              <a:ext cx="231927" cy="232309"/>
            </a:xfrm>
            <a:custGeom>
              <a:avLst/>
              <a:gdLst/>
              <a:ahLst/>
              <a:cxnLst/>
              <a:rect l="l" t="t" r="r" b="b"/>
              <a:pathLst>
                <a:path w="7287" h="7299" extrusionOk="0">
                  <a:moveTo>
                    <a:pt x="3643" y="0"/>
                  </a:moveTo>
                  <a:cubicBezTo>
                    <a:pt x="3119" y="0"/>
                    <a:pt x="2631" y="108"/>
                    <a:pt x="2155" y="322"/>
                  </a:cubicBezTo>
                  <a:cubicBezTo>
                    <a:pt x="1703" y="524"/>
                    <a:pt x="1310" y="810"/>
                    <a:pt x="964" y="1179"/>
                  </a:cubicBezTo>
                  <a:cubicBezTo>
                    <a:pt x="917" y="1227"/>
                    <a:pt x="917" y="1310"/>
                    <a:pt x="964" y="1358"/>
                  </a:cubicBezTo>
                  <a:cubicBezTo>
                    <a:pt x="988" y="1382"/>
                    <a:pt x="1021" y="1393"/>
                    <a:pt x="1054" y="1393"/>
                  </a:cubicBezTo>
                  <a:cubicBezTo>
                    <a:pt x="1086" y="1393"/>
                    <a:pt x="1119" y="1382"/>
                    <a:pt x="1143" y="1358"/>
                  </a:cubicBezTo>
                  <a:cubicBezTo>
                    <a:pt x="1453" y="1012"/>
                    <a:pt x="1822" y="750"/>
                    <a:pt x="2262" y="560"/>
                  </a:cubicBezTo>
                  <a:cubicBezTo>
                    <a:pt x="2691" y="358"/>
                    <a:pt x="3167" y="262"/>
                    <a:pt x="3643" y="262"/>
                  </a:cubicBezTo>
                  <a:cubicBezTo>
                    <a:pt x="5513" y="262"/>
                    <a:pt x="7037" y="1774"/>
                    <a:pt x="7037" y="3656"/>
                  </a:cubicBezTo>
                  <a:cubicBezTo>
                    <a:pt x="7037" y="5525"/>
                    <a:pt x="5513" y="7049"/>
                    <a:pt x="3643" y="7049"/>
                  </a:cubicBezTo>
                  <a:cubicBezTo>
                    <a:pt x="1762" y="7049"/>
                    <a:pt x="250" y="5525"/>
                    <a:pt x="250" y="3656"/>
                  </a:cubicBezTo>
                  <a:cubicBezTo>
                    <a:pt x="250" y="2977"/>
                    <a:pt x="441" y="2322"/>
                    <a:pt x="810" y="1774"/>
                  </a:cubicBezTo>
                  <a:cubicBezTo>
                    <a:pt x="857" y="1727"/>
                    <a:pt x="845" y="1655"/>
                    <a:pt x="786" y="1608"/>
                  </a:cubicBezTo>
                  <a:cubicBezTo>
                    <a:pt x="766" y="1596"/>
                    <a:pt x="743" y="1591"/>
                    <a:pt x="721" y="1591"/>
                  </a:cubicBezTo>
                  <a:cubicBezTo>
                    <a:pt x="676" y="1591"/>
                    <a:pt x="631" y="1612"/>
                    <a:pt x="607" y="1643"/>
                  </a:cubicBezTo>
                  <a:cubicBezTo>
                    <a:pt x="202" y="2239"/>
                    <a:pt x="0" y="2941"/>
                    <a:pt x="0" y="3656"/>
                  </a:cubicBezTo>
                  <a:cubicBezTo>
                    <a:pt x="0" y="4632"/>
                    <a:pt x="381" y="5537"/>
                    <a:pt x="1072" y="6227"/>
                  </a:cubicBezTo>
                  <a:cubicBezTo>
                    <a:pt x="1750" y="6906"/>
                    <a:pt x="2679" y="7299"/>
                    <a:pt x="3643" y="7299"/>
                  </a:cubicBezTo>
                  <a:cubicBezTo>
                    <a:pt x="4620" y="7299"/>
                    <a:pt x="5536" y="6906"/>
                    <a:pt x="6215" y="6227"/>
                  </a:cubicBezTo>
                  <a:cubicBezTo>
                    <a:pt x="6894" y="5537"/>
                    <a:pt x="7287" y="4620"/>
                    <a:pt x="7287" y="3656"/>
                  </a:cubicBezTo>
                  <a:cubicBezTo>
                    <a:pt x="7287" y="2679"/>
                    <a:pt x="6906" y="1763"/>
                    <a:pt x="6215" y="1072"/>
                  </a:cubicBezTo>
                  <a:cubicBezTo>
                    <a:pt x="5536" y="393"/>
                    <a:pt x="4608" y="0"/>
                    <a:pt x="36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8;p78">
              <a:extLst>
                <a:ext uri="{FF2B5EF4-FFF2-40B4-BE49-F238E27FC236}">
                  <a16:creationId xmlns:a16="http://schemas.microsoft.com/office/drawing/2014/main" id="{F85EE026-3F68-4986-9CC2-5C4D5DB04EC9}"/>
                </a:ext>
              </a:extLst>
            </p:cNvPr>
            <p:cNvSpPr/>
            <p:nvPr/>
          </p:nvSpPr>
          <p:spPr>
            <a:xfrm>
              <a:off x="6297846" y="1690870"/>
              <a:ext cx="13272" cy="7607"/>
            </a:xfrm>
            <a:custGeom>
              <a:avLst/>
              <a:gdLst/>
              <a:ahLst/>
              <a:cxnLst/>
              <a:rect l="l" t="t" r="r" b="b"/>
              <a:pathLst>
                <a:path w="417" h="239" extrusionOk="0">
                  <a:moveTo>
                    <a:pt x="119" y="0"/>
                  </a:moveTo>
                  <a:cubicBezTo>
                    <a:pt x="48" y="0"/>
                    <a:pt x="0" y="36"/>
                    <a:pt x="0" y="120"/>
                  </a:cubicBezTo>
                  <a:cubicBezTo>
                    <a:pt x="0" y="191"/>
                    <a:pt x="60" y="239"/>
                    <a:pt x="119" y="239"/>
                  </a:cubicBezTo>
                  <a:lnTo>
                    <a:pt x="298" y="239"/>
                  </a:lnTo>
                  <a:cubicBezTo>
                    <a:pt x="369" y="239"/>
                    <a:pt x="417" y="179"/>
                    <a:pt x="417" y="120"/>
                  </a:cubicBezTo>
                  <a:cubicBezTo>
                    <a:pt x="417" y="60"/>
                    <a:pt x="357" y="0"/>
                    <a:pt x="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9;p78">
              <a:extLst>
                <a:ext uri="{FF2B5EF4-FFF2-40B4-BE49-F238E27FC236}">
                  <a16:creationId xmlns:a16="http://schemas.microsoft.com/office/drawing/2014/main" id="{18E584DC-27E6-4202-9136-BC5AC4BECFA7}"/>
                </a:ext>
              </a:extLst>
            </p:cNvPr>
            <p:cNvSpPr/>
            <p:nvPr/>
          </p:nvSpPr>
          <p:spPr>
            <a:xfrm>
              <a:off x="6390687" y="1598029"/>
              <a:ext cx="100448" cy="100448"/>
            </a:xfrm>
            <a:custGeom>
              <a:avLst/>
              <a:gdLst/>
              <a:ahLst/>
              <a:cxnLst/>
              <a:rect l="l" t="t" r="r" b="b"/>
              <a:pathLst>
                <a:path w="3156" h="3156" extrusionOk="0">
                  <a:moveTo>
                    <a:pt x="119" y="0"/>
                  </a:moveTo>
                  <a:cubicBezTo>
                    <a:pt x="60" y="0"/>
                    <a:pt x="0" y="60"/>
                    <a:pt x="0" y="119"/>
                  </a:cubicBezTo>
                  <a:lnTo>
                    <a:pt x="0" y="3037"/>
                  </a:lnTo>
                  <a:cubicBezTo>
                    <a:pt x="0" y="3108"/>
                    <a:pt x="60" y="3156"/>
                    <a:pt x="119" y="3156"/>
                  </a:cubicBezTo>
                  <a:lnTo>
                    <a:pt x="3036" y="3156"/>
                  </a:lnTo>
                  <a:cubicBezTo>
                    <a:pt x="3108" y="3156"/>
                    <a:pt x="3155" y="3096"/>
                    <a:pt x="3155" y="3037"/>
                  </a:cubicBezTo>
                  <a:cubicBezTo>
                    <a:pt x="3155" y="2977"/>
                    <a:pt x="3096" y="2917"/>
                    <a:pt x="3036" y="2917"/>
                  </a:cubicBezTo>
                  <a:lnTo>
                    <a:pt x="250" y="2917"/>
                  </a:lnTo>
                  <a:lnTo>
                    <a:pt x="250" y="119"/>
                  </a:lnTo>
                  <a:lnTo>
                    <a:pt x="238" y="119"/>
                  </a:lnTo>
                  <a:cubicBezTo>
                    <a:pt x="238" y="48"/>
                    <a:pt x="179" y="0"/>
                    <a:pt x="1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200;p78">
              <a:extLst>
                <a:ext uri="{FF2B5EF4-FFF2-40B4-BE49-F238E27FC236}">
                  <a16:creationId xmlns:a16="http://schemas.microsoft.com/office/drawing/2014/main" id="{0456AD33-DAE3-4999-8D80-3E42E48BCECA}"/>
                </a:ext>
              </a:extLst>
            </p:cNvPr>
            <p:cNvSpPr/>
            <p:nvPr/>
          </p:nvSpPr>
          <p:spPr>
            <a:xfrm>
              <a:off x="6390305" y="1778013"/>
              <a:ext cx="7607" cy="13304"/>
            </a:xfrm>
            <a:custGeom>
              <a:avLst/>
              <a:gdLst/>
              <a:ahLst/>
              <a:cxnLst/>
              <a:rect l="l" t="t" r="r" b="b"/>
              <a:pathLst>
                <a:path w="239" h="418" extrusionOk="0">
                  <a:moveTo>
                    <a:pt x="119" y="1"/>
                  </a:moveTo>
                  <a:cubicBezTo>
                    <a:pt x="60" y="1"/>
                    <a:pt x="0" y="60"/>
                    <a:pt x="0" y="120"/>
                  </a:cubicBezTo>
                  <a:lnTo>
                    <a:pt x="0" y="299"/>
                  </a:lnTo>
                  <a:cubicBezTo>
                    <a:pt x="0" y="370"/>
                    <a:pt x="60" y="418"/>
                    <a:pt x="119" y="418"/>
                  </a:cubicBezTo>
                  <a:cubicBezTo>
                    <a:pt x="179" y="418"/>
                    <a:pt x="238" y="358"/>
                    <a:pt x="238" y="299"/>
                  </a:cubicBezTo>
                  <a:lnTo>
                    <a:pt x="238" y="120"/>
                  </a:lnTo>
                  <a:cubicBezTo>
                    <a:pt x="238" y="49"/>
                    <a:pt x="179" y="1"/>
                    <a:pt x="1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01;p78">
              <a:extLst>
                <a:ext uri="{FF2B5EF4-FFF2-40B4-BE49-F238E27FC236}">
                  <a16:creationId xmlns:a16="http://schemas.microsoft.com/office/drawing/2014/main" id="{055DC698-6A87-4953-8641-592826FFEC1B}"/>
                </a:ext>
              </a:extLst>
            </p:cNvPr>
            <p:cNvSpPr/>
            <p:nvPr/>
          </p:nvSpPr>
          <p:spPr>
            <a:xfrm>
              <a:off x="6324358" y="1624923"/>
              <a:ext cx="12922" cy="11776"/>
            </a:xfrm>
            <a:custGeom>
              <a:avLst/>
              <a:gdLst/>
              <a:ahLst/>
              <a:cxnLst/>
              <a:rect l="l" t="t" r="r" b="b"/>
              <a:pathLst>
                <a:path w="406" h="370" extrusionOk="0">
                  <a:moveTo>
                    <a:pt x="133" y="1"/>
                  </a:moveTo>
                  <a:cubicBezTo>
                    <a:pt x="99" y="1"/>
                    <a:pt x="66" y="13"/>
                    <a:pt x="48" y="36"/>
                  </a:cubicBezTo>
                  <a:cubicBezTo>
                    <a:pt x="1" y="72"/>
                    <a:pt x="1" y="167"/>
                    <a:pt x="48" y="215"/>
                  </a:cubicBezTo>
                  <a:lnTo>
                    <a:pt x="179" y="346"/>
                  </a:lnTo>
                  <a:cubicBezTo>
                    <a:pt x="215" y="370"/>
                    <a:pt x="239" y="370"/>
                    <a:pt x="274" y="370"/>
                  </a:cubicBezTo>
                  <a:cubicBezTo>
                    <a:pt x="298" y="370"/>
                    <a:pt x="334" y="358"/>
                    <a:pt x="358" y="346"/>
                  </a:cubicBezTo>
                  <a:cubicBezTo>
                    <a:pt x="405" y="298"/>
                    <a:pt x="405" y="215"/>
                    <a:pt x="358" y="167"/>
                  </a:cubicBezTo>
                  <a:lnTo>
                    <a:pt x="227" y="36"/>
                  </a:lnTo>
                  <a:cubicBezTo>
                    <a:pt x="203" y="13"/>
                    <a:pt x="167" y="1"/>
                    <a:pt x="1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02;p78">
              <a:extLst>
                <a:ext uri="{FF2B5EF4-FFF2-40B4-BE49-F238E27FC236}">
                  <a16:creationId xmlns:a16="http://schemas.microsoft.com/office/drawing/2014/main" id="{6343C5EE-1217-42BC-AB63-69FE31E370B1}"/>
                </a:ext>
              </a:extLst>
            </p:cNvPr>
            <p:cNvSpPr/>
            <p:nvPr/>
          </p:nvSpPr>
          <p:spPr>
            <a:xfrm>
              <a:off x="6451700" y="1752265"/>
              <a:ext cx="12890" cy="11776"/>
            </a:xfrm>
            <a:custGeom>
              <a:avLst/>
              <a:gdLst/>
              <a:ahLst/>
              <a:cxnLst/>
              <a:rect l="l" t="t" r="r" b="b"/>
              <a:pathLst>
                <a:path w="405" h="370" extrusionOk="0">
                  <a:moveTo>
                    <a:pt x="133" y="0"/>
                  </a:moveTo>
                  <a:cubicBezTo>
                    <a:pt x="101" y="0"/>
                    <a:pt x="72" y="12"/>
                    <a:pt x="48" y="36"/>
                  </a:cubicBezTo>
                  <a:cubicBezTo>
                    <a:pt x="0" y="84"/>
                    <a:pt x="0" y="167"/>
                    <a:pt x="48" y="215"/>
                  </a:cubicBezTo>
                  <a:lnTo>
                    <a:pt x="179" y="346"/>
                  </a:lnTo>
                  <a:cubicBezTo>
                    <a:pt x="214" y="369"/>
                    <a:pt x="238" y="369"/>
                    <a:pt x="274" y="369"/>
                  </a:cubicBezTo>
                  <a:cubicBezTo>
                    <a:pt x="298" y="369"/>
                    <a:pt x="333" y="357"/>
                    <a:pt x="357" y="346"/>
                  </a:cubicBezTo>
                  <a:cubicBezTo>
                    <a:pt x="405" y="298"/>
                    <a:pt x="405" y="215"/>
                    <a:pt x="357" y="167"/>
                  </a:cubicBezTo>
                  <a:lnTo>
                    <a:pt x="226" y="36"/>
                  </a:lnTo>
                  <a:cubicBezTo>
                    <a:pt x="197" y="12"/>
                    <a:pt x="164" y="0"/>
                    <a:pt x="1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203;p78">
              <a:extLst>
                <a:ext uri="{FF2B5EF4-FFF2-40B4-BE49-F238E27FC236}">
                  <a16:creationId xmlns:a16="http://schemas.microsoft.com/office/drawing/2014/main" id="{59277F90-A358-4E55-AF74-970DF9208441}"/>
                </a:ext>
              </a:extLst>
            </p:cNvPr>
            <p:cNvSpPr/>
            <p:nvPr/>
          </p:nvSpPr>
          <p:spPr>
            <a:xfrm>
              <a:off x="6451700" y="1624923"/>
              <a:ext cx="12890" cy="11776"/>
            </a:xfrm>
            <a:custGeom>
              <a:avLst/>
              <a:gdLst/>
              <a:ahLst/>
              <a:cxnLst/>
              <a:rect l="l" t="t" r="r" b="b"/>
              <a:pathLst>
                <a:path w="405" h="370" extrusionOk="0">
                  <a:moveTo>
                    <a:pt x="272" y="1"/>
                  </a:moveTo>
                  <a:cubicBezTo>
                    <a:pt x="238" y="1"/>
                    <a:pt x="202" y="13"/>
                    <a:pt x="179" y="36"/>
                  </a:cubicBezTo>
                  <a:lnTo>
                    <a:pt x="48" y="167"/>
                  </a:lnTo>
                  <a:cubicBezTo>
                    <a:pt x="0" y="215"/>
                    <a:pt x="0" y="298"/>
                    <a:pt x="48" y="346"/>
                  </a:cubicBezTo>
                  <a:cubicBezTo>
                    <a:pt x="83" y="370"/>
                    <a:pt x="107" y="370"/>
                    <a:pt x="143" y="370"/>
                  </a:cubicBezTo>
                  <a:cubicBezTo>
                    <a:pt x="167" y="370"/>
                    <a:pt x="202" y="370"/>
                    <a:pt x="226" y="346"/>
                  </a:cubicBezTo>
                  <a:lnTo>
                    <a:pt x="357" y="215"/>
                  </a:lnTo>
                  <a:cubicBezTo>
                    <a:pt x="405" y="167"/>
                    <a:pt x="405" y="72"/>
                    <a:pt x="357" y="36"/>
                  </a:cubicBezTo>
                  <a:cubicBezTo>
                    <a:pt x="339" y="13"/>
                    <a:pt x="307" y="1"/>
                    <a:pt x="2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204;p78">
              <a:extLst>
                <a:ext uri="{FF2B5EF4-FFF2-40B4-BE49-F238E27FC236}">
                  <a16:creationId xmlns:a16="http://schemas.microsoft.com/office/drawing/2014/main" id="{EE442958-3820-4809-98D8-A1CFAF2F2754}"/>
                </a:ext>
              </a:extLst>
            </p:cNvPr>
            <p:cNvSpPr/>
            <p:nvPr/>
          </p:nvSpPr>
          <p:spPr>
            <a:xfrm>
              <a:off x="6324358" y="1751883"/>
              <a:ext cx="12922" cy="11776"/>
            </a:xfrm>
            <a:custGeom>
              <a:avLst/>
              <a:gdLst/>
              <a:ahLst/>
              <a:cxnLst/>
              <a:rect l="l" t="t" r="r" b="b"/>
              <a:pathLst>
                <a:path w="406" h="370" extrusionOk="0">
                  <a:moveTo>
                    <a:pt x="268" y="0"/>
                  </a:moveTo>
                  <a:cubicBezTo>
                    <a:pt x="236" y="0"/>
                    <a:pt x="203" y="12"/>
                    <a:pt x="179" y="36"/>
                  </a:cubicBezTo>
                  <a:lnTo>
                    <a:pt x="48" y="167"/>
                  </a:lnTo>
                  <a:cubicBezTo>
                    <a:pt x="1" y="227"/>
                    <a:pt x="1" y="298"/>
                    <a:pt x="48" y="346"/>
                  </a:cubicBezTo>
                  <a:cubicBezTo>
                    <a:pt x="72" y="369"/>
                    <a:pt x="108" y="369"/>
                    <a:pt x="132" y="369"/>
                  </a:cubicBezTo>
                  <a:cubicBezTo>
                    <a:pt x="167" y="369"/>
                    <a:pt x="191" y="358"/>
                    <a:pt x="227" y="346"/>
                  </a:cubicBezTo>
                  <a:lnTo>
                    <a:pt x="358" y="215"/>
                  </a:lnTo>
                  <a:cubicBezTo>
                    <a:pt x="405" y="167"/>
                    <a:pt x="405" y="72"/>
                    <a:pt x="358" y="36"/>
                  </a:cubicBezTo>
                  <a:cubicBezTo>
                    <a:pt x="334" y="12"/>
                    <a:pt x="301" y="0"/>
                    <a:pt x="2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05;p78">
              <a:extLst>
                <a:ext uri="{FF2B5EF4-FFF2-40B4-BE49-F238E27FC236}">
                  <a16:creationId xmlns:a16="http://schemas.microsoft.com/office/drawing/2014/main" id="{6BCB0B35-6C43-46D2-B8FA-40260244881C}"/>
                </a:ext>
              </a:extLst>
            </p:cNvPr>
            <p:cNvSpPr/>
            <p:nvPr/>
          </p:nvSpPr>
          <p:spPr>
            <a:xfrm>
              <a:off x="6304657" y="1653823"/>
              <a:ext cx="14036" cy="10567"/>
            </a:xfrm>
            <a:custGeom>
              <a:avLst/>
              <a:gdLst/>
              <a:ahLst/>
              <a:cxnLst/>
              <a:rect l="l" t="t" r="r" b="b"/>
              <a:pathLst>
                <a:path w="441" h="332" extrusionOk="0">
                  <a:moveTo>
                    <a:pt x="143" y="0"/>
                  </a:moveTo>
                  <a:cubicBezTo>
                    <a:pt x="97" y="0"/>
                    <a:pt x="51" y="25"/>
                    <a:pt x="24" y="69"/>
                  </a:cubicBezTo>
                  <a:cubicBezTo>
                    <a:pt x="0" y="129"/>
                    <a:pt x="24" y="212"/>
                    <a:pt x="84" y="236"/>
                  </a:cubicBezTo>
                  <a:lnTo>
                    <a:pt x="250" y="307"/>
                  </a:lnTo>
                  <a:cubicBezTo>
                    <a:pt x="262" y="307"/>
                    <a:pt x="274" y="331"/>
                    <a:pt x="298" y="331"/>
                  </a:cubicBezTo>
                  <a:cubicBezTo>
                    <a:pt x="334" y="331"/>
                    <a:pt x="381" y="295"/>
                    <a:pt x="417" y="260"/>
                  </a:cubicBezTo>
                  <a:cubicBezTo>
                    <a:pt x="441" y="200"/>
                    <a:pt x="417" y="117"/>
                    <a:pt x="358" y="93"/>
                  </a:cubicBezTo>
                  <a:lnTo>
                    <a:pt x="191" y="10"/>
                  </a:lnTo>
                  <a:cubicBezTo>
                    <a:pt x="176" y="3"/>
                    <a:pt x="159" y="0"/>
                    <a:pt x="1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206;p78">
              <a:extLst>
                <a:ext uri="{FF2B5EF4-FFF2-40B4-BE49-F238E27FC236}">
                  <a16:creationId xmlns:a16="http://schemas.microsoft.com/office/drawing/2014/main" id="{A1244315-D97D-4AA6-8FE9-73E5F6B08BB6}"/>
                </a:ext>
              </a:extLst>
            </p:cNvPr>
            <p:cNvSpPr/>
            <p:nvPr/>
          </p:nvSpPr>
          <p:spPr>
            <a:xfrm>
              <a:off x="6469874" y="1724511"/>
              <a:ext cx="14068" cy="10344"/>
            </a:xfrm>
            <a:custGeom>
              <a:avLst/>
              <a:gdLst/>
              <a:ahLst/>
              <a:cxnLst/>
              <a:rect l="l" t="t" r="r" b="b"/>
              <a:pathLst>
                <a:path w="442" h="325" extrusionOk="0">
                  <a:moveTo>
                    <a:pt x="140" y="1"/>
                  </a:moveTo>
                  <a:cubicBezTo>
                    <a:pt x="95" y="1"/>
                    <a:pt x="50" y="31"/>
                    <a:pt x="24" y="75"/>
                  </a:cubicBezTo>
                  <a:cubicBezTo>
                    <a:pt x="1" y="134"/>
                    <a:pt x="24" y="206"/>
                    <a:pt x="84" y="241"/>
                  </a:cubicBezTo>
                  <a:lnTo>
                    <a:pt x="251" y="313"/>
                  </a:lnTo>
                  <a:cubicBezTo>
                    <a:pt x="263" y="313"/>
                    <a:pt x="286" y="325"/>
                    <a:pt x="298" y="325"/>
                  </a:cubicBezTo>
                  <a:cubicBezTo>
                    <a:pt x="346" y="325"/>
                    <a:pt x="382" y="301"/>
                    <a:pt x="417" y="253"/>
                  </a:cubicBezTo>
                  <a:cubicBezTo>
                    <a:pt x="441" y="194"/>
                    <a:pt x="417" y="122"/>
                    <a:pt x="358" y="86"/>
                  </a:cubicBezTo>
                  <a:lnTo>
                    <a:pt x="191" y="15"/>
                  </a:lnTo>
                  <a:cubicBezTo>
                    <a:pt x="175" y="5"/>
                    <a:pt x="157" y="1"/>
                    <a:pt x="1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207;p78">
              <a:extLst>
                <a:ext uri="{FF2B5EF4-FFF2-40B4-BE49-F238E27FC236}">
                  <a16:creationId xmlns:a16="http://schemas.microsoft.com/office/drawing/2014/main" id="{9B0B419B-EFCA-4888-BB1A-DD8142D29CF2}"/>
                </a:ext>
              </a:extLst>
            </p:cNvPr>
            <p:cNvSpPr/>
            <p:nvPr/>
          </p:nvSpPr>
          <p:spPr>
            <a:xfrm>
              <a:off x="6424392" y="1605158"/>
              <a:ext cx="11394" cy="13368"/>
            </a:xfrm>
            <a:custGeom>
              <a:avLst/>
              <a:gdLst/>
              <a:ahLst/>
              <a:cxnLst/>
              <a:rect l="l" t="t" r="r" b="b"/>
              <a:pathLst>
                <a:path w="358" h="420" extrusionOk="0">
                  <a:moveTo>
                    <a:pt x="212" y="0"/>
                  </a:moveTo>
                  <a:cubicBezTo>
                    <a:pt x="168" y="0"/>
                    <a:pt x="125" y="31"/>
                    <a:pt x="108" y="74"/>
                  </a:cubicBezTo>
                  <a:lnTo>
                    <a:pt x="25" y="229"/>
                  </a:lnTo>
                  <a:cubicBezTo>
                    <a:pt x="1" y="288"/>
                    <a:pt x="25" y="372"/>
                    <a:pt x="84" y="396"/>
                  </a:cubicBezTo>
                  <a:cubicBezTo>
                    <a:pt x="108" y="419"/>
                    <a:pt x="120" y="419"/>
                    <a:pt x="132" y="419"/>
                  </a:cubicBezTo>
                  <a:cubicBezTo>
                    <a:pt x="179" y="419"/>
                    <a:pt x="215" y="384"/>
                    <a:pt x="251" y="336"/>
                  </a:cubicBezTo>
                  <a:lnTo>
                    <a:pt x="322" y="181"/>
                  </a:lnTo>
                  <a:cubicBezTo>
                    <a:pt x="358" y="122"/>
                    <a:pt x="322" y="38"/>
                    <a:pt x="263" y="15"/>
                  </a:cubicBezTo>
                  <a:cubicBezTo>
                    <a:pt x="246" y="5"/>
                    <a:pt x="229" y="0"/>
                    <a:pt x="2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208;p78">
              <a:extLst>
                <a:ext uri="{FF2B5EF4-FFF2-40B4-BE49-F238E27FC236}">
                  <a16:creationId xmlns:a16="http://schemas.microsoft.com/office/drawing/2014/main" id="{AB67EA8A-5572-4547-9105-EB50A32F95C1}"/>
                </a:ext>
              </a:extLst>
            </p:cNvPr>
            <p:cNvSpPr/>
            <p:nvPr/>
          </p:nvSpPr>
          <p:spPr>
            <a:xfrm>
              <a:off x="6353926" y="1770916"/>
              <a:ext cx="11394" cy="13208"/>
            </a:xfrm>
            <a:custGeom>
              <a:avLst/>
              <a:gdLst/>
              <a:ahLst/>
              <a:cxnLst/>
              <a:rect l="l" t="t" r="r" b="b"/>
              <a:pathLst>
                <a:path w="358" h="415" extrusionOk="0">
                  <a:moveTo>
                    <a:pt x="214" y="0"/>
                  </a:moveTo>
                  <a:cubicBezTo>
                    <a:pt x="168" y="0"/>
                    <a:pt x="122" y="25"/>
                    <a:pt x="96" y="69"/>
                  </a:cubicBezTo>
                  <a:lnTo>
                    <a:pt x="24" y="236"/>
                  </a:lnTo>
                  <a:cubicBezTo>
                    <a:pt x="0" y="295"/>
                    <a:pt x="24" y="367"/>
                    <a:pt x="84" y="402"/>
                  </a:cubicBezTo>
                  <a:cubicBezTo>
                    <a:pt x="96" y="402"/>
                    <a:pt x="119" y="414"/>
                    <a:pt x="131" y="414"/>
                  </a:cubicBezTo>
                  <a:cubicBezTo>
                    <a:pt x="179" y="414"/>
                    <a:pt x="215" y="391"/>
                    <a:pt x="250" y="343"/>
                  </a:cubicBezTo>
                  <a:lnTo>
                    <a:pt x="322" y="176"/>
                  </a:lnTo>
                  <a:cubicBezTo>
                    <a:pt x="357" y="117"/>
                    <a:pt x="322" y="45"/>
                    <a:pt x="262" y="10"/>
                  </a:cubicBezTo>
                  <a:cubicBezTo>
                    <a:pt x="247" y="3"/>
                    <a:pt x="231" y="0"/>
                    <a:pt x="2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209;p78">
              <a:extLst>
                <a:ext uri="{FF2B5EF4-FFF2-40B4-BE49-F238E27FC236}">
                  <a16:creationId xmlns:a16="http://schemas.microsoft.com/office/drawing/2014/main" id="{02230E42-6EF3-44C7-8CD0-0B93DCCB01BA}"/>
                </a:ext>
              </a:extLst>
            </p:cNvPr>
            <p:cNvSpPr/>
            <p:nvPr/>
          </p:nvSpPr>
          <p:spPr>
            <a:xfrm>
              <a:off x="6355040" y="1604363"/>
              <a:ext cx="11044" cy="13399"/>
            </a:xfrm>
            <a:custGeom>
              <a:avLst/>
              <a:gdLst/>
              <a:ahLst/>
              <a:cxnLst/>
              <a:rect l="l" t="t" r="r" b="b"/>
              <a:pathLst>
                <a:path w="347" h="421" extrusionOk="0">
                  <a:moveTo>
                    <a:pt x="127" y="1"/>
                  </a:moveTo>
                  <a:cubicBezTo>
                    <a:pt x="116" y="1"/>
                    <a:pt x="106" y="2"/>
                    <a:pt x="96" y="4"/>
                  </a:cubicBezTo>
                  <a:cubicBezTo>
                    <a:pt x="37" y="40"/>
                    <a:pt x="1" y="111"/>
                    <a:pt x="25" y="171"/>
                  </a:cubicBezTo>
                  <a:lnTo>
                    <a:pt x="96" y="337"/>
                  </a:lnTo>
                  <a:cubicBezTo>
                    <a:pt x="120" y="397"/>
                    <a:pt x="168" y="421"/>
                    <a:pt x="215" y="421"/>
                  </a:cubicBezTo>
                  <a:cubicBezTo>
                    <a:pt x="227" y="421"/>
                    <a:pt x="239" y="421"/>
                    <a:pt x="263" y="409"/>
                  </a:cubicBezTo>
                  <a:cubicBezTo>
                    <a:pt x="322" y="373"/>
                    <a:pt x="346" y="301"/>
                    <a:pt x="334" y="242"/>
                  </a:cubicBezTo>
                  <a:lnTo>
                    <a:pt x="263" y="75"/>
                  </a:lnTo>
                  <a:cubicBezTo>
                    <a:pt x="233" y="26"/>
                    <a:pt x="179" y="1"/>
                    <a:pt x="1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210;p78">
              <a:extLst>
                <a:ext uri="{FF2B5EF4-FFF2-40B4-BE49-F238E27FC236}">
                  <a16:creationId xmlns:a16="http://schemas.microsoft.com/office/drawing/2014/main" id="{E059C1D8-5E69-4006-ABCB-FA9F4A4B2087}"/>
                </a:ext>
              </a:extLst>
            </p:cNvPr>
            <p:cNvSpPr/>
            <p:nvPr/>
          </p:nvSpPr>
          <p:spPr>
            <a:xfrm>
              <a:off x="6422514" y="1771489"/>
              <a:ext cx="11012" cy="13017"/>
            </a:xfrm>
            <a:custGeom>
              <a:avLst/>
              <a:gdLst/>
              <a:ahLst/>
              <a:cxnLst/>
              <a:rect l="l" t="t" r="r" b="b"/>
              <a:pathLst>
                <a:path w="346" h="409" extrusionOk="0">
                  <a:moveTo>
                    <a:pt x="151" y="1"/>
                  </a:moveTo>
                  <a:cubicBezTo>
                    <a:pt x="130" y="1"/>
                    <a:pt x="107" y="5"/>
                    <a:pt x="84" y="15"/>
                  </a:cubicBezTo>
                  <a:cubicBezTo>
                    <a:pt x="24" y="39"/>
                    <a:pt x="0" y="111"/>
                    <a:pt x="12" y="170"/>
                  </a:cubicBezTo>
                  <a:lnTo>
                    <a:pt x="84" y="337"/>
                  </a:lnTo>
                  <a:cubicBezTo>
                    <a:pt x="107" y="384"/>
                    <a:pt x="143" y="408"/>
                    <a:pt x="203" y="408"/>
                  </a:cubicBezTo>
                  <a:cubicBezTo>
                    <a:pt x="227" y="408"/>
                    <a:pt x="238" y="408"/>
                    <a:pt x="250" y="396"/>
                  </a:cubicBezTo>
                  <a:cubicBezTo>
                    <a:pt x="310" y="373"/>
                    <a:pt x="346" y="289"/>
                    <a:pt x="322" y="230"/>
                  </a:cubicBezTo>
                  <a:lnTo>
                    <a:pt x="250" y="63"/>
                  </a:lnTo>
                  <a:cubicBezTo>
                    <a:pt x="242" y="29"/>
                    <a:pt x="203" y="1"/>
                    <a:pt x="1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211;p78">
              <a:extLst>
                <a:ext uri="{FF2B5EF4-FFF2-40B4-BE49-F238E27FC236}">
                  <a16:creationId xmlns:a16="http://schemas.microsoft.com/office/drawing/2014/main" id="{959AFBF0-26DC-476C-BF4C-14E1170B5BC4}"/>
                </a:ext>
              </a:extLst>
            </p:cNvPr>
            <p:cNvSpPr/>
            <p:nvPr/>
          </p:nvSpPr>
          <p:spPr>
            <a:xfrm>
              <a:off x="6470637" y="1655541"/>
              <a:ext cx="14036" cy="10726"/>
            </a:xfrm>
            <a:custGeom>
              <a:avLst/>
              <a:gdLst/>
              <a:ahLst/>
              <a:cxnLst/>
              <a:rect l="l" t="t" r="r" b="b"/>
              <a:pathLst>
                <a:path w="441" h="337" extrusionOk="0">
                  <a:moveTo>
                    <a:pt x="293" y="0"/>
                  </a:moveTo>
                  <a:cubicBezTo>
                    <a:pt x="282" y="0"/>
                    <a:pt x="272" y="1"/>
                    <a:pt x="262" y="3"/>
                  </a:cubicBezTo>
                  <a:lnTo>
                    <a:pt x="96" y="75"/>
                  </a:lnTo>
                  <a:cubicBezTo>
                    <a:pt x="36" y="110"/>
                    <a:pt x="0" y="182"/>
                    <a:pt x="24" y="241"/>
                  </a:cubicBezTo>
                  <a:cubicBezTo>
                    <a:pt x="48" y="301"/>
                    <a:pt x="96" y="337"/>
                    <a:pt x="143" y="337"/>
                  </a:cubicBezTo>
                  <a:cubicBezTo>
                    <a:pt x="155" y="337"/>
                    <a:pt x="167" y="337"/>
                    <a:pt x="179" y="313"/>
                  </a:cubicBezTo>
                  <a:lnTo>
                    <a:pt x="346" y="241"/>
                  </a:lnTo>
                  <a:cubicBezTo>
                    <a:pt x="405" y="217"/>
                    <a:pt x="441" y="134"/>
                    <a:pt x="417" y="75"/>
                  </a:cubicBezTo>
                  <a:cubicBezTo>
                    <a:pt x="397" y="25"/>
                    <a:pt x="344" y="0"/>
                    <a:pt x="2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212;p78">
              <a:extLst>
                <a:ext uri="{FF2B5EF4-FFF2-40B4-BE49-F238E27FC236}">
                  <a16:creationId xmlns:a16="http://schemas.microsoft.com/office/drawing/2014/main" id="{109B8A57-2EC2-4973-AA2C-596FBE94032C}"/>
                </a:ext>
              </a:extLst>
            </p:cNvPr>
            <p:cNvSpPr/>
            <p:nvPr/>
          </p:nvSpPr>
          <p:spPr>
            <a:xfrm>
              <a:off x="6303893" y="1723175"/>
              <a:ext cx="13686" cy="10153"/>
            </a:xfrm>
            <a:custGeom>
              <a:avLst/>
              <a:gdLst/>
              <a:ahLst/>
              <a:cxnLst/>
              <a:rect l="l" t="t" r="r" b="b"/>
              <a:pathLst>
                <a:path w="430" h="319" extrusionOk="0">
                  <a:moveTo>
                    <a:pt x="317" y="0"/>
                  </a:moveTo>
                  <a:cubicBezTo>
                    <a:pt x="299" y="0"/>
                    <a:pt x="281" y="3"/>
                    <a:pt x="263" y="9"/>
                  </a:cubicBezTo>
                  <a:lnTo>
                    <a:pt x="96" y="81"/>
                  </a:lnTo>
                  <a:cubicBezTo>
                    <a:pt x="36" y="117"/>
                    <a:pt x="1" y="188"/>
                    <a:pt x="24" y="248"/>
                  </a:cubicBezTo>
                  <a:cubicBezTo>
                    <a:pt x="36" y="295"/>
                    <a:pt x="84" y="319"/>
                    <a:pt x="144" y="319"/>
                  </a:cubicBezTo>
                  <a:cubicBezTo>
                    <a:pt x="155" y="319"/>
                    <a:pt x="167" y="319"/>
                    <a:pt x="179" y="307"/>
                  </a:cubicBezTo>
                  <a:lnTo>
                    <a:pt x="346" y="236"/>
                  </a:lnTo>
                  <a:cubicBezTo>
                    <a:pt x="405" y="200"/>
                    <a:pt x="429" y="128"/>
                    <a:pt x="417" y="69"/>
                  </a:cubicBezTo>
                  <a:cubicBezTo>
                    <a:pt x="409" y="25"/>
                    <a:pt x="367" y="0"/>
                    <a:pt x="3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Prophet Method</a:t>
            </a:r>
            <a:endParaRPr dirty="0"/>
          </a:p>
        </p:txBody>
      </p:sp>
      <p:sp>
        <p:nvSpPr>
          <p:cNvPr id="168" name="Google Shape;168;p33"/>
          <p:cNvSpPr txBox="1">
            <a:spLocks noGrp="1"/>
          </p:cNvSpPr>
          <p:nvPr>
            <p:ph type="body" idx="1"/>
          </p:nvPr>
        </p:nvSpPr>
        <p:spPr>
          <a:xfrm>
            <a:off x="2265550" y="524599"/>
            <a:ext cx="5539200" cy="408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1200" dirty="0"/>
              <a:t>Prophet is an open source </a:t>
            </a:r>
            <a:r>
              <a:rPr lang="en-US" sz="1200" dirty="0"/>
              <a:t>software used to forecast time series data that released by Facebook’s Core Data Science team. The forecasting is based on additive model and the trend can be fitted in yearly, monthly, weekly, and daily.</a:t>
            </a:r>
          </a:p>
          <a:p>
            <a:pPr marL="0" lvl="0" indent="0" algn="l" rtl="0">
              <a:spcBef>
                <a:spcPts val="0"/>
              </a:spcBef>
              <a:spcAft>
                <a:spcPts val="0"/>
              </a:spcAft>
              <a:buClr>
                <a:schemeClr val="dk1"/>
              </a:buClr>
              <a:buSzPts val="1100"/>
              <a:buFont typeface="Arial"/>
              <a:buNone/>
            </a:pPr>
            <a:endParaRPr lang="en-US" sz="1200" dirty="0"/>
          </a:p>
          <a:p>
            <a:pPr marL="0" lvl="0" indent="0" algn="l" rtl="0">
              <a:spcBef>
                <a:spcPts val="0"/>
              </a:spcBef>
              <a:spcAft>
                <a:spcPts val="0"/>
              </a:spcAft>
              <a:buClr>
                <a:schemeClr val="dk1"/>
              </a:buClr>
              <a:buSzPts val="1100"/>
              <a:buFont typeface="Arial"/>
              <a:buNone/>
            </a:pPr>
            <a:r>
              <a:rPr lang="en-US" sz="1200" dirty="0"/>
              <a:t>Prophet using time series model that contain three main components which are trend, seasonality, and holidays. These component combined into an equation:</a:t>
            </a:r>
          </a:p>
          <a:p>
            <a:pPr marL="0" lvl="0" indent="0" algn="l" rtl="0">
              <a:spcBef>
                <a:spcPts val="0"/>
              </a:spcBef>
              <a:spcAft>
                <a:spcPts val="0"/>
              </a:spcAft>
              <a:buClr>
                <a:schemeClr val="dk1"/>
              </a:buClr>
              <a:buSzPts val="1100"/>
              <a:buFont typeface="Arial"/>
              <a:buNone/>
            </a:pPr>
            <a:endParaRPr lang="en-US" sz="1200" dirty="0"/>
          </a:p>
          <a:p>
            <a:pPr marL="0" lvl="0" indent="0">
              <a:buClr>
                <a:schemeClr val="dk1"/>
              </a:buClr>
              <a:buSzPts val="1100"/>
              <a:buNone/>
            </a:pPr>
            <a:r>
              <a:rPr lang="en-US" sz="1200" dirty="0"/>
              <a:t>	</a:t>
            </a:r>
            <a:r>
              <a:rPr lang="en-US" sz="1200" i="1" dirty="0"/>
              <a:t>y</a:t>
            </a:r>
            <a:r>
              <a:rPr lang="en-US" sz="1200" dirty="0"/>
              <a:t>(</a:t>
            </a:r>
            <a:r>
              <a:rPr lang="en-US" sz="1200" i="1" dirty="0"/>
              <a:t>t</a:t>
            </a:r>
            <a:r>
              <a:rPr lang="en-US" sz="1200" dirty="0"/>
              <a:t>) = </a:t>
            </a:r>
            <a:r>
              <a:rPr lang="en-US" sz="1200" i="1" dirty="0"/>
              <a:t>g</a:t>
            </a:r>
            <a:r>
              <a:rPr lang="en-US" sz="1200" dirty="0"/>
              <a:t>(</a:t>
            </a:r>
            <a:r>
              <a:rPr lang="en-US" sz="1200" i="1" dirty="0"/>
              <a:t>t</a:t>
            </a:r>
            <a:r>
              <a:rPr lang="en-US" sz="1200" dirty="0"/>
              <a:t>) + </a:t>
            </a:r>
            <a:r>
              <a:rPr lang="en-US" sz="1200" i="1" dirty="0"/>
              <a:t>s</a:t>
            </a:r>
            <a:r>
              <a:rPr lang="en-US" sz="1200" dirty="0"/>
              <a:t>(</a:t>
            </a:r>
            <a:r>
              <a:rPr lang="en-US" sz="1200" i="1" dirty="0"/>
              <a:t>t</a:t>
            </a:r>
            <a:r>
              <a:rPr lang="en-US" sz="1200" dirty="0"/>
              <a:t>) + </a:t>
            </a:r>
            <a:r>
              <a:rPr lang="en-US" sz="1200" i="1" dirty="0"/>
              <a:t>h</a:t>
            </a:r>
            <a:r>
              <a:rPr lang="en-US" sz="1200" dirty="0"/>
              <a:t>(</a:t>
            </a:r>
            <a:r>
              <a:rPr lang="en-US" sz="1200" i="1" dirty="0"/>
              <a:t>t</a:t>
            </a:r>
            <a:r>
              <a:rPr lang="en-US" sz="1200" dirty="0"/>
              <a:t>) + </a:t>
            </a:r>
            <a:r>
              <a:rPr lang="el-GR" sz="1200" b="1" dirty="0"/>
              <a:t>ε</a:t>
            </a:r>
            <a:r>
              <a:rPr lang="en-US" sz="1200" b="1" baseline="-25000" dirty="0"/>
              <a:t>t</a:t>
            </a:r>
          </a:p>
          <a:p>
            <a:pPr marL="0" lvl="0" indent="0">
              <a:buClr>
                <a:schemeClr val="dk1"/>
              </a:buClr>
              <a:buSzPts val="1100"/>
              <a:buNone/>
            </a:pPr>
            <a:endParaRPr lang="en-US" sz="1200" b="1" baseline="-25000" dirty="0"/>
          </a:p>
          <a:p>
            <a:pPr marL="0" lvl="0" indent="0">
              <a:buClr>
                <a:schemeClr val="dk1"/>
              </a:buClr>
              <a:buSzPts val="1100"/>
              <a:buNone/>
            </a:pPr>
            <a:r>
              <a:rPr lang="en-US" sz="1200" i="1" dirty="0"/>
              <a:t>g</a:t>
            </a:r>
            <a:r>
              <a:rPr lang="en-US" sz="1200" dirty="0"/>
              <a:t>(</a:t>
            </a:r>
            <a:r>
              <a:rPr lang="en-US" sz="1200" i="1" dirty="0"/>
              <a:t>t</a:t>
            </a:r>
            <a:r>
              <a:rPr lang="en-US" sz="1200" dirty="0"/>
              <a:t>) =  piecewise linear or logistic growth curve for modelling non-periodic changes in time series</a:t>
            </a:r>
          </a:p>
          <a:p>
            <a:pPr marL="0" lvl="0" indent="0">
              <a:buClr>
                <a:schemeClr val="dk1"/>
              </a:buClr>
              <a:buSzPts val="1100"/>
              <a:buNone/>
            </a:pPr>
            <a:r>
              <a:rPr lang="en-US" sz="1200" i="1" dirty="0"/>
              <a:t>s</a:t>
            </a:r>
            <a:r>
              <a:rPr lang="en-US" sz="1200" dirty="0"/>
              <a:t>(</a:t>
            </a:r>
            <a:r>
              <a:rPr lang="en-US" sz="1200" i="1" dirty="0"/>
              <a:t>t</a:t>
            </a:r>
            <a:r>
              <a:rPr lang="en-US" sz="1200" dirty="0"/>
              <a:t>) = periodic changes (e.g. weekly/yearly seasonality)</a:t>
            </a:r>
          </a:p>
          <a:p>
            <a:pPr marL="0" lvl="0" indent="0">
              <a:buClr>
                <a:schemeClr val="dk1"/>
              </a:buClr>
              <a:buSzPts val="1100"/>
              <a:buNone/>
            </a:pPr>
            <a:r>
              <a:rPr lang="en-US" sz="1200" i="1" dirty="0"/>
              <a:t>h</a:t>
            </a:r>
            <a:r>
              <a:rPr lang="en-US" sz="1200" dirty="0"/>
              <a:t>(</a:t>
            </a:r>
            <a:r>
              <a:rPr lang="en-US" sz="1200" i="1" dirty="0"/>
              <a:t>t) </a:t>
            </a:r>
            <a:r>
              <a:rPr lang="en-US" sz="1200" dirty="0"/>
              <a:t>= effects of holidays (user provided) with irregular schedules</a:t>
            </a:r>
          </a:p>
          <a:p>
            <a:pPr marL="0" indent="0">
              <a:buClr>
                <a:schemeClr val="dk1"/>
              </a:buClr>
              <a:buSzPts val="1100"/>
              <a:buNone/>
            </a:pPr>
            <a:r>
              <a:rPr lang="el-GR" sz="1200" b="1" dirty="0"/>
              <a:t>ε</a:t>
            </a:r>
            <a:r>
              <a:rPr lang="en-US" sz="1200" b="1" baseline="-25000" dirty="0"/>
              <a:t>t </a:t>
            </a:r>
            <a:r>
              <a:rPr lang="en-US" sz="1200" dirty="0"/>
              <a:t>=</a:t>
            </a:r>
            <a:r>
              <a:rPr lang="en-US" sz="1200" i="1" dirty="0"/>
              <a:t> </a:t>
            </a:r>
            <a:r>
              <a:rPr lang="en-US" sz="1200" dirty="0"/>
              <a:t>error term accounts for any unusual changes not accommodated by the model</a:t>
            </a:r>
            <a:endParaRPr lang="en-US" sz="12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4" name="Google Shape;10195;p78">
            <a:extLst>
              <a:ext uri="{FF2B5EF4-FFF2-40B4-BE49-F238E27FC236}">
                <a16:creationId xmlns:a16="http://schemas.microsoft.com/office/drawing/2014/main" id="{0C8B7786-E726-4354-B4E3-01115B7FA59D}"/>
              </a:ext>
            </a:extLst>
          </p:cNvPr>
          <p:cNvGrpSpPr/>
          <p:nvPr/>
        </p:nvGrpSpPr>
        <p:grpSpPr>
          <a:xfrm>
            <a:off x="5467807" y="1510851"/>
            <a:ext cx="4673886" cy="4432750"/>
            <a:chOff x="6259175" y="1559008"/>
            <a:chExt cx="271743" cy="272093"/>
          </a:xfrm>
          <a:solidFill>
            <a:schemeClr val="accent2">
              <a:alpha val="25000"/>
            </a:schemeClr>
          </a:solidFill>
        </p:grpSpPr>
        <p:sp>
          <p:nvSpPr>
            <p:cNvPr id="5" name="Google Shape;10196;p78">
              <a:extLst>
                <a:ext uri="{FF2B5EF4-FFF2-40B4-BE49-F238E27FC236}">
                  <a16:creationId xmlns:a16="http://schemas.microsoft.com/office/drawing/2014/main" id="{04A4F27A-50D6-4779-AA84-9C1A84166B88}"/>
                </a:ext>
              </a:extLst>
            </p:cNvPr>
            <p:cNvSpPr/>
            <p:nvPr/>
          </p:nvSpPr>
          <p:spPr>
            <a:xfrm>
              <a:off x="6259175" y="1559008"/>
              <a:ext cx="271743" cy="272093"/>
            </a:xfrm>
            <a:custGeom>
              <a:avLst/>
              <a:gdLst/>
              <a:ahLst/>
              <a:cxnLst/>
              <a:rect l="l" t="t" r="r" b="b"/>
              <a:pathLst>
                <a:path w="8538" h="8549" extrusionOk="0">
                  <a:moveTo>
                    <a:pt x="4263" y="0"/>
                  </a:moveTo>
                  <a:cubicBezTo>
                    <a:pt x="3120" y="0"/>
                    <a:pt x="2049" y="453"/>
                    <a:pt x="1251" y="1250"/>
                  </a:cubicBezTo>
                  <a:cubicBezTo>
                    <a:pt x="441" y="2060"/>
                    <a:pt x="1" y="3131"/>
                    <a:pt x="1" y="4274"/>
                  </a:cubicBezTo>
                  <a:cubicBezTo>
                    <a:pt x="1" y="5417"/>
                    <a:pt x="441" y="6489"/>
                    <a:pt x="1251" y="7299"/>
                  </a:cubicBezTo>
                  <a:cubicBezTo>
                    <a:pt x="2049" y="8096"/>
                    <a:pt x="3120" y="8549"/>
                    <a:pt x="4263" y="8549"/>
                  </a:cubicBezTo>
                  <a:cubicBezTo>
                    <a:pt x="5418" y="8549"/>
                    <a:pt x="6490" y="8096"/>
                    <a:pt x="7287" y="7299"/>
                  </a:cubicBezTo>
                  <a:cubicBezTo>
                    <a:pt x="8097" y="6489"/>
                    <a:pt x="8537" y="5417"/>
                    <a:pt x="8537" y="4274"/>
                  </a:cubicBezTo>
                  <a:cubicBezTo>
                    <a:pt x="8526" y="4179"/>
                    <a:pt x="8526" y="4108"/>
                    <a:pt x="8526" y="4036"/>
                  </a:cubicBezTo>
                  <a:cubicBezTo>
                    <a:pt x="8526" y="3965"/>
                    <a:pt x="8466" y="3917"/>
                    <a:pt x="8383" y="3917"/>
                  </a:cubicBezTo>
                  <a:cubicBezTo>
                    <a:pt x="8311" y="3917"/>
                    <a:pt x="8276" y="3977"/>
                    <a:pt x="8276" y="4048"/>
                  </a:cubicBezTo>
                  <a:lnTo>
                    <a:pt x="8276" y="4274"/>
                  </a:lnTo>
                  <a:cubicBezTo>
                    <a:pt x="8276" y="5346"/>
                    <a:pt x="7859" y="6358"/>
                    <a:pt x="7097" y="7120"/>
                  </a:cubicBezTo>
                  <a:cubicBezTo>
                    <a:pt x="6335" y="7882"/>
                    <a:pt x="5323" y="8287"/>
                    <a:pt x="4251" y="8287"/>
                  </a:cubicBezTo>
                  <a:cubicBezTo>
                    <a:pt x="3180" y="8287"/>
                    <a:pt x="2168" y="7870"/>
                    <a:pt x="1406" y="7120"/>
                  </a:cubicBezTo>
                  <a:cubicBezTo>
                    <a:pt x="656" y="6358"/>
                    <a:pt x="239" y="5346"/>
                    <a:pt x="239" y="4274"/>
                  </a:cubicBezTo>
                  <a:cubicBezTo>
                    <a:pt x="239" y="3203"/>
                    <a:pt x="644" y="2191"/>
                    <a:pt x="1406" y="1429"/>
                  </a:cubicBezTo>
                  <a:cubicBezTo>
                    <a:pt x="2168" y="667"/>
                    <a:pt x="3180" y="250"/>
                    <a:pt x="4251" y="250"/>
                  </a:cubicBezTo>
                  <a:cubicBezTo>
                    <a:pt x="5204" y="250"/>
                    <a:pt x="6121" y="595"/>
                    <a:pt x="6847" y="1203"/>
                  </a:cubicBezTo>
                  <a:cubicBezTo>
                    <a:pt x="7561" y="1822"/>
                    <a:pt x="8049" y="2655"/>
                    <a:pt x="8216" y="3560"/>
                  </a:cubicBezTo>
                  <a:cubicBezTo>
                    <a:pt x="8227" y="3624"/>
                    <a:pt x="8276" y="3669"/>
                    <a:pt x="8337" y="3669"/>
                  </a:cubicBezTo>
                  <a:cubicBezTo>
                    <a:pt x="8344" y="3669"/>
                    <a:pt x="8352" y="3668"/>
                    <a:pt x="8359" y="3667"/>
                  </a:cubicBezTo>
                  <a:cubicBezTo>
                    <a:pt x="8430" y="3643"/>
                    <a:pt x="8478" y="3584"/>
                    <a:pt x="8466" y="3512"/>
                  </a:cubicBezTo>
                  <a:cubicBezTo>
                    <a:pt x="8287" y="2548"/>
                    <a:pt x="7775" y="1655"/>
                    <a:pt x="7025" y="1012"/>
                  </a:cubicBezTo>
                  <a:cubicBezTo>
                    <a:pt x="6251" y="357"/>
                    <a:pt x="5275" y="0"/>
                    <a:pt x="42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7;p78">
              <a:extLst>
                <a:ext uri="{FF2B5EF4-FFF2-40B4-BE49-F238E27FC236}">
                  <a16:creationId xmlns:a16="http://schemas.microsoft.com/office/drawing/2014/main" id="{5FFFA987-1F85-486C-B3A7-F4CF3DE5B66E}"/>
                </a:ext>
              </a:extLst>
            </p:cNvPr>
            <p:cNvSpPr/>
            <p:nvPr/>
          </p:nvSpPr>
          <p:spPr>
            <a:xfrm>
              <a:off x="6278145" y="1577946"/>
              <a:ext cx="231927" cy="232309"/>
            </a:xfrm>
            <a:custGeom>
              <a:avLst/>
              <a:gdLst/>
              <a:ahLst/>
              <a:cxnLst/>
              <a:rect l="l" t="t" r="r" b="b"/>
              <a:pathLst>
                <a:path w="7287" h="7299" extrusionOk="0">
                  <a:moveTo>
                    <a:pt x="3643" y="0"/>
                  </a:moveTo>
                  <a:cubicBezTo>
                    <a:pt x="3119" y="0"/>
                    <a:pt x="2631" y="108"/>
                    <a:pt x="2155" y="322"/>
                  </a:cubicBezTo>
                  <a:cubicBezTo>
                    <a:pt x="1703" y="524"/>
                    <a:pt x="1310" y="810"/>
                    <a:pt x="964" y="1179"/>
                  </a:cubicBezTo>
                  <a:cubicBezTo>
                    <a:pt x="917" y="1227"/>
                    <a:pt x="917" y="1310"/>
                    <a:pt x="964" y="1358"/>
                  </a:cubicBezTo>
                  <a:cubicBezTo>
                    <a:pt x="988" y="1382"/>
                    <a:pt x="1021" y="1393"/>
                    <a:pt x="1054" y="1393"/>
                  </a:cubicBezTo>
                  <a:cubicBezTo>
                    <a:pt x="1086" y="1393"/>
                    <a:pt x="1119" y="1382"/>
                    <a:pt x="1143" y="1358"/>
                  </a:cubicBezTo>
                  <a:cubicBezTo>
                    <a:pt x="1453" y="1012"/>
                    <a:pt x="1822" y="750"/>
                    <a:pt x="2262" y="560"/>
                  </a:cubicBezTo>
                  <a:cubicBezTo>
                    <a:pt x="2691" y="358"/>
                    <a:pt x="3167" y="262"/>
                    <a:pt x="3643" y="262"/>
                  </a:cubicBezTo>
                  <a:cubicBezTo>
                    <a:pt x="5513" y="262"/>
                    <a:pt x="7037" y="1774"/>
                    <a:pt x="7037" y="3656"/>
                  </a:cubicBezTo>
                  <a:cubicBezTo>
                    <a:pt x="7037" y="5525"/>
                    <a:pt x="5513" y="7049"/>
                    <a:pt x="3643" y="7049"/>
                  </a:cubicBezTo>
                  <a:cubicBezTo>
                    <a:pt x="1762" y="7049"/>
                    <a:pt x="250" y="5525"/>
                    <a:pt x="250" y="3656"/>
                  </a:cubicBezTo>
                  <a:cubicBezTo>
                    <a:pt x="250" y="2977"/>
                    <a:pt x="441" y="2322"/>
                    <a:pt x="810" y="1774"/>
                  </a:cubicBezTo>
                  <a:cubicBezTo>
                    <a:pt x="857" y="1727"/>
                    <a:pt x="845" y="1655"/>
                    <a:pt x="786" y="1608"/>
                  </a:cubicBezTo>
                  <a:cubicBezTo>
                    <a:pt x="766" y="1596"/>
                    <a:pt x="743" y="1591"/>
                    <a:pt x="721" y="1591"/>
                  </a:cubicBezTo>
                  <a:cubicBezTo>
                    <a:pt x="676" y="1591"/>
                    <a:pt x="631" y="1612"/>
                    <a:pt x="607" y="1643"/>
                  </a:cubicBezTo>
                  <a:cubicBezTo>
                    <a:pt x="202" y="2239"/>
                    <a:pt x="0" y="2941"/>
                    <a:pt x="0" y="3656"/>
                  </a:cubicBezTo>
                  <a:cubicBezTo>
                    <a:pt x="0" y="4632"/>
                    <a:pt x="381" y="5537"/>
                    <a:pt x="1072" y="6227"/>
                  </a:cubicBezTo>
                  <a:cubicBezTo>
                    <a:pt x="1750" y="6906"/>
                    <a:pt x="2679" y="7299"/>
                    <a:pt x="3643" y="7299"/>
                  </a:cubicBezTo>
                  <a:cubicBezTo>
                    <a:pt x="4620" y="7299"/>
                    <a:pt x="5536" y="6906"/>
                    <a:pt x="6215" y="6227"/>
                  </a:cubicBezTo>
                  <a:cubicBezTo>
                    <a:pt x="6894" y="5537"/>
                    <a:pt x="7287" y="4620"/>
                    <a:pt x="7287" y="3656"/>
                  </a:cubicBezTo>
                  <a:cubicBezTo>
                    <a:pt x="7287" y="2679"/>
                    <a:pt x="6906" y="1763"/>
                    <a:pt x="6215" y="1072"/>
                  </a:cubicBezTo>
                  <a:cubicBezTo>
                    <a:pt x="5536" y="393"/>
                    <a:pt x="4608" y="0"/>
                    <a:pt x="36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8;p78">
              <a:extLst>
                <a:ext uri="{FF2B5EF4-FFF2-40B4-BE49-F238E27FC236}">
                  <a16:creationId xmlns:a16="http://schemas.microsoft.com/office/drawing/2014/main" id="{F85EE026-3F68-4986-9CC2-5C4D5DB04EC9}"/>
                </a:ext>
              </a:extLst>
            </p:cNvPr>
            <p:cNvSpPr/>
            <p:nvPr/>
          </p:nvSpPr>
          <p:spPr>
            <a:xfrm>
              <a:off x="6297846" y="1690870"/>
              <a:ext cx="13272" cy="7607"/>
            </a:xfrm>
            <a:custGeom>
              <a:avLst/>
              <a:gdLst/>
              <a:ahLst/>
              <a:cxnLst/>
              <a:rect l="l" t="t" r="r" b="b"/>
              <a:pathLst>
                <a:path w="417" h="239" extrusionOk="0">
                  <a:moveTo>
                    <a:pt x="119" y="0"/>
                  </a:moveTo>
                  <a:cubicBezTo>
                    <a:pt x="48" y="0"/>
                    <a:pt x="0" y="36"/>
                    <a:pt x="0" y="120"/>
                  </a:cubicBezTo>
                  <a:cubicBezTo>
                    <a:pt x="0" y="191"/>
                    <a:pt x="60" y="239"/>
                    <a:pt x="119" y="239"/>
                  </a:cubicBezTo>
                  <a:lnTo>
                    <a:pt x="298" y="239"/>
                  </a:lnTo>
                  <a:cubicBezTo>
                    <a:pt x="369" y="239"/>
                    <a:pt x="417" y="179"/>
                    <a:pt x="417" y="120"/>
                  </a:cubicBezTo>
                  <a:cubicBezTo>
                    <a:pt x="417" y="60"/>
                    <a:pt x="357" y="0"/>
                    <a:pt x="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9;p78">
              <a:extLst>
                <a:ext uri="{FF2B5EF4-FFF2-40B4-BE49-F238E27FC236}">
                  <a16:creationId xmlns:a16="http://schemas.microsoft.com/office/drawing/2014/main" id="{18E584DC-27E6-4202-9136-BC5AC4BECFA7}"/>
                </a:ext>
              </a:extLst>
            </p:cNvPr>
            <p:cNvSpPr/>
            <p:nvPr/>
          </p:nvSpPr>
          <p:spPr>
            <a:xfrm>
              <a:off x="6390687" y="1598029"/>
              <a:ext cx="100448" cy="100448"/>
            </a:xfrm>
            <a:custGeom>
              <a:avLst/>
              <a:gdLst/>
              <a:ahLst/>
              <a:cxnLst/>
              <a:rect l="l" t="t" r="r" b="b"/>
              <a:pathLst>
                <a:path w="3156" h="3156" extrusionOk="0">
                  <a:moveTo>
                    <a:pt x="119" y="0"/>
                  </a:moveTo>
                  <a:cubicBezTo>
                    <a:pt x="60" y="0"/>
                    <a:pt x="0" y="60"/>
                    <a:pt x="0" y="119"/>
                  </a:cubicBezTo>
                  <a:lnTo>
                    <a:pt x="0" y="3037"/>
                  </a:lnTo>
                  <a:cubicBezTo>
                    <a:pt x="0" y="3108"/>
                    <a:pt x="60" y="3156"/>
                    <a:pt x="119" y="3156"/>
                  </a:cubicBezTo>
                  <a:lnTo>
                    <a:pt x="3036" y="3156"/>
                  </a:lnTo>
                  <a:cubicBezTo>
                    <a:pt x="3108" y="3156"/>
                    <a:pt x="3155" y="3096"/>
                    <a:pt x="3155" y="3037"/>
                  </a:cubicBezTo>
                  <a:cubicBezTo>
                    <a:pt x="3155" y="2977"/>
                    <a:pt x="3096" y="2917"/>
                    <a:pt x="3036" y="2917"/>
                  </a:cubicBezTo>
                  <a:lnTo>
                    <a:pt x="250" y="2917"/>
                  </a:lnTo>
                  <a:lnTo>
                    <a:pt x="250" y="119"/>
                  </a:lnTo>
                  <a:lnTo>
                    <a:pt x="238" y="119"/>
                  </a:lnTo>
                  <a:cubicBezTo>
                    <a:pt x="238" y="48"/>
                    <a:pt x="179" y="0"/>
                    <a:pt x="1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200;p78">
              <a:extLst>
                <a:ext uri="{FF2B5EF4-FFF2-40B4-BE49-F238E27FC236}">
                  <a16:creationId xmlns:a16="http://schemas.microsoft.com/office/drawing/2014/main" id="{0456AD33-DAE3-4999-8D80-3E42E48BCECA}"/>
                </a:ext>
              </a:extLst>
            </p:cNvPr>
            <p:cNvSpPr/>
            <p:nvPr/>
          </p:nvSpPr>
          <p:spPr>
            <a:xfrm>
              <a:off x="6390305" y="1778013"/>
              <a:ext cx="7607" cy="13304"/>
            </a:xfrm>
            <a:custGeom>
              <a:avLst/>
              <a:gdLst/>
              <a:ahLst/>
              <a:cxnLst/>
              <a:rect l="l" t="t" r="r" b="b"/>
              <a:pathLst>
                <a:path w="239" h="418" extrusionOk="0">
                  <a:moveTo>
                    <a:pt x="119" y="1"/>
                  </a:moveTo>
                  <a:cubicBezTo>
                    <a:pt x="60" y="1"/>
                    <a:pt x="0" y="60"/>
                    <a:pt x="0" y="120"/>
                  </a:cubicBezTo>
                  <a:lnTo>
                    <a:pt x="0" y="299"/>
                  </a:lnTo>
                  <a:cubicBezTo>
                    <a:pt x="0" y="370"/>
                    <a:pt x="60" y="418"/>
                    <a:pt x="119" y="418"/>
                  </a:cubicBezTo>
                  <a:cubicBezTo>
                    <a:pt x="179" y="418"/>
                    <a:pt x="238" y="358"/>
                    <a:pt x="238" y="299"/>
                  </a:cubicBezTo>
                  <a:lnTo>
                    <a:pt x="238" y="120"/>
                  </a:lnTo>
                  <a:cubicBezTo>
                    <a:pt x="238" y="49"/>
                    <a:pt x="179" y="1"/>
                    <a:pt x="1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01;p78">
              <a:extLst>
                <a:ext uri="{FF2B5EF4-FFF2-40B4-BE49-F238E27FC236}">
                  <a16:creationId xmlns:a16="http://schemas.microsoft.com/office/drawing/2014/main" id="{055DC698-6A87-4953-8641-592826FFEC1B}"/>
                </a:ext>
              </a:extLst>
            </p:cNvPr>
            <p:cNvSpPr/>
            <p:nvPr/>
          </p:nvSpPr>
          <p:spPr>
            <a:xfrm>
              <a:off x="6324358" y="1624923"/>
              <a:ext cx="12922" cy="11776"/>
            </a:xfrm>
            <a:custGeom>
              <a:avLst/>
              <a:gdLst/>
              <a:ahLst/>
              <a:cxnLst/>
              <a:rect l="l" t="t" r="r" b="b"/>
              <a:pathLst>
                <a:path w="406" h="370" extrusionOk="0">
                  <a:moveTo>
                    <a:pt x="133" y="1"/>
                  </a:moveTo>
                  <a:cubicBezTo>
                    <a:pt x="99" y="1"/>
                    <a:pt x="66" y="13"/>
                    <a:pt x="48" y="36"/>
                  </a:cubicBezTo>
                  <a:cubicBezTo>
                    <a:pt x="1" y="72"/>
                    <a:pt x="1" y="167"/>
                    <a:pt x="48" y="215"/>
                  </a:cubicBezTo>
                  <a:lnTo>
                    <a:pt x="179" y="346"/>
                  </a:lnTo>
                  <a:cubicBezTo>
                    <a:pt x="215" y="370"/>
                    <a:pt x="239" y="370"/>
                    <a:pt x="274" y="370"/>
                  </a:cubicBezTo>
                  <a:cubicBezTo>
                    <a:pt x="298" y="370"/>
                    <a:pt x="334" y="358"/>
                    <a:pt x="358" y="346"/>
                  </a:cubicBezTo>
                  <a:cubicBezTo>
                    <a:pt x="405" y="298"/>
                    <a:pt x="405" y="215"/>
                    <a:pt x="358" y="167"/>
                  </a:cubicBezTo>
                  <a:lnTo>
                    <a:pt x="227" y="36"/>
                  </a:lnTo>
                  <a:cubicBezTo>
                    <a:pt x="203" y="13"/>
                    <a:pt x="167" y="1"/>
                    <a:pt x="1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02;p78">
              <a:extLst>
                <a:ext uri="{FF2B5EF4-FFF2-40B4-BE49-F238E27FC236}">
                  <a16:creationId xmlns:a16="http://schemas.microsoft.com/office/drawing/2014/main" id="{6343C5EE-1217-42BC-AB63-69FE31E370B1}"/>
                </a:ext>
              </a:extLst>
            </p:cNvPr>
            <p:cNvSpPr/>
            <p:nvPr/>
          </p:nvSpPr>
          <p:spPr>
            <a:xfrm>
              <a:off x="6451700" y="1752265"/>
              <a:ext cx="12890" cy="11776"/>
            </a:xfrm>
            <a:custGeom>
              <a:avLst/>
              <a:gdLst/>
              <a:ahLst/>
              <a:cxnLst/>
              <a:rect l="l" t="t" r="r" b="b"/>
              <a:pathLst>
                <a:path w="405" h="370" extrusionOk="0">
                  <a:moveTo>
                    <a:pt x="133" y="0"/>
                  </a:moveTo>
                  <a:cubicBezTo>
                    <a:pt x="101" y="0"/>
                    <a:pt x="72" y="12"/>
                    <a:pt x="48" y="36"/>
                  </a:cubicBezTo>
                  <a:cubicBezTo>
                    <a:pt x="0" y="84"/>
                    <a:pt x="0" y="167"/>
                    <a:pt x="48" y="215"/>
                  </a:cubicBezTo>
                  <a:lnTo>
                    <a:pt x="179" y="346"/>
                  </a:lnTo>
                  <a:cubicBezTo>
                    <a:pt x="214" y="369"/>
                    <a:pt x="238" y="369"/>
                    <a:pt x="274" y="369"/>
                  </a:cubicBezTo>
                  <a:cubicBezTo>
                    <a:pt x="298" y="369"/>
                    <a:pt x="333" y="357"/>
                    <a:pt x="357" y="346"/>
                  </a:cubicBezTo>
                  <a:cubicBezTo>
                    <a:pt x="405" y="298"/>
                    <a:pt x="405" y="215"/>
                    <a:pt x="357" y="167"/>
                  </a:cubicBezTo>
                  <a:lnTo>
                    <a:pt x="226" y="36"/>
                  </a:lnTo>
                  <a:cubicBezTo>
                    <a:pt x="197" y="12"/>
                    <a:pt x="164" y="0"/>
                    <a:pt x="1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203;p78">
              <a:extLst>
                <a:ext uri="{FF2B5EF4-FFF2-40B4-BE49-F238E27FC236}">
                  <a16:creationId xmlns:a16="http://schemas.microsoft.com/office/drawing/2014/main" id="{59277F90-A358-4E55-AF74-970DF9208441}"/>
                </a:ext>
              </a:extLst>
            </p:cNvPr>
            <p:cNvSpPr/>
            <p:nvPr/>
          </p:nvSpPr>
          <p:spPr>
            <a:xfrm>
              <a:off x="6451700" y="1624923"/>
              <a:ext cx="12890" cy="11776"/>
            </a:xfrm>
            <a:custGeom>
              <a:avLst/>
              <a:gdLst/>
              <a:ahLst/>
              <a:cxnLst/>
              <a:rect l="l" t="t" r="r" b="b"/>
              <a:pathLst>
                <a:path w="405" h="370" extrusionOk="0">
                  <a:moveTo>
                    <a:pt x="272" y="1"/>
                  </a:moveTo>
                  <a:cubicBezTo>
                    <a:pt x="238" y="1"/>
                    <a:pt x="202" y="13"/>
                    <a:pt x="179" y="36"/>
                  </a:cubicBezTo>
                  <a:lnTo>
                    <a:pt x="48" y="167"/>
                  </a:lnTo>
                  <a:cubicBezTo>
                    <a:pt x="0" y="215"/>
                    <a:pt x="0" y="298"/>
                    <a:pt x="48" y="346"/>
                  </a:cubicBezTo>
                  <a:cubicBezTo>
                    <a:pt x="83" y="370"/>
                    <a:pt x="107" y="370"/>
                    <a:pt x="143" y="370"/>
                  </a:cubicBezTo>
                  <a:cubicBezTo>
                    <a:pt x="167" y="370"/>
                    <a:pt x="202" y="370"/>
                    <a:pt x="226" y="346"/>
                  </a:cubicBezTo>
                  <a:lnTo>
                    <a:pt x="357" y="215"/>
                  </a:lnTo>
                  <a:cubicBezTo>
                    <a:pt x="405" y="167"/>
                    <a:pt x="405" y="72"/>
                    <a:pt x="357" y="36"/>
                  </a:cubicBezTo>
                  <a:cubicBezTo>
                    <a:pt x="339" y="13"/>
                    <a:pt x="307" y="1"/>
                    <a:pt x="2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204;p78">
              <a:extLst>
                <a:ext uri="{FF2B5EF4-FFF2-40B4-BE49-F238E27FC236}">
                  <a16:creationId xmlns:a16="http://schemas.microsoft.com/office/drawing/2014/main" id="{EE442958-3820-4809-98D8-A1CFAF2F2754}"/>
                </a:ext>
              </a:extLst>
            </p:cNvPr>
            <p:cNvSpPr/>
            <p:nvPr/>
          </p:nvSpPr>
          <p:spPr>
            <a:xfrm>
              <a:off x="6324358" y="1751883"/>
              <a:ext cx="12922" cy="11776"/>
            </a:xfrm>
            <a:custGeom>
              <a:avLst/>
              <a:gdLst/>
              <a:ahLst/>
              <a:cxnLst/>
              <a:rect l="l" t="t" r="r" b="b"/>
              <a:pathLst>
                <a:path w="406" h="370" extrusionOk="0">
                  <a:moveTo>
                    <a:pt x="268" y="0"/>
                  </a:moveTo>
                  <a:cubicBezTo>
                    <a:pt x="236" y="0"/>
                    <a:pt x="203" y="12"/>
                    <a:pt x="179" y="36"/>
                  </a:cubicBezTo>
                  <a:lnTo>
                    <a:pt x="48" y="167"/>
                  </a:lnTo>
                  <a:cubicBezTo>
                    <a:pt x="1" y="227"/>
                    <a:pt x="1" y="298"/>
                    <a:pt x="48" y="346"/>
                  </a:cubicBezTo>
                  <a:cubicBezTo>
                    <a:pt x="72" y="369"/>
                    <a:pt x="108" y="369"/>
                    <a:pt x="132" y="369"/>
                  </a:cubicBezTo>
                  <a:cubicBezTo>
                    <a:pt x="167" y="369"/>
                    <a:pt x="191" y="358"/>
                    <a:pt x="227" y="346"/>
                  </a:cubicBezTo>
                  <a:lnTo>
                    <a:pt x="358" y="215"/>
                  </a:lnTo>
                  <a:cubicBezTo>
                    <a:pt x="405" y="167"/>
                    <a:pt x="405" y="72"/>
                    <a:pt x="358" y="36"/>
                  </a:cubicBezTo>
                  <a:cubicBezTo>
                    <a:pt x="334" y="12"/>
                    <a:pt x="301" y="0"/>
                    <a:pt x="2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05;p78">
              <a:extLst>
                <a:ext uri="{FF2B5EF4-FFF2-40B4-BE49-F238E27FC236}">
                  <a16:creationId xmlns:a16="http://schemas.microsoft.com/office/drawing/2014/main" id="{6BCB0B35-6C43-46D2-B8FA-40260244881C}"/>
                </a:ext>
              </a:extLst>
            </p:cNvPr>
            <p:cNvSpPr/>
            <p:nvPr/>
          </p:nvSpPr>
          <p:spPr>
            <a:xfrm>
              <a:off x="6304657" y="1653823"/>
              <a:ext cx="14036" cy="10567"/>
            </a:xfrm>
            <a:custGeom>
              <a:avLst/>
              <a:gdLst/>
              <a:ahLst/>
              <a:cxnLst/>
              <a:rect l="l" t="t" r="r" b="b"/>
              <a:pathLst>
                <a:path w="441" h="332" extrusionOk="0">
                  <a:moveTo>
                    <a:pt x="143" y="0"/>
                  </a:moveTo>
                  <a:cubicBezTo>
                    <a:pt x="97" y="0"/>
                    <a:pt x="51" y="25"/>
                    <a:pt x="24" y="69"/>
                  </a:cubicBezTo>
                  <a:cubicBezTo>
                    <a:pt x="0" y="129"/>
                    <a:pt x="24" y="212"/>
                    <a:pt x="84" y="236"/>
                  </a:cubicBezTo>
                  <a:lnTo>
                    <a:pt x="250" y="307"/>
                  </a:lnTo>
                  <a:cubicBezTo>
                    <a:pt x="262" y="307"/>
                    <a:pt x="274" y="331"/>
                    <a:pt x="298" y="331"/>
                  </a:cubicBezTo>
                  <a:cubicBezTo>
                    <a:pt x="334" y="331"/>
                    <a:pt x="381" y="295"/>
                    <a:pt x="417" y="260"/>
                  </a:cubicBezTo>
                  <a:cubicBezTo>
                    <a:pt x="441" y="200"/>
                    <a:pt x="417" y="117"/>
                    <a:pt x="358" y="93"/>
                  </a:cubicBezTo>
                  <a:lnTo>
                    <a:pt x="191" y="10"/>
                  </a:lnTo>
                  <a:cubicBezTo>
                    <a:pt x="176" y="3"/>
                    <a:pt x="159" y="0"/>
                    <a:pt x="1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206;p78">
              <a:extLst>
                <a:ext uri="{FF2B5EF4-FFF2-40B4-BE49-F238E27FC236}">
                  <a16:creationId xmlns:a16="http://schemas.microsoft.com/office/drawing/2014/main" id="{A1244315-D97D-4AA6-8FE9-73E5F6B08BB6}"/>
                </a:ext>
              </a:extLst>
            </p:cNvPr>
            <p:cNvSpPr/>
            <p:nvPr/>
          </p:nvSpPr>
          <p:spPr>
            <a:xfrm>
              <a:off x="6469874" y="1724511"/>
              <a:ext cx="14068" cy="10344"/>
            </a:xfrm>
            <a:custGeom>
              <a:avLst/>
              <a:gdLst/>
              <a:ahLst/>
              <a:cxnLst/>
              <a:rect l="l" t="t" r="r" b="b"/>
              <a:pathLst>
                <a:path w="442" h="325" extrusionOk="0">
                  <a:moveTo>
                    <a:pt x="140" y="1"/>
                  </a:moveTo>
                  <a:cubicBezTo>
                    <a:pt x="95" y="1"/>
                    <a:pt x="50" y="31"/>
                    <a:pt x="24" y="75"/>
                  </a:cubicBezTo>
                  <a:cubicBezTo>
                    <a:pt x="1" y="134"/>
                    <a:pt x="24" y="206"/>
                    <a:pt x="84" y="241"/>
                  </a:cubicBezTo>
                  <a:lnTo>
                    <a:pt x="251" y="313"/>
                  </a:lnTo>
                  <a:cubicBezTo>
                    <a:pt x="263" y="313"/>
                    <a:pt x="286" y="325"/>
                    <a:pt x="298" y="325"/>
                  </a:cubicBezTo>
                  <a:cubicBezTo>
                    <a:pt x="346" y="325"/>
                    <a:pt x="382" y="301"/>
                    <a:pt x="417" y="253"/>
                  </a:cubicBezTo>
                  <a:cubicBezTo>
                    <a:pt x="441" y="194"/>
                    <a:pt x="417" y="122"/>
                    <a:pt x="358" y="86"/>
                  </a:cubicBezTo>
                  <a:lnTo>
                    <a:pt x="191" y="15"/>
                  </a:lnTo>
                  <a:cubicBezTo>
                    <a:pt x="175" y="5"/>
                    <a:pt x="157" y="1"/>
                    <a:pt x="1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207;p78">
              <a:extLst>
                <a:ext uri="{FF2B5EF4-FFF2-40B4-BE49-F238E27FC236}">
                  <a16:creationId xmlns:a16="http://schemas.microsoft.com/office/drawing/2014/main" id="{9B0B419B-EFCA-4888-BB1A-DD8142D29CF2}"/>
                </a:ext>
              </a:extLst>
            </p:cNvPr>
            <p:cNvSpPr/>
            <p:nvPr/>
          </p:nvSpPr>
          <p:spPr>
            <a:xfrm>
              <a:off x="6424392" y="1605158"/>
              <a:ext cx="11394" cy="13368"/>
            </a:xfrm>
            <a:custGeom>
              <a:avLst/>
              <a:gdLst/>
              <a:ahLst/>
              <a:cxnLst/>
              <a:rect l="l" t="t" r="r" b="b"/>
              <a:pathLst>
                <a:path w="358" h="420" extrusionOk="0">
                  <a:moveTo>
                    <a:pt x="212" y="0"/>
                  </a:moveTo>
                  <a:cubicBezTo>
                    <a:pt x="168" y="0"/>
                    <a:pt x="125" y="31"/>
                    <a:pt x="108" y="74"/>
                  </a:cubicBezTo>
                  <a:lnTo>
                    <a:pt x="25" y="229"/>
                  </a:lnTo>
                  <a:cubicBezTo>
                    <a:pt x="1" y="288"/>
                    <a:pt x="25" y="372"/>
                    <a:pt x="84" y="396"/>
                  </a:cubicBezTo>
                  <a:cubicBezTo>
                    <a:pt x="108" y="419"/>
                    <a:pt x="120" y="419"/>
                    <a:pt x="132" y="419"/>
                  </a:cubicBezTo>
                  <a:cubicBezTo>
                    <a:pt x="179" y="419"/>
                    <a:pt x="215" y="384"/>
                    <a:pt x="251" y="336"/>
                  </a:cubicBezTo>
                  <a:lnTo>
                    <a:pt x="322" y="181"/>
                  </a:lnTo>
                  <a:cubicBezTo>
                    <a:pt x="358" y="122"/>
                    <a:pt x="322" y="38"/>
                    <a:pt x="263" y="15"/>
                  </a:cubicBezTo>
                  <a:cubicBezTo>
                    <a:pt x="246" y="5"/>
                    <a:pt x="229" y="0"/>
                    <a:pt x="2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208;p78">
              <a:extLst>
                <a:ext uri="{FF2B5EF4-FFF2-40B4-BE49-F238E27FC236}">
                  <a16:creationId xmlns:a16="http://schemas.microsoft.com/office/drawing/2014/main" id="{AB67EA8A-5572-4547-9105-EB50A32F95C1}"/>
                </a:ext>
              </a:extLst>
            </p:cNvPr>
            <p:cNvSpPr/>
            <p:nvPr/>
          </p:nvSpPr>
          <p:spPr>
            <a:xfrm>
              <a:off x="6353926" y="1770916"/>
              <a:ext cx="11394" cy="13208"/>
            </a:xfrm>
            <a:custGeom>
              <a:avLst/>
              <a:gdLst/>
              <a:ahLst/>
              <a:cxnLst/>
              <a:rect l="l" t="t" r="r" b="b"/>
              <a:pathLst>
                <a:path w="358" h="415" extrusionOk="0">
                  <a:moveTo>
                    <a:pt x="214" y="0"/>
                  </a:moveTo>
                  <a:cubicBezTo>
                    <a:pt x="168" y="0"/>
                    <a:pt x="122" y="25"/>
                    <a:pt x="96" y="69"/>
                  </a:cubicBezTo>
                  <a:lnTo>
                    <a:pt x="24" y="236"/>
                  </a:lnTo>
                  <a:cubicBezTo>
                    <a:pt x="0" y="295"/>
                    <a:pt x="24" y="367"/>
                    <a:pt x="84" y="402"/>
                  </a:cubicBezTo>
                  <a:cubicBezTo>
                    <a:pt x="96" y="402"/>
                    <a:pt x="119" y="414"/>
                    <a:pt x="131" y="414"/>
                  </a:cubicBezTo>
                  <a:cubicBezTo>
                    <a:pt x="179" y="414"/>
                    <a:pt x="215" y="391"/>
                    <a:pt x="250" y="343"/>
                  </a:cubicBezTo>
                  <a:lnTo>
                    <a:pt x="322" y="176"/>
                  </a:lnTo>
                  <a:cubicBezTo>
                    <a:pt x="357" y="117"/>
                    <a:pt x="322" y="45"/>
                    <a:pt x="262" y="10"/>
                  </a:cubicBezTo>
                  <a:cubicBezTo>
                    <a:pt x="247" y="3"/>
                    <a:pt x="231" y="0"/>
                    <a:pt x="2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209;p78">
              <a:extLst>
                <a:ext uri="{FF2B5EF4-FFF2-40B4-BE49-F238E27FC236}">
                  <a16:creationId xmlns:a16="http://schemas.microsoft.com/office/drawing/2014/main" id="{02230E42-6EF3-44C7-8CD0-0B93DCCB01BA}"/>
                </a:ext>
              </a:extLst>
            </p:cNvPr>
            <p:cNvSpPr/>
            <p:nvPr/>
          </p:nvSpPr>
          <p:spPr>
            <a:xfrm>
              <a:off x="6355040" y="1604363"/>
              <a:ext cx="11044" cy="13399"/>
            </a:xfrm>
            <a:custGeom>
              <a:avLst/>
              <a:gdLst/>
              <a:ahLst/>
              <a:cxnLst/>
              <a:rect l="l" t="t" r="r" b="b"/>
              <a:pathLst>
                <a:path w="347" h="421" extrusionOk="0">
                  <a:moveTo>
                    <a:pt x="127" y="1"/>
                  </a:moveTo>
                  <a:cubicBezTo>
                    <a:pt x="116" y="1"/>
                    <a:pt x="106" y="2"/>
                    <a:pt x="96" y="4"/>
                  </a:cubicBezTo>
                  <a:cubicBezTo>
                    <a:pt x="37" y="40"/>
                    <a:pt x="1" y="111"/>
                    <a:pt x="25" y="171"/>
                  </a:cubicBezTo>
                  <a:lnTo>
                    <a:pt x="96" y="337"/>
                  </a:lnTo>
                  <a:cubicBezTo>
                    <a:pt x="120" y="397"/>
                    <a:pt x="168" y="421"/>
                    <a:pt x="215" y="421"/>
                  </a:cubicBezTo>
                  <a:cubicBezTo>
                    <a:pt x="227" y="421"/>
                    <a:pt x="239" y="421"/>
                    <a:pt x="263" y="409"/>
                  </a:cubicBezTo>
                  <a:cubicBezTo>
                    <a:pt x="322" y="373"/>
                    <a:pt x="346" y="301"/>
                    <a:pt x="334" y="242"/>
                  </a:cubicBezTo>
                  <a:lnTo>
                    <a:pt x="263" y="75"/>
                  </a:lnTo>
                  <a:cubicBezTo>
                    <a:pt x="233" y="26"/>
                    <a:pt x="179" y="1"/>
                    <a:pt x="1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210;p78">
              <a:extLst>
                <a:ext uri="{FF2B5EF4-FFF2-40B4-BE49-F238E27FC236}">
                  <a16:creationId xmlns:a16="http://schemas.microsoft.com/office/drawing/2014/main" id="{E059C1D8-5E69-4006-ABCB-FA9F4A4B2087}"/>
                </a:ext>
              </a:extLst>
            </p:cNvPr>
            <p:cNvSpPr/>
            <p:nvPr/>
          </p:nvSpPr>
          <p:spPr>
            <a:xfrm>
              <a:off x="6422514" y="1771489"/>
              <a:ext cx="11012" cy="13017"/>
            </a:xfrm>
            <a:custGeom>
              <a:avLst/>
              <a:gdLst/>
              <a:ahLst/>
              <a:cxnLst/>
              <a:rect l="l" t="t" r="r" b="b"/>
              <a:pathLst>
                <a:path w="346" h="409" extrusionOk="0">
                  <a:moveTo>
                    <a:pt x="151" y="1"/>
                  </a:moveTo>
                  <a:cubicBezTo>
                    <a:pt x="130" y="1"/>
                    <a:pt x="107" y="5"/>
                    <a:pt x="84" y="15"/>
                  </a:cubicBezTo>
                  <a:cubicBezTo>
                    <a:pt x="24" y="39"/>
                    <a:pt x="0" y="111"/>
                    <a:pt x="12" y="170"/>
                  </a:cubicBezTo>
                  <a:lnTo>
                    <a:pt x="84" y="337"/>
                  </a:lnTo>
                  <a:cubicBezTo>
                    <a:pt x="107" y="384"/>
                    <a:pt x="143" y="408"/>
                    <a:pt x="203" y="408"/>
                  </a:cubicBezTo>
                  <a:cubicBezTo>
                    <a:pt x="227" y="408"/>
                    <a:pt x="238" y="408"/>
                    <a:pt x="250" y="396"/>
                  </a:cubicBezTo>
                  <a:cubicBezTo>
                    <a:pt x="310" y="373"/>
                    <a:pt x="346" y="289"/>
                    <a:pt x="322" y="230"/>
                  </a:cubicBezTo>
                  <a:lnTo>
                    <a:pt x="250" y="63"/>
                  </a:lnTo>
                  <a:cubicBezTo>
                    <a:pt x="242" y="29"/>
                    <a:pt x="203" y="1"/>
                    <a:pt x="1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211;p78">
              <a:extLst>
                <a:ext uri="{FF2B5EF4-FFF2-40B4-BE49-F238E27FC236}">
                  <a16:creationId xmlns:a16="http://schemas.microsoft.com/office/drawing/2014/main" id="{959AFBF0-26DC-476C-BF4C-14E1170B5BC4}"/>
                </a:ext>
              </a:extLst>
            </p:cNvPr>
            <p:cNvSpPr/>
            <p:nvPr/>
          </p:nvSpPr>
          <p:spPr>
            <a:xfrm>
              <a:off x="6470637" y="1655541"/>
              <a:ext cx="14036" cy="10726"/>
            </a:xfrm>
            <a:custGeom>
              <a:avLst/>
              <a:gdLst/>
              <a:ahLst/>
              <a:cxnLst/>
              <a:rect l="l" t="t" r="r" b="b"/>
              <a:pathLst>
                <a:path w="441" h="337" extrusionOk="0">
                  <a:moveTo>
                    <a:pt x="293" y="0"/>
                  </a:moveTo>
                  <a:cubicBezTo>
                    <a:pt x="282" y="0"/>
                    <a:pt x="272" y="1"/>
                    <a:pt x="262" y="3"/>
                  </a:cubicBezTo>
                  <a:lnTo>
                    <a:pt x="96" y="75"/>
                  </a:lnTo>
                  <a:cubicBezTo>
                    <a:pt x="36" y="110"/>
                    <a:pt x="0" y="182"/>
                    <a:pt x="24" y="241"/>
                  </a:cubicBezTo>
                  <a:cubicBezTo>
                    <a:pt x="48" y="301"/>
                    <a:pt x="96" y="337"/>
                    <a:pt x="143" y="337"/>
                  </a:cubicBezTo>
                  <a:cubicBezTo>
                    <a:pt x="155" y="337"/>
                    <a:pt x="167" y="337"/>
                    <a:pt x="179" y="313"/>
                  </a:cubicBezTo>
                  <a:lnTo>
                    <a:pt x="346" y="241"/>
                  </a:lnTo>
                  <a:cubicBezTo>
                    <a:pt x="405" y="217"/>
                    <a:pt x="441" y="134"/>
                    <a:pt x="417" y="75"/>
                  </a:cubicBezTo>
                  <a:cubicBezTo>
                    <a:pt x="397" y="25"/>
                    <a:pt x="344" y="0"/>
                    <a:pt x="2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212;p78">
              <a:extLst>
                <a:ext uri="{FF2B5EF4-FFF2-40B4-BE49-F238E27FC236}">
                  <a16:creationId xmlns:a16="http://schemas.microsoft.com/office/drawing/2014/main" id="{109B8A57-2EC2-4973-AA2C-596FBE94032C}"/>
                </a:ext>
              </a:extLst>
            </p:cNvPr>
            <p:cNvSpPr/>
            <p:nvPr/>
          </p:nvSpPr>
          <p:spPr>
            <a:xfrm>
              <a:off x="6303893" y="1723175"/>
              <a:ext cx="13686" cy="10153"/>
            </a:xfrm>
            <a:custGeom>
              <a:avLst/>
              <a:gdLst/>
              <a:ahLst/>
              <a:cxnLst/>
              <a:rect l="l" t="t" r="r" b="b"/>
              <a:pathLst>
                <a:path w="430" h="319" extrusionOk="0">
                  <a:moveTo>
                    <a:pt x="317" y="0"/>
                  </a:moveTo>
                  <a:cubicBezTo>
                    <a:pt x="299" y="0"/>
                    <a:pt x="281" y="3"/>
                    <a:pt x="263" y="9"/>
                  </a:cubicBezTo>
                  <a:lnTo>
                    <a:pt x="96" y="81"/>
                  </a:lnTo>
                  <a:cubicBezTo>
                    <a:pt x="36" y="117"/>
                    <a:pt x="1" y="188"/>
                    <a:pt x="24" y="248"/>
                  </a:cubicBezTo>
                  <a:cubicBezTo>
                    <a:pt x="36" y="295"/>
                    <a:pt x="84" y="319"/>
                    <a:pt x="144" y="319"/>
                  </a:cubicBezTo>
                  <a:cubicBezTo>
                    <a:pt x="155" y="319"/>
                    <a:pt x="167" y="319"/>
                    <a:pt x="179" y="307"/>
                  </a:cubicBezTo>
                  <a:lnTo>
                    <a:pt x="346" y="236"/>
                  </a:lnTo>
                  <a:cubicBezTo>
                    <a:pt x="405" y="200"/>
                    <a:pt x="429" y="128"/>
                    <a:pt x="417" y="69"/>
                  </a:cubicBezTo>
                  <a:cubicBezTo>
                    <a:pt x="409" y="25"/>
                    <a:pt x="367" y="0"/>
                    <a:pt x="3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Prophet Method</a:t>
            </a:r>
            <a:endParaRPr dirty="0"/>
          </a:p>
        </p:txBody>
      </p:sp>
      <p:sp>
        <p:nvSpPr>
          <p:cNvPr id="168" name="Google Shape;168;p33"/>
          <p:cNvSpPr txBox="1">
            <a:spLocks noGrp="1"/>
          </p:cNvSpPr>
          <p:nvPr>
            <p:ph type="body" idx="1"/>
          </p:nvPr>
        </p:nvSpPr>
        <p:spPr>
          <a:xfrm>
            <a:off x="2027430" y="651677"/>
            <a:ext cx="5539200" cy="365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1200" dirty="0">
                <a:solidFill>
                  <a:schemeClr val="accent1"/>
                </a:solidFill>
                <a:latin typeface="Work Sans Light"/>
                <a:ea typeface="Work Sans Light"/>
                <a:cs typeface="Work Sans Light"/>
                <a:sym typeface="Work Sans Light"/>
              </a:rPr>
              <a:t>Prophet best used </a:t>
            </a:r>
            <a:r>
              <a:rPr lang="en-US" sz="1200" dirty="0"/>
              <a:t>for data that have any of the following characteristics:</a:t>
            </a:r>
          </a:p>
          <a:p>
            <a:pPr marL="0" lvl="0" indent="0" algn="l" rtl="0">
              <a:spcBef>
                <a:spcPts val="0"/>
              </a:spcBef>
              <a:spcAft>
                <a:spcPts val="0"/>
              </a:spcAft>
              <a:buClr>
                <a:schemeClr val="dk1"/>
              </a:buClr>
              <a:buSzPts val="1100"/>
              <a:buFont typeface="Arial"/>
              <a:buNone/>
            </a:pPr>
            <a:endParaRPr lang="en-US" sz="1200" dirty="0">
              <a:solidFill>
                <a:schemeClr val="accent1"/>
              </a:solidFill>
              <a:latin typeface="Work Sans Light"/>
              <a:ea typeface="Work Sans Light"/>
              <a:cs typeface="Work Sans Light"/>
              <a:sym typeface="Work Sans Light"/>
            </a:endParaRPr>
          </a:p>
          <a:p>
            <a:pPr lvl="0" indent="-292100">
              <a:buSzPts val="1000"/>
              <a:buFont typeface="Work Sans Light"/>
              <a:buAutoNum type="arabicPeriod"/>
            </a:pPr>
            <a:r>
              <a:rPr lang="en-US" sz="1200" dirty="0"/>
              <a:t>Hourly, daily, or weekly observations with at least a few months (preferably a year) of history.</a:t>
            </a:r>
            <a:endParaRPr lang="en-US" sz="1200" dirty="0">
              <a:solidFill>
                <a:schemeClr val="accent1"/>
              </a:solidFill>
              <a:latin typeface="Work Sans Light"/>
              <a:ea typeface="Work Sans Light"/>
              <a:cs typeface="Work Sans Light"/>
              <a:sym typeface="Work Sans Light"/>
            </a:endParaRPr>
          </a:p>
          <a:p>
            <a:pPr lvl="0" indent="-292100">
              <a:buSzPts val="1000"/>
              <a:buFont typeface="Work Sans Light"/>
              <a:buAutoNum type="arabicPeriod"/>
            </a:pPr>
            <a:r>
              <a:rPr lang="en-US" sz="1200" dirty="0"/>
              <a:t>Important holidays that occur at irregular intervals that are known in advance.</a:t>
            </a:r>
          </a:p>
          <a:p>
            <a:pPr lvl="0" indent="-292100">
              <a:buSzPts val="1000"/>
              <a:buFont typeface="Work Sans Light"/>
              <a:buAutoNum type="arabicPeriod"/>
            </a:pPr>
            <a:r>
              <a:rPr lang="en-US" sz="1200" dirty="0"/>
              <a:t>Historical trend changes</a:t>
            </a:r>
          </a:p>
          <a:p>
            <a:pPr lvl="0" indent="-292100">
              <a:buSzPts val="1000"/>
              <a:buFont typeface="Work Sans Light"/>
              <a:buAutoNum type="arabicPeriod"/>
            </a:pPr>
            <a:r>
              <a:rPr lang="en-US" sz="1200" dirty="0"/>
              <a:t>Trends that are non-linear growth curves</a:t>
            </a:r>
          </a:p>
          <a:p>
            <a:pPr marL="0" lvl="0" indent="0">
              <a:buClr>
                <a:schemeClr val="dk1"/>
              </a:buClr>
              <a:buSzPts val="1100"/>
              <a:buNone/>
            </a:pPr>
            <a:endParaRPr lang="en-US" sz="1200" dirty="0"/>
          </a:p>
          <a:p>
            <a:pPr marL="0" lvl="0" indent="0">
              <a:buClr>
                <a:schemeClr val="dk1"/>
              </a:buClr>
              <a:buSzPts val="1100"/>
              <a:buNone/>
            </a:pPr>
            <a:r>
              <a:rPr lang="en-US" sz="1200" dirty="0"/>
              <a:t>The electrical usage data can be used with Prophet because it satisfy the characteristic from the above.</a:t>
            </a:r>
          </a:p>
          <a:p>
            <a:pPr marL="0" lvl="0" indent="0">
              <a:buClr>
                <a:schemeClr val="dk1"/>
              </a:buClr>
              <a:buSzPts val="1100"/>
              <a:buNone/>
            </a:pPr>
            <a:endParaRPr lang="en-US" sz="1200" dirty="0"/>
          </a:p>
          <a:p>
            <a:pPr marL="0" lvl="0" indent="0">
              <a:buClr>
                <a:schemeClr val="dk1"/>
              </a:buClr>
              <a:buSzPts val="1100"/>
              <a:buNone/>
            </a:pPr>
            <a:r>
              <a:rPr lang="en-US" sz="1200" dirty="0"/>
              <a:t>Prophet tutorial can be seen in:</a:t>
            </a:r>
          </a:p>
          <a:p>
            <a:pPr marL="0" lvl="0" indent="0">
              <a:buClr>
                <a:schemeClr val="dk1"/>
              </a:buClr>
              <a:buSzPts val="1100"/>
              <a:buNone/>
            </a:pPr>
            <a:r>
              <a:rPr lang="en-US" sz="1200" dirty="0"/>
              <a:t>https://facebook.github.io/prophet/</a:t>
            </a:r>
          </a:p>
        </p:txBody>
      </p:sp>
    </p:spTree>
    <p:extLst>
      <p:ext uri="{BB962C8B-B14F-4D97-AF65-F5344CB8AC3E}">
        <p14:creationId xmlns:p14="http://schemas.microsoft.com/office/powerpoint/2010/main" val="2256805847"/>
      </p:ext>
    </p:extLst>
  </p:cSld>
  <p:clrMapOvr>
    <a:masterClrMapping/>
  </p:clrMapOvr>
</p:sld>
</file>

<file path=ppt/theme/theme1.xml><?xml version="1.0" encoding="utf-8"?>
<a:theme xmlns:a="http://schemas.openxmlformats.org/drawingml/2006/main" name="Neon Cyber Monday by Slidesgo">
  <a:themeElements>
    <a:clrScheme name="Simple Light">
      <a:dk1>
        <a:srgbClr val="000000"/>
      </a:dk1>
      <a:lt1>
        <a:srgbClr val="FFFFFF"/>
      </a:lt1>
      <a:dk2>
        <a:srgbClr val="595959"/>
      </a:dk2>
      <a:lt2>
        <a:srgbClr val="EEEEEE"/>
      </a:lt2>
      <a:accent1>
        <a:srgbClr val="30FCF1"/>
      </a:accent1>
      <a:accent2>
        <a:srgbClr val="F73CAB"/>
      </a:accent2>
      <a:accent3>
        <a:srgbClr val="1E1E1E"/>
      </a:accent3>
      <a:accent4>
        <a:srgbClr val="2ED9FF"/>
      </a:accent4>
      <a:accent5>
        <a:srgbClr val="FFE2F7"/>
      </a:accent5>
      <a:accent6>
        <a:srgbClr val="FFFFFF"/>
      </a:accent6>
      <a:hlink>
        <a:srgbClr val="FF9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TotalTime>
  <Words>811</Words>
  <Application>Microsoft Office PowerPoint</Application>
  <PresentationFormat>On-screen Show (16:9)</PresentationFormat>
  <Paragraphs>137</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Work Sans Light</vt:lpstr>
      <vt:lpstr>Fira Sans Extra Condensed Medium</vt:lpstr>
      <vt:lpstr>Righteous</vt:lpstr>
      <vt:lpstr>Barlow Semi Condensed</vt:lpstr>
      <vt:lpstr>Varela Round</vt:lpstr>
      <vt:lpstr>Work Sans Medium</vt:lpstr>
      <vt:lpstr>Arial</vt:lpstr>
      <vt:lpstr>Source Sans Pro Light</vt:lpstr>
      <vt:lpstr>Nunito Light</vt:lpstr>
      <vt:lpstr>Neon Cyber Monday by Slidesgo</vt:lpstr>
      <vt:lpstr>ENERGY USAGE IN KENTUCKY</vt:lpstr>
      <vt:lpstr>TABLE OF CONTENTS</vt:lpstr>
      <vt:lpstr>DATA</vt:lpstr>
      <vt:lpstr>KENTUCKY STATE</vt:lpstr>
      <vt:lpstr>ELECTRICITY USAGE</vt:lpstr>
      <vt:lpstr>ELECTRICITY USAGE</vt:lpstr>
      <vt:lpstr>Method</vt:lpstr>
      <vt:lpstr>Prophet Method</vt:lpstr>
      <vt:lpstr>Prophet Method</vt:lpstr>
      <vt:lpstr>ANALYSIS</vt:lpstr>
      <vt:lpstr>TREND LINE</vt:lpstr>
      <vt:lpstr>ENERGY USAGE IN 2013 - 2017</vt:lpstr>
      <vt:lpstr>HOLIDAY EFFECT</vt:lpstr>
      <vt:lpstr>HOLIDAY EFFECT</vt:lpstr>
      <vt:lpstr>SEASONAL</vt:lpstr>
      <vt:lpstr>SEASONAL</vt:lpstr>
      <vt:lpstr>SEASONAL</vt:lpstr>
      <vt:lpstr>SEASONAL</vt:lpstr>
      <vt:lpstr>YEARLY AND DAILY</vt:lpstr>
      <vt:lpstr>YEARLY AND DAILY</vt:lpstr>
      <vt:lpstr>CONCLUSION</vt:lpstr>
      <vt:lpstr>ELECTRICITY USAGE FACTOR</vt:lpstr>
      <vt:lpstr>KENTUCKY’s CITIZEN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USAGE IN KENTUCKY</dc:title>
  <cp:lastModifiedBy>Anandwi GM Arreto</cp:lastModifiedBy>
  <cp:revision>34</cp:revision>
  <dcterms:modified xsi:type="dcterms:W3CDTF">2019-12-15T06:29:50Z</dcterms:modified>
</cp:coreProperties>
</file>