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09" r:id="rId5"/>
    <p:sldId id="295" r:id="rId6"/>
    <p:sldId id="296" r:id="rId7"/>
    <p:sldId id="284" r:id="rId8"/>
    <p:sldId id="302" r:id="rId9"/>
    <p:sldId id="301" r:id="rId10"/>
    <p:sldId id="307" r:id="rId11"/>
    <p:sldId id="308" r:id="rId12"/>
    <p:sldId id="303" r:id="rId13"/>
    <p:sldId id="306" r:id="rId14"/>
    <p:sldId id="300" r:id="rId15"/>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111CEA"/>
    <a:srgbClr val="008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6201" autoAdjust="0"/>
  </p:normalViewPr>
  <p:slideViewPr>
    <p:cSldViewPr>
      <p:cViewPr varScale="1">
        <p:scale>
          <a:sx n="105" d="100"/>
          <a:sy n="105" d="100"/>
        </p:scale>
        <p:origin x="460" y="8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2" d="100"/>
          <a:sy n="82" d="100"/>
        </p:scale>
        <p:origin x="2480"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27475" y="0"/>
            <a:ext cx="3005138" cy="461963"/>
          </a:xfrm>
          <a:prstGeom prst="rect">
            <a:avLst/>
          </a:prstGeom>
        </p:spPr>
        <p:txBody>
          <a:bodyPr vert="horz" lIns="91440" tIns="45720" rIns="91440" bIns="45720" rtlCol="0"/>
          <a:lstStyle>
            <a:lvl1pPr algn="r">
              <a:defRPr sz="1200"/>
            </a:lvl1pPr>
          </a:lstStyle>
          <a:p>
            <a:fld id="{BF06F539-C1DD-4A64-AE7A-107FBC4CE820}" type="datetimeFigureOut">
              <a:rPr lang="en-US" smtClean="0"/>
              <a:pPr/>
              <a:t>9/17/2015</a:t>
            </a:fld>
            <a:endParaRPr lang="en-US"/>
          </a:p>
        </p:txBody>
      </p:sp>
      <p:sp>
        <p:nvSpPr>
          <p:cNvPr id="4" name="Slide Image Placeholder 3"/>
          <p:cNvSpPr>
            <a:spLocks noGrp="1" noRot="1" noChangeAspect="1"/>
          </p:cNvSpPr>
          <p:nvPr>
            <p:ph type="sldImg" idx="2"/>
          </p:nvPr>
        </p:nvSpPr>
        <p:spPr>
          <a:xfrm>
            <a:off x="1392238" y="1152525"/>
            <a:ext cx="4149725" cy="3111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3738" y="4437063"/>
            <a:ext cx="5546725" cy="36306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27475" y="8758238"/>
            <a:ext cx="3005138" cy="461962"/>
          </a:xfrm>
          <a:prstGeom prst="rect">
            <a:avLst/>
          </a:prstGeom>
        </p:spPr>
        <p:txBody>
          <a:bodyPr vert="horz" lIns="91440" tIns="45720" rIns="91440" bIns="45720" rtlCol="0" anchor="b"/>
          <a:lstStyle>
            <a:lvl1pPr algn="r">
              <a:defRPr sz="1200"/>
            </a:lvl1pPr>
          </a:lstStyle>
          <a:p>
            <a:fld id="{2773355E-8427-453C-8E0F-6A1EDCE7D71C}" type="slidenum">
              <a:rPr lang="en-US" smtClean="0"/>
              <a:pPr/>
              <a:t>‹#›</a:t>
            </a:fld>
            <a:endParaRPr lang="en-US"/>
          </a:p>
        </p:txBody>
      </p:sp>
    </p:spTree>
    <p:extLst>
      <p:ext uri="{BB962C8B-B14F-4D97-AF65-F5344CB8AC3E}">
        <p14:creationId xmlns:p14="http://schemas.microsoft.com/office/powerpoint/2010/main" val="217375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73355E-8427-453C-8E0F-6A1EDCE7D71C}" type="slidenum">
              <a:rPr lang="en-US" smtClean="0"/>
              <a:pPr/>
              <a:t>2</a:t>
            </a:fld>
            <a:endParaRPr lang="en-US"/>
          </a:p>
        </p:txBody>
      </p:sp>
    </p:spTree>
    <p:extLst>
      <p:ext uri="{BB962C8B-B14F-4D97-AF65-F5344CB8AC3E}">
        <p14:creationId xmlns:p14="http://schemas.microsoft.com/office/powerpoint/2010/main" val="41549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2238" y="1152525"/>
            <a:ext cx="4149725" cy="3111500"/>
          </a:xfrm>
        </p:spPr>
      </p:sp>
      <p:sp>
        <p:nvSpPr>
          <p:cNvPr id="3" name="Notes Placeholder 2"/>
          <p:cNvSpPr>
            <a:spLocks noGrp="1"/>
          </p:cNvSpPr>
          <p:nvPr>
            <p:ph type="body" idx="1"/>
          </p:nvPr>
        </p:nvSpPr>
        <p:spPr/>
        <p:txBody>
          <a:bodyPr/>
          <a:lstStyle/>
          <a:p>
            <a:pPr marL="342900" indent="-342900" fontAlgn="auto">
              <a:lnSpc>
                <a:spcPct val="70000"/>
              </a:lnSpc>
              <a:spcBef>
                <a:spcPct val="20000"/>
              </a:spcBef>
              <a:spcAft>
                <a:spcPts val="600"/>
              </a:spcAft>
              <a:buClr>
                <a:schemeClr val="tx2">
                  <a:lumMod val="75000"/>
                </a:schemeClr>
              </a:buClr>
              <a:buFont typeface="Arial" pitchFamily="34" charset="0"/>
              <a:buChar char="•"/>
              <a:defRPr/>
            </a:pPr>
            <a:r>
              <a:rPr lang="en-US" sz="2800" b="1" dirty="0" smtClean="0">
                <a:latin typeface="+mn-lt"/>
                <a:cs typeface="+mn-cs"/>
              </a:rPr>
              <a:t>Why Technik?</a:t>
            </a:r>
          </a:p>
          <a:p>
            <a:pPr lvl="1">
              <a:buFont typeface="Arial" pitchFamily="34" charset="0"/>
              <a:buChar char="•"/>
            </a:pPr>
            <a:r>
              <a:rPr lang="en-US" dirty="0" smtClean="0"/>
              <a:t> Exceptional PWS capabilities and proven IT past performance</a:t>
            </a:r>
          </a:p>
          <a:p>
            <a:pPr lvl="1">
              <a:buFont typeface="Arial" pitchFamily="34" charset="0"/>
              <a:buChar char="•"/>
            </a:pPr>
            <a:r>
              <a:rPr lang="en-US" dirty="0" smtClean="0"/>
              <a:t> Forward thinking (cloud solutions, integrated IT solutions)</a:t>
            </a:r>
          </a:p>
          <a:p>
            <a:pPr lvl="1">
              <a:buFont typeface="Arial" pitchFamily="34" charset="0"/>
              <a:buChar char="•"/>
            </a:pPr>
            <a:r>
              <a:rPr lang="en-US" dirty="0" smtClean="0"/>
              <a:t> CMMI/ISO/ITIL certifications</a:t>
            </a:r>
          </a:p>
          <a:p>
            <a:pPr lvl="1">
              <a:buFont typeface="Arial" pitchFamily="34" charset="0"/>
              <a:buChar char="•"/>
            </a:pPr>
            <a:r>
              <a:rPr lang="en-US" dirty="0" smtClean="0"/>
              <a:t> App Dev Experience</a:t>
            </a:r>
          </a:p>
          <a:p>
            <a:pPr lvl="1">
              <a:buFont typeface="Arial" pitchFamily="34" charset="0"/>
              <a:buChar char="•"/>
            </a:pPr>
            <a:r>
              <a:rPr lang="en-US" dirty="0" smtClean="0"/>
              <a:t> Proven process improvement</a:t>
            </a:r>
          </a:p>
          <a:p>
            <a:pPr lvl="1">
              <a:buFont typeface="Arial" pitchFamily="34" charset="0"/>
              <a:buChar char="•"/>
            </a:pPr>
            <a:r>
              <a:rPr lang="en-US" dirty="0" smtClean="0"/>
              <a:t> Strong financial stability</a:t>
            </a:r>
          </a:p>
          <a:p>
            <a:pPr lvl="1">
              <a:buFont typeface="Arial" pitchFamily="34" charset="0"/>
              <a:buChar char="•"/>
            </a:pPr>
            <a:r>
              <a:rPr lang="en-US" dirty="0" smtClean="0"/>
              <a:t> Audited business systems in place</a:t>
            </a:r>
          </a:p>
        </p:txBody>
      </p:sp>
      <p:sp>
        <p:nvSpPr>
          <p:cNvPr id="4" name="Slide Number Placeholder 3"/>
          <p:cNvSpPr>
            <a:spLocks noGrp="1"/>
          </p:cNvSpPr>
          <p:nvPr>
            <p:ph type="sldNum" sz="quarter" idx="10"/>
          </p:nvPr>
        </p:nvSpPr>
        <p:spPr/>
        <p:txBody>
          <a:bodyPr/>
          <a:lstStyle/>
          <a:p>
            <a:fld id="{2773355E-8427-453C-8E0F-6A1EDCE7D71C}" type="slidenum">
              <a:rPr lang="en-US" smtClean="0"/>
              <a:pPr/>
              <a:t>3</a:t>
            </a:fld>
            <a:endParaRPr lang="en-US"/>
          </a:p>
        </p:txBody>
      </p:sp>
    </p:spTree>
    <p:extLst>
      <p:ext uri="{BB962C8B-B14F-4D97-AF65-F5344CB8AC3E}">
        <p14:creationId xmlns:p14="http://schemas.microsoft.com/office/powerpoint/2010/main" val="77807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73355E-8427-453C-8E0F-6A1EDCE7D71C}" type="slidenum">
              <a:rPr lang="en-US" smtClean="0"/>
              <a:pPr/>
              <a:t>4</a:t>
            </a:fld>
            <a:endParaRPr lang="en-US"/>
          </a:p>
        </p:txBody>
      </p:sp>
    </p:spTree>
    <p:extLst>
      <p:ext uri="{BB962C8B-B14F-4D97-AF65-F5344CB8AC3E}">
        <p14:creationId xmlns:p14="http://schemas.microsoft.com/office/powerpoint/2010/main" val="129922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2238" y="1152525"/>
            <a:ext cx="4149725" cy="3111500"/>
          </a:xfrm>
        </p:spPr>
      </p:sp>
      <p:sp>
        <p:nvSpPr>
          <p:cNvPr id="3" name="Notes Placeholder 2"/>
          <p:cNvSpPr>
            <a:spLocks noGrp="1"/>
          </p:cNvSpPr>
          <p:nvPr>
            <p:ph type="body" idx="1"/>
          </p:nvPr>
        </p:nvSpPr>
        <p:spPr/>
        <p:txBody>
          <a:bodyPr/>
          <a:lstStyle/>
          <a:p>
            <a:pPr marL="342900" indent="-342900" fontAlgn="auto">
              <a:lnSpc>
                <a:spcPct val="70000"/>
              </a:lnSpc>
              <a:spcBef>
                <a:spcPct val="20000"/>
              </a:spcBef>
              <a:spcAft>
                <a:spcPts val="0"/>
              </a:spcAft>
              <a:buClr>
                <a:schemeClr val="tx2">
                  <a:lumMod val="75000"/>
                </a:schemeClr>
              </a:buClr>
              <a:buFont typeface="Arial" pitchFamily="34" charset="0"/>
              <a:buChar char="•"/>
              <a:defRPr/>
            </a:pPr>
            <a:r>
              <a:rPr lang="en-US" sz="2800" b="1" dirty="0" smtClean="0">
                <a:latin typeface="+mn-lt"/>
                <a:cs typeface="+mn-cs"/>
              </a:rPr>
              <a:t>Why Team VTS?</a:t>
            </a:r>
          </a:p>
          <a:p>
            <a:pPr lvl="1">
              <a:buFont typeface="Arial" pitchFamily="34" charset="0"/>
              <a:buChar char="•"/>
            </a:pPr>
            <a:r>
              <a:rPr lang="en-US" dirty="0" smtClean="0"/>
              <a:t> Exceptional PWS capabilities and proven IT past performance</a:t>
            </a:r>
          </a:p>
          <a:p>
            <a:pPr lvl="1">
              <a:buFont typeface="Arial" pitchFamily="34" charset="0"/>
              <a:buChar char="•"/>
            </a:pPr>
            <a:r>
              <a:rPr lang="en-US" dirty="0" smtClean="0"/>
              <a:t> Forward thinking (cloud solutions, integrated IT solutions)</a:t>
            </a:r>
          </a:p>
          <a:p>
            <a:pPr lvl="1">
              <a:buFont typeface="Arial" pitchFamily="34" charset="0"/>
              <a:buChar char="•"/>
            </a:pPr>
            <a:r>
              <a:rPr lang="en-US" dirty="0" smtClean="0"/>
              <a:t> CMMI/ISO/ITIL certifications</a:t>
            </a:r>
          </a:p>
          <a:p>
            <a:pPr lvl="1">
              <a:buFont typeface="Arial" pitchFamily="34" charset="0"/>
              <a:buChar char="•"/>
            </a:pPr>
            <a:r>
              <a:rPr lang="en-US" dirty="0" smtClean="0"/>
              <a:t> MITS incumbency (MITS end user familiarity)</a:t>
            </a:r>
          </a:p>
          <a:p>
            <a:pPr lvl="1">
              <a:buFont typeface="Arial" pitchFamily="34" charset="0"/>
              <a:buChar char="•"/>
            </a:pPr>
            <a:r>
              <a:rPr lang="en-US" dirty="0" smtClean="0"/>
              <a:t> MSFC, KSC and JSC Center experience </a:t>
            </a:r>
          </a:p>
          <a:p>
            <a:pPr lvl="1">
              <a:buFont typeface="Arial" pitchFamily="34" charset="0"/>
              <a:buChar char="•"/>
            </a:pPr>
            <a:r>
              <a:rPr lang="en-US" dirty="0" smtClean="0"/>
              <a:t> Knowledge /understanding of NASA culture</a:t>
            </a:r>
          </a:p>
          <a:p>
            <a:pPr lvl="1">
              <a:buFont typeface="Arial" pitchFamily="34" charset="0"/>
              <a:buChar char="•"/>
            </a:pPr>
            <a:r>
              <a:rPr lang="en-US" dirty="0" smtClean="0"/>
              <a:t> Proven process improvement</a:t>
            </a:r>
          </a:p>
          <a:p>
            <a:pPr lvl="1">
              <a:buFont typeface="Arial" pitchFamily="34" charset="0"/>
              <a:buChar char="•"/>
            </a:pPr>
            <a:r>
              <a:rPr lang="en-US" dirty="0" smtClean="0"/>
              <a:t> Experienced Program Manager</a:t>
            </a:r>
          </a:p>
          <a:p>
            <a:pPr lvl="1">
              <a:buFont typeface="Arial" pitchFamily="34" charset="0"/>
              <a:buChar char="•"/>
            </a:pPr>
            <a:r>
              <a:rPr lang="en-US" dirty="0" smtClean="0"/>
              <a:t> Strong financial stability</a:t>
            </a:r>
          </a:p>
          <a:p>
            <a:pPr lvl="1">
              <a:buFont typeface="Arial" pitchFamily="34" charset="0"/>
              <a:buChar char="•"/>
            </a:pPr>
            <a:r>
              <a:rPr lang="en-US" dirty="0" smtClean="0"/>
              <a:t> Knowledge of other MSFC contracts </a:t>
            </a:r>
          </a:p>
          <a:p>
            <a:pPr lvl="1">
              <a:buFont typeface="Arial" pitchFamily="34" charset="0"/>
              <a:buChar char="•"/>
            </a:pPr>
            <a:r>
              <a:rPr lang="en-US" dirty="0" smtClean="0"/>
              <a:t> Successful Phase-in Experience at MSFC and other NASA centers</a:t>
            </a:r>
          </a:p>
          <a:p>
            <a:pPr lvl="1">
              <a:buFont typeface="Arial" pitchFamily="34" charset="0"/>
              <a:buChar char="•"/>
            </a:pPr>
            <a:r>
              <a:rPr lang="en-US" dirty="0" smtClean="0"/>
              <a:t> Audited business systems in place</a:t>
            </a:r>
          </a:p>
          <a:p>
            <a:pPr lvl="1">
              <a:buFont typeface="Arial" pitchFamily="34" charset="0"/>
              <a:buChar char="•"/>
            </a:pPr>
            <a:r>
              <a:rPr lang="en-US" dirty="0" smtClean="0"/>
              <a:t> Experience in implementing Joint Ventures</a:t>
            </a:r>
            <a:endParaRPr lang="en-US" dirty="0"/>
          </a:p>
        </p:txBody>
      </p:sp>
      <p:sp>
        <p:nvSpPr>
          <p:cNvPr id="4" name="Slide Number Placeholder 3"/>
          <p:cNvSpPr>
            <a:spLocks noGrp="1"/>
          </p:cNvSpPr>
          <p:nvPr>
            <p:ph type="sldNum" sz="quarter" idx="10"/>
          </p:nvPr>
        </p:nvSpPr>
        <p:spPr/>
        <p:txBody>
          <a:bodyPr/>
          <a:lstStyle/>
          <a:p>
            <a:fld id="{2773355E-8427-453C-8E0F-6A1EDCE7D71C}" type="slidenum">
              <a:rPr lang="en-US" smtClean="0"/>
              <a:pPr/>
              <a:t>10</a:t>
            </a:fld>
            <a:endParaRPr lang="en-US"/>
          </a:p>
        </p:txBody>
      </p:sp>
    </p:spTree>
    <p:extLst>
      <p:ext uri="{BB962C8B-B14F-4D97-AF65-F5344CB8AC3E}">
        <p14:creationId xmlns:p14="http://schemas.microsoft.com/office/powerpoint/2010/main" val="408403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D4173FB-E40A-435C-9F16-14A6ACABAC8F}" type="datetimeFigureOut">
              <a:rPr lang="en-US"/>
              <a:pPr>
                <a:defRPr/>
              </a:pPr>
              <a:t>9/17/2015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5FD7B8-8B71-4050-A39B-9DEB35CF69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21C277-8016-495C-AC8E-94F3A86C62DF}" type="datetimeFigureOut">
              <a:rPr lang="en-US"/>
              <a:pPr>
                <a:defRPr/>
              </a:pPr>
              <a:t>9/17/2015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C9985F-1531-4572-AF36-453DF7CE579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338B2B-84BD-45C4-8754-ABB1AE1B7F3C}" type="datetimeFigureOut">
              <a:rPr lang="en-US"/>
              <a:pPr>
                <a:defRPr/>
              </a:pPr>
              <a:t>9/17/2015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BC3F95-5DDE-43C3-9BAF-4CB674926C4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EF5FC4-0FF3-45B1-ABB5-77A041FB7DE2}" type="datetimeFigureOut">
              <a:rPr lang="en-US"/>
              <a:pPr>
                <a:defRPr/>
              </a:pPr>
              <a:t>9/17/2015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1CAF08-A7D1-4710-B28F-842FF957FB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D8FC050-222A-4F2B-BDB6-1561827BBFC3}" type="datetimeFigureOut">
              <a:rPr lang="en-US"/>
              <a:pPr>
                <a:defRPr/>
              </a:pPr>
              <a:t>9/17/2015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238313B-539F-4952-A177-4A01F172D44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E56848-6786-47B3-9FEC-D9BACE4219E4}" type="datetimeFigureOut">
              <a:rPr lang="en-US"/>
              <a:pPr>
                <a:defRPr/>
              </a:pPr>
              <a:t>9/17/2015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047660-8ED7-4231-AFB4-9E5FDD13D3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E725AB8-28F3-414C-A2CB-B04EAAE03FDA}" type="datetimeFigureOut">
              <a:rPr lang="en-US"/>
              <a:pPr>
                <a:defRPr/>
              </a:pPr>
              <a:t>9/17/2015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B748F15-17C5-4257-8D68-6BC0A7901E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A77E3B0-7C86-473F-B7DE-440EF9212859}" type="datetimeFigureOut">
              <a:rPr lang="en-US"/>
              <a:pPr>
                <a:defRPr/>
              </a:pPr>
              <a:t>9/17/2015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2C4A0E1-0DF6-47FE-84F9-0A8F802B3BC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7C44D08-076C-4837-9EBA-5E854FF1B0F7}" type="datetimeFigureOut">
              <a:rPr lang="en-US"/>
              <a:pPr>
                <a:defRPr/>
              </a:pPr>
              <a:t>9/17/2015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A949C10-F63F-4A5E-B155-888E1931113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D3458D-D87D-498D-8472-2B1AFD7D82B0}" type="datetimeFigureOut">
              <a:rPr lang="en-US"/>
              <a:pPr>
                <a:defRPr/>
              </a:pPr>
              <a:t>9/17/2015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9D63E1-B13C-489C-914D-1E8681E70E5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AEAF82-F24A-4EE4-A518-20F5E91AD6E3}" type="datetimeFigureOut">
              <a:rPr lang="en-US"/>
              <a:pPr>
                <a:defRPr/>
              </a:pPr>
              <a:t>9/17/2015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A997E5-33B5-4399-840F-A7F5E089B4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D075129-2427-40D9-BAB2-C76AE9050490}" type="datetimeFigureOut">
              <a:rPr lang="en-US"/>
              <a:pPr>
                <a:defRPr/>
              </a:pPr>
              <a:t>9/17/2015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7FDC205-E8C7-451D-8E5B-A81F728C302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6.JPG"/><Relationship Id="rId7" Type="http://schemas.openxmlformats.org/officeDocument/2006/relationships/image" Target="../media/image19.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067800" y="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4876800"/>
            <a:ext cx="9144000" cy="1981199"/>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2" name="Title 1"/>
          <p:cNvSpPr>
            <a:spLocks noGrp="1"/>
          </p:cNvSpPr>
          <p:nvPr>
            <p:ph type="ctrTitle"/>
          </p:nvPr>
        </p:nvSpPr>
        <p:spPr>
          <a:xfrm>
            <a:off x="304800" y="533400"/>
            <a:ext cx="8458200" cy="3733800"/>
          </a:xfrm>
        </p:spPr>
        <p:txBody>
          <a:bodyPr anchor="t"/>
          <a:lstStyle/>
          <a:p>
            <a:pPr algn="l"/>
            <a:r>
              <a:rPr lang="en-US" sz="3600" b="1" dirty="0" smtClean="0">
                <a:solidFill>
                  <a:schemeClr val="tx1">
                    <a:lumMod val="85000"/>
                    <a:lumOff val="15000"/>
                  </a:schemeClr>
                </a:solidFill>
              </a:rPr>
              <a:t>Capability Brief</a:t>
            </a:r>
            <a:br>
              <a:rPr lang="en-US" sz="3600" b="1" dirty="0" smtClean="0">
                <a:solidFill>
                  <a:schemeClr val="tx1">
                    <a:lumMod val="85000"/>
                    <a:lumOff val="15000"/>
                  </a:schemeClr>
                </a:solidFill>
              </a:rPr>
            </a:br>
            <a:r>
              <a:rPr lang="en-US" sz="2800" b="1" dirty="0">
                <a:solidFill>
                  <a:schemeClr val="tx1">
                    <a:lumMod val="85000"/>
                    <a:lumOff val="15000"/>
                  </a:schemeClr>
                </a:solidFill>
              </a:rPr>
              <a:t/>
            </a:r>
            <a:br>
              <a:rPr lang="en-US" sz="2800" b="1" dirty="0">
                <a:solidFill>
                  <a:schemeClr val="tx1">
                    <a:lumMod val="85000"/>
                    <a:lumOff val="15000"/>
                  </a:schemeClr>
                </a:solidFill>
              </a:rPr>
            </a:br>
            <a:r>
              <a:rPr lang="en-US" sz="2800" b="1" dirty="0" smtClean="0">
                <a:solidFill>
                  <a:schemeClr val="tx1">
                    <a:lumMod val="85000"/>
                    <a:lumOff val="15000"/>
                  </a:schemeClr>
                </a:solidFill>
              </a:rPr>
              <a:t>For:</a:t>
            </a:r>
            <a:br>
              <a:rPr lang="en-US" sz="2800" b="1" dirty="0" smtClean="0">
                <a:solidFill>
                  <a:schemeClr val="tx1">
                    <a:lumMod val="85000"/>
                    <a:lumOff val="15000"/>
                  </a:schemeClr>
                </a:solidFill>
              </a:rPr>
            </a:br>
            <a:r>
              <a:rPr lang="en-US" sz="2800" b="1" dirty="0" smtClean="0">
                <a:solidFill>
                  <a:schemeClr val="tx1">
                    <a:lumMod val="85000"/>
                    <a:lumOff val="15000"/>
                  </a:schemeClr>
                </a:solidFill>
              </a:rPr>
              <a:t>Robert Chang, Denis </a:t>
            </a:r>
            <a:r>
              <a:rPr lang="en-US" sz="2800" b="1" dirty="0" err="1" smtClean="0">
                <a:solidFill>
                  <a:schemeClr val="tx1">
                    <a:lumMod val="85000"/>
                    <a:lumOff val="15000"/>
                  </a:schemeClr>
                </a:solidFill>
              </a:rPr>
              <a:t>Leverson</a:t>
            </a:r>
            <a:r>
              <a:rPr lang="en-US" sz="2800" b="1" dirty="0" smtClean="0">
                <a:solidFill>
                  <a:schemeClr val="tx1">
                    <a:lumMod val="85000"/>
                    <a:lumOff val="15000"/>
                  </a:schemeClr>
                </a:solidFill>
              </a:rPr>
              <a:t/>
            </a:r>
            <a:br>
              <a:rPr lang="en-US" sz="2800" b="1" dirty="0" smtClean="0">
                <a:solidFill>
                  <a:schemeClr val="tx1">
                    <a:lumMod val="85000"/>
                    <a:lumOff val="15000"/>
                  </a:schemeClr>
                </a:solidFill>
              </a:rPr>
            </a:br>
            <a:r>
              <a:rPr lang="en-US" sz="2800" b="1" dirty="0" smtClean="0">
                <a:solidFill>
                  <a:schemeClr val="tx1">
                    <a:lumMod val="85000"/>
                    <a:lumOff val="15000"/>
                  </a:schemeClr>
                </a:solidFill>
              </a:rPr>
              <a:t>AASKI Technology Inc</a:t>
            </a:r>
            <a:br>
              <a:rPr lang="en-US" sz="2800" b="1" dirty="0" smtClean="0">
                <a:solidFill>
                  <a:schemeClr val="tx1">
                    <a:lumMod val="85000"/>
                    <a:lumOff val="15000"/>
                  </a:schemeClr>
                </a:solidFill>
              </a:rPr>
            </a:br>
            <a:r>
              <a:rPr lang="en-US" sz="2000" dirty="0" smtClean="0"/>
              <a:t/>
            </a:r>
            <a:br>
              <a:rPr lang="en-US" sz="2000" dirty="0" smtClean="0"/>
            </a:br>
            <a:r>
              <a:rPr lang="en-US" sz="2000" dirty="0" smtClean="0"/>
              <a:t/>
            </a:r>
            <a:br>
              <a:rPr lang="en-US" sz="2000" dirty="0" smtClean="0"/>
            </a:br>
            <a:endParaRPr lang="en-US" sz="1400" dirty="0" smtClean="0">
              <a:solidFill>
                <a:srgbClr val="404040"/>
              </a:solidFill>
            </a:endParaRPr>
          </a:p>
        </p:txBody>
      </p:sp>
      <p:sp>
        <p:nvSpPr>
          <p:cNvPr id="12" name="TextBox 11"/>
          <p:cNvSpPr txBox="1"/>
          <p:nvPr/>
        </p:nvSpPr>
        <p:spPr>
          <a:xfrm>
            <a:off x="0" y="4953000"/>
            <a:ext cx="3500438" cy="1492716"/>
          </a:xfrm>
          <a:prstGeom prst="rect">
            <a:avLst/>
          </a:prstGeom>
          <a:noFill/>
        </p:spPr>
        <p:txBody>
          <a:bodyPr>
            <a:spAutoFit/>
          </a:bodyPr>
          <a:lstStyle/>
          <a:p>
            <a:pPr fontAlgn="auto">
              <a:spcBef>
                <a:spcPts val="0"/>
              </a:spcBef>
              <a:spcAft>
                <a:spcPts val="0"/>
              </a:spcAft>
              <a:defRPr/>
            </a:pPr>
            <a:endParaRPr lang="en-US" sz="1600" dirty="0" smtClean="0">
              <a:solidFill>
                <a:schemeClr val="bg1"/>
              </a:solidFill>
              <a:latin typeface="+mj-lt"/>
              <a:cs typeface="+mn-cs"/>
            </a:endParaRPr>
          </a:p>
          <a:p>
            <a:pPr fontAlgn="auto">
              <a:spcBef>
                <a:spcPts val="0"/>
              </a:spcBef>
              <a:spcAft>
                <a:spcPts val="0"/>
              </a:spcAft>
              <a:defRPr/>
            </a:pPr>
            <a:r>
              <a:rPr lang="en-US" sz="1600" dirty="0" smtClean="0">
                <a:solidFill>
                  <a:schemeClr val="bg1"/>
                </a:solidFill>
                <a:latin typeface="+mj-lt"/>
                <a:cs typeface="+mn-cs"/>
              </a:rPr>
              <a:t>8 (a) Certified Small Business</a:t>
            </a:r>
          </a:p>
          <a:p>
            <a:pPr fontAlgn="auto">
              <a:spcBef>
                <a:spcPts val="0"/>
              </a:spcBef>
              <a:spcAft>
                <a:spcPts val="0"/>
              </a:spcAft>
              <a:defRPr/>
            </a:pPr>
            <a:r>
              <a:rPr lang="en-US" sz="1600" dirty="0" smtClean="0">
                <a:solidFill>
                  <a:schemeClr val="bg1"/>
                </a:solidFill>
                <a:latin typeface="+mj-lt"/>
              </a:rPr>
              <a:t>CMMI Maturity Level 3 Certified </a:t>
            </a:r>
          </a:p>
          <a:p>
            <a:pPr fontAlgn="auto">
              <a:spcBef>
                <a:spcPts val="0"/>
              </a:spcBef>
              <a:spcAft>
                <a:spcPts val="0"/>
              </a:spcAft>
              <a:defRPr/>
            </a:pPr>
            <a:r>
              <a:rPr lang="en-US" sz="1600" dirty="0" smtClean="0">
                <a:solidFill>
                  <a:schemeClr val="bg1"/>
                </a:solidFill>
                <a:latin typeface="+mj-lt"/>
                <a:cs typeface="+mn-cs"/>
              </a:rPr>
              <a:t>12950 </a:t>
            </a:r>
            <a:r>
              <a:rPr lang="en-US" sz="1600" dirty="0" err="1" smtClean="0">
                <a:solidFill>
                  <a:schemeClr val="bg1"/>
                </a:solidFill>
                <a:latin typeface="+mj-lt"/>
                <a:cs typeface="+mn-cs"/>
              </a:rPr>
              <a:t>Worldgate</a:t>
            </a:r>
            <a:r>
              <a:rPr lang="en-US" sz="1600" dirty="0" smtClean="0">
                <a:solidFill>
                  <a:schemeClr val="bg1"/>
                </a:solidFill>
                <a:latin typeface="+mj-lt"/>
                <a:cs typeface="+mn-cs"/>
              </a:rPr>
              <a:t> Drive, Suite #230</a:t>
            </a:r>
          </a:p>
          <a:p>
            <a:pPr fontAlgn="auto">
              <a:spcBef>
                <a:spcPts val="0"/>
              </a:spcBef>
              <a:spcAft>
                <a:spcPts val="0"/>
              </a:spcAft>
              <a:defRPr/>
            </a:pPr>
            <a:r>
              <a:rPr lang="en-US" sz="1600" dirty="0" smtClean="0">
                <a:solidFill>
                  <a:schemeClr val="bg1"/>
                </a:solidFill>
                <a:latin typeface="+mj-lt"/>
                <a:cs typeface="+mn-cs"/>
              </a:rPr>
              <a:t>Herndon, VA 20170</a:t>
            </a:r>
          </a:p>
          <a:p>
            <a:pPr fontAlgn="auto">
              <a:spcBef>
                <a:spcPts val="0"/>
              </a:spcBef>
              <a:spcAft>
                <a:spcPts val="0"/>
              </a:spcAft>
              <a:defRPr/>
            </a:pPr>
            <a:r>
              <a:rPr lang="en-US" sz="1100" dirty="0" smtClean="0">
                <a:solidFill>
                  <a:schemeClr val="bg1">
                    <a:lumMod val="65000"/>
                  </a:schemeClr>
                </a:solidFill>
                <a:latin typeface="+mn-lt"/>
                <a:cs typeface="+mn-cs"/>
              </a:rPr>
              <a:t>www.technikinc.com  </a:t>
            </a:r>
            <a:endParaRPr lang="en-US" sz="1100" dirty="0">
              <a:solidFill>
                <a:schemeClr val="bg1">
                  <a:lumMod val="65000"/>
                </a:schemeClr>
              </a:solidFill>
              <a:latin typeface="+mn-lt"/>
              <a:cs typeface="+mn-cs"/>
            </a:endParaRPr>
          </a:p>
        </p:txBody>
      </p:sp>
      <p:sp>
        <p:nvSpPr>
          <p:cNvPr id="2054" name="TextBox 6"/>
          <p:cNvSpPr txBox="1">
            <a:spLocks noChangeArrowheads="1"/>
          </p:cNvSpPr>
          <p:nvPr/>
        </p:nvSpPr>
        <p:spPr bwMode="auto">
          <a:xfrm>
            <a:off x="4572000" y="5257800"/>
            <a:ext cx="4419600" cy="984885"/>
          </a:xfrm>
          <a:prstGeom prst="rect">
            <a:avLst/>
          </a:prstGeom>
          <a:noFill/>
          <a:ln w="9525">
            <a:noFill/>
            <a:miter lim="800000"/>
            <a:headEnd/>
            <a:tailEnd/>
          </a:ln>
        </p:spPr>
        <p:txBody>
          <a:bodyPr>
            <a:spAutoFit/>
          </a:bodyPr>
          <a:lstStyle/>
          <a:p>
            <a:pPr algn="r"/>
            <a:r>
              <a:rPr lang="en-US" sz="2000" dirty="0" smtClean="0">
                <a:solidFill>
                  <a:srgbClr val="D9D9D9"/>
                </a:solidFill>
                <a:latin typeface="Calibri" pitchFamily="34" charset="0"/>
              </a:rPr>
              <a:t>September 17, 2015</a:t>
            </a:r>
            <a:endParaRPr lang="en-US" sz="2000" dirty="0">
              <a:solidFill>
                <a:srgbClr val="D9D9D9"/>
              </a:solidFill>
              <a:latin typeface="Calibri" pitchFamily="34" charset="0"/>
            </a:endParaRPr>
          </a:p>
          <a:p>
            <a:pPr algn="r"/>
            <a:endParaRPr lang="en-US" sz="2000" dirty="0">
              <a:solidFill>
                <a:srgbClr val="D9D9D9"/>
              </a:solidFill>
              <a:latin typeface="Calibri" pitchFamily="34" charset="0"/>
            </a:endParaRPr>
          </a:p>
          <a:p>
            <a:pPr algn="r"/>
            <a:endParaRPr lang="en-US" dirty="0">
              <a:solidFill>
                <a:srgbClr val="FFFF00"/>
              </a:solidFill>
              <a:latin typeface="Calibri" pitchFamily="34" charset="0"/>
            </a:endParaRPr>
          </a:p>
        </p:txBody>
      </p:sp>
      <p:pic>
        <p:nvPicPr>
          <p:cNvPr id="2" name="Picture 1"/>
          <p:cNvPicPr>
            <a:picLocks noChangeAspect="1"/>
          </p:cNvPicPr>
          <p:nvPr/>
        </p:nvPicPr>
        <p:blipFill>
          <a:blip r:embed="rId2"/>
          <a:stretch>
            <a:fillRect/>
          </a:stretch>
        </p:blipFill>
        <p:spPr>
          <a:xfrm>
            <a:off x="304800" y="3377046"/>
            <a:ext cx="2150805" cy="484909"/>
          </a:xfrm>
          <a:prstGeom prst="rect">
            <a:avLst/>
          </a:prstGeom>
        </p:spPr>
      </p:pic>
    </p:spTree>
    <p:extLst>
      <p:ext uri="{BB962C8B-B14F-4D97-AF65-F5344CB8AC3E}">
        <p14:creationId xmlns:p14="http://schemas.microsoft.com/office/powerpoint/2010/main" val="1976024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Connector 78"/>
          <p:cNvCxnSpPr/>
          <p:nvPr/>
        </p:nvCxnSpPr>
        <p:spPr>
          <a:xfrm flipH="1" flipV="1">
            <a:off x="471608" y="3171716"/>
            <a:ext cx="7786880" cy="28685"/>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906780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28600" y="-76200"/>
            <a:ext cx="8229600" cy="1143000"/>
          </a:xfrm>
        </p:spPr>
        <p:txBody>
          <a:bodyPr rtlCol="0">
            <a:normAutofit/>
          </a:bodyPr>
          <a:lstStyle/>
          <a:p>
            <a:pPr algn="l" eaLnBrk="1" fontAlgn="auto" hangingPunct="1">
              <a:spcAft>
                <a:spcPts val="0"/>
              </a:spcAft>
              <a:defRPr/>
            </a:pPr>
            <a:r>
              <a:rPr lang="en-US" sz="3200" dirty="0" smtClean="0">
                <a:solidFill>
                  <a:schemeClr val="bg1"/>
                </a:solidFill>
                <a:latin typeface="+mn-lt"/>
              </a:rPr>
              <a:t>In Summary</a:t>
            </a:r>
            <a:endParaRPr lang="en-US" sz="3200" dirty="0">
              <a:solidFill>
                <a:schemeClr val="bg1"/>
              </a:solidFill>
              <a:latin typeface="+mn-lt"/>
            </a:endParaRPr>
          </a:p>
        </p:txBody>
      </p:sp>
      <p:sp>
        <p:nvSpPr>
          <p:cNvPr id="19" name="Oval 18"/>
          <p:cNvSpPr/>
          <p:nvPr/>
        </p:nvSpPr>
        <p:spPr>
          <a:xfrm>
            <a:off x="75438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78486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81534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p:cNvSpPr/>
          <p:nvPr/>
        </p:nvSpPr>
        <p:spPr>
          <a:xfrm>
            <a:off x="8458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2" name="Picture 91" descr="tek_transparent_original_small_version 2"/>
          <p:cNvPicPr/>
          <p:nvPr/>
        </p:nvPicPr>
        <p:blipFill>
          <a:blip r:embed="rId3" cstate="print"/>
          <a:srcRect/>
          <a:stretch>
            <a:fillRect/>
          </a:stretch>
        </p:blipFill>
        <p:spPr bwMode="auto">
          <a:xfrm>
            <a:off x="228600" y="6324600"/>
            <a:ext cx="1676400" cy="381000"/>
          </a:xfrm>
          <a:prstGeom prst="rect">
            <a:avLst/>
          </a:prstGeom>
          <a:noFill/>
          <a:ln w="9525">
            <a:noFill/>
            <a:miter lim="800000"/>
            <a:headEnd/>
            <a:tailEnd/>
          </a:ln>
        </p:spPr>
      </p:pic>
      <p:sp>
        <p:nvSpPr>
          <p:cNvPr id="124" name="Rectangle 123"/>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7" name="Group 66"/>
          <p:cNvGrpSpPr/>
          <p:nvPr/>
        </p:nvGrpSpPr>
        <p:grpSpPr>
          <a:xfrm>
            <a:off x="2984928" y="3165660"/>
            <a:ext cx="3024673" cy="2777940"/>
            <a:chOff x="3342273" y="304800"/>
            <a:chExt cx="4789196" cy="5682195"/>
          </a:xfrm>
        </p:grpSpPr>
        <p:sp>
          <p:nvSpPr>
            <p:cNvPr id="58" name="Rectangle 57"/>
            <p:cNvSpPr/>
            <p:nvPr/>
          </p:nvSpPr>
          <p:spPr>
            <a:xfrm>
              <a:off x="3657599" y="304800"/>
              <a:ext cx="4473870" cy="5682195"/>
            </a:xfrm>
            <a:prstGeom prst="rect">
              <a:avLst/>
            </a:prstGeom>
            <a:gradFill flip="none" rotWithShape="1">
              <a:gsLst>
                <a:gs pos="0">
                  <a:srgbClr val="FFFFFF"/>
                </a:gs>
                <a:gs pos="100000">
                  <a:srgbClr val="F4F4F4"/>
                </a:gs>
              </a:gsLst>
              <a:lin ang="2760000" scaled="0"/>
              <a:tileRect/>
            </a:gradFill>
            <a:ln w="9525">
              <a:solidFill>
                <a:schemeClr val="tx2">
                  <a:lumMod val="20000"/>
                  <a:lumOff val="80000"/>
                </a:schemeClr>
              </a:solidFill>
              <a:round/>
              <a:headEnd/>
              <a:tailEnd/>
            </a:ln>
            <a:effectLst>
              <a:outerShdw blurRad="152400" dist="127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solidFill>
                <a:latin typeface="Times" charset="0"/>
              </a:endParaRPr>
            </a:p>
          </p:txBody>
        </p:sp>
        <p:grpSp>
          <p:nvGrpSpPr>
            <p:cNvPr id="59" name="Group 6"/>
            <p:cNvGrpSpPr/>
            <p:nvPr/>
          </p:nvGrpSpPr>
          <p:grpSpPr>
            <a:xfrm>
              <a:off x="3342273" y="533400"/>
              <a:ext cx="4306582" cy="574146"/>
              <a:chOff x="298450" y="2617788"/>
              <a:chExt cx="12169567" cy="1622425"/>
            </a:xfrm>
          </p:grpSpPr>
          <p:sp>
            <p:nvSpPr>
              <p:cNvPr id="70" name="Freeform 5"/>
              <p:cNvSpPr>
                <a:spLocks/>
              </p:cNvSpPr>
              <p:nvPr/>
            </p:nvSpPr>
            <p:spPr bwMode="auto">
              <a:xfrm>
                <a:off x="298450" y="2617788"/>
                <a:ext cx="876300" cy="1622425"/>
              </a:xfrm>
              <a:custGeom>
                <a:avLst/>
                <a:gdLst/>
                <a:ahLst/>
                <a:cxnLst>
                  <a:cxn ang="0">
                    <a:pos x="552" y="1022"/>
                  </a:cxn>
                  <a:cxn ang="0">
                    <a:pos x="0" y="676"/>
                  </a:cxn>
                  <a:cxn ang="0">
                    <a:pos x="0" y="0"/>
                  </a:cxn>
                  <a:cxn ang="0">
                    <a:pos x="552" y="346"/>
                  </a:cxn>
                  <a:cxn ang="0">
                    <a:pos x="552" y="1022"/>
                  </a:cxn>
                </a:cxnLst>
                <a:rect l="0" t="0" r="r" b="b"/>
                <a:pathLst>
                  <a:path w="552" h="1022">
                    <a:moveTo>
                      <a:pt x="552" y="1022"/>
                    </a:moveTo>
                    <a:lnTo>
                      <a:pt x="0" y="676"/>
                    </a:lnTo>
                    <a:lnTo>
                      <a:pt x="0" y="0"/>
                    </a:lnTo>
                    <a:lnTo>
                      <a:pt x="552" y="346"/>
                    </a:lnTo>
                    <a:lnTo>
                      <a:pt x="552" y="1022"/>
                    </a:lnTo>
                    <a:close/>
                  </a:path>
                </a:pathLst>
              </a:custGeom>
              <a:gradFill flip="none" rotWithShape="1">
                <a:gsLst>
                  <a:gs pos="100000">
                    <a:srgbClr val="001E41"/>
                  </a:gs>
                  <a:gs pos="0">
                    <a:srgbClr val="003E84"/>
                  </a:gs>
                </a:gsLst>
                <a:lin ang="0" scaled="1"/>
                <a:tileRect/>
              </a:gradFill>
              <a:ln w="9525">
                <a:solidFill>
                  <a:schemeClr val="tx2">
                    <a:lumMod val="20000"/>
                    <a:lumOff val="8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
              <p:cNvSpPr>
                <a:spLocks noChangeArrowheads="1"/>
              </p:cNvSpPr>
              <p:nvPr/>
            </p:nvSpPr>
            <p:spPr bwMode="auto">
              <a:xfrm>
                <a:off x="298450" y="2617788"/>
                <a:ext cx="12169567" cy="1073152"/>
              </a:xfrm>
              <a:prstGeom prst="rect">
                <a:avLst/>
              </a:prstGeom>
              <a:gradFill flip="none" rotWithShape="1">
                <a:gsLst>
                  <a:gs pos="0">
                    <a:srgbClr val="1266BA"/>
                  </a:gs>
                  <a:gs pos="100000">
                    <a:srgbClr val="FFFFFF">
                      <a:alpha val="0"/>
                    </a:srgbClr>
                  </a:gs>
                </a:gsLst>
                <a:lin ang="0" scaled="1"/>
                <a:tileRect/>
              </a:gradFill>
              <a:ln w="9525">
                <a:solidFill>
                  <a:schemeClr val="tx2">
                    <a:lumMod val="20000"/>
                    <a:lumOff val="80000"/>
                  </a:schemeClr>
                </a:solidFill>
                <a:miter lim="800000"/>
                <a:headEnd/>
                <a:tailEnd/>
              </a:ln>
              <a:effectLst/>
            </p:spPr>
            <p:txBody>
              <a:bodyPr vert="horz" wrap="square" lIns="548640" tIns="0" rIns="0" bIns="27432" numCol="1" anchor="ctr" anchorCtr="0" compatLnSpc="1">
                <a:prstTxWarp prst="textNoShape">
                  <a:avLst/>
                </a:prstTxWarp>
              </a:bodyPr>
              <a:lstStyle/>
              <a:p>
                <a:r>
                  <a:rPr lang="en-US" sz="1400" dirty="0" smtClean="0">
                    <a:solidFill>
                      <a:srgbClr val="FFFFFF"/>
                    </a:solidFill>
                    <a:latin typeface="Arial Narrow"/>
                    <a:cs typeface="Arial Narrow"/>
                  </a:rPr>
                  <a:t>Industry Certifications</a:t>
                </a:r>
                <a:endParaRPr lang="en-US" sz="1400" dirty="0">
                  <a:solidFill>
                    <a:srgbClr val="FFFFFF"/>
                  </a:solidFill>
                  <a:latin typeface="Arial Narrow"/>
                  <a:cs typeface="Arial Narrow"/>
                </a:endParaRPr>
              </a:p>
            </p:txBody>
          </p:sp>
        </p:grpSp>
        <p:sp>
          <p:nvSpPr>
            <p:cNvPr id="60" name="Rectangle 70"/>
            <p:cNvSpPr>
              <a:spLocks noChangeArrowheads="1"/>
            </p:cNvSpPr>
            <p:nvPr/>
          </p:nvSpPr>
          <p:spPr bwMode="auto">
            <a:xfrm>
              <a:off x="4038601" y="990602"/>
              <a:ext cx="4016536" cy="737762"/>
            </a:xfrm>
            <a:prstGeom prst="rect">
              <a:avLst/>
            </a:prstGeom>
            <a:noFill/>
            <a:ln w="9525">
              <a:solidFill>
                <a:schemeClr val="tx2">
                  <a:lumMod val="20000"/>
                  <a:lumOff val="80000"/>
                </a:schemeClr>
              </a:solidFill>
              <a:miter lim="800000"/>
              <a:headEnd/>
              <a:tailEnd/>
            </a:ln>
          </p:spPr>
          <p:txBody>
            <a:bodyPr lIns="45720" tIns="18288" rIns="27432" bIns="18288"/>
            <a:lstStyle/>
            <a:p>
              <a:pPr marL="171450" lvl="1" indent="-171450">
                <a:spcBef>
                  <a:spcPts val="0"/>
                </a:spcBef>
                <a:buFont typeface="Arial" panose="020B0604020202020204" pitchFamily="34" charset="0"/>
                <a:buChar char="•"/>
              </a:pPr>
              <a:r>
                <a:rPr lang="it-IT" sz="1100" dirty="0" smtClean="0">
                  <a:solidFill>
                    <a:srgbClr val="323232"/>
                  </a:solidFill>
                  <a:latin typeface="+mn-lt"/>
                  <a:cs typeface="Arial" panose="020B0604020202020204" pitchFamily="34" charset="0"/>
                </a:rPr>
                <a:t>CMMI ML3 for Development (DEV/SVC)</a:t>
              </a:r>
            </a:p>
            <a:p>
              <a:pPr marL="171450" lvl="1" indent="-171450">
                <a:lnSpc>
                  <a:spcPct val="85000"/>
                </a:lnSpc>
                <a:spcBef>
                  <a:spcPts val="200"/>
                </a:spcBef>
                <a:buFont typeface="Arial" panose="020B0604020202020204" pitchFamily="34" charset="0"/>
                <a:buChar char="•"/>
              </a:pPr>
              <a:r>
                <a:rPr lang="it-IT" sz="1100" dirty="0" smtClean="0">
                  <a:solidFill>
                    <a:srgbClr val="323232"/>
                  </a:solidFill>
                  <a:latin typeface="+mn-lt"/>
                  <a:cs typeface="Arial" panose="020B0604020202020204" pitchFamily="34" charset="0"/>
                </a:rPr>
                <a:t>ISO 9001:2008</a:t>
              </a:r>
            </a:p>
            <a:p>
              <a:pPr marL="0" lvl="1">
                <a:lnSpc>
                  <a:spcPct val="85000"/>
                </a:lnSpc>
                <a:spcBef>
                  <a:spcPts val="200"/>
                </a:spcBef>
              </a:pPr>
              <a:endParaRPr lang="en-US" sz="1100" dirty="0">
                <a:latin typeface="+mn-lt"/>
              </a:endParaRPr>
            </a:p>
            <a:p>
              <a:pPr marL="0" lvl="1">
                <a:lnSpc>
                  <a:spcPct val="85000"/>
                </a:lnSpc>
                <a:spcBef>
                  <a:spcPts val="200"/>
                </a:spcBef>
              </a:pPr>
              <a:endParaRPr lang="en-US" sz="1100" dirty="0">
                <a:solidFill>
                  <a:srgbClr val="323232"/>
                </a:solidFill>
                <a:latin typeface="+mn-lt"/>
              </a:endParaRPr>
            </a:p>
            <a:p>
              <a:pPr marL="228600" indent="-228600">
                <a:lnSpc>
                  <a:spcPct val="85000"/>
                </a:lnSpc>
                <a:spcBef>
                  <a:spcPts val="200"/>
                </a:spcBef>
              </a:pPr>
              <a:endParaRPr lang="en-US" sz="1100" dirty="0">
                <a:solidFill>
                  <a:srgbClr val="323232"/>
                </a:solidFill>
                <a:latin typeface="+mn-lt"/>
              </a:endParaRPr>
            </a:p>
            <a:p>
              <a:pPr>
                <a:lnSpc>
                  <a:spcPct val="85000"/>
                </a:lnSpc>
                <a:spcBef>
                  <a:spcPts val="200"/>
                </a:spcBef>
              </a:pPr>
              <a:endParaRPr lang="en-US" sz="1100" dirty="0">
                <a:solidFill>
                  <a:srgbClr val="323232"/>
                </a:solidFill>
                <a:latin typeface="+mn-lt"/>
              </a:endParaRPr>
            </a:p>
          </p:txBody>
        </p:sp>
        <p:grpSp>
          <p:nvGrpSpPr>
            <p:cNvPr id="61" name="Group 9"/>
            <p:cNvGrpSpPr/>
            <p:nvPr/>
          </p:nvGrpSpPr>
          <p:grpSpPr>
            <a:xfrm>
              <a:off x="3342273" y="1828923"/>
              <a:ext cx="4712864" cy="574145"/>
              <a:chOff x="298450" y="464875"/>
              <a:chExt cx="13317640" cy="1622424"/>
            </a:xfrm>
          </p:grpSpPr>
          <p:sp>
            <p:nvSpPr>
              <p:cNvPr id="68" name="Freeform 5"/>
              <p:cNvSpPr>
                <a:spLocks/>
              </p:cNvSpPr>
              <p:nvPr/>
            </p:nvSpPr>
            <p:spPr bwMode="auto">
              <a:xfrm>
                <a:off x="298450" y="464875"/>
                <a:ext cx="876299" cy="1622424"/>
              </a:xfrm>
              <a:custGeom>
                <a:avLst/>
                <a:gdLst/>
                <a:ahLst/>
                <a:cxnLst>
                  <a:cxn ang="0">
                    <a:pos x="552" y="1022"/>
                  </a:cxn>
                  <a:cxn ang="0">
                    <a:pos x="0" y="676"/>
                  </a:cxn>
                  <a:cxn ang="0">
                    <a:pos x="0" y="0"/>
                  </a:cxn>
                  <a:cxn ang="0">
                    <a:pos x="552" y="346"/>
                  </a:cxn>
                  <a:cxn ang="0">
                    <a:pos x="552" y="1022"/>
                  </a:cxn>
                </a:cxnLst>
                <a:rect l="0" t="0" r="r" b="b"/>
                <a:pathLst>
                  <a:path w="552" h="1022">
                    <a:moveTo>
                      <a:pt x="552" y="1022"/>
                    </a:moveTo>
                    <a:lnTo>
                      <a:pt x="0" y="676"/>
                    </a:lnTo>
                    <a:lnTo>
                      <a:pt x="0" y="0"/>
                    </a:lnTo>
                    <a:lnTo>
                      <a:pt x="552" y="346"/>
                    </a:lnTo>
                    <a:lnTo>
                      <a:pt x="552" y="1022"/>
                    </a:lnTo>
                    <a:close/>
                  </a:path>
                </a:pathLst>
              </a:custGeom>
              <a:gradFill flip="none" rotWithShape="1">
                <a:gsLst>
                  <a:gs pos="100000">
                    <a:srgbClr val="001E41"/>
                  </a:gs>
                  <a:gs pos="0">
                    <a:srgbClr val="003E84"/>
                  </a:gs>
                </a:gsLst>
                <a:lin ang="0" scaled="1"/>
                <a:tileRect/>
              </a:gradFill>
              <a:ln w="9525">
                <a:solidFill>
                  <a:schemeClr val="tx2">
                    <a:lumMod val="20000"/>
                    <a:lumOff val="8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
              <p:cNvSpPr>
                <a:spLocks noChangeArrowheads="1"/>
              </p:cNvSpPr>
              <p:nvPr/>
            </p:nvSpPr>
            <p:spPr bwMode="auto">
              <a:xfrm>
                <a:off x="298450" y="464875"/>
                <a:ext cx="13317640" cy="1073150"/>
              </a:xfrm>
              <a:prstGeom prst="rect">
                <a:avLst/>
              </a:prstGeom>
              <a:gradFill flip="none" rotWithShape="1">
                <a:gsLst>
                  <a:gs pos="0">
                    <a:srgbClr val="1266BA"/>
                  </a:gs>
                  <a:gs pos="100000">
                    <a:srgbClr val="FFFFFF">
                      <a:alpha val="0"/>
                    </a:srgbClr>
                  </a:gs>
                </a:gsLst>
                <a:lin ang="0" scaled="1"/>
                <a:tileRect/>
              </a:gradFill>
              <a:ln w="9525">
                <a:solidFill>
                  <a:schemeClr val="tx2">
                    <a:lumMod val="20000"/>
                    <a:lumOff val="80000"/>
                  </a:schemeClr>
                </a:solidFill>
                <a:miter lim="800000"/>
                <a:headEnd/>
                <a:tailEnd/>
              </a:ln>
              <a:effectLst/>
            </p:spPr>
            <p:txBody>
              <a:bodyPr vert="horz" wrap="square" lIns="548640" tIns="0" rIns="0" bIns="27432" numCol="1" anchor="ctr" anchorCtr="0" compatLnSpc="1">
                <a:prstTxWarp prst="textNoShape">
                  <a:avLst/>
                </a:prstTxWarp>
              </a:bodyPr>
              <a:lstStyle/>
              <a:p>
                <a:r>
                  <a:rPr lang="en-US" sz="1400" dirty="0" smtClean="0">
                    <a:solidFill>
                      <a:srgbClr val="FFFFFF"/>
                    </a:solidFill>
                    <a:latin typeface="Arial Narrow"/>
                    <a:cs typeface="Arial Narrow"/>
                  </a:rPr>
                  <a:t>Program Familiarity</a:t>
                </a:r>
                <a:endParaRPr lang="en-US" sz="1400" dirty="0">
                  <a:solidFill>
                    <a:srgbClr val="FFFFFF"/>
                  </a:solidFill>
                  <a:latin typeface="Arial Narrow"/>
                  <a:cs typeface="Arial Narrow"/>
                </a:endParaRPr>
              </a:p>
            </p:txBody>
          </p:sp>
        </p:grpSp>
        <p:sp>
          <p:nvSpPr>
            <p:cNvPr id="62" name="Rectangle 70"/>
            <p:cNvSpPr>
              <a:spLocks noChangeArrowheads="1"/>
            </p:cNvSpPr>
            <p:nvPr/>
          </p:nvSpPr>
          <p:spPr bwMode="auto">
            <a:xfrm>
              <a:off x="4038601" y="4272482"/>
              <a:ext cx="4016538" cy="1504871"/>
            </a:xfrm>
            <a:prstGeom prst="rect">
              <a:avLst/>
            </a:prstGeom>
            <a:noFill/>
            <a:ln w="9525">
              <a:solidFill>
                <a:schemeClr val="tx2">
                  <a:lumMod val="20000"/>
                  <a:lumOff val="80000"/>
                </a:schemeClr>
              </a:solidFill>
              <a:miter lim="800000"/>
              <a:headEnd/>
              <a:tailEnd/>
            </a:ln>
          </p:spPr>
          <p:txBody>
            <a:bodyPr lIns="45720" tIns="18288" rIns="27432" bIns="18288"/>
            <a:lstStyle/>
            <a:p>
              <a:pPr marL="171450" indent="-171450">
                <a:buFont typeface="Arial" panose="020B0604020202020204" pitchFamily="34" charset="0"/>
                <a:buChar char="•"/>
              </a:pPr>
              <a:r>
                <a:rPr lang="en-US" sz="1100" dirty="0" smtClean="0">
                  <a:solidFill>
                    <a:srgbClr val="323232"/>
                  </a:solidFill>
                  <a:latin typeface="+mn-lt"/>
                  <a:cs typeface="Arial" panose="020B0604020202020204" pitchFamily="34" charset="0"/>
                </a:rPr>
                <a:t>Exceptional </a:t>
              </a:r>
              <a:r>
                <a:rPr lang="en-US" sz="1100" dirty="0">
                  <a:solidFill>
                    <a:srgbClr val="323232"/>
                  </a:solidFill>
                  <a:latin typeface="+mn-lt"/>
                  <a:cs typeface="Arial" panose="020B0604020202020204" pitchFamily="34" charset="0"/>
                </a:rPr>
                <a:t>PWS capabilities </a:t>
              </a:r>
              <a:endParaRPr lang="en-US" sz="1100" dirty="0" smtClean="0">
                <a:solidFill>
                  <a:srgbClr val="323232"/>
                </a:solidFill>
                <a:latin typeface="+mn-lt"/>
                <a:cs typeface="Arial" panose="020B0604020202020204" pitchFamily="34" charset="0"/>
              </a:endParaRPr>
            </a:p>
            <a:p>
              <a:pPr marL="171450" indent="-171450">
                <a:buFont typeface="Arial" panose="020B0604020202020204" pitchFamily="34" charset="0"/>
                <a:buChar char="•"/>
              </a:pPr>
              <a:r>
                <a:rPr lang="en-US" sz="1100" dirty="0" smtClean="0">
                  <a:solidFill>
                    <a:srgbClr val="323232"/>
                  </a:solidFill>
                  <a:latin typeface="+mn-lt"/>
                  <a:cs typeface="Arial" panose="020B0604020202020204" pitchFamily="34" charset="0"/>
                </a:rPr>
                <a:t>Proven </a:t>
              </a:r>
              <a:r>
                <a:rPr lang="en-US" sz="1100" dirty="0">
                  <a:solidFill>
                    <a:srgbClr val="323232"/>
                  </a:solidFill>
                  <a:latin typeface="+mn-lt"/>
                  <a:cs typeface="Arial" panose="020B0604020202020204" pitchFamily="34" charset="0"/>
                </a:rPr>
                <a:t>IT past performance</a:t>
              </a:r>
            </a:p>
            <a:p>
              <a:pPr marL="171450" indent="-171450">
                <a:buFont typeface="Arial" panose="020B0604020202020204" pitchFamily="34" charset="0"/>
                <a:buChar char="•"/>
              </a:pPr>
              <a:r>
                <a:rPr lang="en-US" sz="1100" dirty="0" smtClean="0">
                  <a:solidFill>
                    <a:srgbClr val="323232"/>
                  </a:solidFill>
                  <a:latin typeface="+mn-lt"/>
                  <a:cs typeface="Arial" panose="020B0604020202020204" pitchFamily="34" charset="0"/>
                </a:rPr>
                <a:t>Forward </a:t>
              </a:r>
              <a:r>
                <a:rPr lang="en-US" sz="1100" dirty="0">
                  <a:solidFill>
                    <a:srgbClr val="323232"/>
                  </a:solidFill>
                  <a:latin typeface="+mn-lt"/>
                  <a:cs typeface="Arial" panose="020B0604020202020204" pitchFamily="34" charset="0"/>
                </a:rPr>
                <a:t>thinking (cloud solutions, integrated IT solutions</a:t>
              </a:r>
              <a:r>
                <a:rPr lang="en-US" sz="1100" dirty="0" smtClean="0">
                  <a:solidFill>
                    <a:srgbClr val="323232"/>
                  </a:solidFill>
                  <a:latin typeface="+mn-lt"/>
                  <a:cs typeface="Arial" panose="020B0604020202020204" pitchFamily="34" charset="0"/>
                </a:rPr>
                <a:t>)</a:t>
              </a:r>
            </a:p>
            <a:p>
              <a:pPr>
                <a:lnSpc>
                  <a:spcPct val="85000"/>
                </a:lnSpc>
                <a:spcBef>
                  <a:spcPts val="200"/>
                </a:spcBef>
              </a:pPr>
              <a:endParaRPr lang="en-US" sz="1100" dirty="0">
                <a:solidFill>
                  <a:srgbClr val="323232"/>
                </a:solidFill>
                <a:latin typeface="+mn-lt"/>
              </a:endParaRPr>
            </a:p>
            <a:p>
              <a:pPr>
                <a:lnSpc>
                  <a:spcPct val="85000"/>
                </a:lnSpc>
                <a:spcBef>
                  <a:spcPts val="200"/>
                </a:spcBef>
              </a:pPr>
              <a:endParaRPr lang="en-US" sz="1100" dirty="0">
                <a:solidFill>
                  <a:srgbClr val="323232"/>
                </a:solidFill>
                <a:latin typeface="+mn-lt"/>
              </a:endParaRPr>
            </a:p>
          </p:txBody>
        </p:sp>
        <p:sp>
          <p:nvSpPr>
            <p:cNvPr id="63" name="Rectangle 70"/>
            <p:cNvSpPr>
              <a:spLocks noChangeArrowheads="1"/>
            </p:cNvSpPr>
            <p:nvPr/>
          </p:nvSpPr>
          <p:spPr bwMode="auto">
            <a:xfrm>
              <a:off x="4038601" y="2331715"/>
              <a:ext cx="4016536" cy="1363609"/>
            </a:xfrm>
            <a:prstGeom prst="rect">
              <a:avLst/>
            </a:prstGeom>
            <a:noFill/>
            <a:ln w="9525">
              <a:solidFill>
                <a:schemeClr val="tx2">
                  <a:lumMod val="20000"/>
                  <a:lumOff val="80000"/>
                </a:schemeClr>
              </a:solidFill>
              <a:miter lim="800000"/>
              <a:headEnd/>
              <a:tailEnd/>
            </a:ln>
          </p:spPr>
          <p:txBody>
            <a:bodyPr lIns="45720" tIns="18288" rIns="27432" bIns="18288"/>
            <a:lstStyle/>
            <a:p>
              <a:pPr marL="171450" indent="-171450">
                <a:lnSpc>
                  <a:spcPct val="85000"/>
                </a:lnSpc>
                <a:buFont typeface="Arial" panose="020B0604020202020204" pitchFamily="34" charset="0"/>
                <a:buChar char="•"/>
              </a:pPr>
              <a:r>
                <a:rPr lang="en-US" sz="1100" dirty="0" smtClean="0">
                  <a:solidFill>
                    <a:srgbClr val="323232"/>
                  </a:solidFill>
                  <a:latin typeface="+mn-lt"/>
                  <a:cs typeface="Arial" panose="020B0604020202020204" pitchFamily="34" charset="0"/>
                </a:rPr>
                <a:t>Overseen major Army initiatives such as the development and deployment of the Army Staffing Suite and the Civilian Personnel Online (CPOL) knowledge portal. </a:t>
              </a:r>
            </a:p>
          </p:txBody>
        </p:sp>
        <p:grpSp>
          <p:nvGrpSpPr>
            <p:cNvPr id="64" name="Group 14"/>
            <p:cNvGrpSpPr/>
            <p:nvPr/>
          </p:nvGrpSpPr>
          <p:grpSpPr>
            <a:xfrm>
              <a:off x="3342273" y="3804886"/>
              <a:ext cx="4712863" cy="574147"/>
              <a:chOff x="298450" y="1742025"/>
              <a:chExt cx="13317636" cy="1622430"/>
            </a:xfrm>
          </p:grpSpPr>
          <p:sp>
            <p:nvSpPr>
              <p:cNvPr id="66" name="Freeform 5"/>
              <p:cNvSpPr>
                <a:spLocks/>
              </p:cNvSpPr>
              <p:nvPr/>
            </p:nvSpPr>
            <p:spPr bwMode="auto">
              <a:xfrm>
                <a:off x="298450" y="1742031"/>
                <a:ext cx="876299" cy="1622424"/>
              </a:xfrm>
              <a:custGeom>
                <a:avLst/>
                <a:gdLst/>
                <a:ahLst/>
                <a:cxnLst>
                  <a:cxn ang="0">
                    <a:pos x="552" y="1022"/>
                  </a:cxn>
                  <a:cxn ang="0">
                    <a:pos x="0" y="676"/>
                  </a:cxn>
                  <a:cxn ang="0">
                    <a:pos x="0" y="0"/>
                  </a:cxn>
                  <a:cxn ang="0">
                    <a:pos x="552" y="346"/>
                  </a:cxn>
                  <a:cxn ang="0">
                    <a:pos x="552" y="1022"/>
                  </a:cxn>
                </a:cxnLst>
                <a:rect l="0" t="0" r="r" b="b"/>
                <a:pathLst>
                  <a:path w="552" h="1022">
                    <a:moveTo>
                      <a:pt x="552" y="1022"/>
                    </a:moveTo>
                    <a:lnTo>
                      <a:pt x="0" y="676"/>
                    </a:lnTo>
                    <a:lnTo>
                      <a:pt x="0" y="0"/>
                    </a:lnTo>
                    <a:lnTo>
                      <a:pt x="552" y="346"/>
                    </a:lnTo>
                    <a:lnTo>
                      <a:pt x="552" y="1022"/>
                    </a:lnTo>
                    <a:close/>
                  </a:path>
                </a:pathLst>
              </a:custGeom>
              <a:gradFill flip="none" rotWithShape="1">
                <a:gsLst>
                  <a:gs pos="100000">
                    <a:srgbClr val="001E41"/>
                  </a:gs>
                  <a:gs pos="0">
                    <a:srgbClr val="003E84"/>
                  </a:gs>
                </a:gsLst>
                <a:lin ang="0" scaled="1"/>
                <a:tileRect/>
              </a:gradFill>
              <a:ln w="9525">
                <a:solidFill>
                  <a:schemeClr val="tx2">
                    <a:lumMod val="20000"/>
                    <a:lumOff val="8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
              <p:cNvSpPr>
                <a:spLocks noChangeArrowheads="1"/>
              </p:cNvSpPr>
              <p:nvPr/>
            </p:nvSpPr>
            <p:spPr bwMode="auto">
              <a:xfrm>
                <a:off x="298450" y="1742025"/>
                <a:ext cx="13317636" cy="1073152"/>
              </a:xfrm>
              <a:prstGeom prst="rect">
                <a:avLst/>
              </a:prstGeom>
              <a:gradFill flip="none" rotWithShape="1">
                <a:gsLst>
                  <a:gs pos="0">
                    <a:srgbClr val="1266BA"/>
                  </a:gs>
                  <a:gs pos="100000">
                    <a:srgbClr val="FFFFFF">
                      <a:alpha val="0"/>
                    </a:srgbClr>
                  </a:gs>
                </a:gsLst>
                <a:lin ang="0" scaled="1"/>
                <a:tileRect/>
              </a:gradFill>
              <a:ln w="9525">
                <a:solidFill>
                  <a:schemeClr val="tx2">
                    <a:lumMod val="20000"/>
                    <a:lumOff val="80000"/>
                  </a:schemeClr>
                </a:solidFill>
                <a:miter lim="800000"/>
                <a:headEnd/>
                <a:tailEnd/>
              </a:ln>
              <a:effectLst/>
            </p:spPr>
            <p:txBody>
              <a:bodyPr vert="horz" wrap="square" lIns="548640" tIns="0" rIns="0" bIns="27432" numCol="1" anchor="ctr" anchorCtr="0" compatLnSpc="1">
                <a:prstTxWarp prst="textNoShape">
                  <a:avLst/>
                </a:prstTxWarp>
              </a:bodyPr>
              <a:lstStyle/>
              <a:p>
                <a:r>
                  <a:rPr lang="en-US" sz="1400" dirty="0" smtClean="0">
                    <a:solidFill>
                      <a:srgbClr val="FFFFFF"/>
                    </a:solidFill>
                    <a:latin typeface="Arial Narrow"/>
                    <a:cs typeface="Arial Narrow"/>
                  </a:rPr>
                  <a:t>Why Technik?</a:t>
                </a:r>
                <a:endParaRPr lang="en-US" sz="1400" dirty="0">
                  <a:solidFill>
                    <a:srgbClr val="FFFFFF"/>
                  </a:solidFill>
                  <a:latin typeface="Arial Narrow"/>
                  <a:cs typeface="Arial Narrow"/>
                </a:endParaRPr>
              </a:p>
            </p:txBody>
          </p:sp>
        </p:grpSp>
      </p:grpSp>
      <p:cxnSp>
        <p:nvCxnSpPr>
          <p:cNvPr id="72" name="Straight Arrow Connector 71"/>
          <p:cNvCxnSpPr/>
          <p:nvPr/>
        </p:nvCxnSpPr>
        <p:spPr>
          <a:xfrm flipV="1">
            <a:off x="4419600" y="2522949"/>
            <a:ext cx="4464" cy="601251"/>
          </a:xfrm>
          <a:prstGeom prst="straightConnector1">
            <a:avLst/>
          </a:pr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505285" y="3073215"/>
            <a:ext cx="2214287" cy="2038736"/>
            <a:chOff x="684192" y="1918802"/>
            <a:chExt cx="2214287" cy="2038736"/>
          </a:xfrm>
        </p:grpSpPr>
        <p:grpSp>
          <p:nvGrpSpPr>
            <p:cNvPr id="80" name="Group 63"/>
            <p:cNvGrpSpPr/>
            <p:nvPr/>
          </p:nvGrpSpPr>
          <p:grpSpPr>
            <a:xfrm rot="21389843">
              <a:off x="684192" y="1918802"/>
              <a:ext cx="2214287" cy="2038736"/>
              <a:chOff x="756728" y="4489744"/>
              <a:chExt cx="2214287" cy="2038736"/>
            </a:xfrm>
          </p:grpSpPr>
          <p:grpSp>
            <p:nvGrpSpPr>
              <p:cNvPr id="82" name="Group 22"/>
              <p:cNvGrpSpPr/>
              <p:nvPr/>
            </p:nvGrpSpPr>
            <p:grpSpPr>
              <a:xfrm rot="21350569">
                <a:off x="756728" y="4491312"/>
                <a:ext cx="2214287" cy="2037168"/>
                <a:chOff x="685800" y="609600"/>
                <a:chExt cx="2168659" cy="2113367"/>
              </a:xfrm>
            </p:grpSpPr>
            <p:grpSp>
              <p:nvGrpSpPr>
                <p:cNvPr id="84" name="Group 8"/>
                <p:cNvGrpSpPr/>
                <p:nvPr/>
              </p:nvGrpSpPr>
              <p:grpSpPr>
                <a:xfrm>
                  <a:off x="685800" y="609600"/>
                  <a:ext cx="2168659" cy="2113367"/>
                  <a:chOff x="457200" y="432816"/>
                  <a:chExt cx="2168659" cy="2113367"/>
                </a:xfrm>
              </p:grpSpPr>
              <p:sp>
                <p:nvSpPr>
                  <p:cNvPr id="86" name="Freeform 6"/>
                  <p:cNvSpPr>
                    <a:spLocks/>
                  </p:cNvSpPr>
                  <p:nvPr/>
                </p:nvSpPr>
                <p:spPr bwMode="auto">
                  <a:xfrm rot="346487">
                    <a:off x="499719" y="483481"/>
                    <a:ext cx="2126140" cy="2062702"/>
                  </a:xfrm>
                  <a:custGeom>
                    <a:avLst/>
                    <a:gdLst/>
                    <a:ahLst/>
                    <a:cxnLst>
                      <a:cxn ang="0">
                        <a:pos x="2197" y="0"/>
                      </a:cxn>
                      <a:cxn ang="0">
                        <a:pos x="2233" y="377"/>
                      </a:cxn>
                      <a:cxn ang="0">
                        <a:pos x="2233" y="377"/>
                      </a:cxn>
                      <a:cxn ang="0">
                        <a:pos x="2237" y="437"/>
                      </a:cxn>
                      <a:cxn ang="0">
                        <a:pos x="2242" y="588"/>
                      </a:cxn>
                      <a:cxn ang="0">
                        <a:pos x="2247" y="785"/>
                      </a:cxn>
                      <a:cxn ang="0">
                        <a:pos x="2249" y="886"/>
                      </a:cxn>
                      <a:cxn ang="0">
                        <a:pos x="2249" y="984"/>
                      </a:cxn>
                      <a:cxn ang="0">
                        <a:pos x="2249" y="984"/>
                      </a:cxn>
                      <a:cxn ang="0">
                        <a:pos x="2249" y="1103"/>
                      </a:cxn>
                      <a:cxn ang="0">
                        <a:pos x="2253" y="1265"/>
                      </a:cxn>
                      <a:cxn ang="0">
                        <a:pos x="2263" y="1641"/>
                      </a:cxn>
                      <a:cxn ang="0">
                        <a:pos x="2279" y="2113"/>
                      </a:cxn>
                      <a:cxn ang="0">
                        <a:pos x="2279" y="2113"/>
                      </a:cxn>
                      <a:cxn ang="0">
                        <a:pos x="1894" y="2135"/>
                      </a:cxn>
                      <a:cxn ang="0">
                        <a:pos x="1154" y="2175"/>
                      </a:cxn>
                      <a:cxn ang="0">
                        <a:pos x="1154" y="2175"/>
                      </a:cxn>
                      <a:cxn ang="0">
                        <a:pos x="971" y="2184"/>
                      </a:cxn>
                      <a:cxn ang="0">
                        <a:pos x="781" y="2193"/>
                      </a:cxn>
                      <a:cxn ang="0">
                        <a:pos x="595" y="2199"/>
                      </a:cxn>
                      <a:cxn ang="0">
                        <a:pos x="421" y="2204"/>
                      </a:cxn>
                      <a:cxn ang="0">
                        <a:pos x="149" y="2209"/>
                      </a:cxn>
                      <a:cxn ang="0">
                        <a:pos x="43" y="2211"/>
                      </a:cxn>
                      <a:cxn ang="0">
                        <a:pos x="43" y="2211"/>
                      </a:cxn>
                      <a:cxn ang="0">
                        <a:pos x="37" y="1740"/>
                      </a:cxn>
                      <a:cxn ang="0">
                        <a:pos x="32" y="1350"/>
                      </a:cxn>
                      <a:cxn ang="0">
                        <a:pos x="28" y="1034"/>
                      </a:cxn>
                      <a:cxn ang="0">
                        <a:pos x="28" y="1034"/>
                      </a:cxn>
                      <a:cxn ang="0">
                        <a:pos x="21" y="810"/>
                      </a:cxn>
                      <a:cxn ang="0">
                        <a:pos x="14" y="624"/>
                      </a:cxn>
                      <a:cxn ang="0">
                        <a:pos x="7" y="446"/>
                      </a:cxn>
                      <a:cxn ang="0">
                        <a:pos x="0" y="128"/>
                      </a:cxn>
                      <a:cxn ang="0">
                        <a:pos x="2197" y="0"/>
                      </a:cxn>
                    </a:cxnLst>
                    <a:rect l="0" t="0" r="r" b="b"/>
                    <a:pathLst>
                      <a:path w="2279" h="2211">
                        <a:moveTo>
                          <a:pt x="2197" y="0"/>
                        </a:moveTo>
                        <a:lnTo>
                          <a:pt x="2233" y="377"/>
                        </a:lnTo>
                        <a:lnTo>
                          <a:pt x="2233" y="377"/>
                        </a:lnTo>
                        <a:lnTo>
                          <a:pt x="2237" y="437"/>
                        </a:lnTo>
                        <a:lnTo>
                          <a:pt x="2242" y="588"/>
                        </a:lnTo>
                        <a:lnTo>
                          <a:pt x="2247" y="785"/>
                        </a:lnTo>
                        <a:lnTo>
                          <a:pt x="2249" y="886"/>
                        </a:lnTo>
                        <a:lnTo>
                          <a:pt x="2249" y="984"/>
                        </a:lnTo>
                        <a:lnTo>
                          <a:pt x="2249" y="984"/>
                        </a:lnTo>
                        <a:lnTo>
                          <a:pt x="2249" y="1103"/>
                        </a:lnTo>
                        <a:lnTo>
                          <a:pt x="2253" y="1265"/>
                        </a:lnTo>
                        <a:lnTo>
                          <a:pt x="2263" y="1641"/>
                        </a:lnTo>
                        <a:lnTo>
                          <a:pt x="2279" y="2113"/>
                        </a:lnTo>
                        <a:lnTo>
                          <a:pt x="2279" y="2113"/>
                        </a:lnTo>
                        <a:lnTo>
                          <a:pt x="1894" y="2135"/>
                        </a:lnTo>
                        <a:lnTo>
                          <a:pt x="1154" y="2175"/>
                        </a:lnTo>
                        <a:lnTo>
                          <a:pt x="1154" y="2175"/>
                        </a:lnTo>
                        <a:lnTo>
                          <a:pt x="971" y="2184"/>
                        </a:lnTo>
                        <a:lnTo>
                          <a:pt x="781" y="2193"/>
                        </a:lnTo>
                        <a:lnTo>
                          <a:pt x="595" y="2199"/>
                        </a:lnTo>
                        <a:lnTo>
                          <a:pt x="421" y="2204"/>
                        </a:lnTo>
                        <a:lnTo>
                          <a:pt x="149" y="2209"/>
                        </a:lnTo>
                        <a:lnTo>
                          <a:pt x="43" y="2211"/>
                        </a:lnTo>
                        <a:lnTo>
                          <a:pt x="43" y="2211"/>
                        </a:lnTo>
                        <a:lnTo>
                          <a:pt x="37" y="1740"/>
                        </a:lnTo>
                        <a:lnTo>
                          <a:pt x="32" y="1350"/>
                        </a:lnTo>
                        <a:lnTo>
                          <a:pt x="28" y="1034"/>
                        </a:lnTo>
                        <a:lnTo>
                          <a:pt x="28" y="1034"/>
                        </a:lnTo>
                        <a:lnTo>
                          <a:pt x="21" y="810"/>
                        </a:lnTo>
                        <a:lnTo>
                          <a:pt x="14" y="624"/>
                        </a:lnTo>
                        <a:lnTo>
                          <a:pt x="7" y="446"/>
                        </a:lnTo>
                        <a:lnTo>
                          <a:pt x="0" y="128"/>
                        </a:lnTo>
                        <a:lnTo>
                          <a:pt x="2197" y="0"/>
                        </a:lnTo>
                        <a:close/>
                      </a:path>
                    </a:pathLst>
                  </a:custGeom>
                  <a:gradFill flip="none" rotWithShape="1">
                    <a:gsLst>
                      <a:gs pos="0">
                        <a:srgbClr val="000000">
                          <a:alpha val="58000"/>
                        </a:srgbClr>
                      </a:gs>
                      <a:gs pos="100000">
                        <a:srgbClr val="949494">
                          <a:alpha val="0"/>
                        </a:srgb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r>
                      <a:rPr lang="en-US" dirty="0" smtClean="0"/>
                      <a:t>  </a:t>
                    </a:r>
                    <a:endParaRPr lang="en-US" dirty="0"/>
                  </a:p>
                </p:txBody>
              </p:sp>
              <p:sp>
                <p:nvSpPr>
                  <p:cNvPr id="87" name="Freeform 6"/>
                  <p:cNvSpPr>
                    <a:spLocks/>
                  </p:cNvSpPr>
                  <p:nvPr/>
                </p:nvSpPr>
                <p:spPr bwMode="auto">
                  <a:xfrm rot="485220">
                    <a:off x="457200" y="432816"/>
                    <a:ext cx="2133599" cy="2069938"/>
                  </a:xfrm>
                  <a:custGeom>
                    <a:avLst/>
                    <a:gdLst/>
                    <a:ahLst/>
                    <a:cxnLst>
                      <a:cxn ang="0">
                        <a:pos x="2197" y="0"/>
                      </a:cxn>
                      <a:cxn ang="0">
                        <a:pos x="2233" y="377"/>
                      </a:cxn>
                      <a:cxn ang="0">
                        <a:pos x="2233" y="377"/>
                      </a:cxn>
                      <a:cxn ang="0">
                        <a:pos x="2237" y="437"/>
                      </a:cxn>
                      <a:cxn ang="0">
                        <a:pos x="2242" y="588"/>
                      </a:cxn>
                      <a:cxn ang="0">
                        <a:pos x="2247" y="785"/>
                      </a:cxn>
                      <a:cxn ang="0">
                        <a:pos x="2249" y="886"/>
                      </a:cxn>
                      <a:cxn ang="0">
                        <a:pos x="2249" y="984"/>
                      </a:cxn>
                      <a:cxn ang="0">
                        <a:pos x="2249" y="984"/>
                      </a:cxn>
                      <a:cxn ang="0">
                        <a:pos x="2249" y="1103"/>
                      </a:cxn>
                      <a:cxn ang="0">
                        <a:pos x="2253" y="1265"/>
                      </a:cxn>
                      <a:cxn ang="0">
                        <a:pos x="2263" y="1641"/>
                      </a:cxn>
                      <a:cxn ang="0">
                        <a:pos x="2279" y="2113"/>
                      </a:cxn>
                      <a:cxn ang="0">
                        <a:pos x="2279" y="2113"/>
                      </a:cxn>
                      <a:cxn ang="0">
                        <a:pos x="1894" y="2135"/>
                      </a:cxn>
                      <a:cxn ang="0">
                        <a:pos x="1154" y="2175"/>
                      </a:cxn>
                      <a:cxn ang="0">
                        <a:pos x="1154" y="2175"/>
                      </a:cxn>
                      <a:cxn ang="0">
                        <a:pos x="971" y="2184"/>
                      </a:cxn>
                      <a:cxn ang="0">
                        <a:pos x="781" y="2193"/>
                      </a:cxn>
                      <a:cxn ang="0">
                        <a:pos x="595" y="2199"/>
                      </a:cxn>
                      <a:cxn ang="0">
                        <a:pos x="421" y="2204"/>
                      </a:cxn>
                      <a:cxn ang="0">
                        <a:pos x="149" y="2209"/>
                      </a:cxn>
                      <a:cxn ang="0">
                        <a:pos x="43" y="2211"/>
                      </a:cxn>
                      <a:cxn ang="0">
                        <a:pos x="43" y="2211"/>
                      </a:cxn>
                      <a:cxn ang="0">
                        <a:pos x="37" y="1740"/>
                      </a:cxn>
                      <a:cxn ang="0">
                        <a:pos x="32" y="1350"/>
                      </a:cxn>
                      <a:cxn ang="0">
                        <a:pos x="28" y="1034"/>
                      </a:cxn>
                      <a:cxn ang="0">
                        <a:pos x="28" y="1034"/>
                      </a:cxn>
                      <a:cxn ang="0">
                        <a:pos x="21" y="810"/>
                      </a:cxn>
                      <a:cxn ang="0">
                        <a:pos x="14" y="624"/>
                      </a:cxn>
                      <a:cxn ang="0">
                        <a:pos x="7" y="446"/>
                      </a:cxn>
                      <a:cxn ang="0">
                        <a:pos x="0" y="128"/>
                      </a:cxn>
                      <a:cxn ang="0">
                        <a:pos x="2197" y="0"/>
                      </a:cxn>
                    </a:cxnLst>
                    <a:rect l="0" t="0" r="r" b="b"/>
                    <a:pathLst>
                      <a:path w="2279" h="2211">
                        <a:moveTo>
                          <a:pt x="2197" y="0"/>
                        </a:moveTo>
                        <a:lnTo>
                          <a:pt x="2233" y="377"/>
                        </a:lnTo>
                        <a:lnTo>
                          <a:pt x="2233" y="377"/>
                        </a:lnTo>
                        <a:lnTo>
                          <a:pt x="2237" y="437"/>
                        </a:lnTo>
                        <a:lnTo>
                          <a:pt x="2242" y="588"/>
                        </a:lnTo>
                        <a:lnTo>
                          <a:pt x="2247" y="785"/>
                        </a:lnTo>
                        <a:lnTo>
                          <a:pt x="2249" y="886"/>
                        </a:lnTo>
                        <a:lnTo>
                          <a:pt x="2249" y="984"/>
                        </a:lnTo>
                        <a:lnTo>
                          <a:pt x="2249" y="984"/>
                        </a:lnTo>
                        <a:lnTo>
                          <a:pt x="2249" y="1103"/>
                        </a:lnTo>
                        <a:lnTo>
                          <a:pt x="2253" y="1265"/>
                        </a:lnTo>
                        <a:lnTo>
                          <a:pt x="2263" y="1641"/>
                        </a:lnTo>
                        <a:lnTo>
                          <a:pt x="2279" y="2113"/>
                        </a:lnTo>
                        <a:lnTo>
                          <a:pt x="2279" y="2113"/>
                        </a:lnTo>
                        <a:lnTo>
                          <a:pt x="1894" y="2135"/>
                        </a:lnTo>
                        <a:lnTo>
                          <a:pt x="1154" y="2175"/>
                        </a:lnTo>
                        <a:lnTo>
                          <a:pt x="1154" y="2175"/>
                        </a:lnTo>
                        <a:lnTo>
                          <a:pt x="971" y="2184"/>
                        </a:lnTo>
                        <a:lnTo>
                          <a:pt x="781" y="2193"/>
                        </a:lnTo>
                        <a:lnTo>
                          <a:pt x="595" y="2199"/>
                        </a:lnTo>
                        <a:lnTo>
                          <a:pt x="421" y="2204"/>
                        </a:lnTo>
                        <a:lnTo>
                          <a:pt x="149" y="2209"/>
                        </a:lnTo>
                        <a:lnTo>
                          <a:pt x="43" y="2211"/>
                        </a:lnTo>
                        <a:lnTo>
                          <a:pt x="43" y="2211"/>
                        </a:lnTo>
                        <a:lnTo>
                          <a:pt x="37" y="1740"/>
                        </a:lnTo>
                        <a:lnTo>
                          <a:pt x="32" y="1350"/>
                        </a:lnTo>
                        <a:lnTo>
                          <a:pt x="28" y="1034"/>
                        </a:lnTo>
                        <a:lnTo>
                          <a:pt x="28" y="1034"/>
                        </a:lnTo>
                        <a:lnTo>
                          <a:pt x="21" y="810"/>
                        </a:lnTo>
                        <a:lnTo>
                          <a:pt x="14" y="624"/>
                        </a:lnTo>
                        <a:lnTo>
                          <a:pt x="7" y="446"/>
                        </a:lnTo>
                        <a:lnTo>
                          <a:pt x="0" y="128"/>
                        </a:lnTo>
                        <a:lnTo>
                          <a:pt x="2197" y="0"/>
                        </a:lnTo>
                        <a:close/>
                      </a:path>
                    </a:pathLst>
                  </a:custGeom>
                  <a:gradFill flip="none" rotWithShape="1">
                    <a:gsLst>
                      <a:gs pos="0">
                        <a:srgbClr val="5584B7"/>
                      </a:gs>
                      <a:gs pos="31000">
                        <a:srgbClr val="80A7D6"/>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5" name="TextBox 9"/>
                <p:cNvSpPr txBox="1"/>
                <p:nvPr/>
              </p:nvSpPr>
              <p:spPr>
                <a:xfrm rot="401800">
                  <a:off x="1015517" y="700710"/>
                  <a:ext cx="1746046" cy="992456"/>
                </a:xfrm>
                <a:prstGeom prst="rect">
                  <a:avLst/>
                </a:prstGeom>
                <a:noFill/>
              </p:spPr>
              <p:txBody>
                <a:bodyPr wrap="square" rtlCol="0">
                  <a:spAutoFit/>
                </a:bodyPr>
                <a:lstStyle/>
                <a:p>
                  <a:pPr marL="0" lvl="1">
                    <a:spcBef>
                      <a:spcPts val="100"/>
                    </a:spcBef>
                  </a:pPr>
                  <a:r>
                    <a:rPr lang="en-US" sz="1100" b="1" dirty="0" smtClean="0"/>
                    <a:t>Alexa Tsui</a:t>
                  </a:r>
                  <a:endParaRPr lang="en-US" sz="1100" b="1" dirty="0"/>
                </a:p>
                <a:p>
                  <a:pPr marL="0" lvl="1">
                    <a:spcBef>
                      <a:spcPts val="100"/>
                    </a:spcBef>
                  </a:pPr>
                  <a:r>
                    <a:rPr lang="en-US" sz="1100" b="1" dirty="0" smtClean="0"/>
                    <a:t>Technik, Inc. </a:t>
                  </a:r>
                  <a:br>
                    <a:rPr lang="en-US" sz="1100" b="1" dirty="0" smtClean="0"/>
                  </a:br>
                  <a:r>
                    <a:rPr lang="en-US" sz="1100" b="1" dirty="0" smtClean="0"/>
                    <a:t>VP, Business </a:t>
                  </a:r>
                  <a:r>
                    <a:rPr lang="en-US" sz="1100" b="1" dirty="0" smtClean="0"/>
                    <a:t>Development </a:t>
                  </a:r>
                  <a:endParaRPr lang="en-US" sz="1100" dirty="0" smtClean="0"/>
                </a:p>
                <a:p>
                  <a:pPr marL="0" lvl="1">
                    <a:spcBef>
                      <a:spcPts val="100"/>
                    </a:spcBef>
                  </a:pPr>
                  <a:endParaRPr lang="en-US" sz="1050" dirty="0" smtClean="0"/>
                </a:p>
              </p:txBody>
            </p:sp>
          </p:grpSp>
          <p:sp>
            <p:nvSpPr>
              <p:cNvPr id="83" name="Freeform 6"/>
              <p:cNvSpPr>
                <a:spLocks/>
              </p:cNvSpPr>
              <p:nvPr/>
            </p:nvSpPr>
            <p:spPr bwMode="auto">
              <a:xfrm rot="184363">
                <a:off x="865641" y="4489744"/>
                <a:ext cx="185158" cy="712907"/>
              </a:xfrm>
              <a:custGeom>
                <a:avLst/>
                <a:gdLst/>
                <a:ahLst/>
                <a:cxnLst>
                  <a:cxn ang="0">
                    <a:pos x="1875" y="196"/>
                  </a:cxn>
                  <a:cxn ang="0">
                    <a:pos x="1653" y="74"/>
                  </a:cxn>
                  <a:cxn ang="0">
                    <a:pos x="1385" y="10"/>
                  </a:cxn>
                  <a:cxn ang="0">
                    <a:pos x="1140" y="2"/>
                  </a:cxn>
                  <a:cxn ang="0">
                    <a:pos x="855" y="43"/>
                  </a:cxn>
                  <a:cxn ang="0">
                    <a:pos x="624" y="142"/>
                  </a:cxn>
                  <a:cxn ang="0">
                    <a:pos x="445" y="299"/>
                  </a:cxn>
                  <a:cxn ang="0">
                    <a:pos x="369" y="417"/>
                  </a:cxn>
                  <a:cxn ang="0">
                    <a:pos x="309" y="569"/>
                  </a:cxn>
                  <a:cxn ang="0">
                    <a:pos x="276" y="771"/>
                  </a:cxn>
                  <a:cxn ang="0">
                    <a:pos x="591" y="662"/>
                  </a:cxn>
                  <a:cxn ang="0">
                    <a:pos x="678" y="485"/>
                  </a:cxn>
                  <a:cxn ang="0">
                    <a:pos x="767" y="402"/>
                  </a:cxn>
                  <a:cxn ang="0">
                    <a:pos x="919" y="334"/>
                  </a:cxn>
                  <a:cxn ang="0">
                    <a:pos x="1113" y="299"/>
                  </a:cxn>
                  <a:cxn ang="0">
                    <a:pos x="1294" y="301"/>
                  </a:cxn>
                  <a:cxn ang="0">
                    <a:pos x="1496" y="336"/>
                  </a:cxn>
                  <a:cxn ang="0">
                    <a:pos x="1661" y="410"/>
                  </a:cxn>
                  <a:cxn ang="0">
                    <a:pos x="1768" y="497"/>
                  </a:cxn>
                  <a:cxn ang="0">
                    <a:pos x="1857" y="623"/>
                  </a:cxn>
                  <a:cxn ang="0">
                    <a:pos x="1931" y="841"/>
                  </a:cxn>
                  <a:cxn ang="0">
                    <a:pos x="1947" y="1027"/>
                  </a:cxn>
                  <a:cxn ang="0">
                    <a:pos x="1918" y="7522"/>
                  </a:cxn>
                  <a:cxn ang="0">
                    <a:pos x="1865" y="7772"/>
                  </a:cxn>
                  <a:cxn ang="0">
                    <a:pos x="1770" y="7982"/>
                  </a:cxn>
                  <a:cxn ang="0">
                    <a:pos x="1607" y="8172"/>
                  </a:cxn>
                  <a:cxn ang="0">
                    <a:pos x="1416" y="8285"/>
                  </a:cxn>
                  <a:cxn ang="0">
                    <a:pos x="1267" y="8327"/>
                  </a:cxn>
                  <a:cxn ang="0">
                    <a:pos x="1088" y="8343"/>
                  </a:cxn>
                  <a:cxn ang="0">
                    <a:pos x="923" y="8331"/>
                  </a:cxn>
                  <a:cxn ang="0">
                    <a:pos x="744" y="8279"/>
                  </a:cxn>
                  <a:cxn ang="0">
                    <a:pos x="596" y="8188"/>
                  </a:cxn>
                  <a:cxn ang="0">
                    <a:pos x="505" y="8091"/>
                  </a:cxn>
                  <a:cxn ang="0">
                    <a:pos x="424" y="7951"/>
                  </a:cxn>
                  <a:cxn ang="0">
                    <a:pos x="350" y="7691"/>
                  </a:cxn>
                  <a:cxn ang="0">
                    <a:pos x="332" y="7456"/>
                  </a:cxn>
                  <a:cxn ang="0">
                    <a:pos x="295" y="2170"/>
                  </a:cxn>
                  <a:cxn ang="0">
                    <a:pos x="270" y="2104"/>
                  </a:cxn>
                  <a:cxn ang="0">
                    <a:pos x="218" y="2056"/>
                  </a:cxn>
                  <a:cxn ang="0">
                    <a:pos x="148" y="2038"/>
                  </a:cxn>
                  <a:cxn ang="0">
                    <a:pos x="117" y="2042"/>
                  </a:cxn>
                  <a:cxn ang="0">
                    <a:pos x="52" y="2073"/>
                  </a:cxn>
                  <a:cxn ang="0">
                    <a:pos x="10" y="2129"/>
                  </a:cxn>
                  <a:cxn ang="0">
                    <a:pos x="37" y="7419"/>
                  </a:cxn>
                  <a:cxn ang="0">
                    <a:pos x="39" y="7596"/>
                  </a:cxn>
                  <a:cxn ang="0">
                    <a:pos x="97" y="7918"/>
                  </a:cxn>
                  <a:cxn ang="0">
                    <a:pos x="185" y="8135"/>
                  </a:cxn>
                  <a:cxn ang="0">
                    <a:pos x="299" y="8310"/>
                  </a:cxn>
                  <a:cxn ang="0">
                    <a:pos x="439" y="8442"/>
                  </a:cxn>
                  <a:cxn ang="0">
                    <a:pos x="657" y="8566"/>
                  </a:cxn>
                  <a:cxn ang="0">
                    <a:pos x="915" y="8630"/>
                  </a:cxn>
                  <a:cxn ang="0">
                    <a:pos x="1129" y="8640"/>
                  </a:cxn>
                  <a:cxn ang="0">
                    <a:pos x="1393" y="8605"/>
                  </a:cxn>
                  <a:cxn ang="0">
                    <a:pos x="1698" y="8477"/>
                  </a:cxn>
                  <a:cxn ang="0">
                    <a:pos x="1921" y="8281"/>
                  </a:cxn>
                  <a:cxn ang="0">
                    <a:pos x="2077" y="8044"/>
                  </a:cxn>
                  <a:cxn ang="0">
                    <a:pos x="2170" y="7792"/>
                  </a:cxn>
                  <a:cxn ang="0">
                    <a:pos x="2215" y="7551"/>
                  </a:cxn>
                  <a:cxn ang="0">
                    <a:pos x="2242" y="1042"/>
                  </a:cxn>
                  <a:cxn ang="0">
                    <a:pos x="2227" y="809"/>
                  </a:cxn>
                  <a:cxn ang="0">
                    <a:pos x="2141" y="528"/>
                  </a:cxn>
                  <a:cxn ang="0">
                    <a:pos x="2056" y="380"/>
                  </a:cxn>
                </a:cxnLst>
                <a:rect l="0" t="0" r="r" b="b"/>
                <a:pathLst>
                  <a:path w="2244" h="8640">
                    <a:moveTo>
                      <a:pt x="1988" y="297"/>
                    </a:moveTo>
                    <a:lnTo>
                      <a:pt x="1988" y="297"/>
                    </a:lnTo>
                    <a:lnTo>
                      <a:pt x="1953" y="260"/>
                    </a:lnTo>
                    <a:lnTo>
                      <a:pt x="1914" y="227"/>
                    </a:lnTo>
                    <a:lnTo>
                      <a:pt x="1875" y="196"/>
                    </a:lnTo>
                    <a:lnTo>
                      <a:pt x="1834" y="167"/>
                    </a:lnTo>
                    <a:lnTo>
                      <a:pt x="1791" y="140"/>
                    </a:lnTo>
                    <a:lnTo>
                      <a:pt x="1747" y="116"/>
                    </a:lnTo>
                    <a:lnTo>
                      <a:pt x="1702" y="95"/>
                    </a:lnTo>
                    <a:lnTo>
                      <a:pt x="1653" y="74"/>
                    </a:lnTo>
                    <a:lnTo>
                      <a:pt x="1603" y="56"/>
                    </a:lnTo>
                    <a:lnTo>
                      <a:pt x="1550" y="43"/>
                    </a:lnTo>
                    <a:lnTo>
                      <a:pt x="1498" y="29"/>
                    </a:lnTo>
                    <a:lnTo>
                      <a:pt x="1442" y="19"/>
                    </a:lnTo>
                    <a:lnTo>
                      <a:pt x="1385" y="10"/>
                    </a:lnTo>
                    <a:lnTo>
                      <a:pt x="1327" y="4"/>
                    </a:lnTo>
                    <a:lnTo>
                      <a:pt x="1267" y="2"/>
                    </a:lnTo>
                    <a:lnTo>
                      <a:pt x="1205" y="0"/>
                    </a:lnTo>
                    <a:lnTo>
                      <a:pt x="1205" y="0"/>
                    </a:lnTo>
                    <a:lnTo>
                      <a:pt x="1140" y="2"/>
                    </a:lnTo>
                    <a:lnTo>
                      <a:pt x="1078" y="4"/>
                    </a:lnTo>
                    <a:lnTo>
                      <a:pt x="1020" y="10"/>
                    </a:lnTo>
                    <a:lnTo>
                      <a:pt x="964" y="19"/>
                    </a:lnTo>
                    <a:lnTo>
                      <a:pt x="907" y="29"/>
                    </a:lnTo>
                    <a:lnTo>
                      <a:pt x="855" y="43"/>
                    </a:lnTo>
                    <a:lnTo>
                      <a:pt x="804" y="58"/>
                    </a:lnTo>
                    <a:lnTo>
                      <a:pt x="756" y="76"/>
                    </a:lnTo>
                    <a:lnTo>
                      <a:pt x="709" y="95"/>
                    </a:lnTo>
                    <a:lnTo>
                      <a:pt x="664" y="118"/>
                    </a:lnTo>
                    <a:lnTo>
                      <a:pt x="624" y="142"/>
                    </a:lnTo>
                    <a:lnTo>
                      <a:pt x="583" y="169"/>
                    </a:lnTo>
                    <a:lnTo>
                      <a:pt x="546" y="198"/>
                    </a:lnTo>
                    <a:lnTo>
                      <a:pt x="511" y="229"/>
                    </a:lnTo>
                    <a:lnTo>
                      <a:pt x="476" y="264"/>
                    </a:lnTo>
                    <a:lnTo>
                      <a:pt x="445" y="299"/>
                    </a:lnTo>
                    <a:lnTo>
                      <a:pt x="445" y="299"/>
                    </a:lnTo>
                    <a:lnTo>
                      <a:pt x="424" y="328"/>
                    </a:lnTo>
                    <a:lnTo>
                      <a:pt x="404" y="357"/>
                    </a:lnTo>
                    <a:lnTo>
                      <a:pt x="387" y="386"/>
                    </a:lnTo>
                    <a:lnTo>
                      <a:pt x="369" y="417"/>
                    </a:lnTo>
                    <a:lnTo>
                      <a:pt x="354" y="446"/>
                    </a:lnTo>
                    <a:lnTo>
                      <a:pt x="340" y="478"/>
                    </a:lnTo>
                    <a:lnTo>
                      <a:pt x="328" y="507"/>
                    </a:lnTo>
                    <a:lnTo>
                      <a:pt x="319" y="538"/>
                    </a:lnTo>
                    <a:lnTo>
                      <a:pt x="309" y="569"/>
                    </a:lnTo>
                    <a:lnTo>
                      <a:pt x="301" y="598"/>
                    </a:lnTo>
                    <a:lnTo>
                      <a:pt x="289" y="658"/>
                    </a:lnTo>
                    <a:lnTo>
                      <a:pt x="280" y="714"/>
                    </a:lnTo>
                    <a:lnTo>
                      <a:pt x="276" y="771"/>
                    </a:lnTo>
                    <a:lnTo>
                      <a:pt x="276" y="771"/>
                    </a:lnTo>
                    <a:lnTo>
                      <a:pt x="573" y="771"/>
                    </a:lnTo>
                    <a:lnTo>
                      <a:pt x="573" y="771"/>
                    </a:lnTo>
                    <a:lnTo>
                      <a:pt x="577" y="736"/>
                    </a:lnTo>
                    <a:lnTo>
                      <a:pt x="583" y="699"/>
                    </a:lnTo>
                    <a:lnTo>
                      <a:pt x="591" y="662"/>
                    </a:lnTo>
                    <a:lnTo>
                      <a:pt x="602" y="625"/>
                    </a:lnTo>
                    <a:lnTo>
                      <a:pt x="616" y="588"/>
                    </a:lnTo>
                    <a:lnTo>
                      <a:pt x="633" y="553"/>
                    </a:lnTo>
                    <a:lnTo>
                      <a:pt x="655" y="518"/>
                    </a:lnTo>
                    <a:lnTo>
                      <a:pt x="678" y="485"/>
                    </a:lnTo>
                    <a:lnTo>
                      <a:pt x="678" y="485"/>
                    </a:lnTo>
                    <a:lnTo>
                      <a:pt x="697" y="462"/>
                    </a:lnTo>
                    <a:lnTo>
                      <a:pt x="719" y="441"/>
                    </a:lnTo>
                    <a:lnTo>
                      <a:pt x="742" y="421"/>
                    </a:lnTo>
                    <a:lnTo>
                      <a:pt x="767" y="402"/>
                    </a:lnTo>
                    <a:lnTo>
                      <a:pt x="795" y="386"/>
                    </a:lnTo>
                    <a:lnTo>
                      <a:pt x="824" y="371"/>
                    </a:lnTo>
                    <a:lnTo>
                      <a:pt x="855" y="357"/>
                    </a:lnTo>
                    <a:lnTo>
                      <a:pt x="886" y="344"/>
                    </a:lnTo>
                    <a:lnTo>
                      <a:pt x="919" y="334"/>
                    </a:lnTo>
                    <a:lnTo>
                      <a:pt x="956" y="324"/>
                    </a:lnTo>
                    <a:lnTo>
                      <a:pt x="993" y="314"/>
                    </a:lnTo>
                    <a:lnTo>
                      <a:pt x="1032" y="309"/>
                    </a:lnTo>
                    <a:lnTo>
                      <a:pt x="1072" y="303"/>
                    </a:lnTo>
                    <a:lnTo>
                      <a:pt x="1113" y="299"/>
                    </a:lnTo>
                    <a:lnTo>
                      <a:pt x="1158" y="297"/>
                    </a:lnTo>
                    <a:lnTo>
                      <a:pt x="1205" y="297"/>
                    </a:lnTo>
                    <a:lnTo>
                      <a:pt x="1205" y="297"/>
                    </a:lnTo>
                    <a:lnTo>
                      <a:pt x="1249" y="297"/>
                    </a:lnTo>
                    <a:lnTo>
                      <a:pt x="1294" y="301"/>
                    </a:lnTo>
                    <a:lnTo>
                      <a:pt x="1339" y="305"/>
                    </a:lnTo>
                    <a:lnTo>
                      <a:pt x="1379" y="309"/>
                    </a:lnTo>
                    <a:lnTo>
                      <a:pt x="1420" y="316"/>
                    </a:lnTo>
                    <a:lnTo>
                      <a:pt x="1459" y="326"/>
                    </a:lnTo>
                    <a:lnTo>
                      <a:pt x="1496" y="336"/>
                    </a:lnTo>
                    <a:lnTo>
                      <a:pt x="1533" y="347"/>
                    </a:lnTo>
                    <a:lnTo>
                      <a:pt x="1568" y="361"/>
                    </a:lnTo>
                    <a:lnTo>
                      <a:pt x="1601" y="375"/>
                    </a:lnTo>
                    <a:lnTo>
                      <a:pt x="1632" y="392"/>
                    </a:lnTo>
                    <a:lnTo>
                      <a:pt x="1661" y="410"/>
                    </a:lnTo>
                    <a:lnTo>
                      <a:pt x="1690" y="429"/>
                    </a:lnTo>
                    <a:lnTo>
                      <a:pt x="1717" y="450"/>
                    </a:lnTo>
                    <a:lnTo>
                      <a:pt x="1743" y="474"/>
                    </a:lnTo>
                    <a:lnTo>
                      <a:pt x="1768" y="497"/>
                    </a:lnTo>
                    <a:lnTo>
                      <a:pt x="1768" y="497"/>
                    </a:lnTo>
                    <a:lnTo>
                      <a:pt x="1785" y="516"/>
                    </a:lnTo>
                    <a:lnTo>
                      <a:pt x="1803" y="538"/>
                    </a:lnTo>
                    <a:lnTo>
                      <a:pt x="1817" y="559"/>
                    </a:lnTo>
                    <a:lnTo>
                      <a:pt x="1832" y="580"/>
                    </a:lnTo>
                    <a:lnTo>
                      <a:pt x="1857" y="623"/>
                    </a:lnTo>
                    <a:lnTo>
                      <a:pt x="1879" y="668"/>
                    </a:lnTo>
                    <a:lnTo>
                      <a:pt x="1896" y="712"/>
                    </a:lnTo>
                    <a:lnTo>
                      <a:pt x="1910" y="757"/>
                    </a:lnTo>
                    <a:lnTo>
                      <a:pt x="1921" y="800"/>
                    </a:lnTo>
                    <a:lnTo>
                      <a:pt x="1931" y="841"/>
                    </a:lnTo>
                    <a:lnTo>
                      <a:pt x="1937" y="879"/>
                    </a:lnTo>
                    <a:lnTo>
                      <a:pt x="1941" y="914"/>
                    </a:lnTo>
                    <a:lnTo>
                      <a:pt x="1947" y="973"/>
                    </a:lnTo>
                    <a:lnTo>
                      <a:pt x="1947" y="1011"/>
                    </a:lnTo>
                    <a:lnTo>
                      <a:pt x="1947" y="1027"/>
                    </a:lnTo>
                    <a:lnTo>
                      <a:pt x="1945" y="1033"/>
                    </a:lnTo>
                    <a:lnTo>
                      <a:pt x="1925" y="7425"/>
                    </a:lnTo>
                    <a:lnTo>
                      <a:pt x="1925" y="7425"/>
                    </a:lnTo>
                    <a:lnTo>
                      <a:pt x="1923" y="7473"/>
                    </a:lnTo>
                    <a:lnTo>
                      <a:pt x="1918" y="7522"/>
                    </a:lnTo>
                    <a:lnTo>
                      <a:pt x="1910" y="7584"/>
                    </a:lnTo>
                    <a:lnTo>
                      <a:pt x="1896" y="7654"/>
                    </a:lnTo>
                    <a:lnTo>
                      <a:pt x="1887" y="7693"/>
                    </a:lnTo>
                    <a:lnTo>
                      <a:pt x="1877" y="7732"/>
                    </a:lnTo>
                    <a:lnTo>
                      <a:pt x="1865" y="7772"/>
                    </a:lnTo>
                    <a:lnTo>
                      <a:pt x="1850" y="7813"/>
                    </a:lnTo>
                    <a:lnTo>
                      <a:pt x="1834" y="7856"/>
                    </a:lnTo>
                    <a:lnTo>
                      <a:pt x="1815" y="7898"/>
                    </a:lnTo>
                    <a:lnTo>
                      <a:pt x="1793" y="7939"/>
                    </a:lnTo>
                    <a:lnTo>
                      <a:pt x="1770" y="7982"/>
                    </a:lnTo>
                    <a:lnTo>
                      <a:pt x="1743" y="8023"/>
                    </a:lnTo>
                    <a:lnTo>
                      <a:pt x="1714" y="8062"/>
                    </a:lnTo>
                    <a:lnTo>
                      <a:pt x="1683" y="8100"/>
                    </a:lnTo>
                    <a:lnTo>
                      <a:pt x="1646" y="8137"/>
                    </a:lnTo>
                    <a:lnTo>
                      <a:pt x="1607" y="8172"/>
                    </a:lnTo>
                    <a:lnTo>
                      <a:pt x="1566" y="8205"/>
                    </a:lnTo>
                    <a:lnTo>
                      <a:pt x="1519" y="8234"/>
                    </a:lnTo>
                    <a:lnTo>
                      <a:pt x="1471" y="8261"/>
                    </a:lnTo>
                    <a:lnTo>
                      <a:pt x="1444" y="8275"/>
                    </a:lnTo>
                    <a:lnTo>
                      <a:pt x="1416" y="8285"/>
                    </a:lnTo>
                    <a:lnTo>
                      <a:pt x="1389" y="8296"/>
                    </a:lnTo>
                    <a:lnTo>
                      <a:pt x="1360" y="8306"/>
                    </a:lnTo>
                    <a:lnTo>
                      <a:pt x="1329" y="8314"/>
                    </a:lnTo>
                    <a:lnTo>
                      <a:pt x="1298" y="8322"/>
                    </a:lnTo>
                    <a:lnTo>
                      <a:pt x="1267" y="8327"/>
                    </a:lnTo>
                    <a:lnTo>
                      <a:pt x="1232" y="8333"/>
                    </a:lnTo>
                    <a:lnTo>
                      <a:pt x="1199" y="8337"/>
                    </a:lnTo>
                    <a:lnTo>
                      <a:pt x="1162" y="8341"/>
                    </a:lnTo>
                    <a:lnTo>
                      <a:pt x="1125" y="8343"/>
                    </a:lnTo>
                    <a:lnTo>
                      <a:pt x="1088" y="8343"/>
                    </a:lnTo>
                    <a:lnTo>
                      <a:pt x="1088" y="8343"/>
                    </a:lnTo>
                    <a:lnTo>
                      <a:pt x="1043" y="8343"/>
                    </a:lnTo>
                    <a:lnTo>
                      <a:pt x="1003" y="8341"/>
                    </a:lnTo>
                    <a:lnTo>
                      <a:pt x="962" y="8337"/>
                    </a:lnTo>
                    <a:lnTo>
                      <a:pt x="923" y="8331"/>
                    </a:lnTo>
                    <a:lnTo>
                      <a:pt x="884" y="8324"/>
                    </a:lnTo>
                    <a:lnTo>
                      <a:pt x="847" y="8316"/>
                    </a:lnTo>
                    <a:lnTo>
                      <a:pt x="812" y="8304"/>
                    </a:lnTo>
                    <a:lnTo>
                      <a:pt x="777" y="8293"/>
                    </a:lnTo>
                    <a:lnTo>
                      <a:pt x="744" y="8279"/>
                    </a:lnTo>
                    <a:lnTo>
                      <a:pt x="713" y="8263"/>
                    </a:lnTo>
                    <a:lnTo>
                      <a:pt x="682" y="8248"/>
                    </a:lnTo>
                    <a:lnTo>
                      <a:pt x="653" y="8230"/>
                    </a:lnTo>
                    <a:lnTo>
                      <a:pt x="624" y="8209"/>
                    </a:lnTo>
                    <a:lnTo>
                      <a:pt x="596" y="8188"/>
                    </a:lnTo>
                    <a:lnTo>
                      <a:pt x="571" y="8166"/>
                    </a:lnTo>
                    <a:lnTo>
                      <a:pt x="548" y="8141"/>
                    </a:lnTo>
                    <a:lnTo>
                      <a:pt x="548" y="8141"/>
                    </a:lnTo>
                    <a:lnTo>
                      <a:pt x="527" y="8116"/>
                    </a:lnTo>
                    <a:lnTo>
                      <a:pt x="505" y="8091"/>
                    </a:lnTo>
                    <a:lnTo>
                      <a:pt x="486" y="8063"/>
                    </a:lnTo>
                    <a:lnTo>
                      <a:pt x="468" y="8036"/>
                    </a:lnTo>
                    <a:lnTo>
                      <a:pt x="453" y="8007"/>
                    </a:lnTo>
                    <a:lnTo>
                      <a:pt x="437" y="7978"/>
                    </a:lnTo>
                    <a:lnTo>
                      <a:pt x="424" y="7951"/>
                    </a:lnTo>
                    <a:lnTo>
                      <a:pt x="412" y="7922"/>
                    </a:lnTo>
                    <a:lnTo>
                      <a:pt x="391" y="7862"/>
                    </a:lnTo>
                    <a:lnTo>
                      <a:pt x="373" y="7803"/>
                    </a:lnTo>
                    <a:lnTo>
                      <a:pt x="359" y="7747"/>
                    </a:lnTo>
                    <a:lnTo>
                      <a:pt x="350" y="7691"/>
                    </a:lnTo>
                    <a:lnTo>
                      <a:pt x="342" y="7640"/>
                    </a:lnTo>
                    <a:lnTo>
                      <a:pt x="336" y="7592"/>
                    </a:lnTo>
                    <a:lnTo>
                      <a:pt x="334" y="7549"/>
                    </a:lnTo>
                    <a:lnTo>
                      <a:pt x="332" y="7510"/>
                    </a:lnTo>
                    <a:lnTo>
                      <a:pt x="332" y="7456"/>
                    </a:lnTo>
                    <a:lnTo>
                      <a:pt x="332" y="7436"/>
                    </a:lnTo>
                    <a:lnTo>
                      <a:pt x="334" y="7429"/>
                    </a:lnTo>
                    <a:lnTo>
                      <a:pt x="297" y="2186"/>
                    </a:lnTo>
                    <a:lnTo>
                      <a:pt x="297" y="2186"/>
                    </a:lnTo>
                    <a:lnTo>
                      <a:pt x="295" y="2170"/>
                    </a:lnTo>
                    <a:lnTo>
                      <a:pt x="293" y="2157"/>
                    </a:lnTo>
                    <a:lnTo>
                      <a:pt x="289" y="2141"/>
                    </a:lnTo>
                    <a:lnTo>
                      <a:pt x="284" y="2127"/>
                    </a:lnTo>
                    <a:lnTo>
                      <a:pt x="278" y="2116"/>
                    </a:lnTo>
                    <a:lnTo>
                      <a:pt x="270" y="2104"/>
                    </a:lnTo>
                    <a:lnTo>
                      <a:pt x="262" y="2093"/>
                    </a:lnTo>
                    <a:lnTo>
                      <a:pt x="253" y="2081"/>
                    </a:lnTo>
                    <a:lnTo>
                      <a:pt x="241" y="2071"/>
                    </a:lnTo>
                    <a:lnTo>
                      <a:pt x="231" y="2063"/>
                    </a:lnTo>
                    <a:lnTo>
                      <a:pt x="218" y="2056"/>
                    </a:lnTo>
                    <a:lnTo>
                      <a:pt x="206" y="2050"/>
                    </a:lnTo>
                    <a:lnTo>
                      <a:pt x="192" y="2046"/>
                    </a:lnTo>
                    <a:lnTo>
                      <a:pt x="177" y="2042"/>
                    </a:lnTo>
                    <a:lnTo>
                      <a:pt x="163" y="2040"/>
                    </a:lnTo>
                    <a:lnTo>
                      <a:pt x="148" y="2038"/>
                    </a:lnTo>
                    <a:lnTo>
                      <a:pt x="148" y="2038"/>
                    </a:lnTo>
                    <a:lnTo>
                      <a:pt x="146" y="2038"/>
                    </a:lnTo>
                    <a:lnTo>
                      <a:pt x="146" y="2038"/>
                    </a:lnTo>
                    <a:lnTo>
                      <a:pt x="132" y="2040"/>
                    </a:lnTo>
                    <a:lnTo>
                      <a:pt x="117" y="2042"/>
                    </a:lnTo>
                    <a:lnTo>
                      <a:pt x="103" y="2046"/>
                    </a:lnTo>
                    <a:lnTo>
                      <a:pt x="89" y="2050"/>
                    </a:lnTo>
                    <a:lnTo>
                      <a:pt x="76" y="2058"/>
                    </a:lnTo>
                    <a:lnTo>
                      <a:pt x="64" y="2065"/>
                    </a:lnTo>
                    <a:lnTo>
                      <a:pt x="52" y="2073"/>
                    </a:lnTo>
                    <a:lnTo>
                      <a:pt x="43" y="2083"/>
                    </a:lnTo>
                    <a:lnTo>
                      <a:pt x="33" y="2093"/>
                    </a:lnTo>
                    <a:lnTo>
                      <a:pt x="23" y="2104"/>
                    </a:lnTo>
                    <a:lnTo>
                      <a:pt x="17" y="2118"/>
                    </a:lnTo>
                    <a:lnTo>
                      <a:pt x="10" y="2129"/>
                    </a:lnTo>
                    <a:lnTo>
                      <a:pt x="6" y="2143"/>
                    </a:lnTo>
                    <a:lnTo>
                      <a:pt x="2" y="2159"/>
                    </a:lnTo>
                    <a:lnTo>
                      <a:pt x="0" y="2172"/>
                    </a:lnTo>
                    <a:lnTo>
                      <a:pt x="0" y="2188"/>
                    </a:lnTo>
                    <a:lnTo>
                      <a:pt x="37" y="7419"/>
                    </a:lnTo>
                    <a:lnTo>
                      <a:pt x="37" y="7419"/>
                    </a:lnTo>
                    <a:lnTo>
                      <a:pt x="35" y="7466"/>
                    </a:lnTo>
                    <a:lnTo>
                      <a:pt x="35" y="7501"/>
                    </a:lnTo>
                    <a:lnTo>
                      <a:pt x="35" y="7545"/>
                    </a:lnTo>
                    <a:lnTo>
                      <a:pt x="39" y="7596"/>
                    </a:lnTo>
                    <a:lnTo>
                      <a:pt x="43" y="7652"/>
                    </a:lnTo>
                    <a:lnTo>
                      <a:pt x="51" y="7714"/>
                    </a:lnTo>
                    <a:lnTo>
                      <a:pt x="62" y="7778"/>
                    </a:lnTo>
                    <a:lnTo>
                      <a:pt x="78" y="7848"/>
                    </a:lnTo>
                    <a:lnTo>
                      <a:pt x="97" y="7918"/>
                    </a:lnTo>
                    <a:lnTo>
                      <a:pt x="120" y="7990"/>
                    </a:lnTo>
                    <a:lnTo>
                      <a:pt x="134" y="8027"/>
                    </a:lnTo>
                    <a:lnTo>
                      <a:pt x="150" y="8063"/>
                    </a:lnTo>
                    <a:lnTo>
                      <a:pt x="165" y="8100"/>
                    </a:lnTo>
                    <a:lnTo>
                      <a:pt x="185" y="8135"/>
                    </a:lnTo>
                    <a:lnTo>
                      <a:pt x="204" y="8172"/>
                    </a:lnTo>
                    <a:lnTo>
                      <a:pt x="225" y="8207"/>
                    </a:lnTo>
                    <a:lnTo>
                      <a:pt x="249" y="8242"/>
                    </a:lnTo>
                    <a:lnTo>
                      <a:pt x="274" y="8275"/>
                    </a:lnTo>
                    <a:lnTo>
                      <a:pt x="299" y="8310"/>
                    </a:lnTo>
                    <a:lnTo>
                      <a:pt x="328" y="8341"/>
                    </a:lnTo>
                    <a:lnTo>
                      <a:pt x="328" y="8341"/>
                    </a:lnTo>
                    <a:lnTo>
                      <a:pt x="363" y="8378"/>
                    </a:lnTo>
                    <a:lnTo>
                      <a:pt x="400" y="8411"/>
                    </a:lnTo>
                    <a:lnTo>
                      <a:pt x="439" y="8442"/>
                    </a:lnTo>
                    <a:lnTo>
                      <a:pt x="480" y="8471"/>
                    </a:lnTo>
                    <a:lnTo>
                      <a:pt x="521" y="8498"/>
                    </a:lnTo>
                    <a:lnTo>
                      <a:pt x="565" y="8524"/>
                    </a:lnTo>
                    <a:lnTo>
                      <a:pt x="610" y="8545"/>
                    </a:lnTo>
                    <a:lnTo>
                      <a:pt x="657" y="8566"/>
                    </a:lnTo>
                    <a:lnTo>
                      <a:pt x="705" y="8584"/>
                    </a:lnTo>
                    <a:lnTo>
                      <a:pt x="756" y="8597"/>
                    </a:lnTo>
                    <a:lnTo>
                      <a:pt x="806" y="8611"/>
                    </a:lnTo>
                    <a:lnTo>
                      <a:pt x="859" y="8623"/>
                    </a:lnTo>
                    <a:lnTo>
                      <a:pt x="915" y="8630"/>
                    </a:lnTo>
                    <a:lnTo>
                      <a:pt x="969" y="8636"/>
                    </a:lnTo>
                    <a:lnTo>
                      <a:pt x="1028" y="8640"/>
                    </a:lnTo>
                    <a:lnTo>
                      <a:pt x="1088" y="8640"/>
                    </a:lnTo>
                    <a:lnTo>
                      <a:pt x="1088" y="8640"/>
                    </a:lnTo>
                    <a:lnTo>
                      <a:pt x="1129" y="8640"/>
                    </a:lnTo>
                    <a:lnTo>
                      <a:pt x="1170" y="8638"/>
                    </a:lnTo>
                    <a:lnTo>
                      <a:pt x="1208" y="8636"/>
                    </a:lnTo>
                    <a:lnTo>
                      <a:pt x="1247" y="8632"/>
                    </a:lnTo>
                    <a:lnTo>
                      <a:pt x="1323" y="8621"/>
                    </a:lnTo>
                    <a:lnTo>
                      <a:pt x="1393" y="8605"/>
                    </a:lnTo>
                    <a:lnTo>
                      <a:pt x="1461" y="8588"/>
                    </a:lnTo>
                    <a:lnTo>
                      <a:pt x="1525" y="8564"/>
                    </a:lnTo>
                    <a:lnTo>
                      <a:pt x="1585" y="8539"/>
                    </a:lnTo>
                    <a:lnTo>
                      <a:pt x="1644" y="8510"/>
                    </a:lnTo>
                    <a:lnTo>
                      <a:pt x="1698" y="8477"/>
                    </a:lnTo>
                    <a:lnTo>
                      <a:pt x="1749" y="8444"/>
                    </a:lnTo>
                    <a:lnTo>
                      <a:pt x="1795" y="8405"/>
                    </a:lnTo>
                    <a:lnTo>
                      <a:pt x="1840" y="8366"/>
                    </a:lnTo>
                    <a:lnTo>
                      <a:pt x="1883" y="8326"/>
                    </a:lnTo>
                    <a:lnTo>
                      <a:pt x="1921" y="8281"/>
                    </a:lnTo>
                    <a:lnTo>
                      <a:pt x="1958" y="8236"/>
                    </a:lnTo>
                    <a:lnTo>
                      <a:pt x="1991" y="8190"/>
                    </a:lnTo>
                    <a:lnTo>
                      <a:pt x="2023" y="8143"/>
                    </a:lnTo>
                    <a:lnTo>
                      <a:pt x="2050" y="8095"/>
                    </a:lnTo>
                    <a:lnTo>
                      <a:pt x="2077" y="8044"/>
                    </a:lnTo>
                    <a:lnTo>
                      <a:pt x="2100" y="7994"/>
                    </a:lnTo>
                    <a:lnTo>
                      <a:pt x="2122" y="7943"/>
                    </a:lnTo>
                    <a:lnTo>
                      <a:pt x="2139" y="7893"/>
                    </a:lnTo>
                    <a:lnTo>
                      <a:pt x="2157" y="7842"/>
                    </a:lnTo>
                    <a:lnTo>
                      <a:pt x="2170" y="7792"/>
                    </a:lnTo>
                    <a:lnTo>
                      <a:pt x="2184" y="7741"/>
                    </a:lnTo>
                    <a:lnTo>
                      <a:pt x="2193" y="7693"/>
                    </a:lnTo>
                    <a:lnTo>
                      <a:pt x="2203" y="7644"/>
                    </a:lnTo>
                    <a:lnTo>
                      <a:pt x="2209" y="7598"/>
                    </a:lnTo>
                    <a:lnTo>
                      <a:pt x="2215" y="7551"/>
                    </a:lnTo>
                    <a:lnTo>
                      <a:pt x="2219" y="7508"/>
                    </a:lnTo>
                    <a:lnTo>
                      <a:pt x="2221" y="7466"/>
                    </a:lnTo>
                    <a:lnTo>
                      <a:pt x="2223" y="7425"/>
                    </a:lnTo>
                    <a:lnTo>
                      <a:pt x="2242" y="1042"/>
                    </a:lnTo>
                    <a:lnTo>
                      <a:pt x="2242" y="1042"/>
                    </a:lnTo>
                    <a:lnTo>
                      <a:pt x="2244" y="1006"/>
                    </a:lnTo>
                    <a:lnTo>
                      <a:pt x="2242" y="943"/>
                    </a:lnTo>
                    <a:lnTo>
                      <a:pt x="2240" y="903"/>
                    </a:lnTo>
                    <a:lnTo>
                      <a:pt x="2234" y="858"/>
                    </a:lnTo>
                    <a:lnTo>
                      <a:pt x="2227" y="809"/>
                    </a:lnTo>
                    <a:lnTo>
                      <a:pt x="2217" y="757"/>
                    </a:lnTo>
                    <a:lnTo>
                      <a:pt x="2203" y="703"/>
                    </a:lnTo>
                    <a:lnTo>
                      <a:pt x="2188" y="646"/>
                    </a:lnTo>
                    <a:lnTo>
                      <a:pt x="2166" y="586"/>
                    </a:lnTo>
                    <a:lnTo>
                      <a:pt x="2141" y="528"/>
                    </a:lnTo>
                    <a:lnTo>
                      <a:pt x="2127" y="499"/>
                    </a:lnTo>
                    <a:lnTo>
                      <a:pt x="2112" y="468"/>
                    </a:lnTo>
                    <a:lnTo>
                      <a:pt x="2094" y="439"/>
                    </a:lnTo>
                    <a:lnTo>
                      <a:pt x="2075" y="410"/>
                    </a:lnTo>
                    <a:lnTo>
                      <a:pt x="2056" y="380"/>
                    </a:lnTo>
                    <a:lnTo>
                      <a:pt x="2034" y="353"/>
                    </a:lnTo>
                    <a:lnTo>
                      <a:pt x="2011" y="324"/>
                    </a:lnTo>
                    <a:lnTo>
                      <a:pt x="1988" y="297"/>
                    </a:lnTo>
                    <a:lnTo>
                      <a:pt x="1988" y="297"/>
                    </a:lnTo>
                    <a:close/>
                  </a:path>
                </a:pathLst>
              </a:custGeom>
              <a:gradFill flip="none" rotWithShape="1">
                <a:gsLst>
                  <a:gs pos="40000">
                    <a:srgbClr val="FFFFFF"/>
                  </a:gs>
                  <a:gs pos="100000">
                    <a:srgbClr val="CFCFCF"/>
                  </a:gs>
                  <a:gs pos="88000">
                    <a:srgbClr val="A6A6A6"/>
                  </a:gs>
                  <a:gs pos="21000">
                    <a:srgbClr val="A6A6A6"/>
                  </a:gs>
                  <a:gs pos="20000">
                    <a:srgbClr val="727271"/>
                  </a:gs>
                  <a:gs pos="0">
                    <a:srgbClr val="FFFFFF"/>
                  </a:gs>
                </a:gsLst>
                <a:lin ang="15300000" scaled="0"/>
                <a:tileRect/>
              </a:gradFill>
              <a:ln w="9525">
                <a:noFill/>
                <a:round/>
                <a:headEnd/>
                <a:tailEnd/>
              </a:ln>
              <a:effectLst>
                <a:outerShdw blurRad="25400" dist="12700" dir="2700000">
                  <a:srgbClr val="000000">
                    <a:alpha val="30000"/>
                  </a:srgbClr>
                </a:outerShdw>
              </a:effectLst>
              <a:scene3d>
                <a:camera prst="orthographicFront"/>
                <a:lightRig rig="threePt" dir="t"/>
              </a:scene3d>
              <a:sp3d>
                <a:bevelT w="25400" h="38100"/>
              </a:sp3d>
            </p:spPr>
            <p:txBody>
              <a:bodyPr vert="horz" wrap="square" lIns="91440" tIns="45720" rIns="91440" bIns="45720" numCol="1" anchor="t" anchorCtr="0" compatLnSpc="1">
                <a:prstTxWarp prst="textNoShape">
                  <a:avLst/>
                </a:prstTxWarp>
              </a:bodyPr>
              <a:lstStyle/>
              <a:p>
                <a:endParaRPr lang="en-US"/>
              </a:p>
            </p:txBody>
          </p:sp>
        </p:grpSp>
        <p:sp>
          <p:nvSpPr>
            <p:cNvPr id="81" name="TextBox 9"/>
            <p:cNvSpPr txBox="1"/>
            <p:nvPr/>
          </p:nvSpPr>
          <p:spPr>
            <a:xfrm rot="21542212">
              <a:off x="769857" y="2835980"/>
              <a:ext cx="1980920" cy="974626"/>
            </a:xfrm>
            <a:prstGeom prst="rect">
              <a:avLst/>
            </a:prstGeom>
          </p:spPr>
          <p:txBody>
            <a:bodyPr wrap="square" rtlCol="0">
              <a:spAutoFit/>
            </a:bodyPr>
            <a:lstStyle/>
            <a:p>
              <a:pPr marL="0" lvl="1">
                <a:spcBef>
                  <a:spcPts val="100"/>
                </a:spcBef>
              </a:pPr>
              <a:r>
                <a:rPr lang="en-US" sz="1100" b="1" dirty="0" smtClean="0"/>
                <a:t>Office: </a:t>
              </a:r>
              <a:r>
                <a:rPr lang="en-US" sz="1100" dirty="0" smtClean="0"/>
                <a:t>703.953.1577</a:t>
              </a:r>
            </a:p>
            <a:p>
              <a:pPr marL="0" lvl="1">
                <a:spcBef>
                  <a:spcPts val="100"/>
                </a:spcBef>
              </a:pPr>
              <a:r>
                <a:rPr lang="en-US" sz="1100" b="1" dirty="0" smtClean="0"/>
                <a:t>Cell: </a:t>
              </a:r>
              <a:r>
                <a:rPr lang="en-US" sz="1100" dirty="0" smtClean="0"/>
                <a:t>571.438.5093</a:t>
              </a:r>
            </a:p>
            <a:p>
              <a:pPr marL="0" lvl="1">
                <a:spcBef>
                  <a:spcPts val="100"/>
                </a:spcBef>
              </a:pPr>
              <a:r>
                <a:rPr lang="en-US" sz="1100" b="1" dirty="0" smtClean="0"/>
                <a:t>alexa.tsui@technikinc.com</a:t>
              </a:r>
            </a:p>
            <a:p>
              <a:pPr marL="0" lvl="1">
                <a:spcBef>
                  <a:spcPts val="100"/>
                </a:spcBef>
              </a:pPr>
              <a:endParaRPr lang="en-US" sz="1050" dirty="0" smtClean="0"/>
            </a:p>
            <a:p>
              <a:pPr marL="0" lvl="1">
                <a:spcBef>
                  <a:spcPts val="100"/>
                </a:spcBef>
              </a:pPr>
              <a:endParaRPr lang="en-US" sz="1050" dirty="0" smtClean="0"/>
            </a:p>
          </p:txBody>
        </p:sp>
      </p:grpSp>
      <p:grpSp>
        <p:nvGrpSpPr>
          <p:cNvPr id="122" name="Group 121"/>
          <p:cNvGrpSpPr/>
          <p:nvPr/>
        </p:nvGrpSpPr>
        <p:grpSpPr>
          <a:xfrm>
            <a:off x="6412012" y="3048000"/>
            <a:ext cx="2214287" cy="2038736"/>
            <a:chOff x="684192" y="1918802"/>
            <a:chExt cx="2214287" cy="2038736"/>
          </a:xfrm>
        </p:grpSpPr>
        <p:grpSp>
          <p:nvGrpSpPr>
            <p:cNvPr id="123" name="Group 63"/>
            <p:cNvGrpSpPr/>
            <p:nvPr/>
          </p:nvGrpSpPr>
          <p:grpSpPr>
            <a:xfrm rot="21389843">
              <a:off x="684192" y="1918802"/>
              <a:ext cx="2214287" cy="2038736"/>
              <a:chOff x="756728" y="4489744"/>
              <a:chExt cx="2214287" cy="2038736"/>
            </a:xfrm>
          </p:grpSpPr>
          <p:grpSp>
            <p:nvGrpSpPr>
              <p:cNvPr id="126" name="Group 22"/>
              <p:cNvGrpSpPr/>
              <p:nvPr/>
            </p:nvGrpSpPr>
            <p:grpSpPr>
              <a:xfrm rot="21350569">
                <a:off x="756728" y="4491312"/>
                <a:ext cx="2214287" cy="2037168"/>
                <a:chOff x="685800" y="609600"/>
                <a:chExt cx="2168659" cy="2113367"/>
              </a:xfrm>
            </p:grpSpPr>
            <p:grpSp>
              <p:nvGrpSpPr>
                <p:cNvPr id="128" name="Group 8"/>
                <p:cNvGrpSpPr/>
                <p:nvPr/>
              </p:nvGrpSpPr>
              <p:grpSpPr>
                <a:xfrm>
                  <a:off x="685800" y="609600"/>
                  <a:ext cx="2168659" cy="2113367"/>
                  <a:chOff x="457200" y="432816"/>
                  <a:chExt cx="2168659" cy="2113367"/>
                </a:xfrm>
              </p:grpSpPr>
              <p:sp>
                <p:nvSpPr>
                  <p:cNvPr id="130" name="Freeform 6"/>
                  <p:cNvSpPr>
                    <a:spLocks/>
                  </p:cNvSpPr>
                  <p:nvPr/>
                </p:nvSpPr>
                <p:spPr bwMode="auto">
                  <a:xfrm rot="346487">
                    <a:off x="499719" y="483481"/>
                    <a:ext cx="2126140" cy="2062702"/>
                  </a:xfrm>
                  <a:custGeom>
                    <a:avLst/>
                    <a:gdLst/>
                    <a:ahLst/>
                    <a:cxnLst>
                      <a:cxn ang="0">
                        <a:pos x="2197" y="0"/>
                      </a:cxn>
                      <a:cxn ang="0">
                        <a:pos x="2233" y="377"/>
                      </a:cxn>
                      <a:cxn ang="0">
                        <a:pos x="2233" y="377"/>
                      </a:cxn>
                      <a:cxn ang="0">
                        <a:pos x="2237" y="437"/>
                      </a:cxn>
                      <a:cxn ang="0">
                        <a:pos x="2242" y="588"/>
                      </a:cxn>
                      <a:cxn ang="0">
                        <a:pos x="2247" y="785"/>
                      </a:cxn>
                      <a:cxn ang="0">
                        <a:pos x="2249" y="886"/>
                      </a:cxn>
                      <a:cxn ang="0">
                        <a:pos x="2249" y="984"/>
                      </a:cxn>
                      <a:cxn ang="0">
                        <a:pos x="2249" y="984"/>
                      </a:cxn>
                      <a:cxn ang="0">
                        <a:pos x="2249" y="1103"/>
                      </a:cxn>
                      <a:cxn ang="0">
                        <a:pos x="2253" y="1265"/>
                      </a:cxn>
                      <a:cxn ang="0">
                        <a:pos x="2263" y="1641"/>
                      </a:cxn>
                      <a:cxn ang="0">
                        <a:pos x="2279" y="2113"/>
                      </a:cxn>
                      <a:cxn ang="0">
                        <a:pos x="2279" y="2113"/>
                      </a:cxn>
                      <a:cxn ang="0">
                        <a:pos x="1894" y="2135"/>
                      </a:cxn>
                      <a:cxn ang="0">
                        <a:pos x="1154" y="2175"/>
                      </a:cxn>
                      <a:cxn ang="0">
                        <a:pos x="1154" y="2175"/>
                      </a:cxn>
                      <a:cxn ang="0">
                        <a:pos x="971" y="2184"/>
                      </a:cxn>
                      <a:cxn ang="0">
                        <a:pos x="781" y="2193"/>
                      </a:cxn>
                      <a:cxn ang="0">
                        <a:pos x="595" y="2199"/>
                      </a:cxn>
                      <a:cxn ang="0">
                        <a:pos x="421" y="2204"/>
                      </a:cxn>
                      <a:cxn ang="0">
                        <a:pos x="149" y="2209"/>
                      </a:cxn>
                      <a:cxn ang="0">
                        <a:pos x="43" y="2211"/>
                      </a:cxn>
                      <a:cxn ang="0">
                        <a:pos x="43" y="2211"/>
                      </a:cxn>
                      <a:cxn ang="0">
                        <a:pos x="37" y="1740"/>
                      </a:cxn>
                      <a:cxn ang="0">
                        <a:pos x="32" y="1350"/>
                      </a:cxn>
                      <a:cxn ang="0">
                        <a:pos x="28" y="1034"/>
                      </a:cxn>
                      <a:cxn ang="0">
                        <a:pos x="28" y="1034"/>
                      </a:cxn>
                      <a:cxn ang="0">
                        <a:pos x="21" y="810"/>
                      </a:cxn>
                      <a:cxn ang="0">
                        <a:pos x="14" y="624"/>
                      </a:cxn>
                      <a:cxn ang="0">
                        <a:pos x="7" y="446"/>
                      </a:cxn>
                      <a:cxn ang="0">
                        <a:pos x="0" y="128"/>
                      </a:cxn>
                      <a:cxn ang="0">
                        <a:pos x="2197" y="0"/>
                      </a:cxn>
                    </a:cxnLst>
                    <a:rect l="0" t="0" r="r" b="b"/>
                    <a:pathLst>
                      <a:path w="2279" h="2211">
                        <a:moveTo>
                          <a:pt x="2197" y="0"/>
                        </a:moveTo>
                        <a:lnTo>
                          <a:pt x="2233" y="377"/>
                        </a:lnTo>
                        <a:lnTo>
                          <a:pt x="2233" y="377"/>
                        </a:lnTo>
                        <a:lnTo>
                          <a:pt x="2237" y="437"/>
                        </a:lnTo>
                        <a:lnTo>
                          <a:pt x="2242" y="588"/>
                        </a:lnTo>
                        <a:lnTo>
                          <a:pt x="2247" y="785"/>
                        </a:lnTo>
                        <a:lnTo>
                          <a:pt x="2249" y="886"/>
                        </a:lnTo>
                        <a:lnTo>
                          <a:pt x="2249" y="984"/>
                        </a:lnTo>
                        <a:lnTo>
                          <a:pt x="2249" y="984"/>
                        </a:lnTo>
                        <a:lnTo>
                          <a:pt x="2249" y="1103"/>
                        </a:lnTo>
                        <a:lnTo>
                          <a:pt x="2253" y="1265"/>
                        </a:lnTo>
                        <a:lnTo>
                          <a:pt x="2263" y="1641"/>
                        </a:lnTo>
                        <a:lnTo>
                          <a:pt x="2279" y="2113"/>
                        </a:lnTo>
                        <a:lnTo>
                          <a:pt x="2279" y="2113"/>
                        </a:lnTo>
                        <a:lnTo>
                          <a:pt x="1894" y="2135"/>
                        </a:lnTo>
                        <a:lnTo>
                          <a:pt x="1154" y="2175"/>
                        </a:lnTo>
                        <a:lnTo>
                          <a:pt x="1154" y="2175"/>
                        </a:lnTo>
                        <a:lnTo>
                          <a:pt x="971" y="2184"/>
                        </a:lnTo>
                        <a:lnTo>
                          <a:pt x="781" y="2193"/>
                        </a:lnTo>
                        <a:lnTo>
                          <a:pt x="595" y="2199"/>
                        </a:lnTo>
                        <a:lnTo>
                          <a:pt x="421" y="2204"/>
                        </a:lnTo>
                        <a:lnTo>
                          <a:pt x="149" y="2209"/>
                        </a:lnTo>
                        <a:lnTo>
                          <a:pt x="43" y="2211"/>
                        </a:lnTo>
                        <a:lnTo>
                          <a:pt x="43" y="2211"/>
                        </a:lnTo>
                        <a:lnTo>
                          <a:pt x="37" y="1740"/>
                        </a:lnTo>
                        <a:lnTo>
                          <a:pt x="32" y="1350"/>
                        </a:lnTo>
                        <a:lnTo>
                          <a:pt x="28" y="1034"/>
                        </a:lnTo>
                        <a:lnTo>
                          <a:pt x="28" y="1034"/>
                        </a:lnTo>
                        <a:lnTo>
                          <a:pt x="21" y="810"/>
                        </a:lnTo>
                        <a:lnTo>
                          <a:pt x="14" y="624"/>
                        </a:lnTo>
                        <a:lnTo>
                          <a:pt x="7" y="446"/>
                        </a:lnTo>
                        <a:lnTo>
                          <a:pt x="0" y="128"/>
                        </a:lnTo>
                        <a:lnTo>
                          <a:pt x="2197" y="0"/>
                        </a:lnTo>
                        <a:close/>
                      </a:path>
                    </a:pathLst>
                  </a:custGeom>
                  <a:gradFill flip="none" rotWithShape="1">
                    <a:gsLst>
                      <a:gs pos="0">
                        <a:srgbClr val="000000">
                          <a:alpha val="58000"/>
                        </a:srgbClr>
                      </a:gs>
                      <a:gs pos="100000">
                        <a:srgbClr val="949494">
                          <a:alpha val="0"/>
                        </a:srgb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r>
                      <a:rPr lang="en-US" dirty="0" smtClean="0"/>
                      <a:t>  </a:t>
                    </a:r>
                    <a:endParaRPr lang="en-US" dirty="0"/>
                  </a:p>
                </p:txBody>
              </p:sp>
              <p:sp>
                <p:nvSpPr>
                  <p:cNvPr id="131" name="Freeform 6"/>
                  <p:cNvSpPr>
                    <a:spLocks/>
                  </p:cNvSpPr>
                  <p:nvPr/>
                </p:nvSpPr>
                <p:spPr bwMode="auto">
                  <a:xfrm rot="485220">
                    <a:off x="457200" y="432816"/>
                    <a:ext cx="2133599" cy="2069938"/>
                  </a:xfrm>
                  <a:custGeom>
                    <a:avLst/>
                    <a:gdLst/>
                    <a:ahLst/>
                    <a:cxnLst>
                      <a:cxn ang="0">
                        <a:pos x="2197" y="0"/>
                      </a:cxn>
                      <a:cxn ang="0">
                        <a:pos x="2233" y="377"/>
                      </a:cxn>
                      <a:cxn ang="0">
                        <a:pos x="2233" y="377"/>
                      </a:cxn>
                      <a:cxn ang="0">
                        <a:pos x="2237" y="437"/>
                      </a:cxn>
                      <a:cxn ang="0">
                        <a:pos x="2242" y="588"/>
                      </a:cxn>
                      <a:cxn ang="0">
                        <a:pos x="2247" y="785"/>
                      </a:cxn>
                      <a:cxn ang="0">
                        <a:pos x="2249" y="886"/>
                      </a:cxn>
                      <a:cxn ang="0">
                        <a:pos x="2249" y="984"/>
                      </a:cxn>
                      <a:cxn ang="0">
                        <a:pos x="2249" y="984"/>
                      </a:cxn>
                      <a:cxn ang="0">
                        <a:pos x="2249" y="1103"/>
                      </a:cxn>
                      <a:cxn ang="0">
                        <a:pos x="2253" y="1265"/>
                      </a:cxn>
                      <a:cxn ang="0">
                        <a:pos x="2263" y="1641"/>
                      </a:cxn>
                      <a:cxn ang="0">
                        <a:pos x="2279" y="2113"/>
                      </a:cxn>
                      <a:cxn ang="0">
                        <a:pos x="2279" y="2113"/>
                      </a:cxn>
                      <a:cxn ang="0">
                        <a:pos x="1894" y="2135"/>
                      </a:cxn>
                      <a:cxn ang="0">
                        <a:pos x="1154" y="2175"/>
                      </a:cxn>
                      <a:cxn ang="0">
                        <a:pos x="1154" y="2175"/>
                      </a:cxn>
                      <a:cxn ang="0">
                        <a:pos x="971" y="2184"/>
                      </a:cxn>
                      <a:cxn ang="0">
                        <a:pos x="781" y="2193"/>
                      </a:cxn>
                      <a:cxn ang="0">
                        <a:pos x="595" y="2199"/>
                      </a:cxn>
                      <a:cxn ang="0">
                        <a:pos x="421" y="2204"/>
                      </a:cxn>
                      <a:cxn ang="0">
                        <a:pos x="149" y="2209"/>
                      </a:cxn>
                      <a:cxn ang="0">
                        <a:pos x="43" y="2211"/>
                      </a:cxn>
                      <a:cxn ang="0">
                        <a:pos x="43" y="2211"/>
                      </a:cxn>
                      <a:cxn ang="0">
                        <a:pos x="37" y="1740"/>
                      </a:cxn>
                      <a:cxn ang="0">
                        <a:pos x="32" y="1350"/>
                      </a:cxn>
                      <a:cxn ang="0">
                        <a:pos x="28" y="1034"/>
                      </a:cxn>
                      <a:cxn ang="0">
                        <a:pos x="28" y="1034"/>
                      </a:cxn>
                      <a:cxn ang="0">
                        <a:pos x="21" y="810"/>
                      </a:cxn>
                      <a:cxn ang="0">
                        <a:pos x="14" y="624"/>
                      </a:cxn>
                      <a:cxn ang="0">
                        <a:pos x="7" y="446"/>
                      </a:cxn>
                      <a:cxn ang="0">
                        <a:pos x="0" y="128"/>
                      </a:cxn>
                      <a:cxn ang="0">
                        <a:pos x="2197" y="0"/>
                      </a:cxn>
                    </a:cxnLst>
                    <a:rect l="0" t="0" r="r" b="b"/>
                    <a:pathLst>
                      <a:path w="2279" h="2211">
                        <a:moveTo>
                          <a:pt x="2197" y="0"/>
                        </a:moveTo>
                        <a:lnTo>
                          <a:pt x="2233" y="377"/>
                        </a:lnTo>
                        <a:lnTo>
                          <a:pt x="2233" y="377"/>
                        </a:lnTo>
                        <a:lnTo>
                          <a:pt x="2237" y="437"/>
                        </a:lnTo>
                        <a:lnTo>
                          <a:pt x="2242" y="588"/>
                        </a:lnTo>
                        <a:lnTo>
                          <a:pt x="2247" y="785"/>
                        </a:lnTo>
                        <a:lnTo>
                          <a:pt x="2249" y="886"/>
                        </a:lnTo>
                        <a:lnTo>
                          <a:pt x="2249" y="984"/>
                        </a:lnTo>
                        <a:lnTo>
                          <a:pt x="2249" y="984"/>
                        </a:lnTo>
                        <a:lnTo>
                          <a:pt x="2249" y="1103"/>
                        </a:lnTo>
                        <a:lnTo>
                          <a:pt x="2253" y="1265"/>
                        </a:lnTo>
                        <a:lnTo>
                          <a:pt x="2263" y="1641"/>
                        </a:lnTo>
                        <a:lnTo>
                          <a:pt x="2279" y="2113"/>
                        </a:lnTo>
                        <a:lnTo>
                          <a:pt x="2279" y="2113"/>
                        </a:lnTo>
                        <a:lnTo>
                          <a:pt x="1894" y="2135"/>
                        </a:lnTo>
                        <a:lnTo>
                          <a:pt x="1154" y="2175"/>
                        </a:lnTo>
                        <a:lnTo>
                          <a:pt x="1154" y="2175"/>
                        </a:lnTo>
                        <a:lnTo>
                          <a:pt x="971" y="2184"/>
                        </a:lnTo>
                        <a:lnTo>
                          <a:pt x="781" y="2193"/>
                        </a:lnTo>
                        <a:lnTo>
                          <a:pt x="595" y="2199"/>
                        </a:lnTo>
                        <a:lnTo>
                          <a:pt x="421" y="2204"/>
                        </a:lnTo>
                        <a:lnTo>
                          <a:pt x="149" y="2209"/>
                        </a:lnTo>
                        <a:lnTo>
                          <a:pt x="43" y="2211"/>
                        </a:lnTo>
                        <a:lnTo>
                          <a:pt x="43" y="2211"/>
                        </a:lnTo>
                        <a:lnTo>
                          <a:pt x="37" y="1740"/>
                        </a:lnTo>
                        <a:lnTo>
                          <a:pt x="32" y="1350"/>
                        </a:lnTo>
                        <a:lnTo>
                          <a:pt x="28" y="1034"/>
                        </a:lnTo>
                        <a:lnTo>
                          <a:pt x="28" y="1034"/>
                        </a:lnTo>
                        <a:lnTo>
                          <a:pt x="21" y="810"/>
                        </a:lnTo>
                        <a:lnTo>
                          <a:pt x="14" y="624"/>
                        </a:lnTo>
                        <a:lnTo>
                          <a:pt x="7" y="446"/>
                        </a:lnTo>
                        <a:lnTo>
                          <a:pt x="0" y="128"/>
                        </a:lnTo>
                        <a:lnTo>
                          <a:pt x="2197" y="0"/>
                        </a:lnTo>
                        <a:close/>
                      </a:path>
                    </a:pathLst>
                  </a:custGeom>
                  <a:gradFill flip="none" rotWithShape="1">
                    <a:gsLst>
                      <a:gs pos="0">
                        <a:srgbClr val="5584B7"/>
                      </a:gs>
                      <a:gs pos="31000">
                        <a:srgbClr val="80A7D6"/>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9" name="TextBox 9"/>
                <p:cNvSpPr txBox="1"/>
                <p:nvPr/>
              </p:nvSpPr>
              <p:spPr>
                <a:xfrm rot="401800">
                  <a:off x="1015518" y="876318"/>
                  <a:ext cx="1746046" cy="641238"/>
                </a:xfrm>
                <a:prstGeom prst="rect">
                  <a:avLst/>
                </a:prstGeom>
                <a:noFill/>
              </p:spPr>
              <p:txBody>
                <a:bodyPr wrap="square" rtlCol="0">
                  <a:spAutoFit/>
                </a:bodyPr>
                <a:lstStyle/>
                <a:p>
                  <a:pPr marL="0" lvl="1">
                    <a:spcBef>
                      <a:spcPts val="100"/>
                    </a:spcBef>
                  </a:pPr>
                  <a:r>
                    <a:rPr lang="en-US" sz="1100" b="1" dirty="0" smtClean="0"/>
                    <a:t>Anand Murthy</a:t>
                  </a:r>
                  <a:endParaRPr lang="en-US" sz="1100" b="1" dirty="0"/>
                </a:p>
                <a:p>
                  <a:pPr marL="0" lvl="1">
                    <a:spcBef>
                      <a:spcPts val="100"/>
                    </a:spcBef>
                  </a:pPr>
                  <a:r>
                    <a:rPr lang="en-US" sz="1100" b="1" dirty="0" smtClean="0"/>
                    <a:t>President</a:t>
                  </a:r>
                  <a:endParaRPr lang="en-US" sz="1100" dirty="0" smtClean="0"/>
                </a:p>
                <a:p>
                  <a:pPr marL="0" lvl="1">
                    <a:spcBef>
                      <a:spcPts val="100"/>
                    </a:spcBef>
                  </a:pPr>
                  <a:endParaRPr lang="en-US" sz="1050" dirty="0" smtClean="0"/>
                </a:p>
              </p:txBody>
            </p:sp>
          </p:grpSp>
          <p:sp>
            <p:nvSpPr>
              <p:cNvPr id="127" name="Freeform 6"/>
              <p:cNvSpPr>
                <a:spLocks/>
              </p:cNvSpPr>
              <p:nvPr/>
            </p:nvSpPr>
            <p:spPr bwMode="auto">
              <a:xfrm rot="184363">
                <a:off x="865641" y="4489744"/>
                <a:ext cx="185158" cy="712907"/>
              </a:xfrm>
              <a:custGeom>
                <a:avLst/>
                <a:gdLst/>
                <a:ahLst/>
                <a:cxnLst>
                  <a:cxn ang="0">
                    <a:pos x="1875" y="196"/>
                  </a:cxn>
                  <a:cxn ang="0">
                    <a:pos x="1653" y="74"/>
                  </a:cxn>
                  <a:cxn ang="0">
                    <a:pos x="1385" y="10"/>
                  </a:cxn>
                  <a:cxn ang="0">
                    <a:pos x="1140" y="2"/>
                  </a:cxn>
                  <a:cxn ang="0">
                    <a:pos x="855" y="43"/>
                  </a:cxn>
                  <a:cxn ang="0">
                    <a:pos x="624" y="142"/>
                  </a:cxn>
                  <a:cxn ang="0">
                    <a:pos x="445" y="299"/>
                  </a:cxn>
                  <a:cxn ang="0">
                    <a:pos x="369" y="417"/>
                  </a:cxn>
                  <a:cxn ang="0">
                    <a:pos x="309" y="569"/>
                  </a:cxn>
                  <a:cxn ang="0">
                    <a:pos x="276" y="771"/>
                  </a:cxn>
                  <a:cxn ang="0">
                    <a:pos x="591" y="662"/>
                  </a:cxn>
                  <a:cxn ang="0">
                    <a:pos x="678" y="485"/>
                  </a:cxn>
                  <a:cxn ang="0">
                    <a:pos x="767" y="402"/>
                  </a:cxn>
                  <a:cxn ang="0">
                    <a:pos x="919" y="334"/>
                  </a:cxn>
                  <a:cxn ang="0">
                    <a:pos x="1113" y="299"/>
                  </a:cxn>
                  <a:cxn ang="0">
                    <a:pos x="1294" y="301"/>
                  </a:cxn>
                  <a:cxn ang="0">
                    <a:pos x="1496" y="336"/>
                  </a:cxn>
                  <a:cxn ang="0">
                    <a:pos x="1661" y="410"/>
                  </a:cxn>
                  <a:cxn ang="0">
                    <a:pos x="1768" y="497"/>
                  </a:cxn>
                  <a:cxn ang="0">
                    <a:pos x="1857" y="623"/>
                  </a:cxn>
                  <a:cxn ang="0">
                    <a:pos x="1931" y="841"/>
                  </a:cxn>
                  <a:cxn ang="0">
                    <a:pos x="1947" y="1027"/>
                  </a:cxn>
                  <a:cxn ang="0">
                    <a:pos x="1918" y="7522"/>
                  </a:cxn>
                  <a:cxn ang="0">
                    <a:pos x="1865" y="7772"/>
                  </a:cxn>
                  <a:cxn ang="0">
                    <a:pos x="1770" y="7982"/>
                  </a:cxn>
                  <a:cxn ang="0">
                    <a:pos x="1607" y="8172"/>
                  </a:cxn>
                  <a:cxn ang="0">
                    <a:pos x="1416" y="8285"/>
                  </a:cxn>
                  <a:cxn ang="0">
                    <a:pos x="1267" y="8327"/>
                  </a:cxn>
                  <a:cxn ang="0">
                    <a:pos x="1088" y="8343"/>
                  </a:cxn>
                  <a:cxn ang="0">
                    <a:pos x="923" y="8331"/>
                  </a:cxn>
                  <a:cxn ang="0">
                    <a:pos x="744" y="8279"/>
                  </a:cxn>
                  <a:cxn ang="0">
                    <a:pos x="596" y="8188"/>
                  </a:cxn>
                  <a:cxn ang="0">
                    <a:pos x="505" y="8091"/>
                  </a:cxn>
                  <a:cxn ang="0">
                    <a:pos x="424" y="7951"/>
                  </a:cxn>
                  <a:cxn ang="0">
                    <a:pos x="350" y="7691"/>
                  </a:cxn>
                  <a:cxn ang="0">
                    <a:pos x="332" y="7456"/>
                  </a:cxn>
                  <a:cxn ang="0">
                    <a:pos x="295" y="2170"/>
                  </a:cxn>
                  <a:cxn ang="0">
                    <a:pos x="270" y="2104"/>
                  </a:cxn>
                  <a:cxn ang="0">
                    <a:pos x="218" y="2056"/>
                  </a:cxn>
                  <a:cxn ang="0">
                    <a:pos x="148" y="2038"/>
                  </a:cxn>
                  <a:cxn ang="0">
                    <a:pos x="117" y="2042"/>
                  </a:cxn>
                  <a:cxn ang="0">
                    <a:pos x="52" y="2073"/>
                  </a:cxn>
                  <a:cxn ang="0">
                    <a:pos x="10" y="2129"/>
                  </a:cxn>
                  <a:cxn ang="0">
                    <a:pos x="37" y="7419"/>
                  </a:cxn>
                  <a:cxn ang="0">
                    <a:pos x="39" y="7596"/>
                  </a:cxn>
                  <a:cxn ang="0">
                    <a:pos x="97" y="7918"/>
                  </a:cxn>
                  <a:cxn ang="0">
                    <a:pos x="185" y="8135"/>
                  </a:cxn>
                  <a:cxn ang="0">
                    <a:pos x="299" y="8310"/>
                  </a:cxn>
                  <a:cxn ang="0">
                    <a:pos x="439" y="8442"/>
                  </a:cxn>
                  <a:cxn ang="0">
                    <a:pos x="657" y="8566"/>
                  </a:cxn>
                  <a:cxn ang="0">
                    <a:pos x="915" y="8630"/>
                  </a:cxn>
                  <a:cxn ang="0">
                    <a:pos x="1129" y="8640"/>
                  </a:cxn>
                  <a:cxn ang="0">
                    <a:pos x="1393" y="8605"/>
                  </a:cxn>
                  <a:cxn ang="0">
                    <a:pos x="1698" y="8477"/>
                  </a:cxn>
                  <a:cxn ang="0">
                    <a:pos x="1921" y="8281"/>
                  </a:cxn>
                  <a:cxn ang="0">
                    <a:pos x="2077" y="8044"/>
                  </a:cxn>
                  <a:cxn ang="0">
                    <a:pos x="2170" y="7792"/>
                  </a:cxn>
                  <a:cxn ang="0">
                    <a:pos x="2215" y="7551"/>
                  </a:cxn>
                  <a:cxn ang="0">
                    <a:pos x="2242" y="1042"/>
                  </a:cxn>
                  <a:cxn ang="0">
                    <a:pos x="2227" y="809"/>
                  </a:cxn>
                  <a:cxn ang="0">
                    <a:pos x="2141" y="528"/>
                  </a:cxn>
                  <a:cxn ang="0">
                    <a:pos x="2056" y="380"/>
                  </a:cxn>
                </a:cxnLst>
                <a:rect l="0" t="0" r="r" b="b"/>
                <a:pathLst>
                  <a:path w="2244" h="8640">
                    <a:moveTo>
                      <a:pt x="1988" y="297"/>
                    </a:moveTo>
                    <a:lnTo>
                      <a:pt x="1988" y="297"/>
                    </a:lnTo>
                    <a:lnTo>
                      <a:pt x="1953" y="260"/>
                    </a:lnTo>
                    <a:lnTo>
                      <a:pt x="1914" y="227"/>
                    </a:lnTo>
                    <a:lnTo>
                      <a:pt x="1875" y="196"/>
                    </a:lnTo>
                    <a:lnTo>
                      <a:pt x="1834" y="167"/>
                    </a:lnTo>
                    <a:lnTo>
                      <a:pt x="1791" y="140"/>
                    </a:lnTo>
                    <a:lnTo>
                      <a:pt x="1747" y="116"/>
                    </a:lnTo>
                    <a:lnTo>
                      <a:pt x="1702" y="95"/>
                    </a:lnTo>
                    <a:lnTo>
                      <a:pt x="1653" y="74"/>
                    </a:lnTo>
                    <a:lnTo>
                      <a:pt x="1603" y="56"/>
                    </a:lnTo>
                    <a:lnTo>
                      <a:pt x="1550" y="43"/>
                    </a:lnTo>
                    <a:lnTo>
                      <a:pt x="1498" y="29"/>
                    </a:lnTo>
                    <a:lnTo>
                      <a:pt x="1442" y="19"/>
                    </a:lnTo>
                    <a:lnTo>
                      <a:pt x="1385" y="10"/>
                    </a:lnTo>
                    <a:lnTo>
                      <a:pt x="1327" y="4"/>
                    </a:lnTo>
                    <a:lnTo>
                      <a:pt x="1267" y="2"/>
                    </a:lnTo>
                    <a:lnTo>
                      <a:pt x="1205" y="0"/>
                    </a:lnTo>
                    <a:lnTo>
                      <a:pt x="1205" y="0"/>
                    </a:lnTo>
                    <a:lnTo>
                      <a:pt x="1140" y="2"/>
                    </a:lnTo>
                    <a:lnTo>
                      <a:pt x="1078" y="4"/>
                    </a:lnTo>
                    <a:lnTo>
                      <a:pt x="1020" y="10"/>
                    </a:lnTo>
                    <a:lnTo>
                      <a:pt x="964" y="19"/>
                    </a:lnTo>
                    <a:lnTo>
                      <a:pt x="907" y="29"/>
                    </a:lnTo>
                    <a:lnTo>
                      <a:pt x="855" y="43"/>
                    </a:lnTo>
                    <a:lnTo>
                      <a:pt x="804" y="58"/>
                    </a:lnTo>
                    <a:lnTo>
                      <a:pt x="756" y="76"/>
                    </a:lnTo>
                    <a:lnTo>
                      <a:pt x="709" y="95"/>
                    </a:lnTo>
                    <a:lnTo>
                      <a:pt x="664" y="118"/>
                    </a:lnTo>
                    <a:lnTo>
                      <a:pt x="624" y="142"/>
                    </a:lnTo>
                    <a:lnTo>
                      <a:pt x="583" y="169"/>
                    </a:lnTo>
                    <a:lnTo>
                      <a:pt x="546" y="198"/>
                    </a:lnTo>
                    <a:lnTo>
                      <a:pt x="511" y="229"/>
                    </a:lnTo>
                    <a:lnTo>
                      <a:pt x="476" y="264"/>
                    </a:lnTo>
                    <a:lnTo>
                      <a:pt x="445" y="299"/>
                    </a:lnTo>
                    <a:lnTo>
                      <a:pt x="445" y="299"/>
                    </a:lnTo>
                    <a:lnTo>
                      <a:pt x="424" y="328"/>
                    </a:lnTo>
                    <a:lnTo>
                      <a:pt x="404" y="357"/>
                    </a:lnTo>
                    <a:lnTo>
                      <a:pt x="387" y="386"/>
                    </a:lnTo>
                    <a:lnTo>
                      <a:pt x="369" y="417"/>
                    </a:lnTo>
                    <a:lnTo>
                      <a:pt x="354" y="446"/>
                    </a:lnTo>
                    <a:lnTo>
                      <a:pt x="340" y="478"/>
                    </a:lnTo>
                    <a:lnTo>
                      <a:pt x="328" y="507"/>
                    </a:lnTo>
                    <a:lnTo>
                      <a:pt x="319" y="538"/>
                    </a:lnTo>
                    <a:lnTo>
                      <a:pt x="309" y="569"/>
                    </a:lnTo>
                    <a:lnTo>
                      <a:pt x="301" y="598"/>
                    </a:lnTo>
                    <a:lnTo>
                      <a:pt x="289" y="658"/>
                    </a:lnTo>
                    <a:lnTo>
                      <a:pt x="280" y="714"/>
                    </a:lnTo>
                    <a:lnTo>
                      <a:pt x="276" y="771"/>
                    </a:lnTo>
                    <a:lnTo>
                      <a:pt x="276" y="771"/>
                    </a:lnTo>
                    <a:lnTo>
                      <a:pt x="573" y="771"/>
                    </a:lnTo>
                    <a:lnTo>
                      <a:pt x="573" y="771"/>
                    </a:lnTo>
                    <a:lnTo>
                      <a:pt x="577" y="736"/>
                    </a:lnTo>
                    <a:lnTo>
                      <a:pt x="583" y="699"/>
                    </a:lnTo>
                    <a:lnTo>
                      <a:pt x="591" y="662"/>
                    </a:lnTo>
                    <a:lnTo>
                      <a:pt x="602" y="625"/>
                    </a:lnTo>
                    <a:lnTo>
                      <a:pt x="616" y="588"/>
                    </a:lnTo>
                    <a:lnTo>
                      <a:pt x="633" y="553"/>
                    </a:lnTo>
                    <a:lnTo>
                      <a:pt x="655" y="518"/>
                    </a:lnTo>
                    <a:lnTo>
                      <a:pt x="678" y="485"/>
                    </a:lnTo>
                    <a:lnTo>
                      <a:pt x="678" y="485"/>
                    </a:lnTo>
                    <a:lnTo>
                      <a:pt x="697" y="462"/>
                    </a:lnTo>
                    <a:lnTo>
                      <a:pt x="719" y="441"/>
                    </a:lnTo>
                    <a:lnTo>
                      <a:pt x="742" y="421"/>
                    </a:lnTo>
                    <a:lnTo>
                      <a:pt x="767" y="402"/>
                    </a:lnTo>
                    <a:lnTo>
                      <a:pt x="795" y="386"/>
                    </a:lnTo>
                    <a:lnTo>
                      <a:pt x="824" y="371"/>
                    </a:lnTo>
                    <a:lnTo>
                      <a:pt x="855" y="357"/>
                    </a:lnTo>
                    <a:lnTo>
                      <a:pt x="886" y="344"/>
                    </a:lnTo>
                    <a:lnTo>
                      <a:pt x="919" y="334"/>
                    </a:lnTo>
                    <a:lnTo>
                      <a:pt x="956" y="324"/>
                    </a:lnTo>
                    <a:lnTo>
                      <a:pt x="993" y="314"/>
                    </a:lnTo>
                    <a:lnTo>
                      <a:pt x="1032" y="309"/>
                    </a:lnTo>
                    <a:lnTo>
                      <a:pt x="1072" y="303"/>
                    </a:lnTo>
                    <a:lnTo>
                      <a:pt x="1113" y="299"/>
                    </a:lnTo>
                    <a:lnTo>
                      <a:pt x="1158" y="297"/>
                    </a:lnTo>
                    <a:lnTo>
                      <a:pt x="1205" y="297"/>
                    </a:lnTo>
                    <a:lnTo>
                      <a:pt x="1205" y="297"/>
                    </a:lnTo>
                    <a:lnTo>
                      <a:pt x="1249" y="297"/>
                    </a:lnTo>
                    <a:lnTo>
                      <a:pt x="1294" y="301"/>
                    </a:lnTo>
                    <a:lnTo>
                      <a:pt x="1339" y="305"/>
                    </a:lnTo>
                    <a:lnTo>
                      <a:pt x="1379" y="309"/>
                    </a:lnTo>
                    <a:lnTo>
                      <a:pt x="1420" y="316"/>
                    </a:lnTo>
                    <a:lnTo>
                      <a:pt x="1459" y="326"/>
                    </a:lnTo>
                    <a:lnTo>
                      <a:pt x="1496" y="336"/>
                    </a:lnTo>
                    <a:lnTo>
                      <a:pt x="1533" y="347"/>
                    </a:lnTo>
                    <a:lnTo>
                      <a:pt x="1568" y="361"/>
                    </a:lnTo>
                    <a:lnTo>
                      <a:pt x="1601" y="375"/>
                    </a:lnTo>
                    <a:lnTo>
                      <a:pt x="1632" y="392"/>
                    </a:lnTo>
                    <a:lnTo>
                      <a:pt x="1661" y="410"/>
                    </a:lnTo>
                    <a:lnTo>
                      <a:pt x="1690" y="429"/>
                    </a:lnTo>
                    <a:lnTo>
                      <a:pt x="1717" y="450"/>
                    </a:lnTo>
                    <a:lnTo>
                      <a:pt x="1743" y="474"/>
                    </a:lnTo>
                    <a:lnTo>
                      <a:pt x="1768" y="497"/>
                    </a:lnTo>
                    <a:lnTo>
                      <a:pt x="1768" y="497"/>
                    </a:lnTo>
                    <a:lnTo>
                      <a:pt x="1785" y="516"/>
                    </a:lnTo>
                    <a:lnTo>
                      <a:pt x="1803" y="538"/>
                    </a:lnTo>
                    <a:lnTo>
                      <a:pt x="1817" y="559"/>
                    </a:lnTo>
                    <a:lnTo>
                      <a:pt x="1832" y="580"/>
                    </a:lnTo>
                    <a:lnTo>
                      <a:pt x="1857" y="623"/>
                    </a:lnTo>
                    <a:lnTo>
                      <a:pt x="1879" y="668"/>
                    </a:lnTo>
                    <a:lnTo>
                      <a:pt x="1896" y="712"/>
                    </a:lnTo>
                    <a:lnTo>
                      <a:pt x="1910" y="757"/>
                    </a:lnTo>
                    <a:lnTo>
                      <a:pt x="1921" y="800"/>
                    </a:lnTo>
                    <a:lnTo>
                      <a:pt x="1931" y="841"/>
                    </a:lnTo>
                    <a:lnTo>
                      <a:pt x="1937" y="879"/>
                    </a:lnTo>
                    <a:lnTo>
                      <a:pt x="1941" y="914"/>
                    </a:lnTo>
                    <a:lnTo>
                      <a:pt x="1947" y="973"/>
                    </a:lnTo>
                    <a:lnTo>
                      <a:pt x="1947" y="1011"/>
                    </a:lnTo>
                    <a:lnTo>
                      <a:pt x="1947" y="1027"/>
                    </a:lnTo>
                    <a:lnTo>
                      <a:pt x="1945" y="1033"/>
                    </a:lnTo>
                    <a:lnTo>
                      <a:pt x="1925" y="7425"/>
                    </a:lnTo>
                    <a:lnTo>
                      <a:pt x="1925" y="7425"/>
                    </a:lnTo>
                    <a:lnTo>
                      <a:pt x="1923" y="7473"/>
                    </a:lnTo>
                    <a:lnTo>
                      <a:pt x="1918" y="7522"/>
                    </a:lnTo>
                    <a:lnTo>
                      <a:pt x="1910" y="7584"/>
                    </a:lnTo>
                    <a:lnTo>
                      <a:pt x="1896" y="7654"/>
                    </a:lnTo>
                    <a:lnTo>
                      <a:pt x="1887" y="7693"/>
                    </a:lnTo>
                    <a:lnTo>
                      <a:pt x="1877" y="7732"/>
                    </a:lnTo>
                    <a:lnTo>
                      <a:pt x="1865" y="7772"/>
                    </a:lnTo>
                    <a:lnTo>
                      <a:pt x="1850" y="7813"/>
                    </a:lnTo>
                    <a:lnTo>
                      <a:pt x="1834" y="7856"/>
                    </a:lnTo>
                    <a:lnTo>
                      <a:pt x="1815" y="7898"/>
                    </a:lnTo>
                    <a:lnTo>
                      <a:pt x="1793" y="7939"/>
                    </a:lnTo>
                    <a:lnTo>
                      <a:pt x="1770" y="7982"/>
                    </a:lnTo>
                    <a:lnTo>
                      <a:pt x="1743" y="8023"/>
                    </a:lnTo>
                    <a:lnTo>
                      <a:pt x="1714" y="8062"/>
                    </a:lnTo>
                    <a:lnTo>
                      <a:pt x="1683" y="8100"/>
                    </a:lnTo>
                    <a:lnTo>
                      <a:pt x="1646" y="8137"/>
                    </a:lnTo>
                    <a:lnTo>
                      <a:pt x="1607" y="8172"/>
                    </a:lnTo>
                    <a:lnTo>
                      <a:pt x="1566" y="8205"/>
                    </a:lnTo>
                    <a:lnTo>
                      <a:pt x="1519" y="8234"/>
                    </a:lnTo>
                    <a:lnTo>
                      <a:pt x="1471" y="8261"/>
                    </a:lnTo>
                    <a:lnTo>
                      <a:pt x="1444" y="8275"/>
                    </a:lnTo>
                    <a:lnTo>
                      <a:pt x="1416" y="8285"/>
                    </a:lnTo>
                    <a:lnTo>
                      <a:pt x="1389" y="8296"/>
                    </a:lnTo>
                    <a:lnTo>
                      <a:pt x="1360" y="8306"/>
                    </a:lnTo>
                    <a:lnTo>
                      <a:pt x="1329" y="8314"/>
                    </a:lnTo>
                    <a:lnTo>
                      <a:pt x="1298" y="8322"/>
                    </a:lnTo>
                    <a:lnTo>
                      <a:pt x="1267" y="8327"/>
                    </a:lnTo>
                    <a:lnTo>
                      <a:pt x="1232" y="8333"/>
                    </a:lnTo>
                    <a:lnTo>
                      <a:pt x="1199" y="8337"/>
                    </a:lnTo>
                    <a:lnTo>
                      <a:pt x="1162" y="8341"/>
                    </a:lnTo>
                    <a:lnTo>
                      <a:pt x="1125" y="8343"/>
                    </a:lnTo>
                    <a:lnTo>
                      <a:pt x="1088" y="8343"/>
                    </a:lnTo>
                    <a:lnTo>
                      <a:pt x="1088" y="8343"/>
                    </a:lnTo>
                    <a:lnTo>
                      <a:pt x="1043" y="8343"/>
                    </a:lnTo>
                    <a:lnTo>
                      <a:pt x="1003" y="8341"/>
                    </a:lnTo>
                    <a:lnTo>
                      <a:pt x="962" y="8337"/>
                    </a:lnTo>
                    <a:lnTo>
                      <a:pt x="923" y="8331"/>
                    </a:lnTo>
                    <a:lnTo>
                      <a:pt x="884" y="8324"/>
                    </a:lnTo>
                    <a:lnTo>
                      <a:pt x="847" y="8316"/>
                    </a:lnTo>
                    <a:lnTo>
                      <a:pt x="812" y="8304"/>
                    </a:lnTo>
                    <a:lnTo>
                      <a:pt x="777" y="8293"/>
                    </a:lnTo>
                    <a:lnTo>
                      <a:pt x="744" y="8279"/>
                    </a:lnTo>
                    <a:lnTo>
                      <a:pt x="713" y="8263"/>
                    </a:lnTo>
                    <a:lnTo>
                      <a:pt x="682" y="8248"/>
                    </a:lnTo>
                    <a:lnTo>
                      <a:pt x="653" y="8230"/>
                    </a:lnTo>
                    <a:lnTo>
                      <a:pt x="624" y="8209"/>
                    </a:lnTo>
                    <a:lnTo>
                      <a:pt x="596" y="8188"/>
                    </a:lnTo>
                    <a:lnTo>
                      <a:pt x="571" y="8166"/>
                    </a:lnTo>
                    <a:lnTo>
                      <a:pt x="548" y="8141"/>
                    </a:lnTo>
                    <a:lnTo>
                      <a:pt x="548" y="8141"/>
                    </a:lnTo>
                    <a:lnTo>
                      <a:pt x="527" y="8116"/>
                    </a:lnTo>
                    <a:lnTo>
                      <a:pt x="505" y="8091"/>
                    </a:lnTo>
                    <a:lnTo>
                      <a:pt x="486" y="8063"/>
                    </a:lnTo>
                    <a:lnTo>
                      <a:pt x="468" y="8036"/>
                    </a:lnTo>
                    <a:lnTo>
                      <a:pt x="453" y="8007"/>
                    </a:lnTo>
                    <a:lnTo>
                      <a:pt x="437" y="7978"/>
                    </a:lnTo>
                    <a:lnTo>
                      <a:pt x="424" y="7951"/>
                    </a:lnTo>
                    <a:lnTo>
                      <a:pt x="412" y="7922"/>
                    </a:lnTo>
                    <a:lnTo>
                      <a:pt x="391" y="7862"/>
                    </a:lnTo>
                    <a:lnTo>
                      <a:pt x="373" y="7803"/>
                    </a:lnTo>
                    <a:lnTo>
                      <a:pt x="359" y="7747"/>
                    </a:lnTo>
                    <a:lnTo>
                      <a:pt x="350" y="7691"/>
                    </a:lnTo>
                    <a:lnTo>
                      <a:pt x="342" y="7640"/>
                    </a:lnTo>
                    <a:lnTo>
                      <a:pt x="336" y="7592"/>
                    </a:lnTo>
                    <a:lnTo>
                      <a:pt x="334" y="7549"/>
                    </a:lnTo>
                    <a:lnTo>
                      <a:pt x="332" y="7510"/>
                    </a:lnTo>
                    <a:lnTo>
                      <a:pt x="332" y="7456"/>
                    </a:lnTo>
                    <a:lnTo>
                      <a:pt x="332" y="7436"/>
                    </a:lnTo>
                    <a:lnTo>
                      <a:pt x="334" y="7429"/>
                    </a:lnTo>
                    <a:lnTo>
                      <a:pt x="297" y="2186"/>
                    </a:lnTo>
                    <a:lnTo>
                      <a:pt x="297" y="2186"/>
                    </a:lnTo>
                    <a:lnTo>
                      <a:pt x="295" y="2170"/>
                    </a:lnTo>
                    <a:lnTo>
                      <a:pt x="293" y="2157"/>
                    </a:lnTo>
                    <a:lnTo>
                      <a:pt x="289" y="2141"/>
                    </a:lnTo>
                    <a:lnTo>
                      <a:pt x="284" y="2127"/>
                    </a:lnTo>
                    <a:lnTo>
                      <a:pt x="278" y="2116"/>
                    </a:lnTo>
                    <a:lnTo>
                      <a:pt x="270" y="2104"/>
                    </a:lnTo>
                    <a:lnTo>
                      <a:pt x="262" y="2093"/>
                    </a:lnTo>
                    <a:lnTo>
                      <a:pt x="253" y="2081"/>
                    </a:lnTo>
                    <a:lnTo>
                      <a:pt x="241" y="2071"/>
                    </a:lnTo>
                    <a:lnTo>
                      <a:pt x="231" y="2063"/>
                    </a:lnTo>
                    <a:lnTo>
                      <a:pt x="218" y="2056"/>
                    </a:lnTo>
                    <a:lnTo>
                      <a:pt x="206" y="2050"/>
                    </a:lnTo>
                    <a:lnTo>
                      <a:pt x="192" y="2046"/>
                    </a:lnTo>
                    <a:lnTo>
                      <a:pt x="177" y="2042"/>
                    </a:lnTo>
                    <a:lnTo>
                      <a:pt x="163" y="2040"/>
                    </a:lnTo>
                    <a:lnTo>
                      <a:pt x="148" y="2038"/>
                    </a:lnTo>
                    <a:lnTo>
                      <a:pt x="148" y="2038"/>
                    </a:lnTo>
                    <a:lnTo>
                      <a:pt x="146" y="2038"/>
                    </a:lnTo>
                    <a:lnTo>
                      <a:pt x="146" y="2038"/>
                    </a:lnTo>
                    <a:lnTo>
                      <a:pt x="132" y="2040"/>
                    </a:lnTo>
                    <a:lnTo>
                      <a:pt x="117" y="2042"/>
                    </a:lnTo>
                    <a:lnTo>
                      <a:pt x="103" y="2046"/>
                    </a:lnTo>
                    <a:lnTo>
                      <a:pt x="89" y="2050"/>
                    </a:lnTo>
                    <a:lnTo>
                      <a:pt x="76" y="2058"/>
                    </a:lnTo>
                    <a:lnTo>
                      <a:pt x="64" y="2065"/>
                    </a:lnTo>
                    <a:lnTo>
                      <a:pt x="52" y="2073"/>
                    </a:lnTo>
                    <a:lnTo>
                      <a:pt x="43" y="2083"/>
                    </a:lnTo>
                    <a:lnTo>
                      <a:pt x="33" y="2093"/>
                    </a:lnTo>
                    <a:lnTo>
                      <a:pt x="23" y="2104"/>
                    </a:lnTo>
                    <a:lnTo>
                      <a:pt x="17" y="2118"/>
                    </a:lnTo>
                    <a:lnTo>
                      <a:pt x="10" y="2129"/>
                    </a:lnTo>
                    <a:lnTo>
                      <a:pt x="6" y="2143"/>
                    </a:lnTo>
                    <a:lnTo>
                      <a:pt x="2" y="2159"/>
                    </a:lnTo>
                    <a:lnTo>
                      <a:pt x="0" y="2172"/>
                    </a:lnTo>
                    <a:lnTo>
                      <a:pt x="0" y="2188"/>
                    </a:lnTo>
                    <a:lnTo>
                      <a:pt x="37" y="7419"/>
                    </a:lnTo>
                    <a:lnTo>
                      <a:pt x="37" y="7419"/>
                    </a:lnTo>
                    <a:lnTo>
                      <a:pt x="35" y="7466"/>
                    </a:lnTo>
                    <a:lnTo>
                      <a:pt x="35" y="7501"/>
                    </a:lnTo>
                    <a:lnTo>
                      <a:pt x="35" y="7545"/>
                    </a:lnTo>
                    <a:lnTo>
                      <a:pt x="39" y="7596"/>
                    </a:lnTo>
                    <a:lnTo>
                      <a:pt x="43" y="7652"/>
                    </a:lnTo>
                    <a:lnTo>
                      <a:pt x="51" y="7714"/>
                    </a:lnTo>
                    <a:lnTo>
                      <a:pt x="62" y="7778"/>
                    </a:lnTo>
                    <a:lnTo>
                      <a:pt x="78" y="7848"/>
                    </a:lnTo>
                    <a:lnTo>
                      <a:pt x="97" y="7918"/>
                    </a:lnTo>
                    <a:lnTo>
                      <a:pt x="120" y="7990"/>
                    </a:lnTo>
                    <a:lnTo>
                      <a:pt x="134" y="8027"/>
                    </a:lnTo>
                    <a:lnTo>
                      <a:pt x="150" y="8063"/>
                    </a:lnTo>
                    <a:lnTo>
                      <a:pt x="165" y="8100"/>
                    </a:lnTo>
                    <a:lnTo>
                      <a:pt x="185" y="8135"/>
                    </a:lnTo>
                    <a:lnTo>
                      <a:pt x="204" y="8172"/>
                    </a:lnTo>
                    <a:lnTo>
                      <a:pt x="225" y="8207"/>
                    </a:lnTo>
                    <a:lnTo>
                      <a:pt x="249" y="8242"/>
                    </a:lnTo>
                    <a:lnTo>
                      <a:pt x="274" y="8275"/>
                    </a:lnTo>
                    <a:lnTo>
                      <a:pt x="299" y="8310"/>
                    </a:lnTo>
                    <a:lnTo>
                      <a:pt x="328" y="8341"/>
                    </a:lnTo>
                    <a:lnTo>
                      <a:pt x="328" y="8341"/>
                    </a:lnTo>
                    <a:lnTo>
                      <a:pt x="363" y="8378"/>
                    </a:lnTo>
                    <a:lnTo>
                      <a:pt x="400" y="8411"/>
                    </a:lnTo>
                    <a:lnTo>
                      <a:pt x="439" y="8442"/>
                    </a:lnTo>
                    <a:lnTo>
                      <a:pt x="480" y="8471"/>
                    </a:lnTo>
                    <a:lnTo>
                      <a:pt x="521" y="8498"/>
                    </a:lnTo>
                    <a:lnTo>
                      <a:pt x="565" y="8524"/>
                    </a:lnTo>
                    <a:lnTo>
                      <a:pt x="610" y="8545"/>
                    </a:lnTo>
                    <a:lnTo>
                      <a:pt x="657" y="8566"/>
                    </a:lnTo>
                    <a:lnTo>
                      <a:pt x="705" y="8584"/>
                    </a:lnTo>
                    <a:lnTo>
                      <a:pt x="756" y="8597"/>
                    </a:lnTo>
                    <a:lnTo>
                      <a:pt x="806" y="8611"/>
                    </a:lnTo>
                    <a:lnTo>
                      <a:pt x="859" y="8623"/>
                    </a:lnTo>
                    <a:lnTo>
                      <a:pt x="915" y="8630"/>
                    </a:lnTo>
                    <a:lnTo>
                      <a:pt x="969" y="8636"/>
                    </a:lnTo>
                    <a:lnTo>
                      <a:pt x="1028" y="8640"/>
                    </a:lnTo>
                    <a:lnTo>
                      <a:pt x="1088" y="8640"/>
                    </a:lnTo>
                    <a:lnTo>
                      <a:pt x="1088" y="8640"/>
                    </a:lnTo>
                    <a:lnTo>
                      <a:pt x="1129" y="8640"/>
                    </a:lnTo>
                    <a:lnTo>
                      <a:pt x="1170" y="8638"/>
                    </a:lnTo>
                    <a:lnTo>
                      <a:pt x="1208" y="8636"/>
                    </a:lnTo>
                    <a:lnTo>
                      <a:pt x="1247" y="8632"/>
                    </a:lnTo>
                    <a:lnTo>
                      <a:pt x="1323" y="8621"/>
                    </a:lnTo>
                    <a:lnTo>
                      <a:pt x="1393" y="8605"/>
                    </a:lnTo>
                    <a:lnTo>
                      <a:pt x="1461" y="8588"/>
                    </a:lnTo>
                    <a:lnTo>
                      <a:pt x="1525" y="8564"/>
                    </a:lnTo>
                    <a:lnTo>
                      <a:pt x="1585" y="8539"/>
                    </a:lnTo>
                    <a:lnTo>
                      <a:pt x="1644" y="8510"/>
                    </a:lnTo>
                    <a:lnTo>
                      <a:pt x="1698" y="8477"/>
                    </a:lnTo>
                    <a:lnTo>
                      <a:pt x="1749" y="8444"/>
                    </a:lnTo>
                    <a:lnTo>
                      <a:pt x="1795" y="8405"/>
                    </a:lnTo>
                    <a:lnTo>
                      <a:pt x="1840" y="8366"/>
                    </a:lnTo>
                    <a:lnTo>
                      <a:pt x="1883" y="8326"/>
                    </a:lnTo>
                    <a:lnTo>
                      <a:pt x="1921" y="8281"/>
                    </a:lnTo>
                    <a:lnTo>
                      <a:pt x="1958" y="8236"/>
                    </a:lnTo>
                    <a:lnTo>
                      <a:pt x="1991" y="8190"/>
                    </a:lnTo>
                    <a:lnTo>
                      <a:pt x="2023" y="8143"/>
                    </a:lnTo>
                    <a:lnTo>
                      <a:pt x="2050" y="8095"/>
                    </a:lnTo>
                    <a:lnTo>
                      <a:pt x="2077" y="8044"/>
                    </a:lnTo>
                    <a:lnTo>
                      <a:pt x="2100" y="7994"/>
                    </a:lnTo>
                    <a:lnTo>
                      <a:pt x="2122" y="7943"/>
                    </a:lnTo>
                    <a:lnTo>
                      <a:pt x="2139" y="7893"/>
                    </a:lnTo>
                    <a:lnTo>
                      <a:pt x="2157" y="7842"/>
                    </a:lnTo>
                    <a:lnTo>
                      <a:pt x="2170" y="7792"/>
                    </a:lnTo>
                    <a:lnTo>
                      <a:pt x="2184" y="7741"/>
                    </a:lnTo>
                    <a:lnTo>
                      <a:pt x="2193" y="7693"/>
                    </a:lnTo>
                    <a:lnTo>
                      <a:pt x="2203" y="7644"/>
                    </a:lnTo>
                    <a:lnTo>
                      <a:pt x="2209" y="7598"/>
                    </a:lnTo>
                    <a:lnTo>
                      <a:pt x="2215" y="7551"/>
                    </a:lnTo>
                    <a:lnTo>
                      <a:pt x="2219" y="7508"/>
                    </a:lnTo>
                    <a:lnTo>
                      <a:pt x="2221" y="7466"/>
                    </a:lnTo>
                    <a:lnTo>
                      <a:pt x="2223" y="7425"/>
                    </a:lnTo>
                    <a:lnTo>
                      <a:pt x="2242" y="1042"/>
                    </a:lnTo>
                    <a:lnTo>
                      <a:pt x="2242" y="1042"/>
                    </a:lnTo>
                    <a:lnTo>
                      <a:pt x="2244" y="1006"/>
                    </a:lnTo>
                    <a:lnTo>
                      <a:pt x="2242" y="943"/>
                    </a:lnTo>
                    <a:lnTo>
                      <a:pt x="2240" y="903"/>
                    </a:lnTo>
                    <a:lnTo>
                      <a:pt x="2234" y="858"/>
                    </a:lnTo>
                    <a:lnTo>
                      <a:pt x="2227" y="809"/>
                    </a:lnTo>
                    <a:lnTo>
                      <a:pt x="2217" y="757"/>
                    </a:lnTo>
                    <a:lnTo>
                      <a:pt x="2203" y="703"/>
                    </a:lnTo>
                    <a:lnTo>
                      <a:pt x="2188" y="646"/>
                    </a:lnTo>
                    <a:lnTo>
                      <a:pt x="2166" y="586"/>
                    </a:lnTo>
                    <a:lnTo>
                      <a:pt x="2141" y="528"/>
                    </a:lnTo>
                    <a:lnTo>
                      <a:pt x="2127" y="499"/>
                    </a:lnTo>
                    <a:lnTo>
                      <a:pt x="2112" y="468"/>
                    </a:lnTo>
                    <a:lnTo>
                      <a:pt x="2094" y="439"/>
                    </a:lnTo>
                    <a:lnTo>
                      <a:pt x="2075" y="410"/>
                    </a:lnTo>
                    <a:lnTo>
                      <a:pt x="2056" y="380"/>
                    </a:lnTo>
                    <a:lnTo>
                      <a:pt x="2034" y="353"/>
                    </a:lnTo>
                    <a:lnTo>
                      <a:pt x="2011" y="324"/>
                    </a:lnTo>
                    <a:lnTo>
                      <a:pt x="1988" y="297"/>
                    </a:lnTo>
                    <a:lnTo>
                      <a:pt x="1988" y="297"/>
                    </a:lnTo>
                    <a:close/>
                  </a:path>
                </a:pathLst>
              </a:custGeom>
              <a:gradFill flip="none" rotWithShape="1">
                <a:gsLst>
                  <a:gs pos="40000">
                    <a:srgbClr val="FFFFFF"/>
                  </a:gs>
                  <a:gs pos="100000">
                    <a:srgbClr val="CFCFCF"/>
                  </a:gs>
                  <a:gs pos="88000">
                    <a:srgbClr val="A6A6A6"/>
                  </a:gs>
                  <a:gs pos="21000">
                    <a:srgbClr val="A6A6A6"/>
                  </a:gs>
                  <a:gs pos="20000">
                    <a:srgbClr val="727271"/>
                  </a:gs>
                  <a:gs pos="0">
                    <a:srgbClr val="FFFFFF"/>
                  </a:gs>
                </a:gsLst>
                <a:lin ang="15300000" scaled="0"/>
                <a:tileRect/>
              </a:gradFill>
              <a:ln w="9525">
                <a:noFill/>
                <a:round/>
                <a:headEnd/>
                <a:tailEnd/>
              </a:ln>
              <a:effectLst>
                <a:outerShdw blurRad="25400" dist="12700" dir="2700000">
                  <a:srgbClr val="000000">
                    <a:alpha val="30000"/>
                  </a:srgbClr>
                </a:outerShdw>
              </a:effectLst>
              <a:scene3d>
                <a:camera prst="orthographicFront"/>
                <a:lightRig rig="threePt" dir="t"/>
              </a:scene3d>
              <a:sp3d>
                <a:bevelT w="25400" h="38100"/>
              </a:sp3d>
            </p:spPr>
            <p:txBody>
              <a:bodyPr vert="horz" wrap="square" lIns="91440" tIns="45720" rIns="91440" bIns="45720" numCol="1" anchor="t" anchorCtr="0" compatLnSpc="1">
                <a:prstTxWarp prst="textNoShape">
                  <a:avLst/>
                </a:prstTxWarp>
              </a:bodyPr>
              <a:lstStyle/>
              <a:p>
                <a:endParaRPr lang="en-US"/>
              </a:p>
            </p:txBody>
          </p:sp>
        </p:grpSp>
        <p:sp>
          <p:nvSpPr>
            <p:cNvPr id="125" name="TextBox 9"/>
            <p:cNvSpPr txBox="1"/>
            <p:nvPr/>
          </p:nvSpPr>
          <p:spPr>
            <a:xfrm rot="21542212">
              <a:off x="769857" y="2851369"/>
              <a:ext cx="1980920" cy="943848"/>
            </a:xfrm>
            <a:prstGeom prst="rect">
              <a:avLst/>
            </a:prstGeom>
          </p:spPr>
          <p:txBody>
            <a:bodyPr wrap="square" rtlCol="0">
              <a:spAutoFit/>
            </a:bodyPr>
            <a:lstStyle/>
            <a:p>
              <a:pPr marL="0" lvl="1">
                <a:spcBef>
                  <a:spcPts val="100"/>
                </a:spcBef>
              </a:pPr>
              <a:r>
                <a:rPr lang="en-US" sz="1100" b="1" dirty="0" smtClean="0"/>
                <a:t>Office: </a:t>
              </a:r>
              <a:r>
                <a:rPr lang="en-US" sz="1100" dirty="0" smtClean="0"/>
                <a:t>703.953.1512</a:t>
              </a:r>
            </a:p>
            <a:p>
              <a:pPr marL="0" lvl="1">
                <a:spcBef>
                  <a:spcPts val="100"/>
                </a:spcBef>
              </a:pPr>
              <a:r>
                <a:rPr lang="en-US" sz="1100" b="1" dirty="0" smtClean="0"/>
                <a:t>Cell: 703</a:t>
              </a:r>
              <a:r>
                <a:rPr lang="en-US" sz="1100" dirty="0" smtClean="0"/>
                <a:t>.615.4946</a:t>
              </a:r>
            </a:p>
            <a:p>
              <a:pPr marL="0" lvl="1">
                <a:spcBef>
                  <a:spcPts val="100"/>
                </a:spcBef>
              </a:pPr>
              <a:r>
                <a:rPr lang="en-US" sz="900" b="1" dirty="0" smtClean="0"/>
                <a:t>Anand.murthy@technikinc.com</a:t>
              </a:r>
            </a:p>
            <a:p>
              <a:pPr marL="0" lvl="1">
                <a:spcBef>
                  <a:spcPts val="100"/>
                </a:spcBef>
              </a:pPr>
              <a:endParaRPr lang="en-US" sz="1050" dirty="0" smtClean="0"/>
            </a:p>
            <a:p>
              <a:pPr marL="0" lvl="1">
                <a:spcBef>
                  <a:spcPts val="100"/>
                </a:spcBef>
              </a:pPr>
              <a:endParaRPr lang="en-US" sz="1050" dirty="0" smtClean="0"/>
            </a:p>
          </p:txBody>
        </p:sp>
      </p:grpSp>
      <p:grpSp>
        <p:nvGrpSpPr>
          <p:cNvPr id="132" name="Group 84"/>
          <p:cNvGrpSpPr/>
          <p:nvPr/>
        </p:nvGrpSpPr>
        <p:grpSpPr>
          <a:xfrm>
            <a:off x="2234003" y="1167188"/>
            <a:ext cx="4395397" cy="1799582"/>
            <a:chOff x="1109105" y="1693259"/>
            <a:chExt cx="6891895" cy="3534569"/>
          </a:xfrm>
        </p:grpSpPr>
        <p:grpSp>
          <p:nvGrpSpPr>
            <p:cNvPr id="133" name="Group 14"/>
            <p:cNvGrpSpPr/>
            <p:nvPr/>
          </p:nvGrpSpPr>
          <p:grpSpPr>
            <a:xfrm>
              <a:off x="2799180" y="1693259"/>
              <a:ext cx="3538721" cy="2110946"/>
              <a:chOff x="0" y="698500"/>
              <a:chExt cx="9144000" cy="5454650"/>
            </a:xfrm>
          </p:grpSpPr>
          <p:sp>
            <p:nvSpPr>
              <p:cNvPr id="151"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3496FF">
                      <a:alpha val="40000"/>
                    </a:srgbClr>
                  </a:gs>
                  <a:gs pos="55000">
                    <a:srgbClr val="1547D8">
                      <a:alpha val="50000"/>
                    </a:srgbClr>
                  </a:gs>
                </a:gsLst>
                <a:lin ang="10800000" scaled="0"/>
                <a:tileRect/>
              </a:gradFill>
              <a:ln w="12700" cap="rnd" cmpd="sng" algn="ctr">
                <a:solidFill>
                  <a:srgbClr val="003399">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sp>
            <p:nvSpPr>
              <p:cNvPr id="152"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6EAFFE">
                      <a:alpha val="40000"/>
                    </a:srgbClr>
                  </a:gs>
                  <a:gs pos="56000">
                    <a:srgbClr val="298FFF">
                      <a:alpha val="40000"/>
                    </a:srgbClr>
                  </a:gs>
                </a:gsLst>
                <a:lin ang="12600000" scaled="0"/>
                <a:tileRect/>
              </a:gradFill>
              <a:ln w="12700" cap="rnd" cmpd="sng" algn="ctr">
                <a:solidFill>
                  <a:srgbClr val="003399">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grpSp>
        <p:grpSp>
          <p:nvGrpSpPr>
            <p:cNvPr id="134" name="Group 33"/>
            <p:cNvGrpSpPr/>
            <p:nvPr/>
          </p:nvGrpSpPr>
          <p:grpSpPr>
            <a:xfrm>
              <a:off x="1143000" y="2209800"/>
              <a:ext cx="3538721" cy="2110946"/>
              <a:chOff x="0" y="698500"/>
              <a:chExt cx="9144000" cy="5454650"/>
            </a:xfrm>
          </p:grpSpPr>
          <p:sp>
            <p:nvSpPr>
              <p:cNvPr id="149"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F51300">
                      <a:alpha val="40000"/>
                    </a:srgbClr>
                  </a:gs>
                  <a:gs pos="55000">
                    <a:srgbClr val="9F0000">
                      <a:alpha val="50000"/>
                    </a:srgbClr>
                  </a:gs>
                </a:gsLst>
                <a:lin ang="10800000" scaled="0"/>
                <a:tileRect/>
              </a:gradFill>
              <a:ln w="12700" cap="rnd" cmpd="sng" algn="ctr">
                <a:solidFill>
                  <a:srgbClr val="8400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sp>
            <p:nvSpPr>
              <p:cNvPr id="150"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FB6162">
                      <a:alpha val="40000"/>
                    </a:srgbClr>
                  </a:gs>
                  <a:gs pos="55000">
                    <a:srgbClr val="FA0F15">
                      <a:alpha val="40000"/>
                    </a:srgbClr>
                  </a:gs>
                </a:gsLst>
                <a:lin ang="12600000" scaled="0"/>
                <a:tileRect/>
              </a:gradFill>
              <a:ln w="12700" cap="rnd" cmpd="sng" algn="ctr">
                <a:solidFill>
                  <a:srgbClr val="8400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grpSp>
        <p:grpSp>
          <p:nvGrpSpPr>
            <p:cNvPr id="135" name="Group 36"/>
            <p:cNvGrpSpPr/>
            <p:nvPr/>
          </p:nvGrpSpPr>
          <p:grpSpPr>
            <a:xfrm>
              <a:off x="4462279" y="2209800"/>
              <a:ext cx="3538721" cy="2110946"/>
              <a:chOff x="0" y="698500"/>
              <a:chExt cx="9144000" cy="5454650"/>
            </a:xfrm>
          </p:grpSpPr>
          <p:sp>
            <p:nvSpPr>
              <p:cNvPr id="147"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21C33C">
                      <a:alpha val="40000"/>
                    </a:srgbClr>
                  </a:gs>
                  <a:gs pos="55000">
                    <a:srgbClr val="126B24">
                      <a:alpha val="50000"/>
                    </a:srgbClr>
                  </a:gs>
                </a:gsLst>
                <a:lin ang="10800000" scaled="0"/>
                <a:tileRect/>
              </a:gradFill>
              <a:ln w="12700" cap="rnd" cmpd="sng" algn="ctr">
                <a:solidFill>
                  <a:srgbClr val="0E5213">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sp>
            <p:nvSpPr>
              <p:cNvPr id="148"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2DFF3D">
                      <a:alpha val="40000"/>
                    </a:srgbClr>
                  </a:gs>
                  <a:gs pos="55000">
                    <a:srgbClr val="26E035">
                      <a:alpha val="40000"/>
                    </a:srgbClr>
                  </a:gs>
                </a:gsLst>
                <a:lin ang="12600000" scaled="0"/>
                <a:tileRect/>
              </a:gradFill>
              <a:ln w="12700" cap="rnd" cmpd="sng" algn="ctr">
                <a:solidFill>
                  <a:srgbClr val="0E5213">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grpSp>
        <p:grpSp>
          <p:nvGrpSpPr>
            <p:cNvPr id="136" name="Group 31"/>
            <p:cNvGrpSpPr>
              <a:grpSpLocks noChangeAspect="1"/>
            </p:cNvGrpSpPr>
            <p:nvPr/>
          </p:nvGrpSpPr>
          <p:grpSpPr>
            <a:xfrm>
              <a:off x="1752600" y="3111500"/>
              <a:ext cx="3540931" cy="2112264"/>
              <a:chOff x="0" y="698500"/>
              <a:chExt cx="9144000" cy="5454650"/>
            </a:xfrm>
          </p:grpSpPr>
          <p:sp>
            <p:nvSpPr>
              <p:cNvPr id="145"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EE5C00">
                      <a:alpha val="40000"/>
                    </a:srgbClr>
                  </a:gs>
                  <a:gs pos="55000">
                    <a:srgbClr val="914900">
                      <a:alpha val="50000"/>
                    </a:srgbClr>
                  </a:gs>
                </a:gsLst>
                <a:lin ang="10800000" scaled="0"/>
                <a:tileRect/>
              </a:gradFill>
              <a:ln w="12700" cap="rnd" cmpd="sng" algn="ctr">
                <a:solidFill>
                  <a:srgbClr val="583C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2000">
                  <a:solidFill>
                    <a:schemeClr val="lt1"/>
                  </a:solidFill>
                  <a:latin typeface="+mn-lt"/>
                </a:endParaRPr>
              </a:p>
            </p:txBody>
          </p:sp>
          <p:sp>
            <p:nvSpPr>
              <p:cNvPr id="146"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F8B43A">
                      <a:alpha val="40000"/>
                    </a:srgbClr>
                  </a:gs>
                  <a:gs pos="55000">
                    <a:srgbClr val="FC8A00">
                      <a:alpha val="50000"/>
                    </a:srgbClr>
                  </a:gs>
                </a:gsLst>
                <a:lin ang="12600000" scaled="0"/>
                <a:tileRect/>
              </a:gradFill>
              <a:ln w="12700" cap="rnd" cmpd="sng" algn="ctr">
                <a:solidFill>
                  <a:srgbClr val="583C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2000">
                  <a:solidFill>
                    <a:schemeClr val="lt1"/>
                  </a:solidFill>
                  <a:latin typeface="+mn-lt"/>
                </a:endParaRPr>
              </a:p>
            </p:txBody>
          </p:sp>
        </p:grpSp>
        <p:grpSp>
          <p:nvGrpSpPr>
            <p:cNvPr id="137" name="Group 44"/>
            <p:cNvGrpSpPr>
              <a:grpSpLocks noChangeAspect="1"/>
            </p:cNvGrpSpPr>
            <p:nvPr/>
          </p:nvGrpSpPr>
          <p:grpSpPr>
            <a:xfrm>
              <a:off x="3850469" y="3115564"/>
              <a:ext cx="3540931" cy="2112264"/>
              <a:chOff x="0" y="698500"/>
              <a:chExt cx="9144000" cy="5454650"/>
            </a:xfrm>
          </p:grpSpPr>
          <p:sp>
            <p:nvSpPr>
              <p:cNvPr id="143"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DCC500">
                      <a:alpha val="40000"/>
                    </a:srgbClr>
                  </a:gs>
                  <a:gs pos="55000">
                    <a:srgbClr val="696500">
                      <a:alpha val="50000"/>
                    </a:srgbClr>
                  </a:gs>
                </a:gsLst>
                <a:lin ang="10800000" scaled="0"/>
                <a:tileRect/>
              </a:gradFill>
              <a:ln w="12700" cap="rnd" cmpd="sng" algn="ctr">
                <a:solidFill>
                  <a:srgbClr val="5152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2000">
                  <a:solidFill>
                    <a:schemeClr val="lt1"/>
                  </a:solidFill>
                  <a:latin typeface="+mn-lt"/>
                </a:endParaRPr>
              </a:p>
            </p:txBody>
          </p:sp>
          <p:sp>
            <p:nvSpPr>
              <p:cNvPr id="144"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FFFC52">
                      <a:alpha val="40000"/>
                    </a:srgbClr>
                  </a:gs>
                  <a:gs pos="55000">
                    <a:srgbClr val="FFE400">
                      <a:alpha val="50000"/>
                    </a:srgbClr>
                  </a:gs>
                </a:gsLst>
                <a:lin ang="12600000" scaled="0"/>
                <a:tileRect/>
              </a:gradFill>
              <a:ln w="12700" cap="rnd" cmpd="sng" algn="ctr">
                <a:solidFill>
                  <a:srgbClr val="5152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2000">
                  <a:solidFill>
                    <a:schemeClr val="lt1"/>
                  </a:solidFill>
                  <a:latin typeface="+mn-lt"/>
                </a:endParaRPr>
              </a:p>
            </p:txBody>
          </p:sp>
        </p:grpSp>
        <p:sp>
          <p:nvSpPr>
            <p:cNvPr id="138" name="TextBox 333"/>
            <p:cNvSpPr txBox="1"/>
            <p:nvPr/>
          </p:nvSpPr>
          <p:spPr>
            <a:xfrm>
              <a:off x="1109105" y="2594012"/>
              <a:ext cx="1860517" cy="746564"/>
            </a:xfrm>
            <a:prstGeom prst="rect">
              <a:avLst/>
            </a:prstGeom>
            <a:noFill/>
            <a:effectLst/>
          </p:spPr>
          <p:txBody>
            <a:bodyPr wrap="square" rtlCol="0">
              <a:spAutoFit/>
            </a:bodyPr>
            <a:lstStyle/>
            <a:p>
              <a:pPr marL="228600" indent="-228600" algn="ctr">
                <a:lnSpc>
                  <a:spcPct val="85000"/>
                </a:lnSpc>
              </a:pPr>
              <a:r>
                <a:rPr lang="en-US" sz="1100" b="1" dirty="0" smtClean="0">
                  <a:solidFill>
                    <a:srgbClr val="94292A"/>
                  </a:solidFill>
                  <a:latin typeface="Arial Narrow"/>
                  <a:cs typeface="Arial Narrow"/>
                </a:rPr>
                <a:t>SOA </a:t>
              </a:r>
            </a:p>
            <a:p>
              <a:pPr marL="228600" indent="-228600" algn="ctr">
                <a:lnSpc>
                  <a:spcPct val="85000"/>
                </a:lnSpc>
              </a:pPr>
              <a:r>
                <a:rPr lang="en-US" sz="1100" b="1" dirty="0" smtClean="0">
                  <a:solidFill>
                    <a:srgbClr val="94292A"/>
                  </a:solidFill>
                  <a:latin typeface="Arial Narrow"/>
                  <a:cs typeface="Arial Narrow"/>
                </a:rPr>
                <a:t>Development</a:t>
              </a:r>
            </a:p>
          </p:txBody>
        </p:sp>
        <p:sp>
          <p:nvSpPr>
            <p:cNvPr id="139" name="TextBox 333"/>
            <p:cNvSpPr txBox="1"/>
            <p:nvPr/>
          </p:nvSpPr>
          <p:spPr>
            <a:xfrm>
              <a:off x="5889798" y="2400887"/>
              <a:ext cx="2104251" cy="746564"/>
            </a:xfrm>
            <a:prstGeom prst="rect">
              <a:avLst/>
            </a:prstGeom>
            <a:noFill/>
            <a:effectLst/>
          </p:spPr>
          <p:txBody>
            <a:bodyPr wrap="square" rtlCol="0">
              <a:spAutoFit/>
            </a:bodyPr>
            <a:lstStyle/>
            <a:p>
              <a:pPr marL="228600" indent="-228600" algn="ctr">
                <a:lnSpc>
                  <a:spcPct val="85000"/>
                </a:lnSpc>
              </a:pPr>
              <a:r>
                <a:rPr lang="en-US" sz="1100" b="1" dirty="0" smtClean="0">
                  <a:solidFill>
                    <a:srgbClr val="0E5327"/>
                  </a:solidFill>
                  <a:latin typeface="Arial Narrow"/>
                  <a:cs typeface="Arial Narrow"/>
                </a:rPr>
                <a:t>Data Center </a:t>
              </a:r>
              <a:br>
                <a:rPr lang="en-US" sz="1100" b="1" dirty="0" smtClean="0">
                  <a:solidFill>
                    <a:srgbClr val="0E5327"/>
                  </a:solidFill>
                  <a:latin typeface="Arial Narrow"/>
                  <a:cs typeface="Arial Narrow"/>
                </a:rPr>
              </a:br>
              <a:r>
                <a:rPr lang="en-US" sz="1100" b="1" dirty="0" smtClean="0">
                  <a:solidFill>
                    <a:srgbClr val="0E5327"/>
                  </a:solidFill>
                  <a:latin typeface="Arial Narrow"/>
                  <a:cs typeface="Arial Narrow"/>
                </a:rPr>
                <a:t>Support</a:t>
              </a:r>
            </a:p>
          </p:txBody>
        </p:sp>
        <p:sp>
          <p:nvSpPr>
            <p:cNvPr id="140" name="TextBox 333"/>
            <p:cNvSpPr txBox="1"/>
            <p:nvPr/>
          </p:nvSpPr>
          <p:spPr>
            <a:xfrm>
              <a:off x="3221797" y="1709241"/>
              <a:ext cx="2201728" cy="746564"/>
            </a:xfrm>
            <a:prstGeom prst="rect">
              <a:avLst/>
            </a:prstGeom>
            <a:noFill/>
            <a:effectLst/>
          </p:spPr>
          <p:txBody>
            <a:bodyPr wrap="square" rtlCol="0">
              <a:spAutoFit/>
            </a:bodyPr>
            <a:lstStyle/>
            <a:p>
              <a:pPr marL="228600" indent="-228600" algn="ctr">
                <a:lnSpc>
                  <a:spcPct val="85000"/>
                </a:lnSpc>
              </a:pPr>
              <a:r>
                <a:rPr lang="en-US" sz="1100" b="1" dirty="0" smtClean="0">
                  <a:solidFill>
                    <a:srgbClr val="3B5CA8"/>
                  </a:solidFill>
                  <a:latin typeface="Arial Narrow"/>
                  <a:cs typeface="Arial Narrow"/>
                </a:rPr>
                <a:t>Database Administration</a:t>
              </a:r>
            </a:p>
          </p:txBody>
        </p:sp>
        <p:sp>
          <p:nvSpPr>
            <p:cNvPr id="141" name="TextBox 333"/>
            <p:cNvSpPr txBox="1"/>
            <p:nvPr/>
          </p:nvSpPr>
          <p:spPr>
            <a:xfrm>
              <a:off x="2265956" y="4040389"/>
              <a:ext cx="1860517" cy="746564"/>
            </a:xfrm>
            <a:prstGeom prst="rect">
              <a:avLst/>
            </a:prstGeom>
            <a:noFill/>
            <a:effectLst/>
          </p:spPr>
          <p:txBody>
            <a:bodyPr wrap="square" rtlCol="0">
              <a:spAutoFit/>
            </a:bodyPr>
            <a:lstStyle/>
            <a:p>
              <a:pPr marL="228600" indent="-228600" algn="ctr">
                <a:lnSpc>
                  <a:spcPct val="85000"/>
                </a:lnSpc>
              </a:pPr>
              <a:r>
                <a:rPr lang="en-US" sz="1100" b="1" dirty="0" smtClean="0">
                  <a:solidFill>
                    <a:srgbClr val="955400"/>
                  </a:solidFill>
                  <a:latin typeface="Arial Narrow"/>
                  <a:cs typeface="Arial Narrow"/>
                </a:rPr>
                <a:t>Helpdesk</a:t>
              </a:r>
            </a:p>
            <a:p>
              <a:pPr marL="228600" indent="-228600" algn="ctr">
                <a:lnSpc>
                  <a:spcPct val="85000"/>
                </a:lnSpc>
              </a:pPr>
              <a:r>
                <a:rPr lang="en-US" sz="1100" b="1" dirty="0" smtClean="0">
                  <a:solidFill>
                    <a:srgbClr val="955400"/>
                  </a:solidFill>
                  <a:latin typeface="Arial Narrow"/>
                  <a:cs typeface="Arial Narrow"/>
                </a:rPr>
                <a:t>Support</a:t>
              </a:r>
            </a:p>
          </p:txBody>
        </p:sp>
        <p:sp>
          <p:nvSpPr>
            <p:cNvPr id="142" name="TextBox 333"/>
            <p:cNvSpPr txBox="1"/>
            <p:nvPr/>
          </p:nvSpPr>
          <p:spPr>
            <a:xfrm>
              <a:off x="4945683" y="4040389"/>
              <a:ext cx="1860517" cy="746564"/>
            </a:xfrm>
            <a:prstGeom prst="rect">
              <a:avLst/>
            </a:prstGeom>
            <a:noFill/>
            <a:effectLst/>
          </p:spPr>
          <p:txBody>
            <a:bodyPr wrap="square" rtlCol="0">
              <a:spAutoFit/>
            </a:bodyPr>
            <a:lstStyle/>
            <a:p>
              <a:pPr marL="228600" indent="-228600" algn="ctr">
                <a:lnSpc>
                  <a:spcPct val="85000"/>
                </a:lnSpc>
              </a:pPr>
              <a:r>
                <a:rPr lang="en-US" sz="1100" b="1" dirty="0" smtClean="0">
                  <a:solidFill>
                    <a:srgbClr val="837D00"/>
                  </a:solidFill>
                  <a:latin typeface="Arial Narrow"/>
                  <a:cs typeface="Arial Narrow"/>
                </a:rPr>
                <a:t>Application Support</a:t>
              </a:r>
            </a:p>
          </p:txBody>
        </p:sp>
      </p:grpSp>
      <p:sp>
        <p:nvSpPr>
          <p:cNvPr id="155" name="Oval 154"/>
          <p:cNvSpPr/>
          <p:nvPr/>
        </p:nvSpPr>
        <p:spPr bwMode="auto">
          <a:xfrm>
            <a:off x="4040144" y="1676120"/>
            <a:ext cx="760456" cy="762280"/>
          </a:xfrm>
          <a:prstGeom prst="ellipse">
            <a:avLst/>
          </a:prstGeom>
          <a:solidFill>
            <a:schemeClr val="accent3">
              <a:lumMod val="20000"/>
              <a:lumOff val="80000"/>
              <a:alpha val="85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2"/>
              </a:solidFill>
              <a:effectLst/>
              <a:latin typeface="Arial Narrow" pitchFamily="34" charset="0"/>
              <a:cs typeface="Arial" pitchFamily="34" charset="0"/>
            </a:endParaRPr>
          </a:p>
        </p:txBody>
      </p:sp>
      <p:sp>
        <p:nvSpPr>
          <p:cNvPr id="4" name="TextBox 3"/>
          <p:cNvSpPr txBox="1"/>
          <p:nvPr/>
        </p:nvSpPr>
        <p:spPr>
          <a:xfrm>
            <a:off x="4044521" y="1828800"/>
            <a:ext cx="832279" cy="430887"/>
          </a:xfrm>
          <a:prstGeom prst="rect">
            <a:avLst/>
          </a:prstGeom>
          <a:noFill/>
        </p:spPr>
        <p:txBody>
          <a:bodyPr wrap="none" rtlCol="0">
            <a:spAutoFit/>
          </a:bodyPr>
          <a:lstStyle/>
          <a:p>
            <a:pPr algn="ctr"/>
            <a:r>
              <a:rPr lang="en-US" sz="1100" b="1" dirty="0">
                <a:solidFill>
                  <a:schemeClr val="tx2"/>
                </a:solidFill>
                <a:latin typeface="Arial Narrow" pitchFamily="34" charset="0"/>
                <a:cs typeface="Arial" pitchFamily="34" charset="0"/>
              </a:rPr>
              <a:t>Proven </a:t>
            </a:r>
            <a:endParaRPr lang="en-US" sz="1100" b="1" dirty="0" smtClean="0">
              <a:solidFill>
                <a:schemeClr val="tx2"/>
              </a:solidFill>
              <a:latin typeface="Arial Narrow" pitchFamily="34" charset="0"/>
              <a:cs typeface="Arial" pitchFamily="34" charset="0"/>
            </a:endParaRPr>
          </a:p>
          <a:p>
            <a:r>
              <a:rPr lang="en-US" sz="1100" b="1" dirty="0" smtClean="0">
                <a:solidFill>
                  <a:schemeClr val="tx2"/>
                </a:solidFill>
                <a:latin typeface="Arial Narrow" pitchFamily="34" charset="0"/>
                <a:cs typeface="Arial" pitchFamily="34" charset="0"/>
              </a:rPr>
              <a:t>Capabilities</a:t>
            </a:r>
            <a:endParaRPr lang="en-US" sz="1100" b="1" dirty="0">
              <a:solidFill>
                <a:schemeClr val="tx2"/>
              </a:solidFill>
              <a:latin typeface="Arial Narrow" pitchFamily="34" charset="0"/>
              <a:cs typeface="Arial" pitchFamily="34" charset="0"/>
            </a:endParaRPr>
          </a:p>
        </p:txBody>
      </p:sp>
      <p:sp>
        <p:nvSpPr>
          <p:cNvPr id="73" name="TextBox 72"/>
          <p:cNvSpPr txBox="1"/>
          <p:nvPr/>
        </p:nvSpPr>
        <p:spPr>
          <a:xfrm>
            <a:off x="4585128" y="6310315"/>
            <a:ext cx="4558872" cy="307777"/>
          </a:xfrm>
          <a:prstGeom prst="rect">
            <a:avLst/>
          </a:prstGeom>
          <a:noFill/>
        </p:spPr>
        <p:txBody>
          <a:bodyPr wrap="square">
            <a:spAutoFit/>
          </a:bodyPr>
          <a:lstStyle/>
          <a:p>
            <a:pPr fontAlgn="auto">
              <a:spcBef>
                <a:spcPts val="0"/>
              </a:spcBef>
              <a:spcAft>
                <a:spcPts val="0"/>
              </a:spcAft>
              <a:defRPr/>
            </a:pPr>
            <a:r>
              <a:rPr lang="en-US" sz="1400" dirty="0">
                <a:solidFill>
                  <a:schemeClr val="bg1">
                    <a:lumMod val="50000"/>
                  </a:schemeClr>
                </a:solidFill>
                <a:latin typeface="+mn-lt"/>
                <a:cs typeface="+mn-cs"/>
              </a:rPr>
              <a:t>1 </a:t>
            </a:r>
            <a:r>
              <a:rPr lang="en-US" sz="1400" dirty="0" smtClean="0">
                <a:solidFill>
                  <a:schemeClr val="bg1">
                    <a:lumMod val="50000"/>
                  </a:schemeClr>
                </a:solidFill>
                <a:latin typeface="+mn-lt"/>
                <a:cs typeface="+mn-cs"/>
              </a:rPr>
              <a:t>Overview 2 </a:t>
            </a:r>
            <a:r>
              <a:rPr lang="en-US" sz="1400" dirty="0">
                <a:solidFill>
                  <a:schemeClr val="bg1">
                    <a:lumMod val="50000"/>
                  </a:schemeClr>
                </a:solidFill>
                <a:latin typeface="+mn-lt"/>
                <a:cs typeface="+mn-cs"/>
              </a:rPr>
              <a:t>Capabilities 3 Past Performance </a:t>
            </a:r>
            <a:r>
              <a:rPr lang="en-US" sz="1400" dirty="0">
                <a:solidFill>
                  <a:srgbClr val="111CEA"/>
                </a:solidFill>
                <a:latin typeface="+mn-lt"/>
                <a:cs typeface="+mn-cs"/>
              </a:rPr>
              <a:t>4 In Summary</a:t>
            </a:r>
          </a:p>
        </p:txBody>
      </p:sp>
    </p:spTree>
    <p:extLst>
      <p:ext uri="{BB962C8B-B14F-4D97-AF65-F5344CB8AC3E}">
        <p14:creationId xmlns:p14="http://schemas.microsoft.com/office/powerpoint/2010/main" val="3420670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3657600" y="1584282"/>
            <a:ext cx="2400689" cy="2378118"/>
            <a:chOff x="3657600" y="1584282"/>
            <a:chExt cx="2400689" cy="2378118"/>
          </a:xfrm>
        </p:grpSpPr>
        <p:pic>
          <p:nvPicPr>
            <p:cNvPr id="21" name="Picture 20" descr="post_it_note_1_1.jpg"/>
            <p:cNvPicPr>
              <a:picLocks noChangeAspect="1"/>
            </p:cNvPicPr>
            <p:nvPr/>
          </p:nvPicPr>
          <p:blipFill>
            <a:blip r:embed="rId2" cstate="print"/>
            <a:srcRect l="19267" t="9914" r="19267" b="15259"/>
            <a:stretch>
              <a:fillRect/>
            </a:stretch>
          </p:blipFill>
          <p:spPr>
            <a:xfrm>
              <a:off x="3657600" y="1584282"/>
              <a:ext cx="2400689" cy="2378118"/>
            </a:xfrm>
            <a:prstGeom prst="rect">
              <a:avLst/>
            </a:prstGeom>
          </p:spPr>
        </p:pic>
        <p:sp>
          <p:nvSpPr>
            <p:cNvPr id="26" name="Text Box 2"/>
            <p:cNvSpPr txBox="1">
              <a:spLocks noChangeArrowheads="1"/>
            </p:cNvSpPr>
            <p:nvPr/>
          </p:nvSpPr>
          <p:spPr bwMode="auto">
            <a:xfrm rot="21438366">
              <a:off x="3836312" y="1800630"/>
              <a:ext cx="2089589" cy="1946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algn="just">
                <a:spcBef>
                  <a:spcPts val="500"/>
                </a:spcBef>
                <a:spcAft>
                  <a:spcPts val="500"/>
                </a:spcAft>
              </a:pPr>
              <a:r>
                <a:rPr lang="en-US" sz="1100" dirty="0" smtClean="0">
                  <a:solidFill>
                    <a:schemeClr val="tx1">
                      <a:lumMod val="85000"/>
                      <a:lumOff val="15000"/>
                    </a:schemeClr>
                  </a:solidFill>
                  <a:latin typeface="Arial Narrow" pitchFamily="34" charset="0"/>
                  <a:cs typeface="Arial" pitchFamily="34" charset="0"/>
                </a:rPr>
                <a:t>“Your services contribute to our program's success and ultimately help the VA provide better health care for Veterans. Working with you on the project it was clear you cared about the quality of your work, how it benefited the Veteran, and you weren't afraid of a few road bumps -- it really showed in your work.”</a:t>
              </a:r>
            </a:p>
            <a:p>
              <a:pPr marL="0" marR="0" lvl="0" indent="0" algn="l" defTabSz="914400" rtl="0" eaLnBrk="1" fontAlgn="base" latinLnBrk="0" hangingPunct="1">
                <a:lnSpc>
                  <a:spcPct val="100000"/>
                </a:lnSpc>
                <a:spcBef>
                  <a:spcPts val="300"/>
                </a:spcBef>
                <a:spcAft>
                  <a:spcPts val="500"/>
                </a:spcAft>
                <a:buClrTx/>
                <a:buSzTx/>
                <a:buFontTx/>
                <a:buNone/>
                <a:tabLst/>
              </a:pPr>
              <a:r>
                <a:rPr kumimoji="0" lang="en-US" sz="1000" b="0" i="1" u="none" strike="noStrike" cap="none" normalizeH="0" baseline="0" dirty="0" smtClean="0">
                  <a:ln>
                    <a:noFill/>
                  </a:ln>
                  <a:solidFill>
                    <a:srgbClr val="1F497D"/>
                  </a:solidFill>
                  <a:effectLst/>
                  <a:latin typeface="Arial Narrow" pitchFamily="34" charset="0"/>
                  <a:cs typeface="Arial" pitchFamily="34" charset="0"/>
                </a:rPr>
                <a:t>VHA Innovations Coordinator</a:t>
              </a:r>
              <a:br>
                <a:rPr kumimoji="0" lang="en-US" sz="1000" b="0" i="1" u="none" strike="noStrike" cap="none" normalizeH="0" baseline="0" dirty="0" smtClean="0">
                  <a:ln>
                    <a:noFill/>
                  </a:ln>
                  <a:solidFill>
                    <a:srgbClr val="1F497D"/>
                  </a:solidFill>
                  <a:effectLst/>
                  <a:latin typeface="Arial Narrow" pitchFamily="34" charset="0"/>
                  <a:cs typeface="Arial" pitchFamily="34" charset="0"/>
                </a:rPr>
              </a:br>
              <a:r>
                <a:rPr kumimoji="0" lang="en-US" sz="1000" b="0" i="1" u="none" strike="noStrike" cap="none" normalizeH="0" baseline="0" dirty="0" smtClean="0">
                  <a:ln>
                    <a:noFill/>
                  </a:ln>
                  <a:solidFill>
                    <a:srgbClr val="1F497D"/>
                  </a:solidFill>
                  <a:effectLst/>
                  <a:latin typeface="Arial Narrow" pitchFamily="34" charset="0"/>
                  <a:cs typeface="Arial" pitchFamily="34" charset="0"/>
                </a:rPr>
                <a:t>Department of Veteran Affairs</a:t>
              </a:r>
            </a:p>
          </p:txBody>
        </p:sp>
      </p:gr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822" t="36777" r="5070" b="23553"/>
          <a:stretch/>
        </p:blipFill>
        <p:spPr>
          <a:xfrm>
            <a:off x="1752600" y="1143000"/>
            <a:ext cx="5562600" cy="457200"/>
          </a:xfrm>
          <a:prstGeom prst="rect">
            <a:avLst/>
          </a:prstGeom>
        </p:spPr>
      </p:pic>
      <p:sp>
        <p:nvSpPr>
          <p:cNvPr id="16" name="Rectangle 15"/>
          <p:cNvSpPr/>
          <p:nvPr/>
        </p:nvSpPr>
        <p:spPr>
          <a:xfrm>
            <a:off x="906780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28600" y="-76200"/>
            <a:ext cx="8915400" cy="1143000"/>
          </a:xfrm>
        </p:spPr>
        <p:txBody>
          <a:bodyPr rtlCol="0">
            <a:normAutofit/>
          </a:bodyPr>
          <a:lstStyle/>
          <a:p>
            <a:pPr algn="l"/>
            <a:r>
              <a:rPr lang="en-US" sz="3200" dirty="0" smtClean="0">
                <a:solidFill>
                  <a:schemeClr val="bg1"/>
                </a:solidFill>
                <a:latin typeface="+mn-lt"/>
              </a:rPr>
              <a:t>Customer Testimonials</a:t>
            </a:r>
            <a:r>
              <a:rPr lang="en-US" sz="2400" dirty="0"/>
              <a:t> </a:t>
            </a:r>
          </a:p>
        </p:txBody>
      </p:sp>
      <p:sp>
        <p:nvSpPr>
          <p:cNvPr id="7" name="Rectangle 6"/>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082" name="AutoShape 2"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 name="Picture 18" descr="tek_transparent_original_small_version 2"/>
          <p:cNvPicPr/>
          <p:nvPr/>
        </p:nvPicPr>
        <p:blipFill>
          <a:blip r:embed="rId4" cstate="print"/>
          <a:srcRect/>
          <a:stretch>
            <a:fillRect/>
          </a:stretch>
        </p:blipFill>
        <p:spPr bwMode="auto">
          <a:xfrm>
            <a:off x="228600" y="6324600"/>
            <a:ext cx="1676400" cy="381000"/>
          </a:xfrm>
          <a:prstGeom prst="rect">
            <a:avLst/>
          </a:prstGeom>
          <a:noFill/>
          <a:ln w="9525">
            <a:noFill/>
            <a:miter lim="800000"/>
            <a:headEnd/>
            <a:tailEnd/>
          </a:ln>
        </p:spPr>
      </p:pic>
      <p:sp>
        <p:nvSpPr>
          <p:cNvPr id="23" name="Oval 22"/>
          <p:cNvSpPr/>
          <p:nvPr/>
        </p:nvSpPr>
        <p:spPr>
          <a:xfrm>
            <a:off x="74676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77724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8077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83820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2" name="Group 21"/>
          <p:cNvGrpSpPr/>
          <p:nvPr/>
        </p:nvGrpSpPr>
        <p:grpSpPr>
          <a:xfrm>
            <a:off x="152400" y="1600200"/>
            <a:ext cx="3537857" cy="4267200"/>
            <a:chOff x="381000" y="1143000"/>
            <a:chExt cx="3537857" cy="4267200"/>
          </a:xfrm>
        </p:grpSpPr>
        <p:pic>
          <p:nvPicPr>
            <p:cNvPr id="18" name="Picture 17" descr="post_it_note_1_1.jpg"/>
            <p:cNvPicPr>
              <a:picLocks noChangeAspect="1"/>
            </p:cNvPicPr>
            <p:nvPr/>
          </p:nvPicPr>
          <p:blipFill>
            <a:blip r:embed="rId5" cstate="print"/>
            <a:srcRect l="19267" t="9914" r="19267" b="15259"/>
            <a:stretch>
              <a:fillRect/>
            </a:stretch>
          </p:blipFill>
          <p:spPr>
            <a:xfrm>
              <a:off x="381000" y="1143000"/>
              <a:ext cx="3537857" cy="4267200"/>
            </a:xfrm>
            <a:prstGeom prst="rect">
              <a:avLst/>
            </a:prstGeom>
          </p:spPr>
        </p:pic>
        <p:sp>
          <p:nvSpPr>
            <p:cNvPr id="1027" name="Text Box 3"/>
            <p:cNvSpPr txBox="1">
              <a:spLocks noChangeArrowheads="1"/>
            </p:cNvSpPr>
            <p:nvPr/>
          </p:nvSpPr>
          <p:spPr bwMode="auto">
            <a:xfrm rot="21413825">
              <a:off x="664184" y="1693489"/>
              <a:ext cx="3048000" cy="3414707"/>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ts val="500"/>
                </a:spcBef>
                <a:spcAft>
                  <a:spcPts val="500"/>
                </a:spcAft>
                <a:buClrTx/>
                <a:buSzTx/>
                <a:buFontTx/>
                <a:buNone/>
                <a:tabLst/>
              </a:pPr>
              <a:r>
                <a:rPr kumimoji="0" lang="en-US" sz="1100" b="0" i="0" u="none" strike="noStrike" cap="none" normalizeH="0" baseline="0" dirty="0" smtClean="0">
                  <a:ln>
                    <a:noFill/>
                  </a:ln>
                  <a:solidFill>
                    <a:schemeClr val="tx1">
                      <a:lumMod val="85000"/>
                      <a:lumOff val="15000"/>
                    </a:schemeClr>
                  </a:solidFill>
                  <a:effectLst/>
                  <a:latin typeface="Arial Narrow" pitchFamily="34" charset="0"/>
                  <a:cs typeface="Arial" pitchFamily="34" charset="0"/>
                </a:rPr>
                <a:t>“… Working with a team that is as intent on satisfying the customer by bringing in expert and professional employee’s that are single focused on in budget and on time project  completion is a quality lacking in many organizations today but not yours. The project managers, system analysts and developers that your organization provide us were superb to say the least. The expertise they brought was beneficial in the successful deployment and use of the VSPS application. This success will allow Veterinary Services to trace animal disease and continue to protect the American public for years to come. Any organization (public or private sector) that engages your company for contract work is going to find a company that is capable of working across multifunctional and diverse groups to find and resolve their needs.  I would highly recommend Technik, Inc. to any organization wanting to produce an IT project successfully.”</a:t>
              </a:r>
            </a:p>
            <a:p>
              <a:pPr marL="0" marR="0" lvl="0" indent="0" algn="l" defTabSz="914400" rtl="0" eaLnBrk="1" fontAlgn="base" latinLnBrk="0" hangingPunct="1">
                <a:lnSpc>
                  <a:spcPct val="100000"/>
                </a:lnSpc>
                <a:spcBef>
                  <a:spcPts val="300"/>
                </a:spcBef>
                <a:spcAft>
                  <a:spcPts val="500"/>
                </a:spcAft>
                <a:buClrTx/>
                <a:buSzTx/>
                <a:buFontTx/>
                <a:buNone/>
                <a:tabLst/>
              </a:pPr>
              <a:r>
                <a:rPr kumimoji="0" lang="en-US" sz="1100" b="0" i="1" u="none" strike="noStrike" cap="none" normalizeH="0" baseline="0" dirty="0" smtClean="0">
                  <a:ln>
                    <a:noFill/>
                  </a:ln>
                  <a:solidFill>
                    <a:srgbClr val="1F497D"/>
                  </a:solidFill>
                  <a:effectLst/>
                  <a:latin typeface="Arial Narrow" pitchFamily="34" charset="0"/>
                  <a:cs typeface="Arial" pitchFamily="34" charset="0"/>
                </a:rPr>
                <a:t>Director, Software Services &amp; Delivery</a:t>
              </a:r>
              <a:br>
                <a:rPr kumimoji="0" lang="en-US" sz="1100" b="0" i="1" u="none" strike="noStrike" cap="none" normalizeH="0" baseline="0" dirty="0" smtClean="0">
                  <a:ln>
                    <a:noFill/>
                  </a:ln>
                  <a:solidFill>
                    <a:srgbClr val="1F497D"/>
                  </a:solidFill>
                  <a:effectLst/>
                  <a:latin typeface="Arial Narrow" pitchFamily="34" charset="0"/>
                  <a:cs typeface="Arial" pitchFamily="34" charset="0"/>
                </a:rPr>
              </a:br>
              <a:r>
                <a:rPr kumimoji="0" lang="en-US" sz="1100" b="0" i="1" u="none" strike="noStrike" cap="none" normalizeH="0" baseline="0" dirty="0" smtClean="0">
                  <a:ln>
                    <a:noFill/>
                  </a:ln>
                  <a:solidFill>
                    <a:srgbClr val="1F497D"/>
                  </a:solidFill>
                  <a:effectLst/>
                  <a:latin typeface="Arial Narrow" pitchFamily="34" charset="0"/>
                  <a:cs typeface="Arial" pitchFamily="34" charset="0"/>
                </a:rPr>
                <a:t>US Department of Agriculture, APHIS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Narrow" pitchFamily="34" charset="0"/>
                <a:cs typeface="Arial" pitchFamily="34" charset="0"/>
              </a:endParaRPr>
            </a:p>
          </p:txBody>
        </p:sp>
      </p:grpSp>
      <p:grpSp>
        <p:nvGrpSpPr>
          <p:cNvPr id="29" name="Group 28"/>
          <p:cNvGrpSpPr/>
          <p:nvPr/>
        </p:nvGrpSpPr>
        <p:grpSpPr>
          <a:xfrm>
            <a:off x="6096000" y="1524000"/>
            <a:ext cx="2912425" cy="3838700"/>
            <a:chOff x="6096000" y="1114300"/>
            <a:chExt cx="3048000" cy="3838700"/>
          </a:xfrm>
        </p:grpSpPr>
        <p:pic>
          <p:nvPicPr>
            <p:cNvPr id="28" name="Picture 27" descr="post_it_note_1_1.jpg"/>
            <p:cNvPicPr>
              <a:picLocks noChangeAspect="1"/>
            </p:cNvPicPr>
            <p:nvPr/>
          </p:nvPicPr>
          <p:blipFill>
            <a:blip r:embed="rId6" cstate="print"/>
            <a:srcRect l="19267" t="9914" r="19267" b="15259"/>
            <a:stretch>
              <a:fillRect/>
            </a:stretch>
          </p:blipFill>
          <p:spPr>
            <a:xfrm>
              <a:off x="6096000" y="1114300"/>
              <a:ext cx="3048000" cy="3838700"/>
            </a:xfrm>
            <a:prstGeom prst="rect">
              <a:avLst/>
            </a:prstGeom>
          </p:spPr>
        </p:pic>
        <p:sp>
          <p:nvSpPr>
            <p:cNvPr id="1026" name="Text Box 2"/>
            <p:cNvSpPr txBox="1">
              <a:spLocks noChangeArrowheads="1"/>
            </p:cNvSpPr>
            <p:nvPr/>
          </p:nvSpPr>
          <p:spPr bwMode="auto">
            <a:xfrm rot="21433324">
              <a:off x="6333403" y="1613320"/>
              <a:ext cx="2613494" cy="2895599"/>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en-US" sz="1100" b="0" i="0" u="none" strike="noStrike" cap="none" normalizeH="0" baseline="0" dirty="0" smtClean="0">
                  <a:ln>
                    <a:noFill/>
                  </a:ln>
                  <a:solidFill>
                    <a:schemeClr val="tx1">
                      <a:lumMod val="85000"/>
                      <a:lumOff val="15000"/>
                    </a:schemeClr>
                  </a:solidFill>
                  <a:effectLst/>
                  <a:latin typeface="Arial Narrow" pitchFamily="34" charset="0"/>
                  <a:cs typeface="Arial" pitchFamily="34" charset="0"/>
                </a:rPr>
                <a:t>“As we have come to the close of our VA Innovations Project for the Daily Plan we would like to take this opportunity to thank you for all of your efforts in helping us to develop this project into an outstanding product. You were instrumental in providing us with the support that we needed to be able to take our vision and turn it into a viable, workable tool that others in the VA may be able to use in the future to provide our Veteran patients with Safe Patient Care. The time and energy that you put forth to make this project successful is evidence of your compassion to our Nation’s Veterans. Please accept our sincere gratitude and know that your efforts are certainly appreciated.”</a:t>
              </a:r>
            </a:p>
            <a:p>
              <a:pPr marL="0" marR="0" lvl="0" indent="0" algn="l" defTabSz="914400" rtl="0" eaLnBrk="1" fontAlgn="base" latinLnBrk="0" hangingPunct="1">
                <a:lnSpc>
                  <a:spcPct val="100000"/>
                </a:lnSpc>
                <a:spcBef>
                  <a:spcPts val="300"/>
                </a:spcBef>
                <a:spcAft>
                  <a:spcPts val="500"/>
                </a:spcAft>
                <a:buClrTx/>
                <a:buSzTx/>
                <a:buFontTx/>
                <a:buNone/>
                <a:tabLst/>
              </a:pPr>
              <a:r>
                <a:rPr kumimoji="0" lang="en-US" sz="1000" b="0" i="1" u="none" strike="noStrike" cap="none" normalizeH="0" baseline="0" dirty="0" smtClean="0">
                  <a:ln>
                    <a:noFill/>
                  </a:ln>
                  <a:solidFill>
                    <a:srgbClr val="1F497D"/>
                  </a:solidFill>
                  <a:effectLst/>
                  <a:latin typeface="Arial Narrow" pitchFamily="34" charset="0"/>
                  <a:cs typeface="Arial" pitchFamily="34" charset="0"/>
                </a:rPr>
                <a:t>Program Manager, </a:t>
              </a:r>
              <a:br>
                <a:rPr kumimoji="0" lang="en-US" sz="1000" b="0" i="1" u="none" strike="noStrike" cap="none" normalizeH="0" baseline="0" dirty="0" smtClean="0">
                  <a:ln>
                    <a:noFill/>
                  </a:ln>
                  <a:solidFill>
                    <a:srgbClr val="1F497D"/>
                  </a:solidFill>
                  <a:effectLst/>
                  <a:latin typeface="Arial Narrow" pitchFamily="34" charset="0"/>
                  <a:cs typeface="Arial" pitchFamily="34" charset="0"/>
                </a:rPr>
              </a:br>
              <a:r>
                <a:rPr kumimoji="0" lang="en-US" sz="1000" b="0" i="1" u="none" strike="noStrike" cap="none" normalizeH="0" baseline="0" dirty="0" smtClean="0">
                  <a:ln>
                    <a:noFill/>
                  </a:ln>
                  <a:solidFill>
                    <a:srgbClr val="1F497D"/>
                  </a:solidFill>
                  <a:effectLst/>
                  <a:latin typeface="Arial Narrow" pitchFamily="34" charset="0"/>
                  <a:cs typeface="Arial" pitchFamily="34" charset="0"/>
                </a:rPr>
                <a:t>Department of Veteran Affairs</a:t>
              </a:r>
              <a:br>
                <a:rPr kumimoji="0" lang="en-US" sz="1000" b="0" i="1" u="none" strike="noStrike" cap="none" normalizeH="0" baseline="0" dirty="0" smtClean="0">
                  <a:ln>
                    <a:noFill/>
                  </a:ln>
                  <a:solidFill>
                    <a:srgbClr val="1F497D"/>
                  </a:solidFill>
                  <a:effectLst/>
                  <a:latin typeface="Arial Narrow" pitchFamily="34" charset="0"/>
                  <a:cs typeface="Arial" pitchFamily="34" charset="0"/>
                </a:rPr>
              </a:br>
              <a:endParaRPr kumimoji="0" lang="en-US" sz="1000" b="0" i="1" u="none" strike="noStrike" cap="none" normalizeH="0" baseline="0" dirty="0" smtClean="0">
                <a:ln>
                  <a:noFill/>
                </a:ln>
                <a:solidFill>
                  <a:srgbClr val="1F497D"/>
                </a:solidFill>
                <a:effectLst/>
                <a:latin typeface="Arial Narrow" pitchFamily="34" charset="0"/>
                <a:cs typeface="Arial" pitchFamily="34" charset="0"/>
              </a:endParaRPr>
            </a:p>
          </p:txBody>
        </p:sp>
      </p:grpSp>
      <p:pic>
        <p:nvPicPr>
          <p:cNvPr id="33" name="Picture 32" descr="post_it_note_1_1.jpg"/>
          <p:cNvPicPr>
            <a:picLocks noChangeAspect="1"/>
          </p:cNvPicPr>
          <p:nvPr/>
        </p:nvPicPr>
        <p:blipFill>
          <a:blip r:embed="rId7" cstate="print"/>
          <a:srcRect l="19267" t="9914" r="19267" b="15259"/>
          <a:stretch>
            <a:fillRect/>
          </a:stretch>
        </p:blipFill>
        <p:spPr>
          <a:xfrm>
            <a:off x="3716975" y="3962400"/>
            <a:ext cx="2400689" cy="2133600"/>
          </a:xfrm>
          <a:prstGeom prst="rect">
            <a:avLst/>
          </a:prstGeom>
        </p:spPr>
      </p:pic>
      <p:sp>
        <p:nvSpPr>
          <p:cNvPr id="34" name="Text Box 2"/>
          <p:cNvSpPr txBox="1">
            <a:spLocks noChangeArrowheads="1"/>
          </p:cNvSpPr>
          <p:nvPr/>
        </p:nvSpPr>
        <p:spPr bwMode="auto">
          <a:xfrm rot="21438366">
            <a:off x="3888860" y="4285274"/>
            <a:ext cx="2089589" cy="16561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algn="just">
              <a:spcBef>
                <a:spcPts val="500"/>
              </a:spcBef>
              <a:spcAft>
                <a:spcPts val="500"/>
              </a:spcAft>
            </a:pPr>
            <a:r>
              <a:rPr lang="en-US" sz="1100" dirty="0" smtClean="0">
                <a:solidFill>
                  <a:schemeClr val="tx1">
                    <a:lumMod val="85000"/>
                    <a:lumOff val="15000"/>
                  </a:schemeClr>
                </a:solidFill>
                <a:latin typeface="Arial Narrow" pitchFamily="34" charset="0"/>
                <a:cs typeface="Arial" pitchFamily="34" charset="0"/>
              </a:rPr>
              <a:t>“I would like to commend you for your contributions to this organization.  Your leadership ability and your exceptional technical and analytical skills have provided our organization with numerous successes”</a:t>
            </a:r>
          </a:p>
          <a:p>
            <a:pPr lvl="0">
              <a:spcBef>
                <a:spcPts val="300"/>
              </a:spcBef>
              <a:spcAft>
                <a:spcPts val="500"/>
              </a:spcAft>
            </a:pPr>
            <a:r>
              <a:rPr lang="en-US" sz="1000" i="1" dirty="0" smtClean="0">
                <a:solidFill>
                  <a:srgbClr val="1F497D"/>
                </a:solidFill>
                <a:latin typeface="Arial Narrow" pitchFamily="34" charset="0"/>
                <a:cs typeface="Arial" pitchFamily="34" charset="0"/>
              </a:rPr>
              <a:t>Office of the Assistant Secretary of Army, Manpower and Reserve Affairs</a:t>
            </a:r>
            <a:endParaRPr kumimoji="0" lang="en-US" sz="1800" b="0" i="0" u="none" strike="noStrike" cap="none" normalizeH="0" baseline="0" dirty="0" smtClean="0">
              <a:ln>
                <a:noFill/>
              </a:ln>
              <a:solidFill>
                <a:schemeClr val="tx1"/>
              </a:solidFill>
              <a:effectLst/>
              <a:latin typeface="Arial Narrow" pitchFamily="34" charset="0"/>
              <a:cs typeface="Arial" pitchFamily="34" charset="0"/>
            </a:endParaRPr>
          </a:p>
        </p:txBody>
      </p:sp>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t="24046" b="14415"/>
          <a:stretch/>
        </p:blipFill>
        <p:spPr>
          <a:xfrm>
            <a:off x="5982759" y="6265928"/>
            <a:ext cx="3105150" cy="457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0" y="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9067800" y="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p:cNvSpPr/>
          <p:nvPr/>
        </p:nvSpPr>
        <p:spPr>
          <a:xfrm>
            <a:off x="75438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78486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81534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p:cNvSpPr/>
          <p:nvPr/>
        </p:nvSpPr>
        <p:spPr>
          <a:xfrm>
            <a:off x="8458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1" name="Picture 90" descr="tek_transparent_original_small_version 2"/>
          <p:cNvPicPr/>
          <p:nvPr/>
        </p:nvPicPr>
        <p:blipFill>
          <a:blip r:embed="rId3" cstate="print"/>
          <a:srcRect/>
          <a:stretch>
            <a:fillRect/>
          </a:stretch>
        </p:blipFill>
        <p:spPr bwMode="auto">
          <a:xfrm>
            <a:off x="228600" y="6324600"/>
            <a:ext cx="1676400" cy="381000"/>
          </a:xfrm>
          <a:prstGeom prst="rect">
            <a:avLst/>
          </a:prstGeom>
          <a:noFill/>
          <a:ln w="9525">
            <a:noFill/>
            <a:miter lim="800000"/>
            <a:headEnd/>
            <a:tailEnd/>
          </a:ln>
        </p:spPr>
      </p:pic>
      <p:grpSp>
        <p:nvGrpSpPr>
          <p:cNvPr id="46" name="Group 65"/>
          <p:cNvGrpSpPr/>
          <p:nvPr/>
        </p:nvGrpSpPr>
        <p:grpSpPr>
          <a:xfrm>
            <a:off x="838200" y="4761005"/>
            <a:ext cx="7543800" cy="1395422"/>
            <a:chOff x="2489200" y="4898438"/>
            <a:chExt cx="4191000" cy="1025618"/>
          </a:xfrm>
        </p:grpSpPr>
        <p:cxnSp>
          <p:nvCxnSpPr>
            <p:cNvPr id="50" name="Straight Connector 49"/>
            <p:cNvCxnSpPr/>
            <p:nvPr/>
          </p:nvCxnSpPr>
          <p:spPr>
            <a:xfrm flipH="1" flipV="1">
              <a:off x="2565400" y="4898438"/>
              <a:ext cx="4080049" cy="1"/>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TextBox 333"/>
            <p:cNvSpPr txBox="1"/>
            <p:nvPr/>
          </p:nvSpPr>
          <p:spPr>
            <a:xfrm>
              <a:off x="2489200" y="4935509"/>
              <a:ext cx="4191000" cy="988547"/>
            </a:xfrm>
            <a:prstGeom prst="rect">
              <a:avLst/>
            </a:prstGeom>
            <a:noFill/>
            <a:effectLst/>
          </p:spPr>
          <p:txBody>
            <a:bodyPr wrap="square" rtlCol="0">
              <a:spAutoFit/>
            </a:bodyPr>
            <a:lstStyle/>
            <a:p>
              <a:pPr marL="114300" indent="-114300">
                <a:lnSpc>
                  <a:spcPct val="85000"/>
                </a:lnSpc>
                <a:spcBef>
                  <a:spcPts val="100"/>
                </a:spcBef>
                <a:spcAft>
                  <a:spcPts val="100"/>
                </a:spcAft>
                <a:buFont typeface="Arial"/>
                <a:buChar char="•"/>
              </a:pPr>
              <a:r>
                <a:rPr lang="en-US" sz="1200" dirty="0" smtClean="0">
                  <a:solidFill>
                    <a:srgbClr val="000000"/>
                  </a:solidFill>
                  <a:latin typeface="+mn-lt"/>
                  <a:cs typeface="Arial Narrow"/>
                </a:rPr>
                <a:t>Currently supporting 6 Federal agencies with Information Technology (IT) related tasks. </a:t>
              </a:r>
            </a:p>
            <a:p>
              <a:pPr marL="114300" indent="-114300">
                <a:lnSpc>
                  <a:spcPct val="85000"/>
                </a:lnSpc>
                <a:spcBef>
                  <a:spcPts val="100"/>
                </a:spcBef>
                <a:spcAft>
                  <a:spcPts val="100"/>
                </a:spcAft>
                <a:buFont typeface="Arial"/>
                <a:buChar char="•"/>
              </a:pPr>
              <a:r>
                <a:rPr lang="en-US" sz="1200" dirty="0" smtClean="0">
                  <a:solidFill>
                    <a:srgbClr val="000000"/>
                  </a:solidFill>
                  <a:latin typeface="+mn-lt"/>
                  <a:cs typeface="Arial Narrow"/>
                </a:rPr>
                <a:t>DSS Secret cleared corporation</a:t>
              </a:r>
            </a:p>
            <a:p>
              <a:pPr marL="114300" indent="-114300">
                <a:lnSpc>
                  <a:spcPct val="85000"/>
                </a:lnSpc>
                <a:spcBef>
                  <a:spcPts val="100"/>
                </a:spcBef>
                <a:spcAft>
                  <a:spcPts val="100"/>
                </a:spcAft>
                <a:buFont typeface="Arial"/>
                <a:buChar char="•"/>
              </a:pPr>
              <a:r>
                <a:rPr lang="en-US" sz="1200" dirty="0" smtClean="0">
                  <a:solidFill>
                    <a:srgbClr val="000000"/>
                  </a:solidFill>
                  <a:latin typeface="+mn-lt"/>
                  <a:cs typeface="Arial Narrow"/>
                </a:rPr>
                <a:t>30+ IT consulting and delivery projects successfully executed since inception of the company</a:t>
              </a:r>
            </a:p>
            <a:p>
              <a:pPr marL="114300" indent="-114300">
                <a:lnSpc>
                  <a:spcPct val="85000"/>
                </a:lnSpc>
                <a:spcBef>
                  <a:spcPts val="100"/>
                </a:spcBef>
                <a:spcAft>
                  <a:spcPts val="100"/>
                </a:spcAft>
                <a:buFont typeface="Arial"/>
                <a:buChar char="•"/>
              </a:pPr>
              <a:r>
                <a:rPr lang="en-US" sz="1200" dirty="0" smtClean="0">
                  <a:solidFill>
                    <a:srgbClr val="000000"/>
                  </a:solidFill>
                  <a:latin typeface="+mn-lt"/>
                  <a:cs typeface="Arial Narrow"/>
                </a:rPr>
                <a:t>Two (2) </a:t>
              </a:r>
              <a:r>
                <a:rPr lang="en-US" sz="1200" dirty="0" smtClean="0">
                  <a:solidFill>
                    <a:srgbClr val="000000"/>
                  </a:solidFill>
                  <a:latin typeface="+mn-lt"/>
                  <a:cs typeface="Arial Narrow"/>
                </a:rPr>
                <a:t>US office locations</a:t>
              </a:r>
            </a:p>
            <a:p>
              <a:pPr marL="114300" indent="-114300">
                <a:lnSpc>
                  <a:spcPct val="85000"/>
                </a:lnSpc>
                <a:spcBef>
                  <a:spcPts val="100"/>
                </a:spcBef>
                <a:spcAft>
                  <a:spcPts val="100"/>
                </a:spcAft>
                <a:buFont typeface="Arial"/>
                <a:buChar char="•"/>
              </a:pPr>
              <a:r>
                <a:rPr lang="en-US" sz="1200" dirty="0" smtClean="0">
                  <a:solidFill>
                    <a:srgbClr val="000000"/>
                  </a:solidFill>
                  <a:latin typeface="+mn-lt"/>
                  <a:cs typeface="Arial Narrow"/>
                </a:rPr>
                <a:t>Successfully overseen major application </a:t>
              </a:r>
              <a:r>
                <a:rPr lang="en-US" sz="1200" dirty="0">
                  <a:solidFill>
                    <a:srgbClr val="000000"/>
                  </a:solidFill>
                  <a:latin typeface="+mn-lt"/>
                  <a:cs typeface="Arial Narrow"/>
                </a:rPr>
                <a:t>d</a:t>
              </a:r>
              <a:r>
                <a:rPr lang="en-US" sz="1200" dirty="0" smtClean="0">
                  <a:solidFill>
                    <a:srgbClr val="000000"/>
                  </a:solidFill>
                  <a:latin typeface="+mn-lt"/>
                  <a:cs typeface="Arial Narrow"/>
                </a:rPr>
                <a:t>evelopment initiatives for multiple Federal agencies</a:t>
              </a:r>
            </a:p>
            <a:p>
              <a:pPr marL="114300" lvl="0" indent="-114300">
                <a:lnSpc>
                  <a:spcPct val="85000"/>
                </a:lnSpc>
                <a:spcBef>
                  <a:spcPts val="100"/>
                </a:spcBef>
                <a:spcAft>
                  <a:spcPts val="100"/>
                </a:spcAft>
                <a:buFont typeface="Arial"/>
                <a:buChar char="•"/>
              </a:pPr>
              <a:r>
                <a:rPr lang="en-US" sz="1200" dirty="0">
                  <a:solidFill>
                    <a:srgbClr val="000000"/>
                  </a:solidFill>
                  <a:latin typeface="+mn-lt"/>
                  <a:cs typeface="Arial Narrow"/>
                </a:rPr>
                <a:t>D</a:t>
              </a:r>
              <a:r>
                <a:rPr lang="en-US" sz="1200" dirty="0" smtClean="0">
                  <a:solidFill>
                    <a:srgbClr val="000000"/>
                  </a:solidFill>
                  <a:latin typeface="+mn-lt"/>
                  <a:cs typeface="Arial Narrow"/>
                </a:rPr>
                <a:t>emonstrated </a:t>
              </a:r>
              <a:r>
                <a:rPr lang="en-US" sz="1200" dirty="0">
                  <a:solidFill>
                    <a:srgbClr val="000000"/>
                  </a:solidFill>
                  <a:latin typeface="+mn-lt"/>
                  <a:cs typeface="Arial Narrow"/>
                </a:rPr>
                <a:t>history of outstanding government contract performance of a similar size and scope</a:t>
              </a:r>
            </a:p>
            <a:p>
              <a:pPr marL="114300" indent="-114300">
                <a:lnSpc>
                  <a:spcPct val="85000"/>
                </a:lnSpc>
                <a:spcBef>
                  <a:spcPts val="100"/>
                </a:spcBef>
                <a:spcAft>
                  <a:spcPts val="100"/>
                </a:spcAft>
                <a:buFont typeface="Arial"/>
                <a:buChar char="•"/>
              </a:pPr>
              <a:endParaRPr lang="en-US" sz="1200" dirty="0">
                <a:solidFill>
                  <a:srgbClr val="000000"/>
                </a:solidFill>
                <a:latin typeface="+mn-lt"/>
                <a:cs typeface="Arial Narrow"/>
              </a:endParaRPr>
            </a:p>
          </p:txBody>
        </p:sp>
      </p:grpSp>
      <p:sp>
        <p:nvSpPr>
          <p:cNvPr id="51" name="Title 1"/>
          <p:cNvSpPr>
            <a:spLocks noGrp="1"/>
          </p:cNvSpPr>
          <p:nvPr>
            <p:ph type="title"/>
          </p:nvPr>
        </p:nvSpPr>
        <p:spPr>
          <a:xfrm>
            <a:off x="228600" y="-76200"/>
            <a:ext cx="8229600" cy="1143000"/>
          </a:xfrm>
        </p:spPr>
        <p:txBody>
          <a:bodyPr rtlCol="0">
            <a:normAutofit/>
          </a:bodyPr>
          <a:lstStyle/>
          <a:p>
            <a:pPr algn="l" eaLnBrk="1" fontAlgn="auto" hangingPunct="1">
              <a:spcAft>
                <a:spcPts val="0"/>
              </a:spcAft>
              <a:defRPr/>
            </a:pPr>
            <a:r>
              <a:rPr lang="en-US" sz="3200" dirty="0" smtClean="0">
                <a:solidFill>
                  <a:schemeClr val="bg1"/>
                </a:solidFill>
                <a:latin typeface="+mn-lt"/>
              </a:rPr>
              <a:t>Overview</a:t>
            </a:r>
            <a:endParaRPr lang="en-US" sz="3200" dirty="0">
              <a:solidFill>
                <a:schemeClr val="bg1"/>
              </a:solidFill>
              <a:latin typeface="+mn-lt"/>
            </a:endParaRPr>
          </a:p>
        </p:txBody>
      </p:sp>
      <p:sp>
        <p:nvSpPr>
          <p:cNvPr id="41" name="TextBox 40"/>
          <p:cNvSpPr txBox="1"/>
          <p:nvPr/>
        </p:nvSpPr>
        <p:spPr>
          <a:xfrm>
            <a:off x="4585128" y="6310315"/>
            <a:ext cx="4558872" cy="307777"/>
          </a:xfrm>
          <a:prstGeom prst="rect">
            <a:avLst/>
          </a:prstGeom>
          <a:noFill/>
        </p:spPr>
        <p:txBody>
          <a:bodyPr wrap="square">
            <a:spAutoFit/>
          </a:bodyPr>
          <a:lstStyle/>
          <a:p>
            <a:pPr fontAlgn="auto">
              <a:spcBef>
                <a:spcPts val="0"/>
              </a:spcBef>
              <a:spcAft>
                <a:spcPts val="0"/>
              </a:spcAft>
              <a:defRPr/>
            </a:pPr>
            <a:r>
              <a:rPr lang="en-US" sz="1400" dirty="0">
                <a:solidFill>
                  <a:srgbClr val="111CEA"/>
                </a:solidFill>
                <a:latin typeface="+mn-lt"/>
                <a:cs typeface="+mn-cs"/>
              </a:rPr>
              <a:t>1 Overview </a:t>
            </a:r>
            <a:r>
              <a:rPr lang="en-US" sz="1400" dirty="0" smtClean="0">
                <a:solidFill>
                  <a:schemeClr val="bg1">
                    <a:lumMod val="50000"/>
                  </a:schemeClr>
                </a:solidFill>
                <a:latin typeface="+mn-lt"/>
                <a:cs typeface="+mn-cs"/>
              </a:rPr>
              <a:t>2 </a:t>
            </a:r>
            <a:r>
              <a:rPr lang="en-US" sz="1400" dirty="0">
                <a:solidFill>
                  <a:schemeClr val="bg1">
                    <a:lumMod val="50000"/>
                  </a:schemeClr>
                </a:solidFill>
                <a:latin typeface="+mn-lt"/>
                <a:cs typeface="+mn-cs"/>
              </a:rPr>
              <a:t>Capabilities 3 Past Performance 4 </a:t>
            </a:r>
            <a:r>
              <a:rPr lang="en-US" sz="1400" dirty="0" smtClean="0">
                <a:solidFill>
                  <a:schemeClr val="bg1">
                    <a:lumMod val="50000"/>
                  </a:schemeClr>
                </a:solidFill>
                <a:latin typeface="+mn-lt"/>
                <a:cs typeface="+mn-cs"/>
              </a:rPr>
              <a:t>In Summary</a:t>
            </a:r>
            <a:endParaRPr lang="en-US" sz="1400" dirty="0">
              <a:solidFill>
                <a:schemeClr val="bg1">
                  <a:lumMod val="50000"/>
                </a:schemeClr>
              </a:solidFill>
              <a:latin typeface="+mn-lt"/>
              <a:cs typeface="+mn-cs"/>
            </a:endParaRPr>
          </a:p>
        </p:txBody>
      </p:sp>
      <p:sp>
        <p:nvSpPr>
          <p:cNvPr id="47" name="Rounded Rectangle 46"/>
          <p:cNvSpPr/>
          <p:nvPr/>
        </p:nvSpPr>
        <p:spPr>
          <a:xfrm>
            <a:off x="2210492" y="3001910"/>
            <a:ext cx="2191114" cy="1523999"/>
          </a:xfrm>
          <a:prstGeom prst="roundRect">
            <a:avLst>
              <a:gd name="adj" fmla="val 10000"/>
            </a:avLst>
          </a:prstGeom>
          <a:solidFill>
            <a:schemeClr val="accent1">
              <a:lumMod val="60000"/>
              <a:lumOff val="40000"/>
              <a:alpha val="15000"/>
            </a:schemeClr>
          </a:solidFill>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9" name="Rounded Rectangle 4"/>
          <p:cNvSpPr/>
          <p:nvPr/>
        </p:nvSpPr>
        <p:spPr>
          <a:xfrm>
            <a:off x="2241671" y="3201447"/>
            <a:ext cx="2061017" cy="14006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t" anchorCtr="0">
            <a:noAutofit/>
          </a:bodyPr>
          <a:lstStyle/>
          <a:p>
            <a:pPr marL="58738" lvl="1" indent="-58738" defTabSz="266700">
              <a:lnSpc>
                <a:spcPct val="90000"/>
              </a:lnSpc>
              <a:spcBef>
                <a:spcPts val="200"/>
              </a:spcBef>
              <a:spcAft>
                <a:spcPct val="15000"/>
              </a:spcAft>
              <a:buFont typeface="Arial" pitchFamily="34" charset="0"/>
              <a:buChar char="•"/>
            </a:pPr>
            <a:r>
              <a:rPr lang="en-US" sz="900" dirty="0" smtClean="0"/>
              <a:t>CMMI Maturity </a:t>
            </a:r>
            <a:br>
              <a:rPr lang="en-US" sz="900" dirty="0" smtClean="0"/>
            </a:br>
            <a:r>
              <a:rPr lang="en-US" sz="900" dirty="0" smtClean="0"/>
              <a:t>Level 3 for </a:t>
            </a:r>
            <a:br>
              <a:rPr lang="en-US" sz="900" dirty="0" smtClean="0"/>
            </a:br>
            <a:r>
              <a:rPr lang="en-US" sz="900" dirty="0" smtClean="0"/>
              <a:t>Development (DEV)</a:t>
            </a:r>
            <a:br>
              <a:rPr lang="en-US" sz="900" dirty="0" smtClean="0"/>
            </a:br>
            <a:r>
              <a:rPr lang="en-US" sz="900" dirty="0" smtClean="0"/>
              <a:t>v1.3</a:t>
            </a:r>
          </a:p>
          <a:p>
            <a:pPr marL="58738" lvl="1" indent="-58738" defTabSz="266700">
              <a:lnSpc>
                <a:spcPct val="90000"/>
              </a:lnSpc>
              <a:spcBef>
                <a:spcPts val="200"/>
              </a:spcBef>
              <a:spcAft>
                <a:spcPct val="15000"/>
              </a:spcAft>
              <a:buFont typeface="Arial" pitchFamily="34" charset="0"/>
              <a:buChar char="•"/>
            </a:pPr>
            <a:r>
              <a:rPr lang="en-US" sz="900" dirty="0" smtClean="0"/>
              <a:t>CMMI Maturity Level 3</a:t>
            </a:r>
            <a:br>
              <a:rPr lang="en-US" sz="900" dirty="0" smtClean="0"/>
            </a:br>
            <a:r>
              <a:rPr lang="en-US" sz="900" dirty="0" smtClean="0"/>
              <a:t>Services (SVC) v1.3</a:t>
            </a:r>
          </a:p>
          <a:p>
            <a:pPr marL="58738" lvl="1" indent="-58738" defTabSz="266700">
              <a:lnSpc>
                <a:spcPct val="90000"/>
              </a:lnSpc>
              <a:spcBef>
                <a:spcPts val="200"/>
              </a:spcBef>
              <a:spcAft>
                <a:spcPct val="15000"/>
              </a:spcAft>
              <a:buFont typeface="Arial" pitchFamily="34" charset="0"/>
              <a:buChar char="•"/>
            </a:pPr>
            <a:r>
              <a:rPr lang="en-US" sz="900" dirty="0" smtClean="0"/>
              <a:t>ISO 9001:2008 – ANSI/ISO/</a:t>
            </a:r>
            <a:br>
              <a:rPr lang="en-US" sz="900" dirty="0" smtClean="0"/>
            </a:br>
            <a:r>
              <a:rPr lang="en-US" sz="900" dirty="0" smtClean="0"/>
              <a:t>ASQ Q9001 – 2008</a:t>
            </a:r>
            <a:endParaRPr lang="en-US" sz="900" kern="1200" dirty="0"/>
          </a:p>
        </p:txBody>
      </p:sp>
      <p:sp>
        <p:nvSpPr>
          <p:cNvPr id="52" name="Rounded Rectangle 51"/>
          <p:cNvSpPr/>
          <p:nvPr/>
        </p:nvSpPr>
        <p:spPr>
          <a:xfrm>
            <a:off x="4554006" y="3001910"/>
            <a:ext cx="2201383" cy="1524000"/>
          </a:xfrm>
          <a:prstGeom prst="roundRect">
            <a:avLst>
              <a:gd name="adj" fmla="val 10000"/>
            </a:avLst>
          </a:prstGeom>
          <a:solidFill>
            <a:schemeClr val="accent4">
              <a:lumMod val="60000"/>
              <a:lumOff val="40000"/>
              <a:alpha val="25000"/>
            </a:schemeClr>
          </a:solidFill>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3" name="Rounded Rectangle 4"/>
          <p:cNvSpPr/>
          <p:nvPr/>
        </p:nvSpPr>
        <p:spPr>
          <a:xfrm>
            <a:off x="4810990" y="3001910"/>
            <a:ext cx="1917817" cy="1524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t" anchorCtr="0">
            <a:noAutofit/>
          </a:bodyPr>
          <a:lstStyle/>
          <a:p>
            <a:pPr marL="57150" lvl="1" indent="-57150" algn="r" defTabSz="266700">
              <a:lnSpc>
                <a:spcPct val="90000"/>
              </a:lnSpc>
              <a:spcBef>
                <a:spcPct val="0"/>
              </a:spcBef>
              <a:spcAft>
                <a:spcPct val="15000"/>
              </a:spcAft>
            </a:pPr>
            <a:r>
              <a:rPr lang="en-US" sz="900" kern="1200" dirty="0" smtClean="0"/>
              <a:t>We have </a:t>
            </a:r>
            <a:br>
              <a:rPr lang="en-US" sz="900" kern="1200" dirty="0" smtClean="0"/>
            </a:br>
            <a:r>
              <a:rPr lang="en-US" sz="900" kern="1200" dirty="0" smtClean="0"/>
              <a:t>modernized </a:t>
            </a:r>
            <a:br>
              <a:rPr lang="en-US" sz="900" kern="1200" dirty="0" smtClean="0"/>
            </a:br>
            <a:r>
              <a:rPr lang="en-US" sz="900" kern="1200" dirty="0" smtClean="0"/>
              <a:t>mission essential </a:t>
            </a:r>
            <a:br>
              <a:rPr lang="en-US" sz="900" kern="1200" dirty="0" smtClean="0"/>
            </a:br>
            <a:r>
              <a:rPr lang="en-US" sz="900" kern="1200" dirty="0" smtClean="0"/>
              <a:t>systems  for  the </a:t>
            </a:r>
            <a:br>
              <a:rPr lang="en-US" sz="900" kern="1200" dirty="0" smtClean="0"/>
            </a:br>
            <a:r>
              <a:rPr lang="en-US" sz="900" kern="1200" dirty="0" smtClean="0"/>
              <a:t>Securities and</a:t>
            </a:r>
            <a:br>
              <a:rPr lang="en-US" sz="900" kern="1200" dirty="0" smtClean="0"/>
            </a:br>
            <a:r>
              <a:rPr lang="en-US" sz="900" kern="1200" dirty="0" smtClean="0"/>
              <a:t>Exchange Commission</a:t>
            </a:r>
            <a:br>
              <a:rPr lang="en-US" sz="900" kern="1200" dirty="0" smtClean="0"/>
            </a:br>
            <a:r>
              <a:rPr lang="en-US" sz="900" kern="1200" dirty="0" smtClean="0"/>
              <a:t> (SEC), developed </a:t>
            </a:r>
            <a:br>
              <a:rPr lang="en-US" sz="900" kern="1200" dirty="0" smtClean="0"/>
            </a:br>
            <a:r>
              <a:rPr lang="en-US" sz="900" kern="1200" dirty="0" smtClean="0"/>
              <a:t>Innovative solutions at </a:t>
            </a:r>
            <a:br>
              <a:rPr lang="en-US" sz="900" kern="1200" dirty="0" smtClean="0"/>
            </a:br>
            <a:r>
              <a:rPr lang="en-US" sz="900" kern="1200" dirty="0" smtClean="0"/>
              <a:t>Veterans </a:t>
            </a:r>
            <a:r>
              <a:rPr lang="en-US" sz="900" dirty="0" smtClean="0"/>
              <a:t> </a:t>
            </a:r>
            <a:r>
              <a:rPr lang="en-US" sz="900" kern="1200" dirty="0" smtClean="0"/>
              <a:t>Affairs (VA), and </a:t>
            </a:r>
            <a:br>
              <a:rPr lang="en-US" sz="900" kern="1200" dirty="0" smtClean="0"/>
            </a:br>
            <a:r>
              <a:rPr lang="en-US" sz="900" kern="1200" dirty="0" smtClean="0"/>
              <a:t>operated and maintained the WAN </a:t>
            </a:r>
            <a:br>
              <a:rPr lang="en-US" sz="900" kern="1200" dirty="0" smtClean="0"/>
            </a:br>
            <a:r>
              <a:rPr lang="en-US" sz="900" kern="1200" dirty="0" smtClean="0"/>
              <a:t>for VA Office of Research and Development (VA ORD).  </a:t>
            </a:r>
            <a:endParaRPr lang="en-US" sz="900" kern="1200" dirty="0"/>
          </a:p>
        </p:txBody>
      </p:sp>
      <p:sp>
        <p:nvSpPr>
          <p:cNvPr id="54" name="Rounded Rectangle 53"/>
          <p:cNvSpPr/>
          <p:nvPr/>
        </p:nvSpPr>
        <p:spPr>
          <a:xfrm>
            <a:off x="4576585" y="1249310"/>
            <a:ext cx="2187222" cy="1600200"/>
          </a:xfrm>
          <a:prstGeom prst="roundRect">
            <a:avLst>
              <a:gd name="adj" fmla="val 10000"/>
            </a:avLst>
          </a:prstGeom>
          <a:solidFill>
            <a:schemeClr val="accent3">
              <a:lumMod val="60000"/>
              <a:lumOff val="40000"/>
              <a:alpha val="25000"/>
            </a:schemeClr>
          </a:solidFill>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5" name="Rounded Rectangle 4"/>
          <p:cNvSpPr/>
          <p:nvPr/>
        </p:nvSpPr>
        <p:spPr>
          <a:xfrm>
            <a:off x="4585128" y="1264793"/>
            <a:ext cx="2178678" cy="15847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t" anchorCtr="0">
            <a:noAutofit/>
          </a:bodyPr>
          <a:lstStyle/>
          <a:p>
            <a:pPr marL="0" lvl="1" algn="r" defTabSz="266700">
              <a:lnSpc>
                <a:spcPct val="90000"/>
              </a:lnSpc>
              <a:spcBef>
                <a:spcPct val="0"/>
              </a:spcBef>
              <a:spcAft>
                <a:spcPct val="15000"/>
              </a:spcAft>
            </a:pPr>
            <a:r>
              <a:rPr lang="en-US" sz="900" dirty="0" smtClean="0"/>
              <a:t>Technik provides software </a:t>
            </a:r>
            <a:r>
              <a:rPr lang="en-US" sz="900" dirty="0" smtClean="0"/>
              <a:t>and system support to various </a:t>
            </a:r>
            <a:br>
              <a:rPr lang="en-US" sz="900" dirty="0" smtClean="0"/>
            </a:br>
            <a:r>
              <a:rPr lang="en-US" sz="900" dirty="0" smtClean="0"/>
              <a:t>agencies.  We believe in </a:t>
            </a:r>
            <a:br>
              <a:rPr lang="en-US" sz="900" dirty="0" smtClean="0"/>
            </a:br>
            <a:r>
              <a:rPr lang="en-US" sz="900" dirty="0" smtClean="0"/>
              <a:t>building long term</a:t>
            </a:r>
          </a:p>
          <a:p>
            <a:pPr marL="0" lvl="1" algn="r" defTabSz="266700">
              <a:lnSpc>
                <a:spcPct val="90000"/>
              </a:lnSpc>
              <a:spcBef>
                <a:spcPct val="0"/>
              </a:spcBef>
              <a:spcAft>
                <a:spcPct val="15000"/>
              </a:spcAft>
            </a:pPr>
            <a:r>
              <a:rPr lang="en-US" sz="900" dirty="0" smtClean="0"/>
              <a:t>relationships with our</a:t>
            </a:r>
          </a:p>
          <a:p>
            <a:pPr marL="0" lvl="1" algn="r" defTabSz="266700">
              <a:lnSpc>
                <a:spcPct val="90000"/>
              </a:lnSpc>
              <a:spcBef>
                <a:spcPct val="0"/>
              </a:spcBef>
              <a:spcAft>
                <a:spcPct val="15000"/>
              </a:spcAft>
            </a:pPr>
            <a:r>
              <a:rPr lang="en-US" sz="900" dirty="0" smtClean="0"/>
              <a:t>customers, founded</a:t>
            </a:r>
            <a:br>
              <a:rPr lang="en-US" sz="900" dirty="0" smtClean="0"/>
            </a:br>
            <a:r>
              <a:rPr lang="en-US" sz="900" dirty="0" smtClean="0"/>
              <a:t>on the principal </a:t>
            </a:r>
            <a:br>
              <a:rPr lang="en-US" sz="900" dirty="0" smtClean="0"/>
            </a:br>
            <a:r>
              <a:rPr lang="en-US" sz="900" dirty="0" smtClean="0"/>
              <a:t>that full and  open</a:t>
            </a:r>
            <a:br>
              <a:rPr lang="en-US" sz="900" dirty="0" smtClean="0"/>
            </a:br>
            <a:r>
              <a:rPr lang="en-US" sz="900" dirty="0" smtClean="0"/>
              <a:t> communication </a:t>
            </a:r>
            <a:br>
              <a:rPr lang="en-US" sz="900" dirty="0" smtClean="0"/>
            </a:br>
            <a:r>
              <a:rPr lang="en-US" sz="900" dirty="0" smtClean="0"/>
              <a:t>benefits all parties. </a:t>
            </a:r>
            <a:br>
              <a:rPr lang="en-US" sz="900" dirty="0" smtClean="0"/>
            </a:br>
            <a:r>
              <a:rPr lang="en-US" sz="900" dirty="0" smtClean="0"/>
              <a:t>.    </a:t>
            </a:r>
            <a:br>
              <a:rPr lang="en-US" sz="900" dirty="0" smtClean="0"/>
            </a:br>
            <a:endParaRPr lang="en-US" sz="900" kern="1200" dirty="0"/>
          </a:p>
        </p:txBody>
      </p:sp>
      <p:sp>
        <p:nvSpPr>
          <p:cNvPr id="56" name="Rounded Rectangle 55"/>
          <p:cNvSpPr/>
          <p:nvPr/>
        </p:nvSpPr>
        <p:spPr>
          <a:xfrm>
            <a:off x="2191806" y="1249311"/>
            <a:ext cx="2209800" cy="1596436"/>
          </a:xfrm>
          <a:prstGeom prst="roundRect">
            <a:avLst>
              <a:gd name="adj" fmla="val 10000"/>
            </a:avLst>
          </a:prstGeom>
          <a:solidFill>
            <a:schemeClr val="accent2">
              <a:lumMod val="60000"/>
              <a:lumOff val="40000"/>
              <a:alpha val="25000"/>
            </a:schemeClr>
          </a:solidFill>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7" name="Rounded Rectangle 4"/>
          <p:cNvSpPr/>
          <p:nvPr/>
        </p:nvSpPr>
        <p:spPr>
          <a:xfrm>
            <a:off x="2227144" y="1360578"/>
            <a:ext cx="2124320" cy="15651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t" anchorCtr="0">
            <a:noAutofit/>
          </a:bodyPr>
          <a:lstStyle/>
          <a:p>
            <a:pPr marL="0" lvl="1" defTabSz="355600">
              <a:lnSpc>
                <a:spcPct val="90000"/>
              </a:lnSpc>
              <a:spcBef>
                <a:spcPct val="0"/>
              </a:spcBef>
              <a:spcAft>
                <a:spcPct val="15000"/>
              </a:spcAft>
            </a:pPr>
            <a:r>
              <a:rPr lang="en-US" sz="900" kern="1200" dirty="0" smtClean="0"/>
              <a:t>Technik has developed and institutionalized processes, procedures, templates and checklists designed to develop, </a:t>
            </a:r>
            <a:br>
              <a:rPr lang="en-US" sz="900" kern="1200" dirty="0" smtClean="0"/>
            </a:br>
            <a:r>
              <a:rPr lang="en-US" sz="900" kern="1200" dirty="0" smtClean="0"/>
              <a:t>maintain, and support IT </a:t>
            </a:r>
            <a:br>
              <a:rPr lang="en-US" sz="900" kern="1200" dirty="0" smtClean="0"/>
            </a:br>
            <a:r>
              <a:rPr lang="en-US" sz="900" kern="1200" dirty="0" smtClean="0"/>
              <a:t>Applications. </a:t>
            </a:r>
            <a:r>
              <a:rPr lang="en-US" sz="900" dirty="0" smtClean="0"/>
              <a:t>Our team has</a:t>
            </a:r>
            <a:br>
              <a:rPr lang="en-US" sz="900" dirty="0" smtClean="0"/>
            </a:br>
            <a:r>
              <a:rPr lang="en-US" sz="900" dirty="0" smtClean="0"/>
              <a:t>outstanding qualifications </a:t>
            </a:r>
            <a:br>
              <a:rPr lang="en-US" sz="900" dirty="0" smtClean="0"/>
            </a:br>
            <a:r>
              <a:rPr lang="en-US" sz="900" dirty="0" smtClean="0"/>
              <a:t>and experience to </a:t>
            </a:r>
            <a:br>
              <a:rPr lang="en-US" sz="900" dirty="0" smtClean="0"/>
            </a:br>
            <a:r>
              <a:rPr lang="en-US" sz="900" dirty="0" smtClean="0"/>
              <a:t>perform a broad range</a:t>
            </a:r>
            <a:br>
              <a:rPr lang="en-US" sz="900" dirty="0" smtClean="0"/>
            </a:br>
            <a:r>
              <a:rPr lang="en-US" sz="900" dirty="0" smtClean="0"/>
              <a:t>of support  for </a:t>
            </a:r>
            <a:br>
              <a:rPr lang="en-US" sz="900" dirty="0" smtClean="0"/>
            </a:br>
            <a:r>
              <a:rPr lang="en-US" sz="900" dirty="0" smtClean="0"/>
              <a:t>Federal Government</a:t>
            </a:r>
          </a:p>
          <a:p>
            <a:pPr marL="0" lvl="1" defTabSz="355600">
              <a:lnSpc>
                <a:spcPct val="90000"/>
              </a:lnSpc>
              <a:spcBef>
                <a:spcPct val="0"/>
              </a:spcBef>
              <a:spcAft>
                <a:spcPct val="15000"/>
              </a:spcAft>
            </a:pPr>
            <a:r>
              <a:rPr lang="en-US" sz="900" dirty="0"/>
              <a:t>a</a:t>
            </a:r>
            <a:r>
              <a:rPr lang="en-US" sz="900" dirty="0" smtClean="0"/>
              <a:t>gencies.</a:t>
            </a:r>
            <a:endParaRPr lang="en-US" sz="900" kern="1200" dirty="0"/>
          </a:p>
        </p:txBody>
      </p:sp>
      <p:grpSp>
        <p:nvGrpSpPr>
          <p:cNvPr id="58" name="Group 2"/>
          <p:cNvGrpSpPr/>
          <p:nvPr/>
        </p:nvGrpSpPr>
        <p:grpSpPr>
          <a:xfrm>
            <a:off x="3182406" y="1630310"/>
            <a:ext cx="1272265" cy="1255013"/>
            <a:chOff x="1258900" y="230200"/>
            <a:chExt cx="1772752" cy="1748713"/>
          </a:xfrm>
        </p:grpSpPr>
        <p:sp>
          <p:nvSpPr>
            <p:cNvPr id="59" name="Pie 58"/>
            <p:cNvSpPr/>
            <p:nvPr/>
          </p:nvSpPr>
          <p:spPr>
            <a:xfrm>
              <a:off x="1258900" y="230200"/>
              <a:ext cx="1748713" cy="1748713"/>
            </a:xfrm>
            <a:prstGeom prst="pieWedg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0" name="Pie 4"/>
            <p:cNvSpPr/>
            <p:nvPr/>
          </p:nvSpPr>
          <p:spPr>
            <a:xfrm>
              <a:off x="1601466" y="454571"/>
              <a:ext cx="1430186" cy="12365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r" defTabSz="622300">
                <a:lnSpc>
                  <a:spcPct val="90000"/>
                </a:lnSpc>
                <a:spcBef>
                  <a:spcPct val="0"/>
                </a:spcBef>
                <a:spcAft>
                  <a:spcPct val="35000"/>
                </a:spcAft>
              </a:pPr>
              <a:r>
                <a:rPr lang="en-US" sz="1400" kern="1200" dirty="0" smtClean="0"/>
                <a:t>Corporate Capability</a:t>
              </a:r>
              <a:endParaRPr lang="en-US" sz="1400" kern="1200" dirty="0"/>
            </a:p>
          </p:txBody>
        </p:sp>
      </p:grpSp>
      <p:grpSp>
        <p:nvGrpSpPr>
          <p:cNvPr id="61" name="Group 4"/>
          <p:cNvGrpSpPr/>
          <p:nvPr/>
        </p:nvGrpSpPr>
        <p:grpSpPr>
          <a:xfrm>
            <a:off x="4518193" y="1630310"/>
            <a:ext cx="1407414" cy="1255013"/>
            <a:chOff x="3088386" y="230200"/>
            <a:chExt cx="1848812" cy="1748713"/>
          </a:xfrm>
        </p:grpSpPr>
        <p:sp>
          <p:nvSpPr>
            <p:cNvPr id="62" name="Pie 61"/>
            <p:cNvSpPr/>
            <p:nvPr/>
          </p:nvSpPr>
          <p:spPr>
            <a:xfrm rot="5400000">
              <a:off x="3088386" y="230200"/>
              <a:ext cx="1748713" cy="1748713"/>
            </a:xfrm>
            <a:prstGeom prst="pieWedg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3" name="Pie 6"/>
            <p:cNvSpPr/>
            <p:nvPr/>
          </p:nvSpPr>
          <p:spPr>
            <a:xfrm>
              <a:off x="3088388" y="598156"/>
              <a:ext cx="1848810" cy="1236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defTabSz="622300">
                <a:lnSpc>
                  <a:spcPct val="90000"/>
                </a:lnSpc>
                <a:spcBef>
                  <a:spcPct val="0"/>
                </a:spcBef>
                <a:spcAft>
                  <a:spcPct val="35000"/>
                </a:spcAft>
              </a:pPr>
              <a:r>
                <a:rPr lang="en-US" sz="1400" kern="1200" dirty="0" smtClean="0"/>
                <a:t>Program Familiarity &amp; Customer </a:t>
              </a:r>
              <a:br>
                <a:rPr lang="en-US" sz="1400" kern="1200" dirty="0" smtClean="0"/>
              </a:br>
              <a:r>
                <a:rPr lang="en-US" sz="1400" kern="1200" dirty="0" smtClean="0"/>
                <a:t>     Relationships</a:t>
              </a:r>
              <a:endParaRPr lang="en-US" sz="1400" kern="1200" dirty="0"/>
            </a:p>
          </p:txBody>
        </p:sp>
      </p:grpSp>
      <p:grpSp>
        <p:nvGrpSpPr>
          <p:cNvPr id="64" name="Group 5"/>
          <p:cNvGrpSpPr/>
          <p:nvPr/>
        </p:nvGrpSpPr>
        <p:grpSpPr>
          <a:xfrm>
            <a:off x="4518193" y="2966097"/>
            <a:ext cx="1331214" cy="1331213"/>
            <a:chOff x="3088385" y="2059686"/>
            <a:chExt cx="1748714" cy="1748713"/>
          </a:xfrm>
        </p:grpSpPr>
        <p:sp>
          <p:nvSpPr>
            <p:cNvPr id="65" name="Pie 64"/>
            <p:cNvSpPr/>
            <p:nvPr/>
          </p:nvSpPr>
          <p:spPr>
            <a:xfrm rot="10800000">
              <a:off x="3088386" y="2059686"/>
              <a:ext cx="1748713" cy="1748713"/>
            </a:xfrm>
            <a:prstGeom prst="pieWedg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6" name="Pie 8"/>
            <p:cNvSpPr/>
            <p:nvPr/>
          </p:nvSpPr>
          <p:spPr>
            <a:xfrm>
              <a:off x="3088385" y="2059686"/>
              <a:ext cx="1748713" cy="12365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defTabSz="622300">
                <a:lnSpc>
                  <a:spcPct val="90000"/>
                </a:lnSpc>
                <a:spcBef>
                  <a:spcPct val="0"/>
                </a:spcBef>
                <a:spcAft>
                  <a:spcPct val="35000"/>
                </a:spcAft>
              </a:pPr>
              <a:r>
                <a:rPr lang="en-US" sz="1400" kern="1200" dirty="0" smtClean="0"/>
                <a:t>Past Performance</a:t>
              </a:r>
              <a:endParaRPr lang="en-US" sz="1400" kern="1200" dirty="0"/>
            </a:p>
          </p:txBody>
        </p:sp>
      </p:grpSp>
      <p:grpSp>
        <p:nvGrpSpPr>
          <p:cNvPr id="67" name="Group 6"/>
          <p:cNvGrpSpPr/>
          <p:nvPr/>
        </p:nvGrpSpPr>
        <p:grpSpPr>
          <a:xfrm>
            <a:off x="3182406" y="2966097"/>
            <a:ext cx="1324022" cy="1331213"/>
            <a:chOff x="1258900" y="2059686"/>
            <a:chExt cx="1844868" cy="1748713"/>
          </a:xfrm>
        </p:grpSpPr>
        <p:sp>
          <p:nvSpPr>
            <p:cNvPr id="68" name="Pie 67"/>
            <p:cNvSpPr/>
            <p:nvPr/>
          </p:nvSpPr>
          <p:spPr>
            <a:xfrm rot="16200000">
              <a:off x="1258900" y="2059686"/>
              <a:ext cx="1748713" cy="1748713"/>
            </a:xfrm>
            <a:prstGeom prst="pieWedg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69" name="Pie 10"/>
            <p:cNvSpPr/>
            <p:nvPr/>
          </p:nvSpPr>
          <p:spPr>
            <a:xfrm>
              <a:off x="1355054" y="2059686"/>
              <a:ext cx="1748714" cy="1236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r" defTabSz="622300">
                <a:lnSpc>
                  <a:spcPct val="90000"/>
                </a:lnSpc>
                <a:spcBef>
                  <a:spcPct val="0"/>
                </a:spcBef>
                <a:spcAft>
                  <a:spcPct val="35000"/>
                </a:spcAft>
              </a:pPr>
              <a:r>
                <a:rPr lang="en-US" sz="1400" kern="1200" dirty="0" smtClean="0"/>
                <a:t>Company Qualifications</a:t>
              </a:r>
              <a:endParaRPr lang="en-US" sz="1400" kern="1200" dirty="0"/>
            </a:p>
          </p:txBody>
        </p:sp>
      </p:grpSp>
      <p:sp>
        <p:nvSpPr>
          <p:cNvPr id="70" name="Circular Arrow 69"/>
          <p:cNvSpPr/>
          <p:nvPr/>
        </p:nvSpPr>
        <p:spPr>
          <a:xfrm>
            <a:off x="4175920" y="2562236"/>
            <a:ext cx="603770" cy="525018"/>
          </a:xfrm>
          <a:prstGeom prst="circularArrow">
            <a:avLst/>
          </a:prstGeom>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71" name="Circular Arrow 70"/>
          <p:cNvSpPr/>
          <p:nvPr/>
        </p:nvSpPr>
        <p:spPr>
          <a:xfrm rot="10800000">
            <a:off x="4175921" y="2663201"/>
            <a:ext cx="603770" cy="525018"/>
          </a:xfrm>
          <a:prstGeom prst="circularArrow">
            <a:avLst/>
          </a:prstGeom>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0" y="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9067800" y="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28600" y="-76200"/>
            <a:ext cx="8229600" cy="1143000"/>
          </a:xfrm>
        </p:spPr>
        <p:txBody>
          <a:bodyPr rtlCol="0">
            <a:normAutofit/>
          </a:bodyPr>
          <a:lstStyle/>
          <a:p>
            <a:pPr algn="l" eaLnBrk="1" fontAlgn="auto" hangingPunct="1">
              <a:spcAft>
                <a:spcPts val="0"/>
              </a:spcAft>
              <a:defRPr/>
            </a:pPr>
            <a:r>
              <a:rPr lang="en-US" sz="3200" smtClean="0">
                <a:solidFill>
                  <a:schemeClr val="bg1"/>
                </a:solidFill>
                <a:latin typeface="+mn-lt"/>
              </a:rPr>
              <a:t>Corporate capabilities</a:t>
            </a:r>
            <a:endParaRPr lang="en-US" sz="3200" dirty="0">
              <a:solidFill>
                <a:schemeClr val="bg1"/>
              </a:solidFill>
              <a:latin typeface="+mn-lt"/>
            </a:endParaRPr>
          </a:p>
        </p:txBody>
      </p:sp>
      <p:sp>
        <p:nvSpPr>
          <p:cNvPr id="19" name="Oval 18"/>
          <p:cNvSpPr/>
          <p:nvPr/>
        </p:nvSpPr>
        <p:spPr>
          <a:xfrm>
            <a:off x="75438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78486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81534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p:cNvSpPr/>
          <p:nvPr/>
        </p:nvSpPr>
        <p:spPr>
          <a:xfrm>
            <a:off x="8458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2" name="Picture 91" descr="tek_transparent_original_small_version 2"/>
          <p:cNvPicPr/>
          <p:nvPr/>
        </p:nvPicPr>
        <p:blipFill>
          <a:blip r:embed="rId3" cstate="print"/>
          <a:srcRect/>
          <a:stretch>
            <a:fillRect/>
          </a:stretch>
        </p:blipFill>
        <p:spPr bwMode="auto">
          <a:xfrm>
            <a:off x="228600" y="6324600"/>
            <a:ext cx="1676400" cy="381000"/>
          </a:xfrm>
          <a:prstGeom prst="rect">
            <a:avLst/>
          </a:prstGeom>
          <a:noFill/>
          <a:ln w="9525">
            <a:noFill/>
            <a:miter lim="800000"/>
            <a:headEnd/>
            <a:tailEnd/>
          </a:ln>
        </p:spPr>
      </p:pic>
      <p:grpSp>
        <p:nvGrpSpPr>
          <p:cNvPr id="3" name="Group 84"/>
          <p:cNvGrpSpPr/>
          <p:nvPr/>
        </p:nvGrpSpPr>
        <p:grpSpPr>
          <a:xfrm>
            <a:off x="1905000" y="2362200"/>
            <a:ext cx="5257800" cy="2895600"/>
            <a:chOff x="1109105" y="1693259"/>
            <a:chExt cx="7012360" cy="3534569"/>
          </a:xfrm>
        </p:grpSpPr>
        <p:grpSp>
          <p:nvGrpSpPr>
            <p:cNvPr id="4" name="Group 14"/>
            <p:cNvGrpSpPr/>
            <p:nvPr/>
          </p:nvGrpSpPr>
          <p:grpSpPr>
            <a:xfrm>
              <a:off x="2799180" y="1693259"/>
              <a:ext cx="3538721" cy="2110946"/>
              <a:chOff x="0" y="698500"/>
              <a:chExt cx="9144000" cy="5454650"/>
            </a:xfrm>
          </p:grpSpPr>
          <p:sp>
            <p:nvSpPr>
              <p:cNvPr id="114"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3496FF">
                      <a:alpha val="40000"/>
                    </a:srgbClr>
                  </a:gs>
                  <a:gs pos="55000">
                    <a:srgbClr val="1547D8">
                      <a:alpha val="50000"/>
                    </a:srgbClr>
                  </a:gs>
                </a:gsLst>
                <a:lin ang="10800000" scaled="0"/>
                <a:tileRect/>
              </a:gradFill>
              <a:ln w="12700" cap="rnd" cmpd="sng" algn="ctr">
                <a:solidFill>
                  <a:srgbClr val="003399">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sp>
            <p:nvSpPr>
              <p:cNvPr id="115"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6EAFFE">
                      <a:alpha val="40000"/>
                    </a:srgbClr>
                  </a:gs>
                  <a:gs pos="56000">
                    <a:srgbClr val="298FFF">
                      <a:alpha val="40000"/>
                    </a:srgbClr>
                  </a:gs>
                </a:gsLst>
                <a:lin ang="12600000" scaled="0"/>
                <a:tileRect/>
              </a:gradFill>
              <a:ln w="12700" cap="rnd" cmpd="sng" algn="ctr">
                <a:solidFill>
                  <a:srgbClr val="003399">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grpSp>
        <p:grpSp>
          <p:nvGrpSpPr>
            <p:cNvPr id="5" name="Group 33"/>
            <p:cNvGrpSpPr/>
            <p:nvPr/>
          </p:nvGrpSpPr>
          <p:grpSpPr>
            <a:xfrm>
              <a:off x="1143000" y="2209800"/>
              <a:ext cx="3538721" cy="2110946"/>
              <a:chOff x="0" y="698500"/>
              <a:chExt cx="9144000" cy="5454650"/>
            </a:xfrm>
          </p:grpSpPr>
          <p:sp>
            <p:nvSpPr>
              <p:cNvPr id="112"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F51300">
                      <a:alpha val="40000"/>
                    </a:srgbClr>
                  </a:gs>
                  <a:gs pos="55000">
                    <a:srgbClr val="9F0000">
                      <a:alpha val="50000"/>
                    </a:srgbClr>
                  </a:gs>
                </a:gsLst>
                <a:lin ang="10800000" scaled="0"/>
                <a:tileRect/>
              </a:gradFill>
              <a:ln w="12700" cap="rnd" cmpd="sng" algn="ctr">
                <a:solidFill>
                  <a:srgbClr val="8400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sp>
            <p:nvSpPr>
              <p:cNvPr id="113"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FB6162">
                      <a:alpha val="40000"/>
                    </a:srgbClr>
                  </a:gs>
                  <a:gs pos="55000">
                    <a:srgbClr val="FA0F15">
                      <a:alpha val="40000"/>
                    </a:srgbClr>
                  </a:gs>
                </a:gsLst>
                <a:lin ang="12600000" scaled="0"/>
                <a:tileRect/>
              </a:gradFill>
              <a:ln w="12700" cap="rnd" cmpd="sng" algn="ctr">
                <a:solidFill>
                  <a:srgbClr val="8400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grpSp>
        <p:grpSp>
          <p:nvGrpSpPr>
            <p:cNvPr id="7" name="Group 36"/>
            <p:cNvGrpSpPr/>
            <p:nvPr/>
          </p:nvGrpSpPr>
          <p:grpSpPr>
            <a:xfrm>
              <a:off x="4462279" y="2209800"/>
              <a:ext cx="3538721" cy="2110946"/>
              <a:chOff x="0" y="698500"/>
              <a:chExt cx="9144000" cy="5454650"/>
            </a:xfrm>
          </p:grpSpPr>
          <p:sp>
            <p:nvSpPr>
              <p:cNvPr id="110"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21C33C">
                      <a:alpha val="40000"/>
                    </a:srgbClr>
                  </a:gs>
                  <a:gs pos="55000">
                    <a:srgbClr val="126B24">
                      <a:alpha val="50000"/>
                    </a:srgbClr>
                  </a:gs>
                </a:gsLst>
                <a:lin ang="10800000" scaled="0"/>
                <a:tileRect/>
              </a:gradFill>
              <a:ln w="12700" cap="rnd" cmpd="sng" algn="ctr">
                <a:solidFill>
                  <a:srgbClr val="0E5213">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sp>
            <p:nvSpPr>
              <p:cNvPr id="111"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2DFF3D">
                      <a:alpha val="40000"/>
                    </a:srgbClr>
                  </a:gs>
                  <a:gs pos="55000">
                    <a:srgbClr val="26E035">
                      <a:alpha val="40000"/>
                    </a:srgbClr>
                  </a:gs>
                </a:gsLst>
                <a:lin ang="12600000" scaled="0"/>
                <a:tileRect/>
              </a:gradFill>
              <a:ln w="12700" cap="rnd" cmpd="sng" algn="ctr">
                <a:solidFill>
                  <a:srgbClr val="0E5213">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1600">
                  <a:solidFill>
                    <a:schemeClr val="lt1"/>
                  </a:solidFill>
                  <a:latin typeface="+mn-lt"/>
                </a:endParaRPr>
              </a:p>
            </p:txBody>
          </p:sp>
        </p:grpSp>
        <p:grpSp>
          <p:nvGrpSpPr>
            <p:cNvPr id="8" name="Group 31"/>
            <p:cNvGrpSpPr>
              <a:grpSpLocks noChangeAspect="1"/>
            </p:cNvGrpSpPr>
            <p:nvPr/>
          </p:nvGrpSpPr>
          <p:grpSpPr>
            <a:xfrm>
              <a:off x="1752600" y="3111500"/>
              <a:ext cx="3540931" cy="2112264"/>
              <a:chOff x="0" y="698500"/>
              <a:chExt cx="9144000" cy="5454650"/>
            </a:xfrm>
          </p:grpSpPr>
          <p:sp>
            <p:nvSpPr>
              <p:cNvPr id="108"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EE5C00">
                      <a:alpha val="40000"/>
                    </a:srgbClr>
                  </a:gs>
                  <a:gs pos="55000">
                    <a:srgbClr val="914900">
                      <a:alpha val="50000"/>
                    </a:srgbClr>
                  </a:gs>
                </a:gsLst>
                <a:lin ang="10800000" scaled="0"/>
                <a:tileRect/>
              </a:gradFill>
              <a:ln w="12700" cap="rnd" cmpd="sng" algn="ctr">
                <a:solidFill>
                  <a:srgbClr val="583C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2000">
                  <a:solidFill>
                    <a:schemeClr val="lt1"/>
                  </a:solidFill>
                  <a:latin typeface="+mn-lt"/>
                </a:endParaRPr>
              </a:p>
            </p:txBody>
          </p:sp>
          <p:sp>
            <p:nvSpPr>
              <p:cNvPr id="109"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F8B43A">
                      <a:alpha val="40000"/>
                    </a:srgbClr>
                  </a:gs>
                  <a:gs pos="55000">
                    <a:srgbClr val="FC8A00">
                      <a:alpha val="50000"/>
                    </a:srgbClr>
                  </a:gs>
                </a:gsLst>
                <a:lin ang="12600000" scaled="0"/>
                <a:tileRect/>
              </a:gradFill>
              <a:ln w="12700" cap="rnd" cmpd="sng" algn="ctr">
                <a:solidFill>
                  <a:srgbClr val="583C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2000">
                  <a:solidFill>
                    <a:schemeClr val="lt1"/>
                  </a:solidFill>
                  <a:latin typeface="+mn-lt"/>
                </a:endParaRPr>
              </a:p>
            </p:txBody>
          </p:sp>
        </p:grpSp>
        <p:grpSp>
          <p:nvGrpSpPr>
            <p:cNvPr id="9" name="Group 44"/>
            <p:cNvGrpSpPr>
              <a:grpSpLocks noChangeAspect="1"/>
            </p:cNvGrpSpPr>
            <p:nvPr/>
          </p:nvGrpSpPr>
          <p:grpSpPr>
            <a:xfrm>
              <a:off x="3850469" y="3115564"/>
              <a:ext cx="3540931" cy="2112264"/>
              <a:chOff x="0" y="698500"/>
              <a:chExt cx="9144000" cy="5454650"/>
            </a:xfrm>
          </p:grpSpPr>
          <p:sp>
            <p:nvSpPr>
              <p:cNvPr id="106" name="Freeform 5"/>
              <p:cNvSpPr>
                <a:spLocks/>
              </p:cNvSpPr>
              <p:nvPr/>
            </p:nvSpPr>
            <p:spPr bwMode="auto">
              <a:xfrm>
                <a:off x="0" y="2863850"/>
                <a:ext cx="9144000" cy="3289300"/>
              </a:xfrm>
              <a:custGeom>
                <a:avLst/>
                <a:gdLst/>
                <a:ahLst/>
                <a:cxnLst>
                  <a:cxn ang="0">
                    <a:pos x="17262" y="2372"/>
                  </a:cxn>
                  <a:cxn ang="0">
                    <a:pos x="17180" y="2733"/>
                  </a:cxn>
                  <a:cxn ang="0">
                    <a:pos x="17034" y="3084"/>
                  </a:cxn>
                  <a:cxn ang="0">
                    <a:pos x="16826" y="3425"/>
                  </a:cxn>
                  <a:cxn ang="0">
                    <a:pos x="16560" y="3753"/>
                  </a:cxn>
                  <a:cxn ang="0">
                    <a:pos x="16237" y="4066"/>
                  </a:cxn>
                  <a:cxn ang="0">
                    <a:pos x="15861" y="4363"/>
                  </a:cxn>
                  <a:cxn ang="0">
                    <a:pos x="15437" y="4644"/>
                  </a:cxn>
                  <a:cxn ang="0">
                    <a:pos x="14965" y="4906"/>
                  </a:cxn>
                  <a:cxn ang="0">
                    <a:pos x="14450" y="5148"/>
                  </a:cxn>
                  <a:cxn ang="0">
                    <a:pos x="13892" y="5370"/>
                  </a:cxn>
                  <a:cxn ang="0">
                    <a:pos x="13296" y="5569"/>
                  </a:cxn>
                  <a:cxn ang="0">
                    <a:pos x="12386" y="5811"/>
                  </a:cxn>
                  <a:cxn ang="0">
                    <a:pos x="11005" y="6059"/>
                  </a:cxn>
                  <a:cxn ang="0">
                    <a:pos x="9524" y="6195"/>
                  </a:cxn>
                  <a:cxn ang="0">
                    <a:pos x="8640" y="6216"/>
                  </a:cxn>
                  <a:cxn ang="0">
                    <a:pos x="7539" y="6183"/>
                  </a:cxn>
                  <a:cxn ang="0">
                    <a:pos x="6070" y="6031"/>
                  </a:cxn>
                  <a:cxn ang="0">
                    <a:pos x="4706" y="5766"/>
                  </a:cxn>
                  <a:cxn ang="0">
                    <a:pos x="3896" y="5541"/>
                  </a:cxn>
                  <a:cxn ang="0">
                    <a:pos x="3305" y="5339"/>
                  </a:cxn>
                  <a:cxn ang="0">
                    <a:pos x="2754" y="5115"/>
                  </a:cxn>
                  <a:cxn ang="0">
                    <a:pos x="2244" y="4869"/>
                  </a:cxn>
                  <a:cxn ang="0">
                    <a:pos x="1779" y="4605"/>
                  </a:cxn>
                  <a:cxn ang="0">
                    <a:pos x="1361" y="4322"/>
                  </a:cxn>
                  <a:cxn ang="0">
                    <a:pos x="993" y="4022"/>
                  </a:cxn>
                  <a:cxn ang="0">
                    <a:pos x="679" y="3707"/>
                  </a:cxn>
                  <a:cxn ang="0">
                    <a:pos x="421" y="3377"/>
                  </a:cxn>
                  <a:cxn ang="0">
                    <a:pos x="221" y="3035"/>
                  </a:cxn>
                  <a:cxn ang="0">
                    <a:pos x="83" y="2682"/>
                  </a:cxn>
                  <a:cxn ang="0">
                    <a:pos x="11" y="2318"/>
                  </a:cxn>
                  <a:cxn ang="0">
                    <a:pos x="1" y="54"/>
                  </a:cxn>
                  <a:cxn ang="0">
                    <a:pos x="44" y="420"/>
                  </a:cxn>
                  <a:cxn ang="0">
                    <a:pos x="154" y="777"/>
                  </a:cxn>
                  <a:cxn ang="0">
                    <a:pos x="327" y="1125"/>
                  </a:cxn>
                  <a:cxn ang="0">
                    <a:pos x="562" y="1460"/>
                  </a:cxn>
                  <a:cxn ang="0">
                    <a:pos x="852" y="1781"/>
                  </a:cxn>
                  <a:cxn ang="0">
                    <a:pos x="1198" y="2088"/>
                  </a:cxn>
                  <a:cxn ang="0">
                    <a:pos x="1594" y="2378"/>
                  </a:cxn>
                  <a:cxn ang="0">
                    <a:pos x="2039" y="2651"/>
                  </a:cxn>
                  <a:cxn ang="0">
                    <a:pos x="2531" y="2906"/>
                  </a:cxn>
                  <a:cxn ang="0">
                    <a:pos x="3065" y="3139"/>
                  </a:cxn>
                  <a:cxn ang="0">
                    <a:pos x="3638" y="3351"/>
                  </a:cxn>
                  <a:cxn ang="0">
                    <a:pos x="4249" y="3539"/>
                  </a:cxn>
                  <a:cxn ang="0">
                    <a:pos x="5472" y="3824"/>
                  </a:cxn>
                  <a:cxn ang="0">
                    <a:pos x="6898" y="4025"/>
                  </a:cxn>
                  <a:cxn ang="0">
                    <a:pos x="8306" y="4106"/>
                  </a:cxn>
                  <a:cxn ang="0">
                    <a:pos x="8974" y="4106"/>
                  </a:cxn>
                  <a:cxn ang="0">
                    <a:pos x="10382" y="4025"/>
                  </a:cxn>
                  <a:cxn ang="0">
                    <a:pos x="11808" y="3824"/>
                  </a:cxn>
                  <a:cxn ang="0">
                    <a:pos x="13031" y="3539"/>
                  </a:cxn>
                  <a:cxn ang="0">
                    <a:pos x="13642" y="3351"/>
                  </a:cxn>
                  <a:cxn ang="0">
                    <a:pos x="14215" y="3139"/>
                  </a:cxn>
                  <a:cxn ang="0">
                    <a:pos x="14749" y="2906"/>
                  </a:cxn>
                  <a:cxn ang="0">
                    <a:pos x="15240" y="2651"/>
                  </a:cxn>
                  <a:cxn ang="0">
                    <a:pos x="15686" y="2378"/>
                  </a:cxn>
                  <a:cxn ang="0">
                    <a:pos x="16082" y="2088"/>
                  </a:cxn>
                  <a:cxn ang="0">
                    <a:pos x="16428" y="1781"/>
                  </a:cxn>
                  <a:cxn ang="0">
                    <a:pos x="16718" y="1460"/>
                  </a:cxn>
                  <a:cxn ang="0">
                    <a:pos x="16953" y="1125"/>
                  </a:cxn>
                  <a:cxn ang="0">
                    <a:pos x="17126" y="777"/>
                  </a:cxn>
                  <a:cxn ang="0">
                    <a:pos x="17236" y="420"/>
                  </a:cxn>
                  <a:cxn ang="0">
                    <a:pos x="17279" y="54"/>
                  </a:cxn>
                </a:cxnLst>
                <a:rect l="0" t="0" r="r" b="b"/>
                <a:pathLst>
                  <a:path w="17280" h="6216">
                    <a:moveTo>
                      <a:pt x="17280" y="2107"/>
                    </a:moveTo>
                    <a:lnTo>
                      <a:pt x="17280" y="2107"/>
                    </a:lnTo>
                    <a:lnTo>
                      <a:pt x="17279" y="2161"/>
                    </a:lnTo>
                    <a:lnTo>
                      <a:pt x="17277" y="2214"/>
                    </a:lnTo>
                    <a:lnTo>
                      <a:pt x="17273" y="2266"/>
                    </a:lnTo>
                    <a:lnTo>
                      <a:pt x="17269" y="2318"/>
                    </a:lnTo>
                    <a:lnTo>
                      <a:pt x="17262" y="2372"/>
                    </a:lnTo>
                    <a:lnTo>
                      <a:pt x="17254" y="2424"/>
                    </a:lnTo>
                    <a:lnTo>
                      <a:pt x="17246" y="2476"/>
                    </a:lnTo>
                    <a:lnTo>
                      <a:pt x="17236" y="2527"/>
                    </a:lnTo>
                    <a:lnTo>
                      <a:pt x="17223" y="2579"/>
                    </a:lnTo>
                    <a:lnTo>
                      <a:pt x="17210" y="2630"/>
                    </a:lnTo>
                    <a:lnTo>
                      <a:pt x="17196" y="2682"/>
                    </a:lnTo>
                    <a:lnTo>
                      <a:pt x="17180" y="2733"/>
                    </a:lnTo>
                    <a:lnTo>
                      <a:pt x="17163" y="2783"/>
                    </a:lnTo>
                    <a:lnTo>
                      <a:pt x="17145" y="2834"/>
                    </a:lnTo>
                    <a:lnTo>
                      <a:pt x="17126" y="2886"/>
                    </a:lnTo>
                    <a:lnTo>
                      <a:pt x="17105" y="2935"/>
                    </a:lnTo>
                    <a:lnTo>
                      <a:pt x="17082" y="2985"/>
                    </a:lnTo>
                    <a:lnTo>
                      <a:pt x="17059" y="3035"/>
                    </a:lnTo>
                    <a:lnTo>
                      <a:pt x="17034" y="3084"/>
                    </a:lnTo>
                    <a:lnTo>
                      <a:pt x="17008" y="3134"/>
                    </a:lnTo>
                    <a:lnTo>
                      <a:pt x="16980" y="3183"/>
                    </a:lnTo>
                    <a:lnTo>
                      <a:pt x="16953" y="3232"/>
                    </a:lnTo>
                    <a:lnTo>
                      <a:pt x="16923" y="3281"/>
                    </a:lnTo>
                    <a:lnTo>
                      <a:pt x="16892" y="3330"/>
                    </a:lnTo>
                    <a:lnTo>
                      <a:pt x="16859" y="3377"/>
                    </a:lnTo>
                    <a:lnTo>
                      <a:pt x="16826" y="3425"/>
                    </a:lnTo>
                    <a:lnTo>
                      <a:pt x="16792" y="3473"/>
                    </a:lnTo>
                    <a:lnTo>
                      <a:pt x="16756" y="3519"/>
                    </a:lnTo>
                    <a:lnTo>
                      <a:pt x="16718" y="3567"/>
                    </a:lnTo>
                    <a:lnTo>
                      <a:pt x="16681" y="3614"/>
                    </a:lnTo>
                    <a:lnTo>
                      <a:pt x="16642" y="3660"/>
                    </a:lnTo>
                    <a:lnTo>
                      <a:pt x="16601" y="3707"/>
                    </a:lnTo>
                    <a:lnTo>
                      <a:pt x="16560" y="3753"/>
                    </a:lnTo>
                    <a:lnTo>
                      <a:pt x="16516" y="3798"/>
                    </a:lnTo>
                    <a:lnTo>
                      <a:pt x="16473" y="3844"/>
                    </a:lnTo>
                    <a:lnTo>
                      <a:pt x="16428" y="3888"/>
                    </a:lnTo>
                    <a:lnTo>
                      <a:pt x="16382" y="3934"/>
                    </a:lnTo>
                    <a:lnTo>
                      <a:pt x="16334" y="3978"/>
                    </a:lnTo>
                    <a:lnTo>
                      <a:pt x="16287" y="4022"/>
                    </a:lnTo>
                    <a:lnTo>
                      <a:pt x="16237" y="4066"/>
                    </a:lnTo>
                    <a:lnTo>
                      <a:pt x="16187" y="4109"/>
                    </a:lnTo>
                    <a:lnTo>
                      <a:pt x="16136" y="4152"/>
                    </a:lnTo>
                    <a:lnTo>
                      <a:pt x="16082" y="4196"/>
                    </a:lnTo>
                    <a:lnTo>
                      <a:pt x="16029" y="4238"/>
                    </a:lnTo>
                    <a:lnTo>
                      <a:pt x="15975" y="4280"/>
                    </a:lnTo>
                    <a:lnTo>
                      <a:pt x="15919" y="4322"/>
                    </a:lnTo>
                    <a:lnTo>
                      <a:pt x="15861" y="4363"/>
                    </a:lnTo>
                    <a:lnTo>
                      <a:pt x="15804" y="4404"/>
                    </a:lnTo>
                    <a:lnTo>
                      <a:pt x="15746" y="4445"/>
                    </a:lnTo>
                    <a:lnTo>
                      <a:pt x="15686" y="4485"/>
                    </a:lnTo>
                    <a:lnTo>
                      <a:pt x="15625" y="4525"/>
                    </a:lnTo>
                    <a:lnTo>
                      <a:pt x="15563" y="4565"/>
                    </a:lnTo>
                    <a:lnTo>
                      <a:pt x="15501" y="4605"/>
                    </a:lnTo>
                    <a:lnTo>
                      <a:pt x="15437" y="4644"/>
                    </a:lnTo>
                    <a:lnTo>
                      <a:pt x="15372" y="4683"/>
                    </a:lnTo>
                    <a:lnTo>
                      <a:pt x="15306" y="4721"/>
                    </a:lnTo>
                    <a:lnTo>
                      <a:pt x="15240" y="4758"/>
                    </a:lnTo>
                    <a:lnTo>
                      <a:pt x="15173" y="4796"/>
                    </a:lnTo>
                    <a:lnTo>
                      <a:pt x="15104" y="4833"/>
                    </a:lnTo>
                    <a:lnTo>
                      <a:pt x="15036" y="4869"/>
                    </a:lnTo>
                    <a:lnTo>
                      <a:pt x="14965" y="4906"/>
                    </a:lnTo>
                    <a:lnTo>
                      <a:pt x="14894" y="4942"/>
                    </a:lnTo>
                    <a:lnTo>
                      <a:pt x="14823" y="4977"/>
                    </a:lnTo>
                    <a:lnTo>
                      <a:pt x="14749" y="5013"/>
                    </a:lnTo>
                    <a:lnTo>
                      <a:pt x="14676" y="5047"/>
                    </a:lnTo>
                    <a:lnTo>
                      <a:pt x="14601" y="5081"/>
                    </a:lnTo>
                    <a:lnTo>
                      <a:pt x="14525" y="5115"/>
                    </a:lnTo>
                    <a:lnTo>
                      <a:pt x="14450" y="5148"/>
                    </a:lnTo>
                    <a:lnTo>
                      <a:pt x="14372" y="5181"/>
                    </a:lnTo>
                    <a:lnTo>
                      <a:pt x="14294" y="5214"/>
                    </a:lnTo>
                    <a:lnTo>
                      <a:pt x="14215" y="5246"/>
                    </a:lnTo>
                    <a:lnTo>
                      <a:pt x="14135" y="5278"/>
                    </a:lnTo>
                    <a:lnTo>
                      <a:pt x="14056" y="5309"/>
                    </a:lnTo>
                    <a:lnTo>
                      <a:pt x="13975" y="5339"/>
                    </a:lnTo>
                    <a:lnTo>
                      <a:pt x="13892" y="5370"/>
                    </a:lnTo>
                    <a:lnTo>
                      <a:pt x="13809" y="5400"/>
                    </a:lnTo>
                    <a:lnTo>
                      <a:pt x="13726" y="5429"/>
                    </a:lnTo>
                    <a:lnTo>
                      <a:pt x="13642" y="5458"/>
                    </a:lnTo>
                    <a:lnTo>
                      <a:pt x="13556" y="5487"/>
                    </a:lnTo>
                    <a:lnTo>
                      <a:pt x="13471" y="5514"/>
                    </a:lnTo>
                    <a:lnTo>
                      <a:pt x="13384" y="5541"/>
                    </a:lnTo>
                    <a:lnTo>
                      <a:pt x="13296" y="5569"/>
                    </a:lnTo>
                    <a:lnTo>
                      <a:pt x="13209" y="5595"/>
                    </a:lnTo>
                    <a:lnTo>
                      <a:pt x="13120" y="5621"/>
                    </a:lnTo>
                    <a:lnTo>
                      <a:pt x="13031" y="5646"/>
                    </a:lnTo>
                    <a:lnTo>
                      <a:pt x="12940" y="5671"/>
                    </a:lnTo>
                    <a:lnTo>
                      <a:pt x="12758" y="5720"/>
                    </a:lnTo>
                    <a:lnTo>
                      <a:pt x="12574" y="5766"/>
                    </a:lnTo>
                    <a:lnTo>
                      <a:pt x="12386" y="5811"/>
                    </a:lnTo>
                    <a:lnTo>
                      <a:pt x="12195" y="5853"/>
                    </a:lnTo>
                    <a:lnTo>
                      <a:pt x="12003" y="5893"/>
                    </a:lnTo>
                    <a:lnTo>
                      <a:pt x="11808" y="5931"/>
                    </a:lnTo>
                    <a:lnTo>
                      <a:pt x="11610" y="5966"/>
                    </a:lnTo>
                    <a:lnTo>
                      <a:pt x="11410" y="6000"/>
                    </a:lnTo>
                    <a:lnTo>
                      <a:pt x="11210" y="6031"/>
                    </a:lnTo>
                    <a:lnTo>
                      <a:pt x="11005" y="6059"/>
                    </a:lnTo>
                    <a:lnTo>
                      <a:pt x="10799" y="6086"/>
                    </a:lnTo>
                    <a:lnTo>
                      <a:pt x="10591" y="6111"/>
                    </a:lnTo>
                    <a:lnTo>
                      <a:pt x="10382" y="6133"/>
                    </a:lnTo>
                    <a:lnTo>
                      <a:pt x="10170" y="6152"/>
                    </a:lnTo>
                    <a:lnTo>
                      <a:pt x="9955" y="6168"/>
                    </a:lnTo>
                    <a:lnTo>
                      <a:pt x="9740" y="6183"/>
                    </a:lnTo>
                    <a:lnTo>
                      <a:pt x="9524" y="6195"/>
                    </a:lnTo>
                    <a:lnTo>
                      <a:pt x="9305" y="6204"/>
                    </a:lnTo>
                    <a:lnTo>
                      <a:pt x="9084" y="6210"/>
                    </a:lnTo>
                    <a:lnTo>
                      <a:pt x="8974" y="6213"/>
                    </a:lnTo>
                    <a:lnTo>
                      <a:pt x="8863" y="6214"/>
                    </a:lnTo>
                    <a:lnTo>
                      <a:pt x="8751" y="6215"/>
                    </a:lnTo>
                    <a:lnTo>
                      <a:pt x="8640" y="6216"/>
                    </a:lnTo>
                    <a:lnTo>
                      <a:pt x="8640" y="6216"/>
                    </a:lnTo>
                    <a:lnTo>
                      <a:pt x="8528" y="6215"/>
                    </a:lnTo>
                    <a:lnTo>
                      <a:pt x="8417" y="6214"/>
                    </a:lnTo>
                    <a:lnTo>
                      <a:pt x="8306" y="6213"/>
                    </a:lnTo>
                    <a:lnTo>
                      <a:pt x="8195" y="6210"/>
                    </a:lnTo>
                    <a:lnTo>
                      <a:pt x="7975" y="6204"/>
                    </a:lnTo>
                    <a:lnTo>
                      <a:pt x="7756" y="6195"/>
                    </a:lnTo>
                    <a:lnTo>
                      <a:pt x="7539" y="6183"/>
                    </a:lnTo>
                    <a:lnTo>
                      <a:pt x="7324" y="6168"/>
                    </a:lnTo>
                    <a:lnTo>
                      <a:pt x="7110" y="6152"/>
                    </a:lnTo>
                    <a:lnTo>
                      <a:pt x="6898" y="6133"/>
                    </a:lnTo>
                    <a:lnTo>
                      <a:pt x="6689" y="6111"/>
                    </a:lnTo>
                    <a:lnTo>
                      <a:pt x="6481" y="6086"/>
                    </a:lnTo>
                    <a:lnTo>
                      <a:pt x="6275" y="6059"/>
                    </a:lnTo>
                    <a:lnTo>
                      <a:pt x="6070" y="6031"/>
                    </a:lnTo>
                    <a:lnTo>
                      <a:pt x="5868" y="6000"/>
                    </a:lnTo>
                    <a:lnTo>
                      <a:pt x="5670" y="5966"/>
                    </a:lnTo>
                    <a:lnTo>
                      <a:pt x="5472" y="5931"/>
                    </a:lnTo>
                    <a:lnTo>
                      <a:pt x="5277" y="5893"/>
                    </a:lnTo>
                    <a:lnTo>
                      <a:pt x="5085" y="5853"/>
                    </a:lnTo>
                    <a:lnTo>
                      <a:pt x="4894" y="5811"/>
                    </a:lnTo>
                    <a:lnTo>
                      <a:pt x="4706" y="5766"/>
                    </a:lnTo>
                    <a:lnTo>
                      <a:pt x="4522" y="5720"/>
                    </a:lnTo>
                    <a:lnTo>
                      <a:pt x="4339" y="5671"/>
                    </a:lnTo>
                    <a:lnTo>
                      <a:pt x="4249" y="5646"/>
                    </a:lnTo>
                    <a:lnTo>
                      <a:pt x="4160" y="5621"/>
                    </a:lnTo>
                    <a:lnTo>
                      <a:pt x="4071" y="5595"/>
                    </a:lnTo>
                    <a:lnTo>
                      <a:pt x="3983" y="5569"/>
                    </a:lnTo>
                    <a:lnTo>
                      <a:pt x="3896" y="5541"/>
                    </a:lnTo>
                    <a:lnTo>
                      <a:pt x="3809" y="5514"/>
                    </a:lnTo>
                    <a:lnTo>
                      <a:pt x="3723" y="5487"/>
                    </a:lnTo>
                    <a:lnTo>
                      <a:pt x="3638" y="5458"/>
                    </a:lnTo>
                    <a:lnTo>
                      <a:pt x="3554" y="5429"/>
                    </a:lnTo>
                    <a:lnTo>
                      <a:pt x="3471" y="5400"/>
                    </a:lnTo>
                    <a:lnTo>
                      <a:pt x="3388" y="5370"/>
                    </a:lnTo>
                    <a:lnTo>
                      <a:pt x="3305" y="5339"/>
                    </a:lnTo>
                    <a:lnTo>
                      <a:pt x="3224" y="5309"/>
                    </a:lnTo>
                    <a:lnTo>
                      <a:pt x="3145" y="5278"/>
                    </a:lnTo>
                    <a:lnTo>
                      <a:pt x="3065" y="5246"/>
                    </a:lnTo>
                    <a:lnTo>
                      <a:pt x="2986" y="5214"/>
                    </a:lnTo>
                    <a:lnTo>
                      <a:pt x="2908" y="5181"/>
                    </a:lnTo>
                    <a:lnTo>
                      <a:pt x="2830" y="5148"/>
                    </a:lnTo>
                    <a:lnTo>
                      <a:pt x="2754" y="5115"/>
                    </a:lnTo>
                    <a:lnTo>
                      <a:pt x="2678" y="5081"/>
                    </a:lnTo>
                    <a:lnTo>
                      <a:pt x="2604" y="5047"/>
                    </a:lnTo>
                    <a:lnTo>
                      <a:pt x="2531" y="5013"/>
                    </a:lnTo>
                    <a:lnTo>
                      <a:pt x="2457" y="4977"/>
                    </a:lnTo>
                    <a:lnTo>
                      <a:pt x="2385" y="4942"/>
                    </a:lnTo>
                    <a:lnTo>
                      <a:pt x="2314" y="4906"/>
                    </a:lnTo>
                    <a:lnTo>
                      <a:pt x="2244" y="4869"/>
                    </a:lnTo>
                    <a:lnTo>
                      <a:pt x="2176" y="4833"/>
                    </a:lnTo>
                    <a:lnTo>
                      <a:pt x="2107" y="4796"/>
                    </a:lnTo>
                    <a:lnTo>
                      <a:pt x="2039" y="4758"/>
                    </a:lnTo>
                    <a:lnTo>
                      <a:pt x="1972" y="4721"/>
                    </a:lnTo>
                    <a:lnTo>
                      <a:pt x="1907" y="4683"/>
                    </a:lnTo>
                    <a:lnTo>
                      <a:pt x="1843" y="4644"/>
                    </a:lnTo>
                    <a:lnTo>
                      <a:pt x="1779" y="4605"/>
                    </a:lnTo>
                    <a:lnTo>
                      <a:pt x="1716" y="4565"/>
                    </a:lnTo>
                    <a:lnTo>
                      <a:pt x="1655" y="4525"/>
                    </a:lnTo>
                    <a:lnTo>
                      <a:pt x="1594" y="4485"/>
                    </a:lnTo>
                    <a:lnTo>
                      <a:pt x="1534" y="4445"/>
                    </a:lnTo>
                    <a:lnTo>
                      <a:pt x="1475" y="4404"/>
                    </a:lnTo>
                    <a:lnTo>
                      <a:pt x="1417" y="4363"/>
                    </a:lnTo>
                    <a:lnTo>
                      <a:pt x="1361" y="4322"/>
                    </a:lnTo>
                    <a:lnTo>
                      <a:pt x="1305" y="4280"/>
                    </a:lnTo>
                    <a:lnTo>
                      <a:pt x="1251" y="4238"/>
                    </a:lnTo>
                    <a:lnTo>
                      <a:pt x="1198" y="4196"/>
                    </a:lnTo>
                    <a:lnTo>
                      <a:pt x="1144" y="4152"/>
                    </a:lnTo>
                    <a:lnTo>
                      <a:pt x="1093" y="4109"/>
                    </a:lnTo>
                    <a:lnTo>
                      <a:pt x="1042" y="4066"/>
                    </a:lnTo>
                    <a:lnTo>
                      <a:pt x="993" y="4022"/>
                    </a:lnTo>
                    <a:lnTo>
                      <a:pt x="946" y="3978"/>
                    </a:lnTo>
                    <a:lnTo>
                      <a:pt x="898" y="3934"/>
                    </a:lnTo>
                    <a:lnTo>
                      <a:pt x="852" y="3888"/>
                    </a:lnTo>
                    <a:lnTo>
                      <a:pt x="807" y="3844"/>
                    </a:lnTo>
                    <a:lnTo>
                      <a:pt x="764" y="3798"/>
                    </a:lnTo>
                    <a:lnTo>
                      <a:pt x="720" y="3753"/>
                    </a:lnTo>
                    <a:lnTo>
                      <a:pt x="679" y="3707"/>
                    </a:lnTo>
                    <a:lnTo>
                      <a:pt x="638" y="3660"/>
                    </a:lnTo>
                    <a:lnTo>
                      <a:pt x="599" y="3614"/>
                    </a:lnTo>
                    <a:lnTo>
                      <a:pt x="562" y="3567"/>
                    </a:lnTo>
                    <a:lnTo>
                      <a:pt x="524" y="3519"/>
                    </a:lnTo>
                    <a:lnTo>
                      <a:pt x="488" y="3473"/>
                    </a:lnTo>
                    <a:lnTo>
                      <a:pt x="454" y="3425"/>
                    </a:lnTo>
                    <a:lnTo>
                      <a:pt x="421" y="3377"/>
                    </a:lnTo>
                    <a:lnTo>
                      <a:pt x="388" y="3330"/>
                    </a:lnTo>
                    <a:lnTo>
                      <a:pt x="357" y="3281"/>
                    </a:lnTo>
                    <a:lnTo>
                      <a:pt x="327" y="3232"/>
                    </a:lnTo>
                    <a:lnTo>
                      <a:pt x="300" y="3183"/>
                    </a:lnTo>
                    <a:lnTo>
                      <a:pt x="272" y="3134"/>
                    </a:lnTo>
                    <a:lnTo>
                      <a:pt x="246" y="3084"/>
                    </a:lnTo>
                    <a:lnTo>
                      <a:pt x="221" y="3035"/>
                    </a:lnTo>
                    <a:lnTo>
                      <a:pt x="198" y="2985"/>
                    </a:lnTo>
                    <a:lnTo>
                      <a:pt x="175" y="2935"/>
                    </a:lnTo>
                    <a:lnTo>
                      <a:pt x="154" y="2886"/>
                    </a:lnTo>
                    <a:lnTo>
                      <a:pt x="135" y="2834"/>
                    </a:lnTo>
                    <a:lnTo>
                      <a:pt x="117" y="2783"/>
                    </a:lnTo>
                    <a:lnTo>
                      <a:pt x="100" y="2733"/>
                    </a:lnTo>
                    <a:lnTo>
                      <a:pt x="83" y="2682"/>
                    </a:lnTo>
                    <a:lnTo>
                      <a:pt x="69" y="2630"/>
                    </a:lnTo>
                    <a:lnTo>
                      <a:pt x="57" y="2579"/>
                    </a:lnTo>
                    <a:lnTo>
                      <a:pt x="44" y="2527"/>
                    </a:lnTo>
                    <a:lnTo>
                      <a:pt x="34" y="2476"/>
                    </a:lnTo>
                    <a:lnTo>
                      <a:pt x="26" y="2424"/>
                    </a:lnTo>
                    <a:lnTo>
                      <a:pt x="18" y="2372"/>
                    </a:lnTo>
                    <a:lnTo>
                      <a:pt x="11" y="2318"/>
                    </a:lnTo>
                    <a:lnTo>
                      <a:pt x="7" y="2266"/>
                    </a:lnTo>
                    <a:lnTo>
                      <a:pt x="2" y="2214"/>
                    </a:lnTo>
                    <a:lnTo>
                      <a:pt x="1" y="2161"/>
                    </a:lnTo>
                    <a:lnTo>
                      <a:pt x="0" y="2107"/>
                    </a:lnTo>
                    <a:lnTo>
                      <a:pt x="0" y="0"/>
                    </a:lnTo>
                    <a:lnTo>
                      <a:pt x="0" y="0"/>
                    </a:lnTo>
                    <a:lnTo>
                      <a:pt x="1" y="54"/>
                    </a:lnTo>
                    <a:lnTo>
                      <a:pt x="2" y="106"/>
                    </a:lnTo>
                    <a:lnTo>
                      <a:pt x="7" y="159"/>
                    </a:lnTo>
                    <a:lnTo>
                      <a:pt x="11" y="211"/>
                    </a:lnTo>
                    <a:lnTo>
                      <a:pt x="18" y="264"/>
                    </a:lnTo>
                    <a:lnTo>
                      <a:pt x="26" y="317"/>
                    </a:lnTo>
                    <a:lnTo>
                      <a:pt x="34" y="369"/>
                    </a:lnTo>
                    <a:lnTo>
                      <a:pt x="44" y="420"/>
                    </a:lnTo>
                    <a:lnTo>
                      <a:pt x="57" y="472"/>
                    </a:lnTo>
                    <a:lnTo>
                      <a:pt x="69" y="523"/>
                    </a:lnTo>
                    <a:lnTo>
                      <a:pt x="83" y="574"/>
                    </a:lnTo>
                    <a:lnTo>
                      <a:pt x="100" y="626"/>
                    </a:lnTo>
                    <a:lnTo>
                      <a:pt x="117" y="676"/>
                    </a:lnTo>
                    <a:lnTo>
                      <a:pt x="135" y="727"/>
                    </a:lnTo>
                    <a:lnTo>
                      <a:pt x="154" y="777"/>
                    </a:lnTo>
                    <a:lnTo>
                      <a:pt x="175" y="828"/>
                    </a:lnTo>
                    <a:lnTo>
                      <a:pt x="198" y="878"/>
                    </a:lnTo>
                    <a:lnTo>
                      <a:pt x="221" y="928"/>
                    </a:lnTo>
                    <a:lnTo>
                      <a:pt x="246" y="977"/>
                    </a:lnTo>
                    <a:lnTo>
                      <a:pt x="272" y="1027"/>
                    </a:lnTo>
                    <a:lnTo>
                      <a:pt x="300" y="1076"/>
                    </a:lnTo>
                    <a:lnTo>
                      <a:pt x="327" y="1125"/>
                    </a:lnTo>
                    <a:lnTo>
                      <a:pt x="357" y="1174"/>
                    </a:lnTo>
                    <a:lnTo>
                      <a:pt x="388" y="1221"/>
                    </a:lnTo>
                    <a:lnTo>
                      <a:pt x="421" y="1270"/>
                    </a:lnTo>
                    <a:lnTo>
                      <a:pt x="454" y="1318"/>
                    </a:lnTo>
                    <a:lnTo>
                      <a:pt x="488" y="1366"/>
                    </a:lnTo>
                    <a:lnTo>
                      <a:pt x="524" y="1412"/>
                    </a:lnTo>
                    <a:lnTo>
                      <a:pt x="562" y="1460"/>
                    </a:lnTo>
                    <a:lnTo>
                      <a:pt x="599" y="1507"/>
                    </a:lnTo>
                    <a:lnTo>
                      <a:pt x="638" y="1553"/>
                    </a:lnTo>
                    <a:lnTo>
                      <a:pt x="679" y="1599"/>
                    </a:lnTo>
                    <a:lnTo>
                      <a:pt x="720" y="1645"/>
                    </a:lnTo>
                    <a:lnTo>
                      <a:pt x="764" y="1691"/>
                    </a:lnTo>
                    <a:lnTo>
                      <a:pt x="807" y="1737"/>
                    </a:lnTo>
                    <a:lnTo>
                      <a:pt x="852" y="1781"/>
                    </a:lnTo>
                    <a:lnTo>
                      <a:pt x="898" y="1826"/>
                    </a:lnTo>
                    <a:lnTo>
                      <a:pt x="946" y="1871"/>
                    </a:lnTo>
                    <a:lnTo>
                      <a:pt x="993" y="1914"/>
                    </a:lnTo>
                    <a:lnTo>
                      <a:pt x="1042" y="1959"/>
                    </a:lnTo>
                    <a:lnTo>
                      <a:pt x="1093" y="2002"/>
                    </a:lnTo>
                    <a:lnTo>
                      <a:pt x="1144" y="2045"/>
                    </a:lnTo>
                    <a:lnTo>
                      <a:pt x="1198" y="2088"/>
                    </a:lnTo>
                    <a:lnTo>
                      <a:pt x="1251" y="2131"/>
                    </a:lnTo>
                    <a:lnTo>
                      <a:pt x="1305" y="2173"/>
                    </a:lnTo>
                    <a:lnTo>
                      <a:pt x="1361" y="2215"/>
                    </a:lnTo>
                    <a:lnTo>
                      <a:pt x="1417" y="2256"/>
                    </a:lnTo>
                    <a:lnTo>
                      <a:pt x="1475" y="2297"/>
                    </a:lnTo>
                    <a:lnTo>
                      <a:pt x="1534" y="2338"/>
                    </a:lnTo>
                    <a:lnTo>
                      <a:pt x="1594" y="2378"/>
                    </a:lnTo>
                    <a:lnTo>
                      <a:pt x="1655" y="2418"/>
                    </a:lnTo>
                    <a:lnTo>
                      <a:pt x="1716" y="2458"/>
                    </a:lnTo>
                    <a:lnTo>
                      <a:pt x="1779" y="2498"/>
                    </a:lnTo>
                    <a:lnTo>
                      <a:pt x="1843" y="2537"/>
                    </a:lnTo>
                    <a:lnTo>
                      <a:pt x="1907" y="2575"/>
                    </a:lnTo>
                    <a:lnTo>
                      <a:pt x="1972" y="2614"/>
                    </a:lnTo>
                    <a:lnTo>
                      <a:pt x="2039" y="2651"/>
                    </a:lnTo>
                    <a:lnTo>
                      <a:pt x="2107" y="2689"/>
                    </a:lnTo>
                    <a:lnTo>
                      <a:pt x="2176" y="2726"/>
                    </a:lnTo>
                    <a:lnTo>
                      <a:pt x="2244" y="2762"/>
                    </a:lnTo>
                    <a:lnTo>
                      <a:pt x="2314" y="2799"/>
                    </a:lnTo>
                    <a:lnTo>
                      <a:pt x="2385" y="2834"/>
                    </a:lnTo>
                    <a:lnTo>
                      <a:pt x="2457" y="2870"/>
                    </a:lnTo>
                    <a:lnTo>
                      <a:pt x="2531" y="2906"/>
                    </a:lnTo>
                    <a:lnTo>
                      <a:pt x="2604" y="2940"/>
                    </a:lnTo>
                    <a:lnTo>
                      <a:pt x="2678" y="2974"/>
                    </a:lnTo>
                    <a:lnTo>
                      <a:pt x="2754" y="3008"/>
                    </a:lnTo>
                    <a:lnTo>
                      <a:pt x="2830" y="3041"/>
                    </a:lnTo>
                    <a:lnTo>
                      <a:pt x="2908" y="3074"/>
                    </a:lnTo>
                    <a:lnTo>
                      <a:pt x="2986" y="3106"/>
                    </a:lnTo>
                    <a:lnTo>
                      <a:pt x="3065" y="3139"/>
                    </a:lnTo>
                    <a:lnTo>
                      <a:pt x="3145" y="3171"/>
                    </a:lnTo>
                    <a:lnTo>
                      <a:pt x="3224" y="3202"/>
                    </a:lnTo>
                    <a:lnTo>
                      <a:pt x="3305" y="3232"/>
                    </a:lnTo>
                    <a:lnTo>
                      <a:pt x="3388" y="3263"/>
                    </a:lnTo>
                    <a:lnTo>
                      <a:pt x="3471" y="3292"/>
                    </a:lnTo>
                    <a:lnTo>
                      <a:pt x="3554" y="3322"/>
                    </a:lnTo>
                    <a:lnTo>
                      <a:pt x="3638" y="3351"/>
                    </a:lnTo>
                    <a:lnTo>
                      <a:pt x="3723" y="3378"/>
                    </a:lnTo>
                    <a:lnTo>
                      <a:pt x="3809" y="3407"/>
                    </a:lnTo>
                    <a:lnTo>
                      <a:pt x="3896" y="3434"/>
                    </a:lnTo>
                    <a:lnTo>
                      <a:pt x="3983" y="3462"/>
                    </a:lnTo>
                    <a:lnTo>
                      <a:pt x="4071" y="3487"/>
                    </a:lnTo>
                    <a:lnTo>
                      <a:pt x="4160" y="3514"/>
                    </a:lnTo>
                    <a:lnTo>
                      <a:pt x="4249" y="3539"/>
                    </a:lnTo>
                    <a:lnTo>
                      <a:pt x="4339" y="3564"/>
                    </a:lnTo>
                    <a:lnTo>
                      <a:pt x="4522" y="3613"/>
                    </a:lnTo>
                    <a:lnTo>
                      <a:pt x="4706" y="3659"/>
                    </a:lnTo>
                    <a:lnTo>
                      <a:pt x="4894" y="3704"/>
                    </a:lnTo>
                    <a:lnTo>
                      <a:pt x="5085" y="3746"/>
                    </a:lnTo>
                    <a:lnTo>
                      <a:pt x="5277" y="3786"/>
                    </a:lnTo>
                    <a:lnTo>
                      <a:pt x="5472" y="3824"/>
                    </a:lnTo>
                    <a:lnTo>
                      <a:pt x="5670" y="3859"/>
                    </a:lnTo>
                    <a:lnTo>
                      <a:pt x="5868" y="3892"/>
                    </a:lnTo>
                    <a:lnTo>
                      <a:pt x="6070" y="3924"/>
                    </a:lnTo>
                    <a:lnTo>
                      <a:pt x="6275" y="3952"/>
                    </a:lnTo>
                    <a:lnTo>
                      <a:pt x="6481" y="3979"/>
                    </a:lnTo>
                    <a:lnTo>
                      <a:pt x="6689" y="4003"/>
                    </a:lnTo>
                    <a:lnTo>
                      <a:pt x="6898" y="4025"/>
                    </a:lnTo>
                    <a:lnTo>
                      <a:pt x="7110" y="4045"/>
                    </a:lnTo>
                    <a:lnTo>
                      <a:pt x="7324" y="4061"/>
                    </a:lnTo>
                    <a:lnTo>
                      <a:pt x="7539" y="4076"/>
                    </a:lnTo>
                    <a:lnTo>
                      <a:pt x="7756" y="4087"/>
                    </a:lnTo>
                    <a:lnTo>
                      <a:pt x="7975" y="4097"/>
                    </a:lnTo>
                    <a:lnTo>
                      <a:pt x="8195" y="4103"/>
                    </a:lnTo>
                    <a:lnTo>
                      <a:pt x="8306" y="4106"/>
                    </a:lnTo>
                    <a:lnTo>
                      <a:pt x="8417" y="4107"/>
                    </a:lnTo>
                    <a:lnTo>
                      <a:pt x="8528" y="4108"/>
                    </a:lnTo>
                    <a:lnTo>
                      <a:pt x="8640" y="4109"/>
                    </a:lnTo>
                    <a:lnTo>
                      <a:pt x="8640" y="4109"/>
                    </a:lnTo>
                    <a:lnTo>
                      <a:pt x="8751" y="4108"/>
                    </a:lnTo>
                    <a:lnTo>
                      <a:pt x="8863" y="4107"/>
                    </a:lnTo>
                    <a:lnTo>
                      <a:pt x="8974" y="4106"/>
                    </a:lnTo>
                    <a:lnTo>
                      <a:pt x="9084" y="4103"/>
                    </a:lnTo>
                    <a:lnTo>
                      <a:pt x="9305" y="4097"/>
                    </a:lnTo>
                    <a:lnTo>
                      <a:pt x="9524" y="4087"/>
                    </a:lnTo>
                    <a:lnTo>
                      <a:pt x="9740" y="4076"/>
                    </a:lnTo>
                    <a:lnTo>
                      <a:pt x="9955" y="4061"/>
                    </a:lnTo>
                    <a:lnTo>
                      <a:pt x="10170" y="4045"/>
                    </a:lnTo>
                    <a:lnTo>
                      <a:pt x="10382" y="4025"/>
                    </a:lnTo>
                    <a:lnTo>
                      <a:pt x="10591" y="4003"/>
                    </a:lnTo>
                    <a:lnTo>
                      <a:pt x="10799" y="3979"/>
                    </a:lnTo>
                    <a:lnTo>
                      <a:pt x="11005" y="3952"/>
                    </a:lnTo>
                    <a:lnTo>
                      <a:pt x="11210" y="3924"/>
                    </a:lnTo>
                    <a:lnTo>
                      <a:pt x="11410" y="3892"/>
                    </a:lnTo>
                    <a:lnTo>
                      <a:pt x="11610" y="3859"/>
                    </a:lnTo>
                    <a:lnTo>
                      <a:pt x="11808" y="3824"/>
                    </a:lnTo>
                    <a:lnTo>
                      <a:pt x="12003" y="3786"/>
                    </a:lnTo>
                    <a:lnTo>
                      <a:pt x="12195" y="3746"/>
                    </a:lnTo>
                    <a:lnTo>
                      <a:pt x="12386" y="3704"/>
                    </a:lnTo>
                    <a:lnTo>
                      <a:pt x="12574" y="3659"/>
                    </a:lnTo>
                    <a:lnTo>
                      <a:pt x="12758" y="3613"/>
                    </a:lnTo>
                    <a:lnTo>
                      <a:pt x="12940" y="3564"/>
                    </a:lnTo>
                    <a:lnTo>
                      <a:pt x="13031" y="3539"/>
                    </a:lnTo>
                    <a:lnTo>
                      <a:pt x="13120" y="3514"/>
                    </a:lnTo>
                    <a:lnTo>
                      <a:pt x="13209" y="3487"/>
                    </a:lnTo>
                    <a:lnTo>
                      <a:pt x="13296" y="3462"/>
                    </a:lnTo>
                    <a:lnTo>
                      <a:pt x="13384" y="3434"/>
                    </a:lnTo>
                    <a:lnTo>
                      <a:pt x="13471" y="3407"/>
                    </a:lnTo>
                    <a:lnTo>
                      <a:pt x="13556" y="3378"/>
                    </a:lnTo>
                    <a:lnTo>
                      <a:pt x="13642" y="3351"/>
                    </a:lnTo>
                    <a:lnTo>
                      <a:pt x="13726" y="3322"/>
                    </a:lnTo>
                    <a:lnTo>
                      <a:pt x="13809" y="3292"/>
                    </a:lnTo>
                    <a:lnTo>
                      <a:pt x="13892" y="3263"/>
                    </a:lnTo>
                    <a:lnTo>
                      <a:pt x="13975" y="3232"/>
                    </a:lnTo>
                    <a:lnTo>
                      <a:pt x="14056" y="3202"/>
                    </a:lnTo>
                    <a:lnTo>
                      <a:pt x="14135" y="3171"/>
                    </a:lnTo>
                    <a:lnTo>
                      <a:pt x="14215" y="3139"/>
                    </a:lnTo>
                    <a:lnTo>
                      <a:pt x="14294" y="3106"/>
                    </a:lnTo>
                    <a:lnTo>
                      <a:pt x="14372" y="3074"/>
                    </a:lnTo>
                    <a:lnTo>
                      <a:pt x="14450" y="3041"/>
                    </a:lnTo>
                    <a:lnTo>
                      <a:pt x="14525" y="3008"/>
                    </a:lnTo>
                    <a:lnTo>
                      <a:pt x="14601" y="2974"/>
                    </a:lnTo>
                    <a:lnTo>
                      <a:pt x="14676" y="2940"/>
                    </a:lnTo>
                    <a:lnTo>
                      <a:pt x="14749" y="2906"/>
                    </a:lnTo>
                    <a:lnTo>
                      <a:pt x="14823" y="2870"/>
                    </a:lnTo>
                    <a:lnTo>
                      <a:pt x="14894" y="2834"/>
                    </a:lnTo>
                    <a:lnTo>
                      <a:pt x="14965" y="2799"/>
                    </a:lnTo>
                    <a:lnTo>
                      <a:pt x="15036" y="2762"/>
                    </a:lnTo>
                    <a:lnTo>
                      <a:pt x="15104" y="2726"/>
                    </a:lnTo>
                    <a:lnTo>
                      <a:pt x="15173" y="2689"/>
                    </a:lnTo>
                    <a:lnTo>
                      <a:pt x="15240" y="2651"/>
                    </a:lnTo>
                    <a:lnTo>
                      <a:pt x="15306" y="2614"/>
                    </a:lnTo>
                    <a:lnTo>
                      <a:pt x="15372" y="2575"/>
                    </a:lnTo>
                    <a:lnTo>
                      <a:pt x="15437" y="2537"/>
                    </a:lnTo>
                    <a:lnTo>
                      <a:pt x="15501" y="2498"/>
                    </a:lnTo>
                    <a:lnTo>
                      <a:pt x="15563" y="2458"/>
                    </a:lnTo>
                    <a:lnTo>
                      <a:pt x="15625" y="2418"/>
                    </a:lnTo>
                    <a:lnTo>
                      <a:pt x="15686" y="2378"/>
                    </a:lnTo>
                    <a:lnTo>
                      <a:pt x="15746" y="2338"/>
                    </a:lnTo>
                    <a:lnTo>
                      <a:pt x="15804" y="2297"/>
                    </a:lnTo>
                    <a:lnTo>
                      <a:pt x="15861" y="2256"/>
                    </a:lnTo>
                    <a:lnTo>
                      <a:pt x="15919" y="2215"/>
                    </a:lnTo>
                    <a:lnTo>
                      <a:pt x="15975" y="2173"/>
                    </a:lnTo>
                    <a:lnTo>
                      <a:pt x="16029" y="2131"/>
                    </a:lnTo>
                    <a:lnTo>
                      <a:pt x="16082" y="2088"/>
                    </a:lnTo>
                    <a:lnTo>
                      <a:pt x="16136" y="2045"/>
                    </a:lnTo>
                    <a:lnTo>
                      <a:pt x="16187" y="2002"/>
                    </a:lnTo>
                    <a:lnTo>
                      <a:pt x="16237" y="1959"/>
                    </a:lnTo>
                    <a:lnTo>
                      <a:pt x="16287" y="1914"/>
                    </a:lnTo>
                    <a:lnTo>
                      <a:pt x="16334" y="1871"/>
                    </a:lnTo>
                    <a:lnTo>
                      <a:pt x="16382" y="1826"/>
                    </a:lnTo>
                    <a:lnTo>
                      <a:pt x="16428" y="1781"/>
                    </a:lnTo>
                    <a:lnTo>
                      <a:pt x="16473" y="1737"/>
                    </a:lnTo>
                    <a:lnTo>
                      <a:pt x="16516" y="1691"/>
                    </a:lnTo>
                    <a:lnTo>
                      <a:pt x="16560" y="1645"/>
                    </a:lnTo>
                    <a:lnTo>
                      <a:pt x="16601" y="1599"/>
                    </a:lnTo>
                    <a:lnTo>
                      <a:pt x="16642" y="1553"/>
                    </a:lnTo>
                    <a:lnTo>
                      <a:pt x="16681" y="1507"/>
                    </a:lnTo>
                    <a:lnTo>
                      <a:pt x="16718" y="1460"/>
                    </a:lnTo>
                    <a:lnTo>
                      <a:pt x="16756" y="1412"/>
                    </a:lnTo>
                    <a:lnTo>
                      <a:pt x="16792" y="1366"/>
                    </a:lnTo>
                    <a:lnTo>
                      <a:pt x="16826" y="1318"/>
                    </a:lnTo>
                    <a:lnTo>
                      <a:pt x="16859" y="1270"/>
                    </a:lnTo>
                    <a:lnTo>
                      <a:pt x="16892" y="1221"/>
                    </a:lnTo>
                    <a:lnTo>
                      <a:pt x="16923" y="1174"/>
                    </a:lnTo>
                    <a:lnTo>
                      <a:pt x="16953" y="1125"/>
                    </a:lnTo>
                    <a:lnTo>
                      <a:pt x="16980" y="1076"/>
                    </a:lnTo>
                    <a:lnTo>
                      <a:pt x="17008" y="1027"/>
                    </a:lnTo>
                    <a:lnTo>
                      <a:pt x="17034" y="977"/>
                    </a:lnTo>
                    <a:lnTo>
                      <a:pt x="17059" y="928"/>
                    </a:lnTo>
                    <a:lnTo>
                      <a:pt x="17082" y="878"/>
                    </a:lnTo>
                    <a:lnTo>
                      <a:pt x="17105" y="828"/>
                    </a:lnTo>
                    <a:lnTo>
                      <a:pt x="17126" y="777"/>
                    </a:lnTo>
                    <a:lnTo>
                      <a:pt x="17145" y="727"/>
                    </a:lnTo>
                    <a:lnTo>
                      <a:pt x="17163" y="676"/>
                    </a:lnTo>
                    <a:lnTo>
                      <a:pt x="17180" y="626"/>
                    </a:lnTo>
                    <a:lnTo>
                      <a:pt x="17196" y="574"/>
                    </a:lnTo>
                    <a:lnTo>
                      <a:pt x="17210" y="523"/>
                    </a:lnTo>
                    <a:lnTo>
                      <a:pt x="17223" y="472"/>
                    </a:lnTo>
                    <a:lnTo>
                      <a:pt x="17236" y="420"/>
                    </a:lnTo>
                    <a:lnTo>
                      <a:pt x="17246" y="369"/>
                    </a:lnTo>
                    <a:lnTo>
                      <a:pt x="17254" y="317"/>
                    </a:lnTo>
                    <a:lnTo>
                      <a:pt x="17262" y="264"/>
                    </a:lnTo>
                    <a:lnTo>
                      <a:pt x="17269" y="211"/>
                    </a:lnTo>
                    <a:lnTo>
                      <a:pt x="17273" y="159"/>
                    </a:lnTo>
                    <a:lnTo>
                      <a:pt x="17277" y="106"/>
                    </a:lnTo>
                    <a:lnTo>
                      <a:pt x="17279" y="54"/>
                    </a:lnTo>
                    <a:lnTo>
                      <a:pt x="17280" y="0"/>
                    </a:lnTo>
                    <a:lnTo>
                      <a:pt x="17280" y="2107"/>
                    </a:lnTo>
                    <a:close/>
                  </a:path>
                </a:pathLst>
              </a:custGeom>
              <a:gradFill flip="none" rotWithShape="1">
                <a:gsLst>
                  <a:gs pos="100000">
                    <a:srgbClr val="DCC500">
                      <a:alpha val="40000"/>
                    </a:srgbClr>
                  </a:gs>
                  <a:gs pos="55000">
                    <a:srgbClr val="696500">
                      <a:alpha val="50000"/>
                    </a:srgbClr>
                  </a:gs>
                </a:gsLst>
                <a:lin ang="10800000" scaled="0"/>
                <a:tileRect/>
              </a:gradFill>
              <a:ln w="12700" cap="rnd" cmpd="sng" algn="ctr">
                <a:solidFill>
                  <a:srgbClr val="5152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2000">
                  <a:solidFill>
                    <a:schemeClr val="lt1"/>
                  </a:solidFill>
                  <a:latin typeface="+mn-lt"/>
                </a:endParaRPr>
              </a:p>
            </p:txBody>
          </p:sp>
          <p:sp>
            <p:nvSpPr>
              <p:cNvPr id="107" name="Freeform 6"/>
              <p:cNvSpPr>
                <a:spLocks/>
              </p:cNvSpPr>
              <p:nvPr/>
            </p:nvSpPr>
            <p:spPr bwMode="auto">
              <a:xfrm>
                <a:off x="0" y="698500"/>
                <a:ext cx="9144000" cy="4348163"/>
              </a:xfrm>
              <a:custGeom>
                <a:avLst/>
                <a:gdLst/>
                <a:ahLst/>
                <a:cxnLst>
                  <a:cxn ang="0">
                    <a:pos x="17262" y="4372"/>
                  </a:cxn>
                  <a:cxn ang="0">
                    <a:pos x="17180" y="4734"/>
                  </a:cxn>
                  <a:cxn ang="0">
                    <a:pos x="17034" y="5086"/>
                  </a:cxn>
                  <a:cxn ang="0">
                    <a:pos x="16826" y="5425"/>
                  </a:cxn>
                  <a:cxn ang="0">
                    <a:pos x="16560" y="5753"/>
                  </a:cxn>
                  <a:cxn ang="0">
                    <a:pos x="16237" y="6066"/>
                  </a:cxn>
                  <a:cxn ang="0">
                    <a:pos x="15861" y="6363"/>
                  </a:cxn>
                  <a:cxn ang="0">
                    <a:pos x="15437" y="6644"/>
                  </a:cxn>
                  <a:cxn ang="0">
                    <a:pos x="14965" y="6906"/>
                  </a:cxn>
                  <a:cxn ang="0">
                    <a:pos x="14450" y="7149"/>
                  </a:cxn>
                  <a:cxn ang="0">
                    <a:pos x="13892" y="7370"/>
                  </a:cxn>
                  <a:cxn ang="0">
                    <a:pos x="13296" y="7569"/>
                  </a:cxn>
                  <a:cxn ang="0">
                    <a:pos x="12386" y="7811"/>
                  </a:cxn>
                  <a:cxn ang="0">
                    <a:pos x="11005" y="8061"/>
                  </a:cxn>
                  <a:cxn ang="0">
                    <a:pos x="9524" y="8195"/>
                  </a:cxn>
                  <a:cxn ang="0">
                    <a:pos x="8640" y="8216"/>
                  </a:cxn>
                  <a:cxn ang="0">
                    <a:pos x="7539" y="8183"/>
                  </a:cxn>
                  <a:cxn ang="0">
                    <a:pos x="6070" y="8032"/>
                  </a:cxn>
                  <a:cxn ang="0">
                    <a:pos x="4706" y="7767"/>
                  </a:cxn>
                  <a:cxn ang="0">
                    <a:pos x="3896" y="7542"/>
                  </a:cxn>
                  <a:cxn ang="0">
                    <a:pos x="3305" y="7340"/>
                  </a:cxn>
                  <a:cxn ang="0">
                    <a:pos x="2754" y="7116"/>
                  </a:cxn>
                  <a:cxn ang="0">
                    <a:pos x="2244" y="6871"/>
                  </a:cxn>
                  <a:cxn ang="0">
                    <a:pos x="1779" y="6605"/>
                  </a:cxn>
                  <a:cxn ang="0">
                    <a:pos x="1361" y="6322"/>
                  </a:cxn>
                  <a:cxn ang="0">
                    <a:pos x="993" y="6023"/>
                  </a:cxn>
                  <a:cxn ang="0">
                    <a:pos x="679" y="5707"/>
                  </a:cxn>
                  <a:cxn ang="0">
                    <a:pos x="421" y="5378"/>
                  </a:cxn>
                  <a:cxn ang="0">
                    <a:pos x="221" y="5036"/>
                  </a:cxn>
                  <a:cxn ang="0">
                    <a:pos x="83" y="4683"/>
                  </a:cxn>
                  <a:cxn ang="0">
                    <a:pos x="11" y="4320"/>
                  </a:cxn>
                  <a:cxn ang="0">
                    <a:pos x="2" y="4002"/>
                  </a:cxn>
                  <a:cxn ang="0">
                    <a:pos x="57" y="3637"/>
                  </a:cxn>
                  <a:cxn ang="0">
                    <a:pos x="175" y="3281"/>
                  </a:cxn>
                  <a:cxn ang="0">
                    <a:pos x="357" y="2935"/>
                  </a:cxn>
                  <a:cxn ang="0">
                    <a:pos x="599" y="2602"/>
                  </a:cxn>
                  <a:cxn ang="0">
                    <a:pos x="898" y="2282"/>
                  </a:cxn>
                  <a:cxn ang="0">
                    <a:pos x="1251" y="1978"/>
                  </a:cxn>
                  <a:cxn ang="0">
                    <a:pos x="1655" y="1690"/>
                  </a:cxn>
                  <a:cxn ang="0">
                    <a:pos x="2107" y="1420"/>
                  </a:cxn>
                  <a:cxn ang="0">
                    <a:pos x="2604" y="1169"/>
                  </a:cxn>
                  <a:cxn ang="0">
                    <a:pos x="3145" y="938"/>
                  </a:cxn>
                  <a:cxn ang="0">
                    <a:pos x="3723" y="729"/>
                  </a:cxn>
                  <a:cxn ang="0">
                    <a:pos x="4339" y="544"/>
                  </a:cxn>
                  <a:cxn ang="0">
                    <a:pos x="5670" y="250"/>
                  </a:cxn>
                  <a:cxn ang="0">
                    <a:pos x="7110" y="64"/>
                  </a:cxn>
                  <a:cxn ang="0">
                    <a:pos x="8417" y="1"/>
                  </a:cxn>
                  <a:cxn ang="0">
                    <a:pos x="9084" y="6"/>
                  </a:cxn>
                  <a:cxn ang="0">
                    <a:pos x="10591" y="105"/>
                  </a:cxn>
                  <a:cxn ang="0">
                    <a:pos x="12003" y="323"/>
                  </a:cxn>
                  <a:cxn ang="0">
                    <a:pos x="13120" y="595"/>
                  </a:cxn>
                  <a:cxn ang="0">
                    <a:pos x="13726" y="787"/>
                  </a:cxn>
                  <a:cxn ang="0">
                    <a:pos x="14294" y="1001"/>
                  </a:cxn>
                  <a:cxn ang="0">
                    <a:pos x="14823" y="1238"/>
                  </a:cxn>
                  <a:cxn ang="0">
                    <a:pos x="15306" y="1495"/>
                  </a:cxn>
                  <a:cxn ang="0">
                    <a:pos x="15746" y="1771"/>
                  </a:cxn>
                  <a:cxn ang="0">
                    <a:pos x="16136" y="2064"/>
                  </a:cxn>
                  <a:cxn ang="0">
                    <a:pos x="16473" y="2372"/>
                  </a:cxn>
                  <a:cxn ang="0">
                    <a:pos x="16756" y="2695"/>
                  </a:cxn>
                  <a:cxn ang="0">
                    <a:pos x="16980" y="3032"/>
                  </a:cxn>
                  <a:cxn ang="0">
                    <a:pos x="17145" y="3380"/>
                  </a:cxn>
                  <a:cxn ang="0">
                    <a:pos x="17246" y="3740"/>
                  </a:cxn>
                  <a:cxn ang="0">
                    <a:pos x="17280" y="4109"/>
                  </a:cxn>
                </a:cxnLst>
                <a:rect l="0" t="0" r="r" b="b"/>
                <a:pathLst>
                  <a:path w="17280" h="8216">
                    <a:moveTo>
                      <a:pt x="17280" y="4109"/>
                    </a:moveTo>
                    <a:lnTo>
                      <a:pt x="17280" y="4109"/>
                    </a:lnTo>
                    <a:lnTo>
                      <a:pt x="17279" y="4161"/>
                    </a:lnTo>
                    <a:lnTo>
                      <a:pt x="17277" y="4214"/>
                    </a:lnTo>
                    <a:lnTo>
                      <a:pt x="17273" y="4267"/>
                    </a:lnTo>
                    <a:lnTo>
                      <a:pt x="17269" y="4320"/>
                    </a:lnTo>
                    <a:lnTo>
                      <a:pt x="17262" y="4372"/>
                    </a:lnTo>
                    <a:lnTo>
                      <a:pt x="17254" y="4424"/>
                    </a:lnTo>
                    <a:lnTo>
                      <a:pt x="17246" y="4476"/>
                    </a:lnTo>
                    <a:lnTo>
                      <a:pt x="17236" y="4528"/>
                    </a:lnTo>
                    <a:lnTo>
                      <a:pt x="17223" y="4579"/>
                    </a:lnTo>
                    <a:lnTo>
                      <a:pt x="17210" y="4632"/>
                    </a:lnTo>
                    <a:lnTo>
                      <a:pt x="17196" y="4683"/>
                    </a:lnTo>
                    <a:lnTo>
                      <a:pt x="17180" y="4734"/>
                    </a:lnTo>
                    <a:lnTo>
                      <a:pt x="17163" y="4785"/>
                    </a:lnTo>
                    <a:lnTo>
                      <a:pt x="17145" y="4836"/>
                    </a:lnTo>
                    <a:lnTo>
                      <a:pt x="17126" y="4886"/>
                    </a:lnTo>
                    <a:lnTo>
                      <a:pt x="17105" y="4936"/>
                    </a:lnTo>
                    <a:lnTo>
                      <a:pt x="17082" y="4986"/>
                    </a:lnTo>
                    <a:lnTo>
                      <a:pt x="17059" y="5036"/>
                    </a:lnTo>
                    <a:lnTo>
                      <a:pt x="17034" y="5086"/>
                    </a:lnTo>
                    <a:lnTo>
                      <a:pt x="17008" y="5134"/>
                    </a:lnTo>
                    <a:lnTo>
                      <a:pt x="16980" y="5184"/>
                    </a:lnTo>
                    <a:lnTo>
                      <a:pt x="16953" y="5233"/>
                    </a:lnTo>
                    <a:lnTo>
                      <a:pt x="16923" y="5281"/>
                    </a:lnTo>
                    <a:lnTo>
                      <a:pt x="16892" y="5330"/>
                    </a:lnTo>
                    <a:lnTo>
                      <a:pt x="16859" y="5378"/>
                    </a:lnTo>
                    <a:lnTo>
                      <a:pt x="16826" y="5425"/>
                    </a:lnTo>
                    <a:lnTo>
                      <a:pt x="16792" y="5473"/>
                    </a:lnTo>
                    <a:lnTo>
                      <a:pt x="16756" y="5521"/>
                    </a:lnTo>
                    <a:lnTo>
                      <a:pt x="16718" y="5567"/>
                    </a:lnTo>
                    <a:lnTo>
                      <a:pt x="16681" y="5614"/>
                    </a:lnTo>
                    <a:lnTo>
                      <a:pt x="16642" y="5661"/>
                    </a:lnTo>
                    <a:lnTo>
                      <a:pt x="16601" y="5707"/>
                    </a:lnTo>
                    <a:lnTo>
                      <a:pt x="16560" y="5753"/>
                    </a:lnTo>
                    <a:lnTo>
                      <a:pt x="16516" y="5798"/>
                    </a:lnTo>
                    <a:lnTo>
                      <a:pt x="16473" y="5844"/>
                    </a:lnTo>
                    <a:lnTo>
                      <a:pt x="16428" y="5889"/>
                    </a:lnTo>
                    <a:lnTo>
                      <a:pt x="16382" y="5934"/>
                    </a:lnTo>
                    <a:lnTo>
                      <a:pt x="16334" y="5978"/>
                    </a:lnTo>
                    <a:lnTo>
                      <a:pt x="16287" y="6023"/>
                    </a:lnTo>
                    <a:lnTo>
                      <a:pt x="16237" y="6066"/>
                    </a:lnTo>
                    <a:lnTo>
                      <a:pt x="16187" y="6110"/>
                    </a:lnTo>
                    <a:lnTo>
                      <a:pt x="16136" y="6154"/>
                    </a:lnTo>
                    <a:lnTo>
                      <a:pt x="16082" y="6196"/>
                    </a:lnTo>
                    <a:lnTo>
                      <a:pt x="16029" y="6238"/>
                    </a:lnTo>
                    <a:lnTo>
                      <a:pt x="15975" y="6280"/>
                    </a:lnTo>
                    <a:lnTo>
                      <a:pt x="15919" y="6322"/>
                    </a:lnTo>
                    <a:lnTo>
                      <a:pt x="15861" y="6363"/>
                    </a:lnTo>
                    <a:lnTo>
                      <a:pt x="15804" y="6406"/>
                    </a:lnTo>
                    <a:lnTo>
                      <a:pt x="15746" y="6446"/>
                    </a:lnTo>
                    <a:lnTo>
                      <a:pt x="15686" y="6487"/>
                    </a:lnTo>
                    <a:lnTo>
                      <a:pt x="15625" y="6527"/>
                    </a:lnTo>
                    <a:lnTo>
                      <a:pt x="15563" y="6567"/>
                    </a:lnTo>
                    <a:lnTo>
                      <a:pt x="15501" y="6605"/>
                    </a:lnTo>
                    <a:lnTo>
                      <a:pt x="15437" y="6644"/>
                    </a:lnTo>
                    <a:lnTo>
                      <a:pt x="15372" y="6683"/>
                    </a:lnTo>
                    <a:lnTo>
                      <a:pt x="15306" y="6721"/>
                    </a:lnTo>
                    <a:lnTo>
                      <a:pt x="15240" y="6760"/>
                    </a:lnTo>
                    <a:lnTo>
                      <a:pt x="15173" y="6796"/>
                    </a:lnTo>
                    <a:lnTo>
                      <a:pt x="15104" y="6834"/>
                    </a:lnTo>
                    <a:lnTo>
                      <a:pt x="15036" y="6871"/>
                    </a:lnTo>
                    <a:lnTo>
                      <a:pt x="14965" y="6906"/>
                    </a:lnTo>
                    <a:lnTo>
                      <a:pt x="14894" y="6943"/>
                    </a:lnTo>
                    <a:lnTo>
                      <a:pt x="14823" y="6978"/>
                    </a:lnTo>
                    <a:lnTo>
                      <a:pt x="14749" y="7013"/>
                    </a:lnTo>
                    <a:lnTo>
                      <a:pt x="14676" y="7047"/>
                    </a:lnTo>
                    <a:lnTo>
                      <a:pt x="14601" y="7082"/>
                    </a:lnTo>
                    <a:lnTo>
                      <a:pt x="14525" y="7116"/>
                    </a:lnTo>
                    <a:lnTo>
                      <a:pt x="14450" y="7149"/>
                    </a:lnTo>
                    <a:lnTo>
                      <a:pt x="14372" y="7182"/>
                    </a:lnTo>
                    <a:lnTo>
                      <a:pt x="14294" y="7215"/>
                    </a:lnTo>
                    <a:lnTo>
                      <a:pt x="14215" y="7247"/>
                    </a:lnTo>
                    <a:lnTo>
                      <a:pt x="14135" y="7278"/>
                    </a:lnTo>
                    <a:lnTo>
                      <a:pt x="14056" y="7309"/>
                    </a:lnTo>
                    <a:lnTo>
                      <a:pt x="13975" y="7340"/>
                    </a:lnTo>
                    <a:lnTo>
                      <a:pt x="13892" y="7370"/>
                    </a:lnTo>
                    <a:lnTo>
                      <a:pt x="13809" y="7400"/>
                    </a:lnTo>
                    <a:lnTo>
                      <a:pt x="13726" y="7429"/>
                    </a:lnTo>
                    <a:lnTo>
                      <a:pt x="13642" y="7458"/>
                    </a:lnTo>
                    <a:lnTo>
                      <a:pt x="13556" y="7487"/>
                    </a:lnTo>
                    <a:lnTo>
                      <a:pt x="13471" y="7515"/>
                    </a:lnTo>
                    <a:lnTo>
                      <a:pt x="13384" y="7542"/>
                    </a:lnTo>
                    <a:lnTo>
                      <a:pt x="13296" y="7569"/>
                    </a:lnTo>
                    <a:lnTo>
                      <a:pt x="13209" y="7596"/>
                    </a:lnTo>
                    <a:lnTo>
                      <a:pt x="13120" y="7621"/>
                    </a:lnTo>
                    <a:lnTo>
                      <a:pt x="13031" y="7647"/>
                    </a:lnTo>
                    <a:lnTo>
                      <a:pt x="12940" y="7672"/>
                    </a:lnTo>
                    <a:lnTo>
                      <a:pt x="12758" y="7720"/>
                    </a:lnTo>
                    <a:lnTo>
                      <a:pt x="12574" y="7767"/>
                    </a:lnTo>
                    <a:lnTo>
                      <a:pt x="12386" y="7811"/>
                    </a:lnTo>
                    <a:lnTo>
                      <a:pt x="12195" y="7853"/>
                    </a:lnTo>
                    <a:lnTo>
                      <a:pt x="12003" y="7893"/>
                    </a:lnTo>
                    <a:lnTo>
                      <a:pt x="11808" y="7931"/>
                    </a:lnTo>
                    <a:lnTo>
                      <a:pt x="11610" y="7968"/>
                    </a:lnTo>
                    <a:lnTo>
                      <a:pt x="11410" y="8001"/>
                    </a:lnTo>
                    <a:lnTo>
                      <a:pt x="11210" y="8032"/>
                    </a:lnTo>
                    <a:lnTo>
                      <a:pt x="11005" y="8061"/>
                    </a:lnTo>
                    <a:lnTo>
                      <a:pt x="10799" y="8087"/>
                    </a:lnTo>
                    <a:lnTo>
                      <a:pt x="10591" y="8111"/>
                    </a:lnTo>
                    <a:lnTo>
                      <a:pt x="10382" y="8133"/>
                    </a:lnTo>
                    <a:lnTo>
                      <a:pt x="10170" y="8152"/>
                    </a:lnTo>
                    <a:lnTo>
                      <a:pt x="9955" y="8169"/>
                    </a:lnTo>
                    <a:lnTo>
                      <a:pt x="9740" y="8183"/>
                    </a:lnTo>
                    <a:lnTo>
                      <a:pt x="9524" y="8195"/>
                    </a:lnTo>
                    <a:lnTo>
                      <a:pt x="9305" y="8204"/>
                    </a:lnTo>
                    <a:lnTo>
                      <a:pt x="9084" y="8211"/>
                    </a:lnTo>
                    <a:lnTo>
                      <a:pt x="8974" y="8213"/>
                    </a:lnTo>
                    <a:lnTo>
                      <a:pt x="8863" y="8215"/>
                    </a:lnTo>
                    <a:lnTo>
                      <a:pt x="8751" y="8216"/>
                    </a:lnTo>
                    <a:lnTo>
                      <a:pt x="8640" y="8216"/>
                    </a:lnTo>
                    <a:lnTo>
                      <a:pt x="8640" y="8216"/>
                    </a:lnTo>
                    <a:lnTo>
                      <a:pt x="8528" y="8216"/>
                    </a:lnTo>
                    <a:lnTo>
                      <a:pt x="8417" y="8215"/>
                    </a:lnTo>
                    <a:lnTo>
                      <a:pt x="8306" y="8213"/>
                    </a:lnTo>
                    <a:lnTo>
                      <a:pt x="8195" y="8211"/>
                    </a:lnTo>
                    <a:lnTo>
                      <a:pt x="7975" y="8204"/>
                    </a:lnTo>
                    <a:lnTo>
                      <a:pt x="7756" y="8195"/>
                    </a:lnTo>
                    <a:lnTo>
                      <a:pt x="7539" y="8183"/>
                    </a:lnTo>
                    <a:lnTo>
                      <a:pt x="7324" y="8169"/>
                    </a:lnTo>
                    <a:lnTo>
                      <a:pt x="7110" y="8152"/>
                    </a:lnTo>
                    <a:lnTo>
                      <a:pt x="6898" y="8133"/>
                    </a:lnTo>
                    <a:lnTo>
                      <a:pt x="6689" y="8111"/>
                    </a:lnTo>
                    <a:lnTo>
                      <a:pt x="6481" y="8087"/>
                    </a:lnTo>
                    <a:lnTo>
                      <a:pt x="6275" y="8061"/>
                    </a:lnTo>
                    <a:lnTo>
                      <a:pt x="6070" y="8032"/>
                    </a:lnTo>
                    <a:lnTo>
                      <a:pt x="5868" y="8001"/>
                    </a:lnTo>
                    <a:lnTo>
                      <a:pt x="5670" y="7968"/>
                    </a:lnTo>
                    <a:lnTo>
                      <a:pt x="5472" y="7931"/>
                    </a:lnTo>
                    <a:lnTo>
                      <a:pt x="5277" y="7893"/>
                    </a:lnTo>
                    <a:lnTo>
                      <a:pt x="5085" y="7853"/>
                    </a:lnTo>
                    <a:lnTo>
                      <a:pt x="4894" y="7811"/>
                    </a:lnTo>
                    <a:lnTo>
                      <a:pt x="4706" y="7767"/>
                    </a:lnTo>
                    <a:lnTo>
                      <a:pt x="4522" y="7720"/>
                    </a:lnTo>
                    <a:lnTo>
                      <a:pt x="4339" y="7672"/>
                    </a:lnTo>
                    <a:lnTo>
                      <a:pt x="4249" y="7647"/>
                    </a:lnTo>
                    <a:lnTo>
                      <a:pt x="4160" y="7621"/>
                    </a:lnTo>
                    <a:lnTo>
                      <a:pt x="4071" y="7596"/>
                    </a:lnTo>
                    <a:lnTo>
                      <a:pt x="3983" y="7569"/>
                    </a:lnTo>
                    <a:lnTo>
                      <a:pt x="3896" y="7542"/>
                    </a:lnTo>
                    <a:lnTo>
                      <a:pt x="3809" y="7515"/>
                    </a:lnTo>
                    <a:lnTo>
                      <a:pt x="3723" y="7487"/>
                    </a:lnTo>
                    <a:lnTo>
                      <a:pt x="3638" y="7458"/>
                    </a:lnTo>
                    <a:lnTo>
                      <a:pt x="3554" y="7429"/>
                    </a:lnTo>
                    <a:lnTo>
                      <a:pt x="3471" y="7400"/>
                    </a:lnTo>
                    <a:lnTo>
                      <a:pt x="3388" y="7370"/>
                    </a:lnTo>
                    <a:lnTo>
                      <a:pt x="3305" y="7340"/>
                    </a:lnTo>
                    <a:lnTo>
                      <a:pt x="3224" y="7309"/>
                    </a:lnTo>
                    <a:lnTo>
                      <a:pt x="3145" y="7278"/>
                    </a:lnTo>
                    <a:lnTo>
                      <a:pt x="3065" y="7247"/>
                    </a:lnTo>
                    <a:lnTo>
                      <a:pt x="2986" y="7215"/>
                    </a:lnTo>
                    <a:lnTo>
                      <a:pt x="2908" y="7182"/>
                    </a:lnTo>
                    <a:lnTo>
                      <a:pt x="2830" y="7149"/>
                    </a:lnTo>
                    <a:lnTo>
                      <a:pt x="2754" y="7116"/>
                    </a:lnTo>
                    <a:lnTo>
                      <a:pt x="2678" y="7082"/>
                    </a:lnTo>
                    <a:lnTo>
                      <a:pt x="2604" y="7047"/>
                    </a:lnTo>
                    <a:lnTo>
                      <a:pt x="2531" y="7013"/>
                    </a:lnTo>
                    <a:lnTo>
                      <a:pt x="2457" y="6978"/>
                    </a:lnTo>
                    <a:lnTo>
                      <a:pt x="2385" y="6943"/>
                    </a:lnTo>
                    <a:lnTo>
                      <a:pt x="2314" y="6906"/>
                    </a:lnTo>
                    <a:lnTo>
                      <a:pt x="2244" y="6871"/>
                    </a:lnTo>
                    <a:lnTo>
                      <a:pt x="2176" y="6834"/>
                    </a:lnTo>
                    <a:lnTo>
                      <a:pt x="2107" y="6796"/>
                    </a:lnTo>
                    <a:lnTo>
                      <a:pt x="2039" y="6760"/>
                    </a:lnTo>
                    <a:lnTo>
                      <a:pt x="1972" y="6721"/>
                    </a:lnTo>
                    <a:lnTo>
                      <a:pt x="1907" y="6683"/>
                    </a:lnTo>
                    <a:lnTo>
                      <a:pt x="1843" y="6644"/>
                    </a:lnTo>
                    <a:lnTo>
                      <a:pt x="1779" y="6605"/>
                    </a:lnTo>
                    <a:lnTo>
                      <a:pt x="1716" y="6567"/>
                    </a:lnTo>
                    <a:lnTo>
                      <a:pt x="1655" y="6527"/>
                    </a:lnTo>
                    <a:lnTo>
                      <a:pt x="1594" y="6487"/>
                    </a:lnTo>
                    <a:lnTo>
                      <a:pt x="1534" y="6446"/>
                    </a:lnTo>
                    <a:lnTo>
                      <a:pt x="1475" y="6406"/>
                    </a:lnTo>
                    <a:lnTo>
                      <a:pt x="1417" y="6363"/>
                    </a:lnTo>
                    <a:lnTo>
                      <a:pt x="1361" y="6322"/>
                    </a:lnTo>
                    <a:lnTo>
                      <a:pt x="1305" y="6280"/>
                    </a:lnTo>
                    <a:lnTo>
                      <a:pt x="1251" y="6238"/>
                    </a:lnTo>
                    <a:lnTo>
                      <a:pt x="1198" y="6196"/>
                    </a:lnTo>
                    <a:lnTo>
                      <a:pt x="1144" y="6154"/>
                    </a:lnTo>
                    <a:lnTo>
                      <a:pt x="1093" y="6110"/>
                    </a:lnTo>
                    <a:lnTo>
                      <a:pt x="1042" y="6066"/>
                    </a:lnTo>
                    <a:lnTo>
                      <a:pt x="993" y="6023"/>
                    </a:lnTo>
                    <a:lnTo>
                      <a:pt x="946" y="5978"/>
                    </a:lnTo>
                    <a:lnTo>
                      <a:pt x="898" y="5934"/>
                    </a:lnTo>
                    <a:lnTo>
                      <a:pt x="852" y="5889"/>
                    </a:lnTo>
                    <a:lnTo>
                      <a:pt x="807" y="5844"/>
                    </a:lnTo>
                    <a:lnTo>
                      <a:pt x="764" y="5798"/>
                    </a:lnTo>
                    <a:lnTo>
                      <a:pt x="720" y="5753"/>
                    </a:lnTo>
                    <a:lnTo>
                      <a:pt x="679" y="5707"/>
                    </a:lnTo>
                    <a:lnTo>
                      <a:pt x="638" y="5661"/>
                    </a:lnTo>
                    <a:lnTo>
                      <a:pt x="599" y="5614"/>
                    </a:lnTo>
                    <a:lnTo>
                      <a:pt x="562" y="5567"/>
                    </a:lnTo>
                    <a:lnTo>
                      <a:pt x="524" y="5521"/>
                    </a:lnTo>
                    <a:lnTo>
                      <a:pt x="488" y="5473"/>
                    </a:lnTo>
                    <a:lnTo>
                      <a:pt x="454" y="5425"/>
                    </a:lnTo>
                    <a:lnTo>
                      <a:pt x="421" y="5378"/>
                    </a:lnTo>
                    <a:lnTo>
                      <a:pt x="388" y="5330"/>
                    </a:lnTo>
                    <a:lnTo>
                      <a:pt x="357" y="5281"/>
                    </a:lnTo>
                    <a:lnTo>
                      <a:pt x="327" y="5233"/>
                    </a:lnTo>
                    <a:lnTo>
                      <a:pt x="300" y="5184"/>
                    </a:lnTo>
                    <a:lnTo>
                      <a:pt x="272" y="5134"/>
                    </a:lnTo>
                    <a:lnTo>
                      <a:pt x="246" y="5086"/>
                    </a:lnTo>
                    <a:lnTo>
                      <a:pt x="221" y="5036"/>
                    </a:lnTo>
                    <a:lnTo>
                      <a:pt x="198" y="4986"/>
                    </a:lnTo>
                    <a:lnTo>
                      <a:pt x="175" y="4936"/>
                    </a:lnTo>
                    <a:lnTo>
                      <a:pt x="154" y="4886"/>
                    </a:lnTo>
                    <a:lnTo>
                      <a:pt x="135" y="4836"/>
                    </a:lnTo>
                    <a:lnTo>
                      <a:pt x="117" y="4785"/>
                    </a:lnTo>
                    <a:lnTo>
                      <a:pt x="100" y="4734"/>
                    </a:lnTo>
                    <a:lnTo>
                      <a:pt x="83" y="4683"/>
                    </a:lnTo>
                    <a:lnTo>
                      <a:pt x="69" y="4632"/>
                    </a:lnTo>
                    <a:lnTo>
                      <a:pt x="57" y="4579"/>
                    </a:lnTo>
                    <a:lnTo>
                      <a:pt x="44" y="4528"/>
                    </a:lnTo>
                    <a:lnTo>
                      <a:pt x="34" y="4476"/>
                    </a:lnTo>
                    <a:lnTo>
                      <a:pt x="26" y="4424"/>
                    </a:lnTo>
                    <a:lnTo>
                      <a:pt x="18" y="4372"/>
                    </a:lnTo>
                    <a:lnTo>
                      <a:pt x="11" y="4320"/>
                    </a:lnTo>
                    <a:lnTo>
                      <a:pt x="7" y="4267"/>
                    </a:lnTo>
                    <a:lnTo>
                      <a:pt x="2" y="4214"/>
                    </a:lnTo>
                    <a:lnTo>
                      <a:pt x="1" y="4161"/>
                    </a:lnTo>
                    <a:lnTo>
                      <a:pt x="0" y="4109"/>
                    </a:lnTo>
                    <a:lnTo>
                      <a:pt x="0" y="4109"/>
                    </a:lnTo>
                    <a:lnTo>
                      <a:pt x="1" y="4055"/>
                    </a:lnTo>
                    <a:lnTo>
                      <a:pt x="2" y="4002"/>
                    </a:lnTo>
                    <a:lnTo>
                      <a:pt x="7" y="3949"/>
                    </a:lnTo>
                    <a:lnTo>
                      <a:pt x="11" y="3897"/>
                    </a:lnTo>
                    <a:lnTo>
                      <a:pt x="18" y="3844"/>
                    </a:lnTo>
                    <a:lnTo>
                      <a:pt x="26" y="3792"/>
                    </a:lnTo>
                    <a:lnTo>
                      <a:pt x="34" y="3740"/>
                    </a:lnTo>
                    <a:lnTo>
                      <a:pt x="44" y="3688"/>
                    </a:lnTo>
                    <a:lnTo>
                      <a:pt x="57" y="3637"/>
                    </a:lnTo>
                    <a:lnTo>
                      <a:pt x="69" y="3585"/>
                    </a:lnTo>
                    <a:lnTo>
                      <a:pt x="83" y="3534"/>
                    </a:lnTo>
                    <a:lnTo>
                      <a:pt x="100" y="3483"/>
                    </a:lnTo>
                    <a:lnTo>
                      <a:pt x="117" y="3431"/>
                    </a:lnTo>
                    <a:lnTo>
                      <a:pt x="135" y="3380"/>
                    </a:lnTo>
                    <a:lnTo>
                      <a:pt x="154" y="3330"/>
                    </a:lnTo>
                    <a:lnTo>
                      <a:pt x="175" y="3281"/>
                    </a:lnTo>
                    <a:lnTo>
                      <a:pt x="198" y="3231"/>
                    </a:lnTo>
                    <a:lnTo>
                      <a:pt x="221" y="3181"/>
                    </a:lnTo>
                    <a:lnTo>
                      <a:pt x="246" y="3131"/>
                    </a:lnTo>
                    <a:lnTo>
                      <a:pt x="272" y="3082"/>
                    </a:lnTo>
                    <a:lnTo>
                      <a:pt x="300" y="3032"/>
                    </a:lnTo>
                    <a:lnTo>
                      <a:pt x="327" y="2983"/>
                    </a:lnTo>
                    <a:lnTo>
                      <a:pt x="357" y="2935"/>
                    </a:lnTo>
                    <a:lnTo>
                      <a:pt x="388" y="2886"/>
                    </a:lnTo>
                    <a:lnTo>
                      <a:pt x="421" y="2839"/>
                    </a:lnTo>
                    <a:lnTo>
                      <a:pt x="454" y="2791"/>
                    </a:lnTo>
                    <a:lnTo>
                      <a:pt x="488" y="2743"/>
                    </a:lnTo>
                    <a:lnTo>
                      <a:pt x="524" y="2695"/>
                    </a:lnTo>
                    <a:lnTo>
                      <a:pt x="562" y="2649"/>
                    </a:lnTo>
                    <a:lnTo>
                      <a:pt x="599" y="2602"/>
                    </a:lnTo>
                    <a:lnTo>
                      <a:pt x="638" y="2556"/>
                    </a:lnTo>
                    <a:lnTo>
                      <a:pt x="679" y="2509"/>
                    </a:lnTo>
                    <a:lnTo>
                      <a:pt x="720" y="2463"/>
                    </a:lnTo>
                    <a:lnTo>
                      <a:pt x="764" y="2418"/>
                    </a:lnTo>
                    <a:lnTo>
                      <a:pt x="807" y="2372"/>
                    </a:lnTo>
                    <a:lnTo>
                      <a:pt x="852" y="2327"/>
                    </a:lnTo>
                    <a:lnTo>
                      <a:pt x="898" y="2282"/>
                    </a:lnTo>
                    <a:lnTo>
                      <a:pt x="946" y="2238"/>
                    </a:lnTo>
                    <a:lnTo>
                      <a:pt x="993" y="2194"/>
                    </a:lnTo>
                    <a:lnTo>
                      <a:pt x="1042" y="2150"/>
                    </a:lnTo>
                    <a:lnTo>
                      <a:pt x="1093" y="2106"/>
                    </a:lnTo>
                    <a:lnTo>
                      <a:pt x="1144" y="2064"/>
                    </a:lnTo>
                    <a:lnTo>
                      <a:pt x="1198" y="2020"/>
                    </a:lnTo>
                    <a:lnTo>
                      <a:pt x="1251" y="1978"/>
                    </a:lnTo>
                    <a:lnTo>
                      <a:pt x="1305" y="1936"/>
                    </a:lnTo>
                    <a:lnTo>
                      <a:pt x="1361" y="1894"/>
                    </a:lnTo>
                    <a:lnTo>
                      <a:pt x="1417" y="1853"/>
                    </a:lnTo>
                    <a:lnTo>
                      <a:pt x="1475" y="1812"/>
                    </a:lnTo>
                    <a:lnTo>
                      <a:pt x="1534" y="1771"/>
                    </a:lnTo>
                    <a:lnTo>
                      <a:pt x="1594" y="1730"/>
                    </a:lnTo>
                    <a:lnTo>
                      <a:pt x="1655" y="1690"/>
                    </a:lnTo>
                    <a:lnTo>
                      <a:pt x="1716" y="1650"/>
                    </a:lnTo>
                    <a:lnTo>
                      <a:pt x="1779" y="1611"/>
                    </a:lnTo>
                    <a:lnTo>
                      <a:pt x="1843" y="1572"/>
                    </a:lnTo>
                    <a:lnTo>
                      <a:pt x="1907" y="1533"/>
                    </a:lnTo>
                    <a:lnTo>
                      <a:pt x="1972" y="1495"/>
                    </a:lnTo>
                    <a:lnTo>
                      <a:pt x="2039" y="1458"/>
                    </a:lnTo>
                    <a:lnTo>
                      <a:pt x="2107" y="1420"/>
                    </a:lnTo>
                    <a:lnTo>
                      <a:pt x="2176" y="1382"/>
                    </a:lnTo>
                    <a:lnTo>
                      <a:pt x="2244" y="1346"/>
                    </a:lnTo>
                    <a:lnTo>
                      <a:pt x="2314" y="1310"/>
                    </a:lnTo>
                    <a:lnTo>
                      <a:pt x="2385" y="1273"/>
                    </a:lnTo>
                    <a:lnTo>
                      <a:pt x="2457" y="1238"/>
                    </a:lnTo>
                    <a:lnTo>
                      <a:pt x="2531" y="1203"/>
                    </a:lnTo>
                    <a:lnTo>
                      <a:pt x="2604" y="1169"/>
                    </a:lnTo>
                    <a:lnTo>
                      <a:pt x="2678" y="1135"/>
                    </a:lnTo>
                    <a:lnTo>
                      <a:pt x="2754" y="1100"/>
                    </a:lnTo>
                    <a:lnTo>
                      <a:pt x="2830" y="1067"/>
                    </a:lnTo>
                    <a:lnTo>
                      <a:pt x="2908" y="1035"/>
                    </a:lnTo>
                    <a:lnTo>
                      <a:pt x="2986" y="1001"/>
                    </a:lnTo>
                    <a:lnTo>
                      <a:pt x="3065" y="969"/>
                    </a:lnTo>
                    <a:lnTo>
                      <a:pt x="3145" y="938"/>
                    </a:lnTo>
                    <a:lnTo>
                      <a:pt x="3224" y="907"/>
                    </a:lnTo>
                    <a:lnTo>
                      <a:pt x="3305" y="876"/>
                    </a:lnTo>
                    <a:lnTo>
                      <a:pt x="3388" y="846"/>
                    </a:lnTo>
                    <a:lnTo>
                      <a:pt x="3471" y="816"/>
                    </a:lnTo>
                    <a:lnTo>
                      <a:pt x="3554" y="787"/>
                    </a:lnTo>
                    <a:lnTo>
                      <a:pt x="3638" y="758"/>
                    </a:lnTo>
                    <a:lnTo>
                      <a:pt x="3723" y="729"/>
                    </a:lnTo>
                    <a:lnTo>
                      <a:pt x="3809" y="702"/>
                    </a:lnTo>
                    <a:lnTo>
                      <a:pt x="3896" y="674"/>
                    </a:lnTo>
                    <a:lnTo>
                      <a:pt x="3983" y="647"/>
                    </a:lnTo>
                    <a:lnTo>
                      <a:pt x="4071" y="621"/>
                    </a:lnTo>
                    <a:lnTo>
                      <a:pt x="4160" y="595"/>
                    </a:lnTo>
                    <a:lnTo>
                      <a:pt x="4249" y="570"/>
                    </a:lnTo>
                    <a:lnTo>
                      <a:pt x="4339" y="544"/>
                    </a:lnTo>
                    <a:lnTo>
                      <a:pt x="4522" y="496"/>
                    </a:lnTo>
                    <a:lnTo>
                      <a:pt x="4706" y="450"/>
                    </a:lnTo>
                    <a:lnTo>
                      <a:pt x="4894" y="405"/>
                    </a:lnTo>
                    <a:lnTo>
                      <a:pt x="5085" y="363"/>
                    </a:lnTo>
                    <a:lnTo>
                      <a:pt x="5277" y="323"/>
                    </a:lnTo>
                    <a:lnTo>
                      <a:pt x="5472" y="285"/>
                    </a:lnTo>
                    <a:lnTo>
                      <a:pt x="5670" y="250"/>
                    </a:lnTo>
                    <a:lnTo>
                      <a:pt x="5868" y="215"/>
                    </a:lnTo>
                    <a:lnTo>
                      <a:pt x="6070" y="184"/>
                    </a:lnTo>
                    <a:lnTo>
                      <a:pt x="6275" y="155"/>
                    </a:lnTo>
                    <a:lnTo>
                      <a:pt x="6481" y="129"/>
                    </a:lnTo>
                    <a:lnTo>
                      <a:pt x="6689" y="105"/>
                    </a:lnTo>
                    <a:lnTo>
                      <a:pt x="6898" y="83"/>
                    </a:lnTo>
                    <a:lnTo>
                      <a:pt x="7110" y="64"/>
                    </a:lnTo>
                    <a:lnTo>
                      <a:pt x="7324" y="48"/>
                    </a:lnTo>
                    <a:lnTo>
                      <a:pt x="7539" y="33"/>
                    </a:lnTo>
                    <a:lnTo>
                      <a:pt x="7756" y="21"/>
                    </a:lnTo>
                    <a:lnTo>
                      <a:pt x="7975" y="12"/>
                    </a:lnTo>
                    <a:lnTo>
                      <a:pt x="8195" y="6"/>
                    </a:lnTo>
                    <a:lnTo>
                      <a:pt x="8306" y="3"/>
                    </a:lnTo>
                    <a:lnTo>
                      <a:pt x="8417" y="1"/>
                    </a:lnTo>
                    <a:lnTo>
                      <a:pt x="8528" y="0"/>
                    </a:lnTo>
                    <a:lnTo>
                      <a:pt x="8640" y="0"/>
                    </a:lnTo>
                    <a:lnTo>
                      <a:pt x="8640" y="0"/>
                    </a:lnTo>
                    <a:lnTo>
                      <a:pt x="8751" y="0"/>
                    </a:lnTo>
                    <a:lnTo>
                      <a:pt x="8863" y="1"/>
                    </a:lnTo>
                    <a:lnTo>
                      <a:pt x="8974" y="3"/>
                    </a:lnTo>
                    <a:lnTo>
                      <a:pt x="9084" y="6"/>
                    </a:lnTo>
                    <a:lnTo>
                      <a:pt x="9305" y="12"/>
                    </a:lnTo>
                    <a:lnTo>
                      <a:pt x="9524" y="21"/>
                    </a:lnTo>
                    <a:lnTo>
                      <a:pt x="9740" y="33"/>
                    </a:lnTo>
                    <a:lnTo>
                      <a:pt x="9955" y="48"/>
                    </a:lnTo>
                    <a:lnTo>
                      <a:pt x="10170" y="64"/>
                    </a:lnTo>
                    <a:lnTo>
                      <a:pt x="10382" y="83"/>
                    </a:lnTo>
                    <a:lnTo>
                      <a:pt x="10591" y="105"/>
                    </a:lnTo>
                    <a:lnTo>
                      <a:pt x="10799" y="129"/>
                    </a:lnTo>
                    <a:lnTo>
                      <a:pt x="11005" y="155"/>
                    </a:lnTo>
                    <a:lnTo>
                      <a:pt x="11210" y="184"/>
                    </a:lnTo>
                    <a:lnTo>
                      <a:pt x="11410" y="215"/>
                    </a:lnTo>
                    <a:lnTo>
                      <a:pt x="11610" y="250"/>
                    </a:lnTo>
                    <a:lnTo>
                      <a:pt x="11808" y="285"/>
                    </a:lnTo>
                    <a:lnTo>
                      <a:pt x="12003" y="323"/>
                    </a:lnTo>
                    <a:lnTo>
                      <a:pt x="12195" y="363"/>
                    </a:lnTo>
                    <a:lnTo>
                      <a:pt x="12386" y="405"/>
                    </a:lnTo>
                    <a:lnTo>
                      <a:pt x="12574" y="450"/>
                    </a:lnTo>
                    <a:lnTo>
                      <a:pt x="12758" y="496"/>
                    </a:lnTo>
                    <a:lnTo>
                      <a:pt x="12940" y="544"/>
                    </a:lnTo>
                    <a:lnTo>
                      <a:pt x="13031" y="570"/>
                    </a:lnTo>
                    <a:lnTo>
                      <a:pt x="13120" y="595"/>
                    </a:lnTo>
                    <a:lnTo>
                      <a:pt x="13209" y="621"/>
                    </a:lnTo>
                    <a:lnTo>
                      <a:pt x="13296" y="647"/>
                    </a:lnTo>
                    <a:lnTo>
                      <a:pt x="13384" y="674"/>
                    </a:lnTo>
                    <a:lnTo>
                      <a:pt x="13471" y="702"/>
                    </a:lnTo>
                    <a:lnTo>
                      <a:pt x="13556" y="729"/>
                    </a:lnTo>
                    <a:lnTo>
                      <a:pt x="13642" y="758"/>
                    </a:lnTo>
                    <a:lnTo>
                      <a:pt x="13726" y="787"/>
                    </a:lnTo>
                    <a:lnTo>
                      <a:pt x="13809" y="816"/>
                    </a:lnTo>
                    <a:lnTo>
                      <a:pt x="13892" y="846"/>
                    </a:lnTo>
                    <a:lnTo>
                      <a:pt x="13975" y="876"/>
                    </a:lnTo>
                    <a:lnTo>
                      <a:pt x="14056" y="907"/>
                    </a:lnTo>
                    <a:lnTo>
                      <a:pt x="14135" y="938"/>
                    </a:lnTo>
                    <a:lnTo>
                      <a:pt x="14215" y="969"/>
                    </a:lnTo>
                    <a:lnTo>
                      <a:pt x="14294" y="1001"/>
                    </a:lnTo>
                    <a:lnTo>
                      <a:pt x="14372" y="1035"/>
                    </a:lnTo>
                    <a:lnTo>
                      <a:pt x="14450" y="1067"/>
                    </a:lnTo>
                    <a:lnTo>
                      <a:pt x="14525" y="1100"/>
                    </a:lnTo>
                    <a:lnTo>
                      <a:pt x="14601" y="1135"/>
                    </a:lnTo>
                    <a:lnTo>
                      <a:pt x="14676" y="1169"/>
                    </a:lnTo>
                    <a:lnTo>
                      <a:pt x="14749" y="1203"/>
                    </a:lnTo>
                    <a:lnTo>
                      <a:pt x="14823" y="1238"/>
                    </a:lnTo>
                    <a:lnTo>
                      <a:pt x="14894" y="1273"/>
                    </a:lnTo>
                    <a:lnTo>
                      <a:pt x="14965" y="1310"/>
                    </a:lnTo>
                    <a:lnTo>
                      <a:pt x="15036" y="1346"/>
                    </a:lnTo>
                    <a:lnTo>
                      <a:pt x="15104" y="1382"/>
                    </a:lnTo>
                    <a:lnTo>
                      <a:pt x="15173" y="1420"/>
                    </a:lnTo>
                    <a:lnTo>
                      <a:pt x="15240" y="1458"/>
                    </a:lnTo>
                    <a:lnTo>
                      <a:pt x="15306" y="1495"/>
                    </a:lnTo>
                    <a:lnTo>
                      <a:pt x="15372" y="1533"/>
                    </a:lnTo>
                    <a:lnTo>
                      <a:pt x="15437" y="1572"/>
                    </a:lnTo>
                    <a:lnTo>
                      <a:pt x="15501" y="1611"/>
                    </a:lnTo>
                    <a:lnTo>
                      <a:pt x="15563" y="1650"/>
                    </a:lnTo>
                    <a:lnTo>
                      <a:pt x="15625" y="1690"/>
                    </a:lnTo>
                    <a:lnTo>
                      <a:pt x="15686" y="1730"/>
                    </a:lnTo>
                    <a:lnTo>
                      <a:pt x="15746" y="1771"/>
                    </a:lnTo>
                    <a:lnTo>
                      <a:pt x="15804" y="1812"/>
                    </a:lnTo>
                    <a:lnTo>
                      <a:pt x="15861" y="1853"/>
                    </a:lnTo>
                    <a:lnTo>
                      <a:pt x="15919" y="1894"/>
                    </a:lnTo>
                    <a:lnTo>
                      <a:pt x="15975" y="1936"/>
                    </a:lnTo>
                    <a:lnTo>
                      <a:pt x="16029" y="1978"/>
                    </a:lnTo>
                    <a:lnTo>
                      <a:pt x="16082" y="2020"/>
                    </a:lnTo>
                    <a:lnTo>
                      <a:pt x="16136" y="2064"/>
                    </a:lnTo>
                    <a:lnTo>
                      <a:pt x="16187" y="2106"/>
                    </a:lnTo>
                    <a:lnTo>
                      <a:pt x="16237" y="2150"/>
                    </a:lnTo>
                    <a:lnTo>
                      <a:pt x="16287" y="2194"/>
                    </a:lnTo>
                    <a:lnTo>
                      <a:pt x="16334" y="2238"/>
                    </a:lnTo>
                    <a:lnTo>
                      <a:pt x="16382" y="2282"/>
                    </a:lnTo>
                    <a:lnTo>
                      <a:pt x="16428" y="2327"/>
                    </a:lnTo>
                    <a:lnTo>
                      <a:pt x="16473" y="2372"/>
                    </a:lnTo>
                    <a:lnTo>
                      <a:pt x="16516" y="2418"/>
                    </a:lnTo>
                    <a:lnTo>
                      <a:pt x="16560" y="2463"/>
                    </a:lnTo>
                    <a:lnTo>
                      <a:pt x="16601" y="2509"/>
                    </a:lnTo>
                    <a:lnTo>
                      <a:pt x="16642" y="2556"/>
                    </a:lnTo>
                    <a:lnTo>
                      <a:pt x="16681" y="2602"/>
                    </a:lnTo>
                    <a:lnTo>
                      <a:pt x="16718" y="2649"/>
                    </a:lnTo>
                    <a:lnTo>
                      <a:pt x="16756" y="2695"/>
                    </a:lnTo>
                    <a:lnTo>
                      <a:pt x="16792" y="2743"/>
                    </a:lnTo>
                    <a:lnTo>
                      <a:pt x="16826" y="2791"/>
                    </a:lnTo>
                    <a:lnTo>
                      <a:pt x="16859" y="2839"/>
                    </a:lnTo>
                    <a:lnTo>
                      <a:pt x="16892" y="2886"/>
                    </a:lnTo>
                    <a:lnTo>
                      <a:pt x="16923" y="2935"/>
                    </a:lnTo>
                    <a:lnTo>
                      <a:pt x="16953" y="2983"/>
                    </a:lnTo>
                    <a:lnTo>
                      <a:pt x="16980" y="3032"/>
                    </a:lnTo>
                    <a:lnTo>
                      <a:pt x="17008" y="3082"/>
                    </a:lnTo>
                    <a:lnTo>
                      <a:pt x="17034" y="3131"/>
                    </a:lnTo>
                    <a:lnTo>
                      <a:pt x="17059" y="3181"/>
                    </a:lnTo>
                    <a:lnTo>
                      <a:pt x="17082" y="3231"/>
                    </a:lnTo>
                    <a:lnTo>
                      <a:pt x="17105" y="3281"/>
                    </a:lnTo>
                    <a:lnTo>
                      <a:pt x="17126" y="3330"/>
                    </a:lnTo>
                    <a:lnTo>
                      <a:pt x="17145" y="3380"/>
                    </a:lnTo>
                    <a:lnTo>
                      <a:pt x="17163" y="3431"/>
                    </a:lnTo>
                    <a:lnTo>
                      <a:pt x="17180" y="3483"/>
                    </a:lnTo>
                    <a:lnTo>
                      <a:pt x="17196" y="3534"/>
                    </a:lnTo>
                    <a:lnTo>
                      <a:pt x="17210" y="3585"/>
                    </a:lnTo>
                    <a:lnTo>
                      <a:pt x="17223" y="3637"/>
                    </a:lnTo>
                    <a:lnTo>
                      <a:pt x="17236" y="3688"/>
                    </a:lnTo>
                    <a:lnTo>
                      <a:pt x="17246" y="3740"/>
                    </a:lnTo>
                    <a:lnTo>
                      <a:pt x="17254" y="3792"/>
                    </a:lnTo>
                    <a:lnTo>
                      <a:pt x="17262" y="3844"/>
                    </a:lnTo>
                    <a:lnTo>
                      <a:pt x="17269" y="3897"/>
                    </a:lnTo>
                    <a:lnTo>
                      <a:pt x="17273" y="3949"/>
                    </a:lnTo>
                    <a:lnTo>
                      <a:pt x="17277" y="4002"/>
                    </a:lnTo>
                    <a:lnTo>
                      <a:pt x="17279" y="4055"/>
                    </a:lnTo>
                    <a:lnTo>
                      <a:pt x="17280" y="4109"/>
                    </a:lnTo>
                    <a:lnTo>
                      <a:pt x="17280" y="4109"/>
                    </a:lnTo>
                    <a:close/>
                  </a:path>
                </a:pathLst>
              </a:custGeom>
              <a:gradFill flip="none" rotWithShape="1">
                <a:gsLst>
                  <a:gs pos="100000">
                    <a:srgbClr val="FFFC52">
                      <a:alpha val="40000"/>
                    </a:srgbClr>
                  </a:gs>
                  <a:gs pos="55000">
                    <a:srgbClr val="FFE400">
                      <a:alpha val="50000"/>
                    </a:srgbClr>
                  </a:gs>
                </a:gsLst>
                <a:lin ang="12600000" scaled="0"/>
                <a:tileRect/>
              </a:gradFill>
              <a:ln w="12700" cap="rnd" cmpd="sng" algn="ctr">
                <a:solidFill>
                  <a:srgbClr val="515200">
                    <a:alpha val="49804"/>
                  </a:srgb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endParaRPr lang="en-US" sz="2000">
                  <a:solidFill>
                    <a:schemeClr val="lt1"/>
                  </a:solidFill>
                  <a:latin typeface="+mn-lt"/>
                </a:endParaRPr>
              </a:p>
            </p:txBody>
          </p:sp>
        </p:grpSp>
        <p:sp>
          <p:nvSpPr>
            <p:cNvPr id="101" name="TextBox 333"/>
            <p:cNvSpPr txBox="1"/>
            <p:nvPr/>
          </p:nvSpPr>
          <p:spPr>
            <a:xfrm>
              <a:off x="1109105" y="2594013"/>
              <a:ext cx="1860517" cy="623651"/>
            </a:xfrm>
            <a:prstGeom prst="rect">
              <a:avLst/>
            </a:prstGeom>
            <a:noFill/>
            <a:effectLst/>
          </p:spPr>
          <p:txBody>
            <a:bodyPr wrap="square" rtlCol="0">
              <a:spAutoFit/>
            </a:bodyPr>
            <a:lstStyle/>
            <a:p>
              <a:pPr marL="228600" indent="-228600" algn="ctr">
                <a:lnSpc>
                  <a:spcPct val="85000"/>
                </a:lnSpc>
              </a:pPr>
              <a:r>
                <a:rPr lang="en-US" sz="1600" b="1" dirty="0" smtClean="0">
                  <a:solidFill>
                    <a:srgbClr val="94292A"/>
                  </a:solidFill>
                  <a:latin typeface="Arial Narrow"/>
                  <a:cs typeface="Arial Narrow"/>
                </a:rPr>
                <a:t>SOA App</a:t>
              </a:r>
            </a:p>
            <a:p>
              <a:pPr marL="228600" indent="-228600" algn="ctr">
                <a:lnSpc>
                  <a:spcPct val="85000"/>
                </a:lnSpc>
              </a:pPr>
              <a:r>
                <a:rPr lang="en-US" sz="1600" b="1" dirty="0" smtClean="0">
                  <a:solidFill>
                    <a:srgbClr val="94292A"/>
                  </a:solidFill>
                  <a:latin typeface="Arial Narrow"/>
                  <a:cs typeface="Arial Narrow"/>
                </a:rPr>
                <a:t>Development</a:t>
              </a:r>
            </a:p>
          </p:txBody>
        </p:sp>
        <p:sp>
          <p:nvSpPr>
            <p:cNvPr id="102" name="TextBox 333"/>
            <p:cNvSpPr txBox="1"/>
            <p:nvPr/>
          </p:nvSpPr>
          <p:spPr>
            <a:xfrm>
              <a:off x="6017214" y="2589782"/>
              <a:ext cx="2104251" cy="623651"/>
            </a:xfrm>
            <a:prstGeom prst="rect">
              <a:avLst/>
            </a:prstGeom>
            <a:noFill/>
            <a:effectLst/>
          </p:spPr>
          <p:txBody>
            <a:bodyPr wrap="square" rtlCol="0">
              <a:spAutoFit/>
            </a:bodyPr>
            <a:lstStyle/>
            <a:p>
              <a:pPr marL="228600" indent="-228600" algn="ctr">
                <a:lnSpc>
                  <a:spcPct val="85000"/>
                </a:lnSpc>
              </a:pPr>
              <a:r>
                <a:rPr lang="en-US" sz="1600" b="1" dirty="0" smtClean="0">
                  <a:solidFill>
                    <a:srgbClr val="0E5327"/>
                  </a:solidFill>
                  <a:latin typeface="Arial Narrow"/>
                  <a:cs typeface="Arial Narrow"/>
                </a:rPr>
                <a:t>Data Center </a:t>
              </a:r>
              <a:br>
                <a:rPr lang="en-US" sz="1600" b="1" dirty="0" smtClean="0">
                  <a:solidFill>
                    <a:srgbClr val="0E5327"/>
                  </a:solidFill>
                  <a:latin typeface="Arial Narrow"/>
                  <a:cs typeface="Arial Narrow"/>
                </a:rPr>
              </a:br>
              <a:r>
                <a:rPr lang="en-US" sz="1600" b="1" dirty="0" smtClean="0">
                  <a:solidFill>
                    <a:srgbClr val="0E5327"/>
                  </a:solidFill>
                  <a:latin typeface="Arial Narrow"/>
                  <a:cs typeface="Arial Narrow"/>
                </a:rPr>
                <a:t>Support</a:t>
              </a:r>
            </a:p>
          </p:txBody>
        </p:sp>
        <p:sp>
          <p:nvSpPr>
            <p:cNvPr id="103" name="TextBox 333"/>
            <p:cNvSpPr txBox="1"/>
            <p:nvPr/>
          </p:nvSpPr>
          <p:spPr>
            <a:xfrm>
              <a:off x="3480657" y="1709241"/>
              <a:ext cx="2201728" cy="623651"/>
            </a:xfrm>
            <a:prstGeom prst="rect">
              <a:avLst/>
            </a:prstGeom>
            <a:noFill/>
            <a:effectLst/>
          </p:spPr>
          <p:txBody>
            <a:bodyPr wrap="square" rtlCol="0">
              <a:spAutoFit/>
            </a:bodyPr>
            <a:lstStyle/>
            <a:p>
              <a:pPr marL="228600" indent="-228600" algn="ctr">
                <a:lnSpc>
                  <a:spcPct val="85000"/>
                </a:lnSpc>
              </a:pPr>
              <a:r>
                <a:rPr lang="en-US" sz="1600" b="1" dirty="0" smtClean="0">
                  <a:solidFill>
                    <a:srgbClr val="3B5CA8"/>
                  </a:solidFill>
                  <a:latin typeface="Arial Narrow"/>
                  <a:cs typeface="Arial Narrow"/>
                </a:rPr>
                <a:t>Database Administration</a:t>
              </a:r>
            </a:p>
          </p:txBody>
        </p:sp>
        <p:sp>
          <p:nvSpPr>
            <p:cNvPr id="104" name="TextBox 333"/>
            <p:cNvSpPr txBox="1"/>
            <p:nvPr/>
          </p:nvSpPr>
          <p:spPr>
            <a:xfrm>
              <a:off x="2135309" y="4075808"/>
              <a:ext cx="1860517" cy="623651"/>
            </a:xfrm>
            <a:prstGeom prst="rect">
              <a:avLst/>
            </a:prstGeom>
            <a:noFill/>
            <a:effectLst/>
          </p:spPr>
          <p:txBody>
            <a:bodyPr wrap="square" rtlCol="0">
              <a:spAutoFit/>
            </a:bodyPr>
            <a:lstStyle/>
            <a:p>
              <a:pPr marL="228600" indent="-228600" algn="ctr">
                <a:lnSpc>
                  <a:spcPct val="85000"/>
                </a:lnSpc>
              </a:pPr>
              <a:r>
                <a:rPr lang="en-US" sz="1600" b="1" dirty="0" smtClean="0">
                  <a:solidFill>
                    <a:srgbClr val="955400"/>
                  </a:solidFill>
                  <a:latin typeface="Arial Narrow"/>
                  <a:cs typeface="Arial Narrow"/>
                </a:rPr>
                <a:t>Helpdesk</a:t>
              </a:r>
            </a:p>
            <a:p>
              <a:pPr marL="228600" indent="-228600" algn="ctr">
                <a:lnSpc>
                  <a:spcPct val="85000"/>
                </a:lnSpc>
              </a:pPr>
              <a:r>
                <a:rPr lang="en-US" sz="1600" b="1" dirty="0" smtClean="0">
                  <a:solidFill>
                    <a:srgbClr val="955400"/>
                  </a:solidFill>
                  <a:latin typeface="Arial Narrow"/>
                  <a:cs typeface="Arial Narrow"/>
                </a:rPr>
                <a:t>Support</a:t>
              </a:r>
            </a:p>
          </p:txBody>
        </p:sp>
        <p:sp>
          <p:nvSpPr>
            <p:cNvPr id="105" name="TextBox 333"/>
            <p:cNvSpPr txBox="1"/>
            <p:nvPr/>
          </p:nvSpPr>
          <p:spPr>
            <a:xfrm>
              <a:off x="4869356" y="4198295"/>
              <a:ext cx="1860517" cy="623651"/>
            </a:xfrm>
            <a:prstGeom prst="rect">
              <a:avLst/>
            </a:prstGeom>
            <a:noFill/>
            <a:effectLst/>
          </p:spPr>
          <p:txBody>
            <a:bodyPr wrap="square" rtlCol="0">
              <a:spAutoFit/>
            </a:bodyPr>
            <a:lstStyle/>
            <a:p>
              <a:pPr marL="228600" indent="-228600" algn="ctr">
                <a:lnSpc>
                  <a:spcPct val="85000"/>
                </a:lnSpc>
              </a:pPr>
              <a:r>
                <a:rPr lang="en-US" sz="1600" b="1" dirty="0" smtClean="0">
                  <a:solidFill>
                    <a:srgbClr val="837D00"/>
                  </a:solidFill>
                  <a:latin typeface="Arial Narrow"/>
                  <a:cs typeface="Arial Narrow"/>
                </a:rPr>
                <a:t>Application Support</a:t>
              </a:r>
            </a:p>
          </p:txBody>
        </p:sp>
      </p:grpSp>
      <p:sp>
        <p:nvSpPr>
          <p:cNvPr id="116" name="Oval 115"/>
          <p:cNvSpPr/>
          <p:nvPr/>
        </p:nvSpPr>
        <p:spPr bwMode="auto">
          <a:xfrm>
            <a:off x="3891888" y="3124200"/>
            <a:ext cx="1218126" cy="1181636"/>
          </a:xfrm>
          <a:prstGeom prst="ellipse">
            <a:avLst/>
          </a:prstGeom>
          <a:solidFill>
            <a:schemeClr val="accent3">
              <a:lumMod val="20000"/>
              <a:lumOff val="80000"/>
              <a:alpha val="85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chemeClr val="tx2"/>
              </a:solidFill>
              <a:effectLst/>
              <a:latin typeface="Arial Narrow" pitchFamily="34" charset="0"/>
              <a:cs typeface="Arial" pitchFamily="34" charset="0"/>
            </a:endParaRPr>
          </a:p>
        </p:txBody>
      </p:sp>
      <p:sp>
        <p:nvSpPr>
          <p:cNvPr id="117" name="TextBox 116"/>
          <p:cNvSpPr txBox="1"/>
          <p:nvPr/>
        </p:nvSpPr>
        <p:spPr>
          <a:xfrm>
            <a:off x="3769056" y="3303896"/>
            <a:ext cx="1518552" cy="954107"/>
          </a:xfrm>
          <a:prstGeom prst="rect">
            <a:avLst/>
          </a:prstGeom>
          <a:noFill/>
        </p:spPr>
        <p:txBody>
          <a:bodyPr wrap="square" rtlCol="0">
            <a:spAutoFit/>
          </a:bodyPr>
          <a:lstStyle/>
          <a:p>
            <a:pPr algn="ctr"/>
            <a:r>
              <a:rPr lang="en-US" sz="1400" b="1" dirty="0" smtClean="0">
                <a:solidFill>
                  <a:schemeClr val="tx2"/>
                </a:solidFill>
                <a:latin typeface="Arial Narrow" pitchFamily="34" charset="0"/>
                <a:cs typeface="Arial" pitchFamily="34" charset="0"/>
              </a:rPr>
              <a:t>Technik </a:t>
            </a:r>
          </a:p>
          <a:p>
            <a:pPr algn="ctr"/>
            <a:r>
              <a:rPr lang="en-US" sz="1400" b="1" dirty="0" smtClean="0">
                <a:solidFill>
                  <a:schemeClr val="tx2"/>
                </a:solidFill>
                <a:latin typeface="Arial Narrow" pitchFamily="34" charset="0"/>
                <a:cs typeface="Arial" pitchFamily="34" charset="0"/>
              </a:rPr>
              <a:t>Demonstrated Capability</a:t>
            </a:r>
          </a:p>
          <a:p>
            <a:endParaRPr lang="en-US" sz="1400" dirty="0"/>
          </a:p>
        </p:txBody>
      </p:sp>
      <p:sp>
        <p:nvSpPr>
          <p:cNvPr id="42" name="TextBox 333"/>
          <p:cNvSpPr txBox="1"/>
          <p:nvPr/>
        </p:nvSpPr>
        <p:spPr>
          <a:xfrm flipH="1">
            <a:off x="2971800" y="1219200"/>
            <a:ext cx="3849597" cy="877163"/>
          </a:xfrm>
          <a:prstGeom prst="rect">
            <a:avLst/>
          </a:prstGeom>
          <a:noFill/>
          <a:effectLst/>
        </p:spPr>
        <p:txBody>
          <a:bodyPr wrap="square" rtlCol="0">
            <a:spAutoFit/>
          </a:bodyPr>
          <a:lstStyle/>
          <a:p>
            <a:pPr>
              <a:lnSpc>
                <a:spcPct val="85000"/>
              </a:lnSpc>
            </a:pPr>
            <a:r>
              <a:rPr lang="en-US" sz="1200" dirty="0" smtClean="0">
                <a:solidFill>
                  <a:srgbClr val="000000"/>
                </a:solidFill>
                <a:latin typeface="+mn-lt"/>
                <a:cs typeface="Arial Narrow"/>
              </a:rPr>
              <a:t>At NASA and USDA we leverage </a:t>
            </a:r>
            <a:r>
              <a:rPr lang="en-US" sz="1200" dirty="0">
                <a:solidFill>
                  <a:srgbClr val="000000"/>
                </a:solidFill>
                <a:latin typeface="+mn-lt"/>
                <a:cs typeface="Arial Narrow"/>
              </a:rPr>
              <a:t>tools </a:t>
            </a:r>
            <a:r>
              <a:rPr lang="en-US" sz="1200" dirty="0" smtClean="0">
                <a:solidFill>
                  <a:srgbClr val="000000"/>
                </a:solidFill>
                <a:latin typeface="+mn-lt"/>
                <a:cs typeface="Arial Narrow"/>
              </a:rPr>
              <a:t>such as SPLUNK to </a:t>
            </a:r>
            <a:r>
              <a:rPr lang="en-US" sz="1200" dirty="0">
                <a:solidFill>
                  <a:srgbClr val="000000"/>
                </a:solidFill>
                <a:latin typeface="+mn-lt"/>
                <a:cs typeface="Arial Narrow"/>
              </a:rPr>
              <a:t>ensure the operational integrity, availability, and security of all systems by constantly monitoring system states and activities to proactively identify system anomalies prior to customers being affected. </a:t>
            </a:r>
          </a:p>
        </p:txBody>
      </p:sp>
      <p:sp>
        <p:nvSpPr>
          <p:cNvPr id="48" name="TextBox 333"/>
          <p:cNvSpPr txBox="1"/>
          <p:nvPr/>
        </p:nvSpPr>
        <p:spPr>
          <a:xfrm>
            <a:off x="282193" y="4523905"/>
            <a:ext cx="2003807" cy="1348061"/>
          </a:xfrm>
          <a:prstGeom prst="rect">
            <a:avLst/>
          </a:prstGeom>
          <a:noFill/>
          <a:effectLst/>
        </p:spPr>
        <p:txBody>
          <a:bodyPr wrap="square" rtlCol="0">
            <a:spAutoFit/>
          </a:bodyPr>
          <a:lstStyle/>
          <a:p>
            <a:pPr>
              <a:lnSpc>
                <a:spcPct val="85000"/>
              </a:lnSpc>
            </a:pPr>
            <a:r>
              <a:rPr lang="en-US" sz="1200" dirty="0" smtClean="0">
                <a:solidFill>
                  <a:srgbClr val="000000"/>
                </a:solidFill>
                <a:latin typeface="+mn-lt"/>
                <a:cs typeface="Arial Narrow"/>
              </a:rPr>
              <a:t>Our Army WDTC help desk provides a Single </a:t>
            </a:r>
            <a:r>
              <a:rPr lang="en-US" sz="1200" dirty="0">
                <a:solidFill>
                  <a:srgbClr val="000000"/>
                </a:solidFill>
                <a:latin typeface="+mn-lt"/>
                <a:cs typeface="Arial Narrow"/>
              </a:rPr>
              <a:t>point of </a:t>
            </a:r>
            <a:r>
              <a:rPr lang="en-US" sz="1200" dirty="0" smtClean="0">
                <a:solidFill>
                  <a:srgbClr val="000000"/>
                </a:solidFill>
                <a:latin typeface="+mn-lt"/>
                <a:cs typeface="Arial Narrow"/>
              </a:rPr>
              <a:t>contact for incident</a:t>
            </a:r>
            <a:r>
              <a:rPr lang="en-US" sz="1200" dirty="0">
                <a:solidFill>
                  <a:srgbClr val="000000"/>
                </a:solidFill>
                <a:latin typeface="+mn-lt"/>
                <a:cs typeface="Arial Narrow"/>
              </a:rPr>
              <a:t>, problem and change </a:t>
            </a:r>
            <a:r>
              <a:rPr lang="en-US" sz="1200" dirty="0" smtClean="0">
                <a:solidFill>
                  <a:srgbClr val="000000"/>
                </a:solidFill>
                <a:latin typeface="+mn-lt"/>
                <a:cs typeface="Arial Narrow"/>
              </a:rPr>
              <a:t>management; supports </a:t>
            </a:r>
            <a:r>
              <a:rPr lang="en-US" sz="1200" dirty="0">
                <a:solidFill>
                  <a:srgbClr val="000000"/>
                </a:solidFill>
                <a:latin typeface="+mn-lt"/>
                <a:cs typeface="Arial Narrow"/>
              </a:rPr>
              <a:t>unified, standardized and consistent </a:t>
            </a:r>
            <a:r>
              <a:rPr lang="en-US" sz="1200" dirty="0" smtClean="0">
                <a:solidFill>
                  <a:srgbClr val="000000"/>
                </a:solidFill>
                <a:latin typeface="+mn-lt"/>
                <a:cs typeface="Arial Narrow"/>
              </a:rPr>
              <a:t>processes resulting in improved </a:t>
            </a:r>
            <a:r>
              <a:rPr lang="en-US" sz="1200" dirty="0">
                <a:solidFill>
                  <a:srgbClr val="000000"/>
                </a:solidFill>
                <a:latin typeface="+mn-lt"/>
                <a:cs typeface="Arial Narrow"/>
              </a:rPr>
              <a:t>first-call resolution, </a:t>
            </a:r>
          </a:p>
        </p:txBody>
      </p:sp>
      <p:grpSp>
        <p:nvGrpSpPr>
          <p:cNvPr id="51" name="Group 49"/>
          <p:cNvGrpSpPr/>
          <p:nvPr/>
        </p:nvGrpSpPr>
        <p:grpSpPr>
          <a:xfrm>
            <a:off x="152400" y="1456896"/>
            <a:ext cx="2435577" cy="1895904"/>
            <a:chOff x="20019" y="1925650"/>
            <a:chExt cx="3129868" cy="1245803"/>
          </a:xfrm>
        </p:grpSpPr>
        <p:sp>
          <p:nvSpPr>
            <p:cNvPr id="52" name="TextBox 333"/>
            <p:cNvSpPr txBox="1"/>
            <p:nvPr/>
          </p:nvSpPr>
          <p:spPr>
            <a:xfrm>
              <a:off x="20019" y="1925650"/>
              <a:ext cx="2466192" cy="1245803"/>
            </a:xfrm>
            <a:prstGeom prst="rect">
              <a:avLst/>
            </a:prstGeom>
            <a:noFill/>
            <a:effectLst/>
          </p:spPr>
          <p:txBody>
            <a:bodyPr wrap="square" rtlCol="0">
              <a:spAutoFit/>
            </a:bodyPr>
            <a:lstStyle/>
            <a:p>
              <a:pPr marL="171450" indent="-171450">
                <a:lnSpc>
                  <a:spcPct val="85000"/>
                </a:lnSpc>
                <a:buFont typeface="Arial" panose="020B0604020202020204" pitchFamily="34" charset="0"/>
                <a:buChar char="•"/>
              </a:pPr>
              <a:r>
                <a:rPr lang="en-US" sz="1200" dirty="0" smtClean="0">
                  <a:solidFill>
                    <a:srgbClr val="000000"/>
                  </a:solidFill>
                  <a:latin typeface="+mn-lt"/>
                  <a:cs typeface="Arial Narrow"/>
                </a:rPr>
                <a:t>Developed backend data points to expose data as JSON objects</a:t>
              </a:r>
            </a:p>
            <a:p>
              <a:pPr marL="171450" indent="-171450">
                <a:lnSpc>
                  <a:spcPct val="85000"/>
                </a:lnSpc>
                <a:buFont typeface="Arial" panose="020B0604020202020204" pitchFamily="34" charset="0"/>
                <a:buChar char="•"/>
              </a:pPr>
              <a:r>
                <a:rPr lang="en-US" sz="1200" dirty="0" smtClean="0">
                  <a:solidFill>
                    <a:srgbClr val="000000"/>
                  </a:solidFill>
                  <a:latin typeface="+mn-lt"/>
                  <a:cs typeface="Arial Narrow"/>
                </a:rPr>
                <a:t>Implement REST and SOAP interfaces to invoke data components</a:t>
              </a:r>
            </a:p>
            <a:p>
              <a:pPr marL="171450" indent="-171450">
                <a:lnSpc>
                  <a:spcPct val="85000"/>
                </a:lnSpc>
                <a:buFont typeface="Arial" panose="020B0604020202020204" pitchFamily="34" charset="0"/>
                <a:buChar char="•"/>
              </a:pPr>
              <a:r>
                <a:rPr lang="en-US" sz="1200" dirty="0" smtClean="0">
                  <a:solidFill>
                    <a:srgbClr val="000000"/>
                  </a:solidFill>
                  <a:latin typeface="+mn-lt"/>
                  <a:cs typeface="Arial Narrow"/>
                </a:rPr>
                <a:t>Developed Single Page Applications using JSON </a:t>
              </a:r>
              <a:r>
                <a:rPr lang="en-US" sz="1200" dirty="0">
                  <a:solidFill>
                    <a:srgbClr val="000000"/>
                  </a:solidFill>
                  <a:latin typeface="+mn-lt"/>
                  <a:cs typeface="Arial Narrow"/>
                </a:rPr>
                <a:t>REST </a:t>
              </a:r>
              <a:r>
                <a:rPr lang="en-US" sz="1200" dirty="0" smtClean="0">
                  <a:solidFill>
                    <a:srgbClr val="000000"/>
                  </a:solidFill>
                  <a:latin typeface="+mn-lt"/>
                  <a:cs typeface="Arial Narrow"/>
                </a:rPr>
                <a:t>API</a:t>
              </a:r>
            </a:p>
            <a:p>
              <a:pPr>
                <a:lnSpc>
                  <a:spcPct val="85000"/>
                </a:lnSpc>
                <a:spcBef>
                  <a:spcPts val="600"/>
                </a:spcBef>
              </a:pPr>
              <a:r>
                <a:rPr lang="en-US" sz="1200" dirty="0" smtClean="0">
                  <a:solidFill>
                    <a:srgbClr val="000000"/>
                  </a:solidFill>
                  <a:latin typeface="+mn-lt"/>
                  <a:cs typeface="Arial Narrow"/>
                </a:rPr>
                <a:t>Multiple </a:t>
              </a:r>
              <a:r>
                <a:rPr lang="en-US" sz="1200" dirty="0">
                  <a:solidFill>
                    <a:srgbClr val="000000"/>
                  </a:solidFill>
                  <a:latin typeface="+mn-lt"/>
                  <a:cs typeface="Arial Narrow"/>
                </a:rPr>
                <a:t>contracts, at USDA, SEC and NASA </a:t>
              </a:r>
              <a:r>
                <a:rPr lang="en-US" sz="1200" dirty="0" smtClean="0">
                  <a:solidFill>
                    <a:srgbClr val="000000"/>
                  </a:solidFill>
                  <a:latin typeface="+mn-lt"/>
                  <a:cs typeface="Arial Narrow"/>
                </a:rPr>
                <a:t>KSC. </a:t>
              </a:r>
              <a:endParaRPr lang="en-US" sz="1200" dirty="0">
                <a:solidFill>
                  <a:srgbClr val="000000"/>
                </a:solidFill>
                <a:latin typeface="+mn-lt"/>
                <a:cs typeface="Arial Narrow"/>
              </a:endParaRPr>
            </a:p>
          </p:txBody>
        </p:sp>
        <p:sp>
          <p:nvSpPr>
            <p:cNvPr id="55" name="Freeform 54"/>
            <p:cNvSpPr/>
            <p:nvPr/>
          </p:nvSpPr>
          <p:spPr bwMode="auto">
            <a:xfrm flipH="1">
              <a:off x="2392505" y="2213959"/>
              <a:ext cx="757382" cy="757210"/>
            </a:xfrm>
            <a:custGeom>
              <a:avLst/>
              <a:gdLst>
                <a:gd name="connsiteX0" fmla="*/ 863600 w 863600"/>
                <a:gd name="connsiteY0" fmla="*/ 0 h 647700"/>
                <a:gd name="connsiteX1" fmla="*/ 609600 w 863600"/>
                <a:gd name="connsiteY1" fmla="*/ 0 h 647700"/>
                <a:gd name="connsiteX2" fmla="*/ 0 w 863600"/>
                <a:gd name="connsiteY2" fmla="*/ 647700 h 647700"/>
              </a:gdLst>
              <a:ahLst/>
              <a:cxnLst>
                <a:cxn ang="0">
                  <a:pos x="connsiteX0" y="connsiteY0"/>
                </a:cxn>
                <a:cxn ang="0">
                  <a:pos x="connsiteX1" y="connsiteY1"/>
                </a:cxn>
                <a:cxn ang="0">
                  <a:pos x="connsiteX2" y="connsiteY2"/>
                </a:cxn>
              </a:cxnLst>
              <a:rect l="l" t="t" r="r" b="b"/>
              <a:pathLst>
                <a:path w="863600" h="647700">
                  <a:moveTo>
                    <a:pt x="863600" y="0"/>
                  </a:moveTo>
                  <a:lnTo>
                    <a:pt x="609600" y="0"/>
                  </a:lnTo>
                  <a:lnTo>
                    <a:pt x="0" y="647700"/>
                  </a:lnTo>
                </a:path>
              </a:pathLst>
            </a:cu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endParaRPr>
            </a:p>
          </p:txBody>
        </p:sp>
      </p:grpSp>
      <p:sp>
        <p:nvSpPr>
          <p:cNvPr id="56" name="Rectangle 55"/>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7" name="Straight Connector 56"/>
          <p:cNvCxnSpPr/>
          <p:nvPr/>
        </p:nvCxnSpPr>
        <p:spPr>
          <a:xfrm flipH="1">
            <a:off x="2286663" y="4511720"/>
            <a:ext cx="1293" cy="1315339"/>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8" name="Freeform 57"/>
          <p:cNvSpPr/>
          <p:nvPr/>
        </p:nvSpPr>
        <p:spPr bwMode="auto">
          <a:xfrm flipH="1" flipV="1">
            <a:off x="2293960" y="4800600"/>
            <a:ext cx="1066800" cy="403122"/>
          </a:xfrm>
          <a:custGeom>
            <a:avLst/>
            <a:gdLst>
              <a:gd name="connsiteX0" fmla="*/ 863600 w 863600"/>
              <a:gd name="connsiteY0" fmla="*/ 0 h 647700"/>
              <a:gd name="connsiteX1" fmla="*/ 609600 w 863600"/>
              <a:gd name="connsiteY1" fmla="*/ 0 h 647700"/>
              <a:gd name="connsiteX2" fmla="*/ 0 w 863600"/>
              <a:gd name="connsiteY2" fmla="*/ 647700 h 647700"/>
            </a:gdLst>
            <a:ahLst/>
            <a:cxnLst>
              <a:cxn ang="0">
                <a:pos x="connsiteX0" y="connsiteY0"/>
              </a:cxn>
              <a:cxn ang="0">
                <a:pos x="connsiteX1" y="connsiteY1"/>
              </a:cxn>
              <a:cxn ang="0">
                <a:pos x="connsiteX2" y="connsiteY2"/>
              </a:cxn>
            </a:cxnLst>
            <a:rect l="l" t="t" r="r" b="b"/>
            <a:pathLst>
              <a:path w="863600" h="647700">
                <a:moveTo>
                  <a:pt x="863600" y="0"/>
                </a:moveTo>
                <a:lnTo>
                  <a:pt x="609600" y="0"/>
                </a:lnTo>
                <a:lnTo>
                  <a:pt x="0" y="647700"/>
                </a:lnTo>
              </a:path>
            </a:pathLst>
          </a:cu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66" name="Freeform 65"/>
          <p:cNvSpPr/>
          <p:nvPr/>
        </p:nvSpPr>
        <p:spPr bwMode="auto">
          <a:xfrm rot="5634981" flipH="1">
            <a:off x="5253394" y="2216562"/>
            <a:ext cx="547667" cy="378182"/>
          </a:xfrm>
          <a:custGeom>
            <a:avLst/>
            <a:gdLst>
              <a:gd name="connsiteX0" fmla="*/ 863600 w 863600"/>
              <a:gd name="connsiteY0" fmla="*/ 0 h 647700"/>
              <a:gd name="connsiteX1" fmla="*/ 609600 w 863600"/>
              <a:gd name="connsiteY1" fmla="*/ 0 h 647700"/>
              <a:gd name="connsiteX2" fmla="*/ 0 w 863600"/>
              <a:gd name="connsiteY2" fmla="*/ 647700 h 647700"/>
            </a:gdLst>
            <a:ahLst/>
            <a:cxnLst>
              <a:cxn ang="0">
                <a:pos x="connsiteX0" y="connsiteY0"/>
              </a:cxn>
              <a:cxn ang="0">
                <a:pos x="connsiteX1" y="connsiteY1"/>
              </a:cxn>
              <a:cxn ang="0">
                <a:pos x="connsiteX2" y="connsiteY2"/>
              </a:cxn>
            </a:cxnLst>
            <a:rect l="l" t="t" r="r" b="b"/>
            <a:pathLst>
              <a:path w="863600" h="647700">
                <a:moveTo>
                  <a:pt x="863600" y="0"/>
                </a:moveTo>
                <a:lnTo>
                  <a:pt x="609600" y="0"/>
                </a:lnTo>
                <a:lnTo>
                  <a:pt x="0" y="647700"/>
                </a:lnTo>
              </a:path>
            </a:pathLst>
          </a:cu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cxnSp>
        <p:nvCxnSpPr>
          <p:cNvPr id="69" name="Straight Connector 68"/>
          <p:cNvCxnSpPr/>
          <p:nvPr/>
        </p:nvCxnSpPr>
        <p:spPr>
          <a:xfrm flipH="1" flipV="1">
            <a:off x="3048000" y="2130725"/>
            <a:ext cx="3470698" cy="2877"/>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7238990" y="1447800"/>
            <a:ext cx="11" cy="2687279"/>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981200" y="1535306"/>
            <a:ext cx="0" cy="1703948"/>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63" name="Group 58"/>
          <p:cNvGrpSpPr/>
          <p:nvPr/>
        </p:nvGrpSpPr>
        <p:grpSpPr>
          <a:xfrm>
            <a:off x="6243103" y="1447800"/>
            <a:ext cx="2519895" cy="3231653"/>
            <a:chOff x="5349289" y="1720087"/>
            <a:chExt cx="2289139" cy="1852814"/>
          </a:xfrm>
        </p:grpSpPr>
        <p:sp>
          <p:nvSpPr>
            <p:cNvPr id="64" name="TextBox 333"/>
            <p:cNvSpPr txBox="1"/>
            <p:nvPr/>
          </p:nvSpPr>
          <p:spPr>
            <a:xfrm>
              <a:off x="6323209" y="1720087"/>
              <a:ext cx="1315219" cy="1852814"/>
            </a:xfrm>
            <a:prstGeom prst="rect">
              <a:avLst/>
            </a:prstGeom>
            <a:noFill/>
            <a:effectLst/>
          </p:spPr>
          <p:txBody>
            <a:bodyPr wrap="square" rtlCol="0">
              <a:spAutoFit/>
            </a:bodyPr>
            <a:lstStyle/>
            <a:p>
              <a:pPr marL="114300" indent="-114300">
                <a:lnSpc>
                  <a:spcPct val="85000"/>
                </a:lnSpc>
                <a:buFont typeface="Arial"/>
                <a:buChar char="•"/>
              </a:pPr>
              <a:r>
                <a:rPr lang="en-US" sz="1200" dirty="0" smtClean="0">
                  <a:solidFill>
                    <a:srgbClr val="000000"/>
                  </a:solidFill>
                  <a:latin typeface="+mn-lt"/>
                  <a:cs typeface="Arial Narrow"/>
                </a:rPr>
                <a:t>Enhance Data Center operations by Virtualizing systems </a:t>
              </a:r>
              <a:r>
                <a:rPr lang="en-US" sz="1200" dirty="0">
                  <a:solidFill>
                    <a:srgbClr val="000000"/>
                  </a:solidFill>
                  <a:latin typeface="+mn-lt"/>
                  <a:cs typeface="Arial Narrow"/>
                </a:rPr>
                <a:t>and applications as </a:t>
              </a:r>
              <a:r>
                <a:rPr lang="en-US" sz="1200" dirty="0" smtClean="0">
                  <a:solidFill>
                    <a:srgbClr val="000000"/>
                  </a:solidFill>
                  <a:latin typeface="+mn-lt"/>
                  <a:cs typeface="Arial Narrow"/>
                </a:rPr>
                <a:t>appropriate</a:t>
              </a:r>
            </a:p>
            <a:p>
              <a:pPr marL="114300" indent="-114300">
                <a:lnSpc>
                  <a:spcPct val="85000"/>
                </a:lnSpc>
                <a:buFont typeface="Arial"/>
                <a:buChar char="•"/>
              </a:pPr>
              <a:r>
                <a:rPr lang="en-US" sz="1200" dirty="0" smtClean="0">
                  <a:solidFill>
                    <a:srgbClr val="000000"/>
                  </a:solidFill>
                  <a:latin typeface="+mn-lt"/>
                  <a:cs typeface="Arial Narrow"/>
                </a:rPr>
                <a:t>Utilize </a:t>
              </a:r>
              <a:r>
                <a:rPr lang="en-US" sz="1200" dirty="0">
                  <a:solidFill>
                    <a:srgbClr val="000000"/>
                  </a:solidFill>
                  <a:latin typeface="+mn-lt"/>
                  <a:cs typeface="Arial Narrow"/>
                </a:rPr>
                <a:t>cloud services where </a:t>
              </a:r>
              <a:r>
                <a:rPr lang="en-US" sz="1200" dirty="0" smtClean="0">
                  <a:solidFill>
                    <a:srgbClr val="000000"/>
                  </a:solidFill>
                  <a:latin typeface="+mn-lt"/>
                  <a:cs typeface="Arial Narrow"/>
                </a:rPr>
                <a:t>possible</a:t>
              </a:r>
            </a:p>
            <a:p>
              <a:pPr marL="114300" indent="-114300">
                <a:lnSpc>
                  <a:spcPct val="85000"/>
                </a:lnSpc>
                <a:buFont typeface="Arial"/>
                <a:buChar char="•"/>
              </a:pPr>
              <a:r>
                <a:rPr lang="en-US" sz="1200" dirty="0" smtClean="0">
                  <a:solidFill>
                    <a:srgbClr val="000000"/>
                  </a:solidFill>
                  <a:latin typeface="+mn-lt"/>
                  <a:cs typeface="Arial Narrow"/>
                </a:rPr>
                <a:t>Optimize efficiencies through data center and field operations consolidation.</a:t>
              </a:r>
            </a:p>
            <a:p>
              <a:pPr marL="114300" indent="-114300">
                <a:lnSpc>
                  <a:spcPct val="85000"/>
                </a:lnSpc>
                <a:buFont typeface="Arial"/>
                <a:buChar char="•"/>
              </a:pPr>
              <a:r>
                <a:rPr lang="en-US" sz="1200" dirty="0" smtClean="0">
                  <a:solidFill>
                    <a:srgbClr val="000000"/>
                  </a:solidFill>
                  <a:latin typeface="+mn-lt"/>
                  <a:cs typeface="Arial Narrow"/>
                </a:rPr>
                <a:t>Utilize pre-defined methods, templates, and operating procedures.</a:t>
              </a:r>
            </a:p>
          </p:txBody>
        </p:sp>
        <p:sp>
          <p:nvSpPr>
            <p:cNvPr id="65" name="Freeform 64"/>
            <p:cNvSpPr/>
            <p:nvPr/>
          </p:nvSpPr>
          <p:spPr bwMode="auto">
            <a:xfrm>
              <a:off x="5349289" y="2200654"/>
              <a:ext cx="904690" cy="400421"/>
            </a:xfrm>
            <a:custGeom>
              <a:avLst/>
              <a:gdLst>
                <a:gd name="connsiteX0" fmla="*/ 863600 w 863600"/>
                <a:gd name="connsiteY0" fmla="*/ 0 h 647700"/>
                <a:gd name="connsiteX1" fmla="*/ 609600 w 863600"/>
                <a:gd name="connsiteY1" fmla="*/ 0 h 647700"/>
                <a:gd name="connsiteX2" fmla="*/ 0 w 863600"/>
                <a:gd name="connsiteY2" fmla="*/ 647700 h 647700"/>
              </a:gdLst>
              <a:ahLst/>
              <a:cxnLst>
                <a:cxn ang="0">
                  <a:pos x="connsiteX0" y="connsiteY0"/>
                </a:cxn>
                <a:cxn ang="0">
                  <a:pos x="connsiteX1" y="connsiteY1"/>
                </a:cxn>
                <a:cxn ang="0">
                  <a:pos x="connsiteX2" y="connsiteY2"/>
                </a:cxn>
              </a:cxnLst>
              <a:rect l="l" t="t" r="r" b="b"/>
              <a:pathLst>
                <a:path w="863600" h="647700">
                  <a:moveTo>
                    <a:pt x="863600" y="0"/>
                  </a:moveTo>
                  <a:lnTo>
                    <a:pt x="609600" y="0"/>
                  </a:lnTo>
                  <a:lnTo>
                    <a:pt x="0" y="647700"/>
                  </a:lnTo>
                </a:path>
              </a:pathLst>
            </a:cu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endParaRPr>
            </a:p>
          </p:txBody>
        </p:sp>
      </p:grpSp>
      <p:sp>
        <p:nvSpPr>
          <p:cNvPr id="72" name="TextBox 333"/>
          <p:cNvSpPr txBox="1"/>
          <p:nvPr/>
        </p:nvSpPr>
        <p:spPr>
          <a:xfrm>
            <a:off x="5734580" y="5257800"/>
            <a:ext cx="3319975" cy="877163"/>
          </a:xfrm>
          <a:prstGeom prst="rect">
            <a:avLst/>
          </a:prstGeom>
          <a:noFill/>
          <a:effectLst/>
        </p:spPr>
        <p:txBody>
          <a:bodyPr wrap="square" rtlCol="0">
            <a:spAutoFit/>
          </a:bodyPr>
          <a:lstStyle/>
          <a:p>
            <a:pPr marL="114300" indent="-114300">
              <a:lnSpc>
                <a:spcPct val="85000"/>
              </a:lnSpc>
              <a:buFont typeface="Arial"/>
              <a:buChar char="•"/>
            </a:pPr>
            <a:r>
              <a:rPr lang="en-US" sz="1200" dirty="0" smtClean="0">
                <a:solidFill>
                  <a:srgbClr val="000000"/>
                </a:solidFill>
                <a:latin typeface="+mn-lt"/>
                <a:cs typeface="Arial Narrow"/>
              </a:rPr>
              <a:t>Provide </a:t>
            </a:r>
            <a:r>
              <a:rPr lang="en-US" sz="1200" dirty="0">
                <a:solidFill>
                  <a:srgbClr val="000000"/>
                </a:solidFill>
                <a:latin typeface="+mn-lt"/>
                <a:cs typeface="Arial Narrow"/>
              </a:rPr>
              <a:t>high-productivity Flexible Agile Development Services</a:t>
            </a:r>
          </a:p>
          <a:p>
            <a:pPr marL="114300" indent="-114300">
              <a:lnSpc>
                <a:spcPct val="85000"/>
              </a:lnSpc>
              <a:buFont typeface="Arial"/>
              <a:buChar char="•"/>
            </a:pPr>
            <a:r>
              <a:rPr lang="en-US" sz="1200" dirty="0" smtClean="0">
                <a:solidFill>
                  <a:srgbClr val="000000"/>
                </a:solidFill>
                <a:latin typeface="+mn-lt"/>
                <a:cs typeface="Arial Narrow"/>
              </a:rPr>
              <a:t>Participate </a:t>
            </a:r>
            <a:r>
              <a:rPr lang="en-US" sz="1200" dirty="0">
                <a:solidFill>
                  <a:srgbClr val="000000"/>
                </a:solidFill>
                <a:latin typeface="+mn-lt"/>
                <a:cs typeface="Arial Narrow"/>
              </a:rPr>
              <a:t>in a team-based Agile environment - working alongside other teams of government contractors and federal </a:t>
            </a:r>
            <a:r>
              <a:rPr lang="en-US" sz="1200" dirty="0" smtClean="0">
                <a:solidFill>
                  <a:srgbClr val="000000"/>
                </a:solidFill>
                <a:latin typeface="+mn-lt"/>
                <a:cs typeface="Arial Narrow"/>
              </a:rPr>
              <a:t>employees</a:t>
            </a:r>
            <a:endParaRPr lang="en-US" sz="1200" dirty="0">
              <a:solidFill>
                <a:srgbClr val="000000"/>
              </a:solidFill>
              <a:latin typeface="+mn-lt"/>
              <a:cs typeface="Arial Narrow"/>
            </a:endParaRPr>
          </a:p>
        </p:txBody>
      </p:sp>
      <p:grpSp>
        <p:nvGrpSpPr>
          <p:cNvPr id="73" name="Group 27"/>
          <p:cNvGrpSpPr/>
          <p:nvPr/>
        </p:nvGrpSpPr>
        <p:grpSpPr>
          <a:xfrm rot="16200000" flipH="1" flipV="1">
            <a:off x="6972296" y="3619501"/>
            <a:ext cx="609606" cy="2667003"/>
            <a:chOff x="5564978" y="1098325"/>
            <a:chExt cx="609606" cy="2850932"/>
          </a:xfrm>
        </p:grpSpPr>
        <p:cxnSp>
          <p:nvCxnSpPr>
            <p:cNvPr id="75" name="Straight Connector 74"/>
            <p:cNvCxnSpPr/>
            <p:nvPr/>
          </p:nvCxnSpPr>
          <p:spPr>
            <a:xfrm rot="5400000" flipV="1">
              <a:off x="4747449" y="2522125"/>
              <a:ext cx="2850932" cy="3332"/>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6" name="Freeform 75"/>
            <p:cNvSpPr/>
            <p:nvPr/>
          </p:nvSpPr>
          <p:spPr bwMode="auto">
            <a:xfrm>
              <a:off x="5564978" y="2564517"/>
              <a:ext cx="609606" cy="1303282"/>
            </a:xfrm>
            <a:custGeom>
              <a:avLst/>
              <a:gdLst>
                <a:gd name="connsiteX0" fmla="*/ 863600 w 863600"/>
                <a:gd name="connsiteY0" fmla="*/ 0 h 647700"/>
                <a:gd name="connsiteX1" fmla="*/ 609600 w 863600"/>
                <a:gd name="connsiteY1" fmla="*/ 0 h 647700"/>
                <a:gd name="connsiteX2" fmla="*/ 0 w 863600"/>
                <a:gd name="connsiteY2" fmla="*/ 647700 h 647700"/>
                <a:gd name="connsiteX0" fmla="*/ 863600 w 863600"/>
                <a:gd name="connsiteY0" fmla="*/ 0 h 1176718"/>
                <a:gd name="connsiteX1" fmla="*/ 609600 w 863600"/>
                <a:gd name="connsiteY1" fmla="*/ 0 h 1176718"/>
                <a:gd name="connsiteX2" fmla="*/ 0 w 863600"/>
                <a:gd name="connsiteY2" fmla="*/ 1176718 h 1176718"/>
              </a:gdLst>
              <a:ahLst/>
              <a:cxnLst>
                <a:cxn ang="0">
                  <a:pos x="connsiteX0" y="connsiteY0"/>
                </a:cxn>
                <a:cxn ang="0">
                  <a:pos x="connsiteX1" y="connsiteY1"/>
                </a:cxn>
                <a:cxn ang="0">
                  <a:pos x="connsiteX2" y="connsiteY2"/>
                </a:cxn>
              </a:cxnLst>
              <a:rect l="l" t="t" r="r" b="b"/>
              <a:pathLst>
                <a:path w="863600" h="1176718">
                  <a:moveTo>
                    <a:pt x="863600" y="0"/>
                  </a:moveTo>
                  <a:lnTo>
                    <a:pt x="609600" y="0"/>
                  </a:lnTo>
                  <a:lnTo>
                    <a:pt x="0" y="1176718"/>
                  </a:lnTo>
                </a:path>
              </a:pathLst>
            </a:cu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grpSp>
      <p:sp>
        <p:nvSpPr>
          <p:cNvPr id="54" name="TextBox 53"/>
          <p:cNvSpPr txBox="1"/>
          <p:nvPr/>
        </p:nvSpPr>
        <p:spPr>
          <a:xfrm>
            <a:off x="4585128" y="6310315"/>
            <a:ext cx="4558872" cy="307777"/>
          </a:xfrm>
          <a:prstGeom prst="rect">
            <a:avLst/>
          </a:prstGeom>
          <a:noFill/>
        </p:spPr>
        <p:txBody>
          <a:bodyPr wrap="square">
            <a:spAutoFit/>
          </a:bodyPr>
          <a:lstStyle/>
          <a:p>
            <a:pPr fontAlgn="auto">
              <a:spcBef>
                <a:spcPts val="0"/>
              </a:spcBef>
              <a:spcAft>
                <a:spcPts val="0"/>
              </a:spcAft>
              <a:defRPr/>
            </a:pPr>
            <a:r>
              <a:rPr lang="en-US" sz="1400" dirty="0">
                <a:solidFill>
                  <a:schemeClr val="bg1">
                    <a:lumMod val="50000"/>
                  </a:schemeClr>
                </a:solidFill>
                <a:latin typeface="+mn-lt"/>
                <a:cs typeface="+mn-cs"/>
              </a:rPr>
              <a:t>1 </a:t>
            </a:r>
            <a:r>
              <a:rPr lang="en-US" sz="1400" dirty="0" smtClean="0">
                <a:solidFill>
                  <a:schemeClr val="bg1">
                    <a:lumMod val="50000"/>
                  </a:schemeClr>
                </a:solidFill>
                <a:latin typeface="+mn-lt"/>
                <a:cs typeface="+mn-cs"/>
              </a:rPr>
              <a:t>Overview </a:t>
            </a:r>
            <a:r>
              <a:rPr lang="en-US" sz="1400" dirty="0">
                <a:solidFill>
                  <a:srgbClr val="111CEA"/>
                </a:solidFill>
                <a:latin typeface="+mn-lt"/>
                <a:cs typeface="+mn-cs"/>
              </a:rPr>
              <a:t>2 Capabilities </a:t>
            </a:r>
            <a:r>
              <a:rPr lang="en-US" sz="1400" dirty="0">
                <a:solidFill>
                  <a:schemeClr val="bg1">
                    <a:lumMod val="50000"/>
                  </a:schemeClr>
                </a:solidFill>
                <a:latin typeface="+mn-lt"/>
                <a:cs typeface="+mn-cs"/>
              </a:rPr>
              <a:t>3 Past Performance 4 </a:t>
            </a:r>
            <a:r>
              <a:rPr lang="en-US" sz="1400" dirty="0" smtClean="0">
                <a:solidFill>
                  <a:schemeClr val="bg1">
                    <a:lumMod val="50000"/>
                  </a:schemeClr>
                </a:solidFill>
                <a:latin typeface="+mn-lt"/>
                <a:cs typeface="+mn-cs"/>
              </a:rPr>
              <a:t>In Summary</a:t>
            </a:r>
            <a:endParaRPr lang="en-US" sz="1400" dirty="0">
              <a:solidFill>
                <a:schemeClr val="bg1">
                  <a:lumMod val="50000"/>
                </a:schemeClr>
              </a:solidFill>
              <a:latin typeface="+mn-lt"/>
              <a:cs typeface="+mn-cs"/>
            </a:endParaRPr>
          </a:p>
        </p:txBody>
      </p:sp>
    </p:spTree>
    <p:extLst>
      <p:ext uri="{BB962C8B-B14F-4D97-AF65-F5344CB8AC3E}">
        <p14:creationId xmlns:p14="http://schemas.microsoft.com/office/powerpoint/2010/main" val="1315333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906780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28600" y="-76200"/>
            <a:ext cx="8229600" cy="1143000"/>
          </a:xfrm>
        </p:spPr>
        <p:txBody>
          <a:bodyPr rtlCol="0">
            <a:normAutofit/>
          </a:bodyPr>
          <a:lstStyle/>
          <a:p>
            <a:pPr algn="l"/>
            <a:r>
              <a:rPr lang="en-US" sz="3200" dirty="0" smtClean="0">
                <a:solidFill>
                  <a:schemeClr val="bg1"/>
                </a:solidFill>
                <a:latin typeface="+mn-lt"/>
              </a:rPr>
              <a:t>Past Performance </a:t>
            </a:r>
            <a:r>
              <a:rPr lang="en-US" sz="3200" dirty="0">
                <a:solidFill>
                  <a:schemeClr val="bg1"/>
                </a:solidFill>
                <a:latin typeface="+mn-lt"/>
              </a:rPr>
              <a:t/>
            </a:r>
            <a:br>
              <a:rPr lang="en-US" sz="3200" dirty="0">
                <a:solidFill>
                  <a:schemeClr val="bg1"/>
                </a:solidFill>
                <a:latin typeface="+mn-lt"/>
              </a:rPr>
            </a:br>
            <a:r>
              <a:rPr lang="en-US" sz="2000" dirty="0" smtClean="0">
                <a:solidFill>
                  <a:schemeClr val="bg1"/>
                </a:solidFill>
                <a:latin typeface="+mn-lt"/>
              </a:rPr>
              <a:t>Kennedy </a:t>
            </a:r>
            <a:r>
              <a:rPr lang="en-US" sz="2000" dirty="0">
                <a:solidFill>
                  <a:schemeClr val="bg1"/>
                </a:solidFill>
                <a:latin typeface="+mn-lt"/>
              </a:rPr>
              <a:t>Space Center (KSC) Information Technology Support  </a:t>
            </a:r>
            <a:r>
              <a:rPr lang="en-US" sz="2000" dirty="0" smtClean="0">
                <a:solidFill>
                  <a:schemeClr val="bg1"/>
                </a:solidFill>
                <a:latin typeface="+mn-lt"/>
              </a:rPr>
              <a:t>Services (ITSS) </a:t>
            </a:r>
            <a:r>
              <a:rPr lang="en-US" sz="2000" dirty="0">
                <a:solidFill>
                  <a:schemeClr val="bg1"/>
                </a:solidFill>
                <a:latin typeface="+mn-lt"/>
              </a:rPr>
              <a:t> </a:t>
            </a:r>
          </a:p>
        </p:txBody>
      </p:sp>
      <p:sp>
        <p:nvSpPr>
          <p:cNvPr id="7" name="Rectangle 6"/>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Content Placeholder 2"/>
          <p:cNvSpPr txBox="1">
            <a:spLocks/>
          </p:cNvSpPr>
          <p:nvPr/>
        </p:nvSpPr>
        <p:spPr>
          <a:xfrm>
            <a:off x="685800" y="1219200"/>
            <a:ext cx="8004175" cy="3657600"/>
          </a:xfrm>
          <a:prstGeom prst="rect">
            <a:avLst/>
          </a:prstGeom>
        </p:spPr>
        <p:txBody>
          <a:bodyPr/>
          <a:lstStyle/>
          <a:p>
            <a:pPr>
              <a:spcAft>
                <a:spcPts val="600"/>
              </a:spcAft>
            </a:pPr>
            <a:r>
              <a:rPr lang="en-US" dirty="0" smtClean="0"/>
              <a:t> </a:t>
            </a:r>
          </a:p>
          <a:p>
            <a:pPr marL="342900" indent="-342900" fontAlgn="auto">
              <a:lnSpc>
                <a:spcPct val="70000"/>
              </a:lnSpc>
              <a:spcBef>
                <a:spcPct val="20000"/>
              </a:spcBef>
              <a:spcAft>
                <a:spcPts val="0"/>
              </a:spcAft>
              <a:buClr>
                <a:schemeClr val="tx2">
                  <a:lumMod val="75000"/>
                </a:schemeClr>
              </a:buClr>
              <a:defRPr/>
            </a:pPr>
            <a:endParaRPr lang="en-US" dirty="0" smtClean="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defRPr/>
            </a:pPr>
            <a:endParaRPr lang="en-US" dirty="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buFont typeface="Arial" pitchFamily="34" charset="0"/>
              <a:buChar char="•"/>
              <a:defRPr/>
            </a:pPr>
            <a:endParaRPr lang="en-US" dirty="0" smtClean="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buFont typeface="Arial" pitchFamily="34" charset="0"/>
              <a:buChar char="•"/>
              <a:defRPr/>
            </a:pPr>
            <a:endParaRPr lang="en-US" sz="1200" dirty="0">
              <a:latin typeface="+mn-lt"/>
              <a:cs typeface="+mn-cs"/>
            </a:endParaRPr>
          </a:p>
        </p:txBody>
      </p:sp>
      <p:sp>
        <p:nvSpPr>
          <p:cNvPr id="46082" name="AutoShape 2"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4" name="AutoShape 2"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6" name="AutoShape 4"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kennedyspacecenter-vab"/>
          <p:cNvPicPr>
            <a:picLocks noChangeAspect="1" noChangeArrowheads="1"/>
          </p:cNvPicPr>
          <p:nvPr/>
        </p:nvPicPr>
        <p:blipFill>
          <a:blip r:embed="rId3" cstate="print"/>
          <a:srcRect t="17966" b="10178"/>
          <a:stretch>
            <a:fillRect/>
          </a:stretch>
        </p:blipFill>
        <p:spPr bwMode="auto">
          <a:xfrm>
            <a:off x="4174267" y="1078523"/>
            <a:ext cx="4882049" cy="2237606"/>
          </a:xfrm>
          <a:prstGeom prst="rect">
            <a:avLst/>
          </a:prstGeom>
          <a:noFill/>
          <a:ln w="9525" algn="in">
            <a:noFill/>
            <a:miter lim="800000"/>
            <a:headEnd/>
            <a:tailEnd/>
          </a:ln>
          <a:effectLst/>
        </p:spPr>
      </p:pic>
      <p:sp>
        <p:nvSpPr>
          <p:cNvPr id="27" name="Oval 26"/>
          <p:cNvSpPr/>
          <p:nvPr/>
        </p:nvSpPr>
        <p:spPr>
          <a:xfrm>
            <a:off x="75438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78486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81534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8458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20" descr="tek_transparent_original_small_version 2"/>
          <p:cNvPicPr/>
          <p:nvPr/>
        </p:nvPicPr>
        <p:blipFill>
          <a:blip r:embed="rId4" cstate="print"/>
          <a:srcRect/>
          <a:stretch>
            <a:fillRect/>
          </a:stretch>
        </p:blipFill>
        <p:spPr bwMode="auto">
          <a:xfrm>
            <a:off x="228600" y="6324600"/>
            <a:ext cx="1676400" cy="381000"/>
          </a:xfrm>
          <a:prstGeom prst="rect">
            <a:avLst/>
          </a:prstGeom>
          <a:noFill/>
          <a:ln w="9525">
            <a:noFill/>
            <a:miter lim="800000"/>
            <a:headEnd/>
            <a:tailEnd/>
          </a:ln>
        </p:spPr>
      </p:pic>
      <p:graphicFrame>
        <p:nvGraphicFramePr>
          <p:cNvPr id="22" name="Table 21"/>
          <p:cNvGraphicFramePr>
            <a:graphicFrameLocks noGrp="1"/>
          </p:cNvGraphicFramePr>
          <p:nvPr>
            <p:extLst>
              <p:ext uri="{D42A27DB-BD31-4B8C-83A1-F6EECF244321}">
                <p14:modId xmlns:p14="http://schemas.microsoft.com/office/powerpoint/2010/main" val="1420646555"/>
              </p:ext>
            </p:extLst>
          </p:nvPr>
        </p:nvGraphicFramePr>
        <p:xfrm>
          <a:off x="533400" y="5272365"/>
          <a:ext cx="8000999" cy="671235"/>
        </p:xfrm>
        <a:graphic>
          <a:graphicData uri="http://schemas.openxmlformats.org/drawingml/2006/table">
            <a:tbl>
              <a:tblPr/>
              <a:tblGrid>
                <a:gridCol w="914400"/>
                <a:gridCol w="914400"/>
                <a:gridCol w="838200"/>
                <a:gridCol w="762000"/>
                <a:gridCol w="838200"/>
                <a:gridCol w="956278"/>
                <a:gridCol w="870882"/>
                <a:gridCol w="992240"/>
                <a:gridCol w="914399"/>
              </a:tblGrid>
              <a:tr h="395565">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Database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System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Application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Logistics / Supply</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Website / SharePoint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 / Operation Center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Helpdesk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Documentation / Reporting</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Program Management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214035">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bl>
          </a:graphicData>
        </a:graphic>
      </p:graphicFrame>
      <p:sp>
        <p:nvSpPr>
          <p:cNvPr id="39" name="Rectangle 38"/>
          <p:cNvSpPr/>
          <p:nvPr/>
        </p:nvSpPr>
        <p:spPr>
          <a:xfrm>
            <a:off x="4154779" y="3358701"/>
            <a:ext cx="4901537" cy="1600438"/>
          </a:xfrm>
          <a:prstGeom prst="rect">
            <a:avLst/>
          </a:prstGeom>
        </p:spPr>
        <p:txBody>
          <a:bodyPr wrap="square">
            <a:spAutoFit/>
          </a:bodyPr>
          <a:lstStyle/>
          <a:p>
            <a:pPr>
              <a:spcBef>
                <a:spcPts val="0"/>
              </a:spcBef>
              <a:spcAft>
                <a:spcPts val="0"/>
              </a:spcAft>
            </a:pP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“This contractor's exceptional performance was</a:t>
            </a:r>
          </a:p>
          <a:p>
            <a:pPr>
              <a:spcBef>
                <a:spcPts val="0"/>
              </a:spcBef>
              <a:spcAft>
                <a:spcPts val="0"/>
              </a:spcAft>
            </a:pP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demonstrated in their daily support to the KSC Information Technology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and Communications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Directorate. Given what I know today about the Contractor's ability to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execute what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they promised in their proposal, I definitely would award to them today given that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 had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 choice</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p>
          <a:p>
            <a:pPr>
              <a:spcBef>
                <a:spcPts val="0"/>
              </a:spcBef>
              <a:spcAft>
                <a:spcPts val="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a:t>
            </a: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ontracting Officer, NASA KSC</a:t>
            </a:r>
            <a:endPar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76200" y="3540204"/>
            <a:ext cx="4189113" cy="1374735"/>
          </a:xfrm>
          <a:prstGeom prst="rect">
            <a:avLst/>
          </a:prstGeom>
          <a:noFill/>
        </p:spPr>
        <p:txBody>
          <a:bodyPr wrap="square" rtlCol="0">
            <a:spAutoFit/>
          </a:bodyPr>
          <a:lstStyle/>
          <a:p>
            <a:pPr algn="ctr">
              <a:spcAft>
                <a:spcPts val="4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Contract Value: $19,000,000</a:t>
            </a:r>
          </a:p>
          <a:p>
            <a:pPr algn="ctr">
              <a:spcAft>
                <a:spcPts val="400"/>
              </a:spcAft>
            </a:pP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Period </a:t>
            </a: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of </a:t>
            </a: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Performance: 2/28/2013 – 10/30/2015</a:t>
            </a:r>
            <a:endPar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400"/>
              </a:spcAft>
            </a:pP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Technologies implemented: Maximo, PHP, Hadoop, </a:t>
            </a:r>
          </a:p>
          <a:p>
            <a:pPr algn="ctr">
              <a:spcAft>
                <a:spcPts val="400"/>
              </a:spcAft>
            </a:pP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SQL Database, Virtual Hyper V, Visual Studio, Java, </a:t>
            </a:r>
          </a:p>
          <a:p>
            <a:pPr algn="ctr">
              <a:spcAft>
                <a:spcPts val="400"/>
              </a:spcAft>
            </a:pP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J2EE, C++, C#, Python, Apache, ETL</a:t>
            </a:r>
            <a:endPar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p:cNvCxnSpPr/>
          <p:nvPr/>
        </p:nvCxnSpPr>
        <p:spPr>
          <a:xfrm>
            <a:off x="3960125" y="1066800"/>
            <a:ext cx="33394" cy="3924648"/>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85128" y="6310315"/>
            <a:ext cx="4558872" cy="307777"/>
          </a:xfrm>
          <a:prstGeom prst="rect">
            <a:avLst/>
          </a:prstGeom>
          <a:noFill/>
        </p:spPr>
        <p:txBody>
          <a:bodyPr wrap="square">
            <a:spAutoFit/>
          </a:bodyPr>
          <a:lstStyle/>
          <a:p>
            <a:pPr fontAlgn="auto">
              <a:spcBef>
                <a:spcPts val="0"/>
              </a:spcBef>
              <a:spcAft>
                <a:spcPts val="0"/>
              </a:spcAft>
              <a:defRPr/>
            </a:pPr>
            <a:r>
              <a:rPr lang="en-US" sz="1400" dirty="0">
                <a:solidFill>
                  <a:schemeClr val="bg1">
                    <a:lumMod val="50000"/>
                  </a:schemeClr>
                </a:solidFill>
                <a:latin typeface="+mn-lt"/>
                <a:cs typeface="+mn-cs"/>
              </a:rPr>
              <a:t>1 </a:t>
            </a:r>
            <a:r>
              <a:rPr lang="en-US" sz="1400" dirty="0" smtClean="0">
                <a:solidFill>
                  <a:schemeClr val="bg1">
                    <a:lumMod val="50000"/>
                  </a:schemeClr>
                </a:solidFill>
                <a:latin typeface="+mn-lt"/>
                <a:cs typeface="+mn-cs"/>
              </a:rPr>
              <a:t>Overview 2 </a:t>
            </a:r>
            <a:r>
              <a:rPr lang="en-US" sz="1400" dirty="0">
                <a:solidFill>
                  <a:schemeClr val="bg1">
                    <a:lumMod val="50000"/>
                  </a:schemeClr>
                </a:solidFill>
                <a:latin typeface="+mn-lt"/>
                <a:cs typeface="+mn-cs"/>
              </a:rPr>
              <a:t>Capabilities </a:t>
            </a:r>
            <a:r>
              <a:rPr lang="en-US" sz="1400" dirty="0" smtClean="0">
                <a:solidFill>
                  <a:srgbClr val="111CEA"/>
                </a:solidFill>
                <a:latin typeface="+mn-lt"/>
                <a:cs typeface="+mn-cs"/>
              </a:rPr>
              <a:t>3 </a:t>
            </a:r>
            <a:r>
              <a:rPr lang="en-US" sz="1400" dirty="0">
                <a:solidFill>
                  <a:srgbClr val="111CEA"/>
                </a:solidFill>
                <a:latin typeface="+mn-lt"/>
                <a:cs typeface="+mn-cs"/>
              </a:rPr>
              <a:t>Past Performance </a:t>
            </a:r>
            <a:r>
              <a:rPr lang="en-US" sz="1400" dirty="0">
                <a:solidFill>
                  <a:schemeClr val="bg1">
                    <a:lumMod val="50000"/>
                  </a:schemeClr>
                </a:solidFill>
                <a:latin typeface="+mn-lt"/>
                <a:cs typeface="+mn-cs"/>
              </a:rPr>
              <a:t>4 </a:t>
            </a:r>
            <a:r>
              <a:rPr lang="en-US" sz="1400" dirty="0" smtClean="0">
                <a:solidFill>
                  <a:schemeClr val="bg1">
                    <a:lumMod val="50000"/>
                  </a:schemeClr>
                </a:solidFill>
                <a:latin typeface="+mn-lt"/>
                <a:cs typeface="+mn-cs"/>
              </a:rPr>
              <a:t>In Summary</a:t>
            </a:r>
            <a:endParaRPr lang="en-US" sz="1400" dirty="0">
              <a:solidFill>
                <a:schemeClr val="bg1">
                  <a:lumMod val="50000"/>
                </a:schemeClr>
              </a:solidFill>
              <a:latin typeface="+mn-lt"/>
              <a:cs typeface="+mn-cs"/>
            </a:endParaRPr>
          </a:p>
        </p:txBody>
      </p:sp>
      <p:sp>
        <p:nvSpPr>
          <p:cNvPr id="46" name="Hexagon 45"/>
          <p:cNvSpPr/>
          <p:nvPr/>
        </p:nvSpPr>
        <p:spPr>
          <a:xfrm>
            <a:off x="2187558" y="1311367"/>
            <a:ext cx="1077124" cy="961149"/>
          </a:xfrm>
          <a:prstGeom prst="hexagon">
            <a:avLst>
              <a:gd name="adj" fmla="val 25000"/>
              <a:gd name="vf" fmla="val 115470"/>
            </a:avLst>
          </a:prstGeom>
          <a:solidFill>
            <a:schemeClr val="tx2">
              <a:lumMod val="40000"/>
              <a:lumOff val="60000"/>
            </a:schemeClr>
          </a:solidFill>
          <a:ln>
            <a:solidFill>
              <a:schemeClr val="tx2"/>
            </a:solidFill>
          </a:ln>
        </p:spPr>
        <p:style>
          <a:lnRef idx="1">
            <a:schemeClr val="accent3"/>
          </a:lnRef>
          <a:fillRef idx="2">
            <a:schemeClr val="accent3"/>
          </a:fillRef>
          <a:effectRef idx="1">
            <a:schemeClr val="accent3"/>
          </a:effectRef>
          <a:fontRef idx="minor">
            <a:schemeClr val="dk1"/>
          </a:fontRef>
        </p:style>
      </p:sp>
      <p:sp>
        <p:nvSpPr>
          <p:cNvPr id="47" name="Hexagon 46"/>
          <p:cNvSpPr/>
          <p:nvPr/>
        </p:nvSpPr>
        <p:spPr>
          <a:xfrm>
            <a:off x="1605292" y="2133641"/>
            <a:ext cx="1077124" cy="961149"/>
          </a:xfrm>
          <a:prstGeom prst="hexagon">
            <a:avLst>
              <a:gd name="adj" fmla="val 25000"/>
              <a:gd name="vf" fmla="val 115470"/>
            </a:avLst>
          </a:prstGeom>
          <a:solidFill>
            <a:schemeClr val="tx2">
              <a:lumMod val="60000"/>
              <a:lumOff val="40000"/>
            </a:schemeClr>
          </a:solidFill>
          <a:ln>
            <a:solidFill>
              <a:schemeClr val="tx2"/>
            </a:solidFill>
          </a:ln>
        </p:spPr>
        <p:style>
          <a:lnRef idx="1">
            <a:schemeClr val="accent2"/>
          </a:lnRef>
          <a:fillRef idx="2">
            <a:schemeClr val="accent2"/>
          </a:fillRef>
          <a:effectRef idx="1">
            <a:schemeClr val="accent2"/>
          </a:effectRef>
          <a:fontRef idx="minor">
            <a:schemeClr val="dk1"/>
          </a:fontRef>
        </p:style>
      </p:sp>
      <p:sp>
        <p:nvSpPr>
          <p:cNvPr id="48" name="Hexagon 47"/>
          <p:cNvSpPr/>
          <p:nvPr/>
        </p:nvSpPr>
        <p:spPr>
          <a:xfrm>
            <a:off x="2774144" y="2133600"/>
            <a:ext cx="1077124" cy="961149"/>
          </a:xfrm>
          <a:prstGeom prst="hexagon">
            <a:avLst>
              <a:gd name="adj" fmla="val 25000"/>
              <a:gd name="vf" fmla="val 115470"/>
            </a:avLst>
          </a:prstGeom>
          <a:solidFill>
            <a:schemeClr val="accent1">
              <a:lumMod val="40000"/>
              <a:lumOff val="60000"/>
            </a:schemeClr>
          </a:solidFill>
          <a:ln>
            <a:solidFill>
              <a:schemeClr val="tx2"/>
            </a:solidFill>
          </a:ln>
        </p:spPr>
        <p:style>
          <a:lnRef idx="1">
            <a:schemeClr val="accent5"/>
          </a:lnRef>
          <a:fillRef idx="2">
            <a:schemeClr val="accent5"/>
          </a:fillRef>
          <a:effectRef idx="1">
            <a:schemeClr val="accent5"/>
          </a:effectRef>
          <a:fontRef idx="minor">
            <a:schemeClr val="dk1"/>
          </a:fontRef>
        </p:style>
      </p:sp>
      <p:sp>
        <p:nvSpPr>
          <p:cNvPr id="50" name="Hexagon 49"/>
          <p:cNvSpPr/>
          <p:nvPr/>
        </p:nvSpPr>
        <p:spPr>
          <a:xfrm>
            <a:off x="1046031" y="1321250"/>
            <a:ext cx="1077124" cy="961149"/>
          </a:xfrm>
          <a:prstGeom prst="hexagon">
            <a:avLst>
              <a:gd name="adj" fmla="val 25000"/>
              <a:gd name="vf" fmla="val 115470"/>
            </a:avLst>
          </a:prstGeom>
          <a:ln w="9525">
            <a:solidFill>
              <a:schemeClr val="tx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 name="Group 3"/>
          <p:cNvGrpSpPr/>
          <p:nvPr/>
        </p:nvGrpSpPr>
        <p:grpSpPr>
          <a:xfrm>
            <a:off x="436440" y="2140845"/>
            <a:ext cx="1077124" cy="961149"/>
            <a:chOff x="662670" y="1737517"/>
            <a:chExt cx="1077124" cy="961149"/>
          </a:xfrm>
        </p:grpSpPr>
        <p:sp>
          <p:nvSpPr>
            <p:cNvPr id="49" name="Hexagon 48"/>
            <p:cNvSpPr/>
            <p:nvPr/>
          </p:nvSpPr>
          <p:spPr>
            <a:xfrm>
              <a:off x="662670" y="1737517"/>
              <a:ext cx="1077124" cy="961149"/>
            </a:xfrm>
            <a:prstGeom prst="hexagon">
              <a:avLst>
                <a:gd name="adj" fmla="val 25000"/>
                <a:gd name="vf" fmla="val 115470"/>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lstStyle/>
            <a:p>
              <a:endParaRPr lang="en-US" dirty="0"/>
            </a:p>
          </p:txBody>
        </p:sp>
        <p:sp>
          <p:nvSpPr>
            <p:cNvPr id="51" name="TextBox 50"/>
            <p:cNvSpPr txBox="1"/>
            <p:nvPr/>
          </p:nvSpPr>
          <p:spPr>
            <a:xfrm>
              <a:off x="713551" y="1956481"/>
              <a:ext cx="1000594" cy="461665"/>
            </a:xfrm>
            <a:prstGeom prst="rect">
              <a:avLst/>
            </a:prstGeom>
            <a:noFill/>
          </p:spPr>
          <p:txBody>
            <a:bodyPr wrap="none" rtlCol="0">
              <a:spAutoFit/>
            </a:bodyPr>
            <a:lstStyle/>
            <a:p>
              <a:pPr algn="ctr"/>
              <a:r>
                <a:rPr lang="en-US" sz="1200" dirty="0" smtClean="0"/>
                <a:t>Systems</a:t>
              </a:r>
            </a:p>
            <a:p>
              <a:pPr algn="ctr"/>
              <a:r>
                <a:rPr lang="en-US" sz="1200" dirty="0" smtClean="0"/>
                <a:t>Engineering</a:t>
              </a:r>
              <a:endParaRPr lang="en-US" sz="1200" dirty="0"/>
            </a:p>
          </p:txBody>
        </p:sp>
      </p:grpSp>
      <p:sp>
        <p:nvSpPr>
          <p:cNvPr id="52" name="TextBox 51"/>
          <p:cNvSpPr txBox="1"/>
          <p:nvPr/>
        </p:nvSpPr>
        <p:spPr>
          <a:xfrm>
            <a:off x="2752946" y="2320344"/>
            <a:ext cx="1130438" cy="646331"/>
          </a:xfrm>
          <a:prstGeom prst="rect">
            <a:avLst/>
          </a:prstGeom>
          <a:noFill/>
        </p:spPr>
        <p:txBody>
          <a:bodyPr wrap="none" rtlCol="0">
            <a:spAutoFit/>
          </a:bodyPr>
          <a:lstStyle/>
          <a:p>
            <a:pPr algn="ctr"/>
            <a:r>
              <a:rPr lang="en-US" sz="1200" dirty="0" smtClean="0"/>
              <a:t>Software </a:t>
            </a:r>
          </a:p>
          <a:p>
            <a:pPr algn="ctr"/>
            <a:r>
              <a:rPr lang="en-US" sz="1200" dirty="0" smtClean="0"/>
              <a:t>Development </a:t>
            </a:r>
          </a:p>
          <a:p>
            <a:pPr algn="ctr"/>
            <a:r>
              <a:rPr lang="en-US" sz="1200" dirty="0" smtClean="0"/>
              <a:t>&amp; </a:t>
            </a:r>
            <a:r>
              <a:rPr lang="en-US" sz="1200" dirty="0" err="1" smtClean="0"/>
              <a:t>Maint</a:t>
            </a:r>
            <a:endParaRPr lang="en-US" sz="1200" dirty="0"/>
          </a:p>
        </p:txBody>
      </p:sp>
      <p:sp>
        <p:nvSpPr>
          <p:cNvPr id="53" name="TextBox 52"/>
          <p:cNvSpPr txBox="1"/>
          <p:nvPr/>
        </p:nvSpPr>
        <p:spPr>
          <a:xfrm>
            <a:off x="2270821" y="1605004"/>
            <a:ext cx="960969" cy="461665"/>
          </a:xfrm>
          <a:prstGeom prst="rect">
            <a:avLst/>
          </a:prstGeom>
          <a:noFill/>
        </p:spPr>
        <p:txBody>
          <a:bodyPr wrap="none" rtlCol="0">
            <a:spAutoFit/>
          </a:bodyPr>
          <a:lstStyle/>
          <a:p>
            <a:pPr algn="ctr"/>
            <a:r>
              <a:rPr lang="en-US" sz="1200" dirty="0" smtClean="0"/>
              <a:t>IT Security </a:t>
            </a:r>
          </a:p>
          <a:p>
            <a:pPr algn="ctr"/>
            <a:r>
              <a:rPr lang="en-US" sz="1200" dirty="0" smtClean="0"/>
              <a:t>Services</a:t>
            </a:r>
            <a:endParaRPr lang="en-US" sz="1200" dirty="0"/>
          </a:p>
        </p:txBody>
      </p:sp>
      <p:sp>
        <p:nvSpPr>
          <p:cNvPr id="54" name="TextBox 53"/>
          <p:cNvSpPr txBox="1"/>
          <p:nvPr/>
        </p:nvSpPr>
        <p:spPr>
          <a:xfrm>
            <a:off x="1611328" y="2316487"/>
            <a:ext cx="1079143" cy="461665"/>
          </a:xfrm>
          <a:prstGeom prst="rect">
            <a:avLst/>
          </a:prstGeom>
          <a:noFill/>
        </p:spPr>
        <p:txBody>
          <a:bodyPr wrap="none" rtlCol="0">
            <a:spAutoFit/>
          </a:bodyPr>
          <a:lstStyle/>
          <a:p>
            <a:pPr algn="ctr"/>
            <a:r>
              <a:rPr lang="en-US" sz="1200" dirty="0" smtClean="0"/>
              <a:t>Program</a:t>
            </a:r>
          </a:p>
          <a:p>
            <a:pPr algn="ctr"/>
            <a:r>
              <a:rPr lang="en-US" sz="1200" dirty="0" smtClean="0"/>
              <a:t>Management</a:t>
            </a:r>
            <a:endParaRPr lang="en-US" sz="1200" dirty="0"/>
          </a:p>
        </p:txBody>
      </p:sp>
      <p:sp>
        <p:nvSpPr>
          <p:cNvPr id="55" name="TextBox 54"/>
          <p:cNvSpPr txBox="1"/>
          <p:nvPr/>
        </p:nvSpPr>
        <p:spPr>
          <a:xfrm>
            <a:off x="1099842" y="1529501"/>
            <a:ext cx="1003801" cy="461665"/>
          </a:xfrm>
          <a:prstGeom prst="rect">
            <a:avLst/>
          </a:prstGeom>
          <a:noFill/>
        </p:spPr>
        <p:txBody>
          <a:bodyPr wrap="none" rtlCol="0">
            <a:spAutoFit/>
          </a:bodyPr>
          <a:lstStyle/>
          <a:p>
            <a:pPr algn="ctr"/>
            <a:r>
              <a:rPr lang="en-US" sz="1200" dirty="0" smtClean="0"/>
              <a:t>Enterprise</a:t>
            </a:r>
          </a:p>
          <a:p>
            <a:pPr algn="ctr"/>
            <a:r>
              <a:rPr lang="en-US" sz="1200" dirty="0" smtClean="0"/>
              <a:t>Architecture</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906780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28600" y="-76200"/>
            <a:ext cx="8229600" cy="1143000"/>
          </a:xfrm>
        </p:spPr>
        <p:txBody>
          <a:bodyPr rtlCol="0">
            <a:normAutofit/>
          </a:bodyPr>
          <a:lstStyle/>
          <a:p>
            <a:pPr algn="l"/>
            <a:r>
              <a:rPr lang="en-US" sz="3200" dirty="0" smtClean="0">
                <a:solidFill>
                  <a:schemeClr val="bg1"/>
                </a:solidFill>
                <a:latin typeface="+mn-lt"/>
              </a:rPr>
              <a:t>Past Performance </a:t>
            </a:r>
            <a:r>
              <a:rPr lang="en-US" sz="3200" dirty="0">
                <a:solidFill>
                  <a:schemeClr val="bg1"/>
                </a:solidFill>
                <a:latin typeface="+mn-lt"/>
              </a:rPr>
              <a:t/>
            </a:r>
            <a:br>
              <a:rPr lang="en-US" sz="3200" dirty="0">
                <a:solidFill>
                  <a:schemeClr val="bg1"/>
                </a:solidFill>
                <a:latin typeface="+mn-lt"/>
              </a:rPr>
            </a:br>
            <a:r>
              <a:rPr lang="en-US" sz="2000" b="1" dirty="0" smtClean="0">
                <a:solidFill>
                  <a:schemeClr val="bg1"/>
                </a:solidFill>
                <a:latin typeface="+mn-lt"/>
              </a:rPr>
              <a:t>US Army, West Desert Test Center (WDTC)</a:t>
            </a:r>
            <a:r>
              <a:rPr lang="en-US" sz="2000" b="1" dirty="0">
                <a:solidFill>
                  <a:schemeClr val="bg1"/>
                </a:solidFill>
                <a:latin typeface="+mn-lt"/>
              </a:rPr>
              <a:t> </a:t>
            </a:r>
          </a:p>
        </p:txBody>
      </p:sp>
      <p:sp>
        <p:nvSpPr>
          <p:cNvPr id="7" name="Rectangle 6"/>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082" name="AutoShape 2"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4" name="AutoShape 2"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6" name="AutoShape 4"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 name="Oval 26"/>
          <p:cNvSpPr/>
          <p:nvPr/>
        </p:nvSpPr>
        <p:spPr>
          <a:xfrm>
            <a:off x="75438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78486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81534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8458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20" descr="tek_transparent_original_small_version 2"/>
          <p:cNvPicPr/>
          <p:nvPr/>
        </p:nvPicPr>
        <p:blipFill>
          <a:blip r:embed="rId2" cstate="print"/>
          <a:srcRect/>
          <a:stretch>
            <a:fillRect/>
          </a:stretch>
        </p:blipFill>
        <p:spPr bwMode="auto">
          <a:xfrm>
            <a:off x="228600" y="6324600"/>
            <a:ext cx="1676400" cy="381000"/>
          </a:xfrm>
          <a:prstGeom prst="rect">
            <a:avLst/>
          </a:prstGeom>
          <a:noFill/>
          <a:ln w="9525">
            <a:noFill/>
            <a:miter lim="800000"/>
            <a:headEnd/>
            <a:tailEnd/>
          </a:ln>
        </p:spPr>
      </p:pic>
      <p:graphicFrame>
        <p:nvGraphicFramePr>
          <p:cNvPr id="22" name="Table 21"/>
          <p:cNvGraphicFramePr>
            <a:graphicFrameLocks noGrp="1"/>
          </p:cNvGraphicFramePr>
          <p:nvPr>
            <p:extLst>
              <p:ext uri="{D42A27DB-BD31-4B8C-83A1-F6EECF244321}">
                <p14:modId xmlns:p14="http://schemas.microsoft.com/office/powerpoint/2010/main" val="3672354912"/>
              </p:ext>
            </p:extLst>
          </p:nvPr>
        </p:nvGraphicFramePr>
        <p:xfrm>
          <a:off x="533400" y="5119965"/>
          <a:ext cx="8000999" cy="671235"/>
        </p:xfrm>
        <a:graphic>
          <a:graphicData uri="http://schemas.openxmlformats.org/drawingml/2006/table">
            <a:tbl>
              <a:tblPr/>
              <a:tblGrid>
                <a:gridCol w="914400"/>
                <a:gridCol w="914400"/>
                <a:gridCol w="838200"/>
                <a:gridCol w="762000"/>
                <a:gridCol w="838200"/>
                <a:gridCol w="956278"/>
                <a:gridCol w="870882"/>
                <a:gridCol w="992240"/>
                <a:gridCol w="914399"/>
              </a:tblGrid>
              <a:tr h="395565">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Database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System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Application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Logistics / Supply</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Website / SharePoint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 / Operation Center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Helpdesk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Documentation / Reporting</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Program Management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214035">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bl>
          </a:graphicData>
        </a:graphic>
      </p:graphicFrame>
      <p:pic>
        <p:nvPicPr>
          <p:cNvPr id="20" name="Picture 19" descr="dugway_proving_grounds photo.jpg"/>
          <p:cNvPicPr>
            <a:picLocks noChangeAspect="1"/>
          </p:cNvPicPr>
          <p:nvPr/>
        </p:nvPicPr>
        <p:blipFill>
          <a:blip r:embed="rId3" cstate="print"/>
          <a:stretch>
            <a:fillRect/>
          </a:stretch>
        </p:blipFill>
        <p:spPr>
          <a:xfrm>
            <a:off x="4266126" y="1081088"/>
            <a:ext cx="4801674" cy="2277612"/>
          </a:xfrm>
          <a:prstGeom prst="rect">
            <a:avLst/>
          </a:prstGeom>
        </p:spPr>
      </p:pic>
      <p:sp>
        <p:nvSpPr>
          <p:cNvPr id="41" name="TextBox 40"/>
          <p:cNvSpPr txBox="1"/>
          <p:nvPr/>
        </p:nvSpPr>
        <p:spPr>
          <a:xfrm>
            <a:off x="4585128" y="6310315"/>
            <a:ext cx="4558872" cy="307777"/>
          </a:xfrm>
          <a:prstGeom prst="rect">
            <a:avLst/>
          </a:prstGeom>
          <a:noFill/>
        </p:spPr>
        <p:txBody>
          <a:bodyPr wrap="square">
            <a:spAutoFit/>
          </a:bodyPr>
          <a:lstStyle/>
          <a:p>
            <a:pPr fontAlgn="auto">
              <a:spcBef>
                <a:spcPts val="0"/>
              </a:spcBef>
              <a:spcAft>
                <a:spcPts val="0"/>
              </a:spcAft>
              <a:defRPr/>
            </a:pPr>
            <a:r>
              <a:rPr lang="en-US" sz="1400" dirty="0">
                <a:solidFill>
                  <a:schemeClr val="bg1">
                    <a:lumMod val="50000"/>
                  </a:schemeClr>
                </a:solidFill>
                <a:latin typeface="+mn-lt"/>
                <a:cs typeface="+mn-cs"/>
              </a:rPr>
              <a:t>1 </a:t>
            </a:r>
            <a:r>
              <a:rPr lang="en-US" sz="1400" dirty="0" smtClean="0">
                <a:solidFill>
                  <a:schemeClr val="bg1">
                    <a:lumMod val="50000"/>
                  </a:schemeClr>
                </a:solidFill>
                <a:latin typeface="+mn-lt"/>
                <a:cs typeface="+mn-cs"/>
              </a:rPr>
              <a:t>Overview 2 </a:t>
            </a:r>
            <a:r>
              <a:rPr lang="en-US" sz="1400" dirty="0">
                <a:solidFill>
                  <a:schemeClr val="bg1">
                    <a:lumMod val="50000"/>
                  </a:schemeClr>
                </a:solidFill>
                <a:latin typeface="+mn-lt"/>
                <a:cs typeface="+mn-cs"/>
              </a:rPr>
              <a:t>Capabilities </a:t>
            </a:r>
            <a:r>
              <a:rPr lang="en-US" sz="1400" dirty="0" smtClean="0">
                <a:solidFill>
                  <a:srgbClr val="111CEA"/>
                </a:solidFill>
                <a:latin typeface="+mn-lt"/>
                <a:cs typeface="+mn-cs"/>
              </a:rPr>
              <a:t>3 </a:t>
            </a:r>
            <a:r>
              <a:rPr lang="en-US" sz="1400" dirty="0">
                <a:solidFill>
                  <a:srgbClr val="111CEA"/>
                </a:solidFill>
                <a:latin typeface="+mn-lt"/>
                <a:cs typeface="+mn-cs"/>
              </a:rPr>
              <a:t>Past Performance </a:t>
            </a:r>
            <a:r>
              <a:rPr lang="en-US" sz="1400" dirty="0">
                <a:solidFill>
                  <a:schemeClr val="bg1">
                    <a:lumMod val="50000"/>
                  </a:schemeClr>
                </a:solidFill>
                <a:latin typeface="+mn-lt"/>
                <a:cs typeface="+mn-cs"/>
              </a:rPr>
              <a:t>4 </a:t>
            </a:r>
            <a:r>
              <a:rPr lang="en-US" sz="1400" dirty="0" smtClean="0">
                <a:solidFill>
                  <a:schemeClr val="bg1">
                    <a:lumMod val="50000"/>
                  </a:schemeClr>
                </a:solidFill>
                <a:latin typeface="+mn-lt"/>
                <a:cs typeface="+mn-cs"/>
              </a:rPr>
              <a:t>In Summary</a:t>
            </a:r>
            <a:endParaRPr lang="en-US" sz="1400" dirty="0">
              <a:solidFill>
                <a:schemeClr val="bg1">
                  <a:lumMod val="50000"/>
                </a:schemeClr>
              </a:solidFill>
              <a:latin typeface="+mn-lt"/>
              <a:cs typeface="+mn-cs"/>
            </a:endParaRPr>
          </a:p>
        </p:txBody>
      </p:sp>
      <p:sp>
        <p:nvSpPr>
          <p:cNvPr id="40" name="Rectangle 39"/>
          <p:cNvSpPr/>
          <p:nvPr/>
        </p:nvSpPr>
        <p:spPr>
          <a:xfrm>
            <a:off x="4154779" y="3358701"/>
            <a:ext cx="4901537" cy="1600438"/>
          </a:xfrm>
          <a:prstGeom prst="rect">
            <a:avLst/>
          </a:prstGeom>
        </p:spPr>
        <p:txBody>
          <a:bodyPr wrap="square">
            <a:spAutoFit/>
          </a:bodyPr>
          <a:lstStyle/>
          <a:p>
            <a:pPr>
              <a:spcBef>
                <a:spcPts val="0"/>
              </a:spcBef>
              <a:spcAft>
                <a:spcPts val="0"/>
              </a:spcAft>
            </a:pP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“Technik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personnel consistently demonstrate strict adherence to contractual requirements,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established procedures</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close attention to detail in the performance of their duties, and the willingness to go beyond the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minimums required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and do whatever it takes to get the job done. This is evident in all areas of the contract, and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the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Chief Executive Office (CEO)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to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the lowest level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of workforce”</a:t>
            </a:r>
          </a:p>
          <a:p>
            <a:pPr>
              <a:spcBef>
                <a:spcPts val="0"/>
              </a:spcBef>
              <a:spcAft>
                <a:spcPts val="0"/>
              </a:spcAft>
            </a:pP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Contracting Officer, Mission and Installation Contracting CMD</a:t>
            </a:r>
            <a:endPar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Box 41"/>
          <p:cNvSpPr txBox="1"/>
          <p:nvPr/>
        </p:nvSpPr>
        <p:spPr>
          <a:xfrm>
            <a:off x="162511" y="3886200"/>
            <a:ext cx="4189113" cy="1031051"/>
          </a:xfrm>
          <a:prstGeom prst="rect">
            <a:avLst/>
          </a:prstGeom>
          <a:noFill/>
        </p:spPr>
        <p:txBody>
          <a:bodyPr wrap="square" rtlCol="0">
            <a:spAutoFit/>
          </a:bodyPr>
          <a:lstStyle/>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Period of Performance: 2/7/2014 – 8/5/2016</a:t>
            </a:r>
          </a:p>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Contract Value: $9,750,072.24</a:t>
            </a:r>
          </a:p>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Technologies implemented: JAVA, ASP.NET, </a:t>
            </a:r>
            <a:endPar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200"/>
              </a:spcAft>
            </a:pP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PV-Wave, Visual </a:t>
            </a:r>
            <a:r>
              <a:rPr lang="en-US" sz="1400" b="1" i="1" dirty="0" err="1"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Numerics</a:t>
            </a: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J-Wave</a:t>
            </a:r>
            <a:endPar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43" name="Straight Connector 42"/>
          <p:cNvCxnSpPr/>
          <p:nvPr/>
        </p:nvCxnSpPr>
        <p:spPr>
          <a:xfrm>
            <a:off x="3960125" y="1066800"/>
            <a:ext cx="33394" cy="3924648"/>
          </a:xfrm>
          <a:prstGeom prst="line">
            <a:avLst/>
          </a:prstGeom>
        </p:spPr>
        <p:style>
          <a:lnRef idx="1">
            <a:schemeClr val="accent1"/>
          </a:lnRef>
          <a:fillRef idx="0">
            <a:schemeClr val="accent1"/>
          </a:fillRef>
          <a:effectRef idx="0">
            <a:schemeClr val="accent1"/>
          </a:effectRef>
          <a:fontRef idx="minor">
            <a:schemeClr val="tx1"/>
          </a:fontRef>
        </p:style>
      </p:cxnSp>
      <p:sp>
        <p:nvSpPr>
          <p:cNvPr id="44" name="Hexagon 43"/>
          <p:cNvSpPr/>
          <p:nvPr/>
        </p:nvSpPr>
        <p:spPr>
          <a:xfrm>
            <a:off x="2187558" y="1143000"/>
            <a:ext cx="1077124" cy="961149"/>
          </a:xfrm>
          <a:prstGeom prst="hexagon">
            <a:avLst>
              <a:gd name="adj" fmla="val 25000"/>
              <a:gd name="vf" fmla="val 115470"/>
            </a:avLst>
          </a:prstGeom>
          <a:solidFill>
            <a:schemeClr val="tx2">
              <a:lumMod val="40000"/>
              <a:lumOff val="60000"/>
            </a:schemeClr>
          </a:solidFill>
          <a:ln>
            <a:solidFill>
              <a:schemeClr val="tx2"/>
            </a:solidFill>
          </a:ln>
        </p:spPr>
        <p:style>
          <a:lnRef idx="1">
            <a:schemeClr val="accent3"/>
          </a:lnRef>
          <a:fillRef idx="2">
            <a:schemeClr val="accent3"/>
          </a:fillRef>
          <a:effectRef idx="1">
            <a:schemeClr val="accent3"/>
          </a:effectRef>
          <a:fontRef idx="minor">
            <a:schemeClr val="dk1"/>
          </a:fontRef>
        </p:style>
      </p:sp>
      <p:sp>
        <p:nvSpPr>
          <p:cNvPr id="45" name="Hexagon 44"/>
          <p:cNvSpPr/>
          <p:nvPr/>
        </p:nvSpPr>
        <p:spPr>
          <a:xfrm>
            <a:off x="1605292" y="1905041"/>
            <a:ext cx="1077124" cy="961149"/>
          </a:xfrm>
          <a:prstGeom prst="hexagon">
            <a:avLst>
              <a:gd name="adj" fmla="val 25000"/>
              <a:gd name="vf" fmla="val 115470"/>
            </a:avLst>
          </a:prstGeom>
          <a:solidFill>
            <a:schemeClr val="tx2">
              <a:lumMod val="60000"/>
              <a:lumOff val="40000"/>
            </a:schemeClr>
          </a:solidFill>
          <a:ln>
            <a:solidFill>
              <a:schemeClr val="tx2"/>
            </a:solidFill>
          </a:ln>
        </p:spPr>
        <p:style>
          <a:lnRef idx="1">
            <a:schemeClr val="accent2"/>
          </a:lnRef>
          <a:fillRef idx="2">
            <a:schemeClr val="accent2"/>
          </a:fillRef>
          <a:effectRef idx="1">
            <a:schemeClr val="accent2"/>
          </a:effectRef>
          <a:fontRef idx="minor">
            <a:schemeClr val="dk1"/>
          </a:fontRef>
        </p:style>
      </p:sp>
      <p:sp>
        <p:nvSpPr>
          <p:cNvPr id="46" name="Hexagon 45"/>
          <p:cNvSpPr/>
          <p:nvPr/>
        </p:nvSpPr>
        <p:spPr>
          <a:xfrm>
            <a:off x="2774144" y="1905000"/>
            <a:ext cx="1077124" cy="961149"/>
          </a:xfrm>
          <a:prstGeom prst="hexagon">
            <a:avLst>
              <a:gd name="adj" fmla="val 25000"/>
              <a:gd name="vf" fmla="val 115470"/>
            </a:avLst>
          </a:prstGeom>
          <a:solidFill>
            <a:schemeClr val="accent1">
              <a:lumMod val="40000"/>
              <a:lumOff val="60000"/>
            </a:schemeClr>
          </a:solidFill>
          <a:ln>
            <a:solidFill>
              <a:schemeClr val="tx2"/>
            </a:solidFill>
          </a:ln>
        </p:spPr>
        <p:style>
          <a:lnRef idx="1">
            <a:schemeClr val="accent5"/>
          </a:lnRef>
          <a:fillRef idx="2">
            <a:schemeClr val="accent5"/>
          </a:fillRef>
          <a:effectRef idx="1">
            <a:schemeClr val="accent5"/>
          </a:effectRef>
          <a:fontRef idx="minor">
            <a:schemeClr val="dk1"/>
          </a:fontRef>
        </p:style>
      </p:sp>
      <p:sp>
        <p:nvSpPr>
          <p:cNvPr id="47" name="Hexagon 46"/>
          <p:cNvSpPr/>
          <p:nvPr/>
        </p:nvSpPr>
        <p:spPr>
          <a:xfrm>
            <a:off x="1046031" y="1152883"/>
            <a:ext cx="1077124" cy="961149"/>
          </a:xfrm>
          <a:prstGeom prst="hexagon">
            <a:avLst>
              <a:gd name="adj" fmla="val 25000"/>
              <a:gd name="vf" fmla="val 115470"/>
            </a:avLst>
          </a:prstGeom>
          <a:ln w="9525">
            <a:solidFill>
              <a:schemeClr val="tx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8" name="Group 47"/>
          <p:cNvGrpSpPr/>
          <p:nvPr/>
        </p:nvGrpSpPr>
        <p:grpSpPr>
          <a:xfrm>
            <a:off x="436440" y="1912245"/>
            <a:ext cx="1081933" cy="961149"/>
            <a:chOff x="662670" y="1737517"/>
            <a:chExt cx="1081933" cy="961149"/>
          </a:xfrm>
        </p:grpSpPr>
        <p:sp>
          <p:nvSpPr>
            <p:cNvPr id="49" name="Hexagon 48"/>
            <p:cNvSpPr/>
            <p:nvPr/>
          </p:nvSpPr>
          <p:spPr>
            <a:xfrm>
              <a:off x="662670" y="1737517"/>
              <a:ext cx="1077124" cy="961149"/>
            </a:xfrm>
            <a:prstGeom prst="hexagon">
              <a:avLst>
                <a:gd name="adj" fmla="val 25000"/>
                <a:gd name="vf" fmla="val 115470"/>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lstStyle/>
            <a:p>
              <a:endParaRPr lang="en-US" dirty="0"/>
            </a:p>
          </p:txBody>
        </p:sp>
        <p:sp>
          <p:nvSpPr>
            <p:cNvPr id="50" name="TextBox 49"/>
            <p:cNvSpPr txBox="1"/>
            <p:nvPr/>
          </p:nvSpPr>
          <p:spPr>
            <a:xfrm>
              <a:off x="683094" y="1956481"/>
              <a:ext cx="1061509" cy="461665"/>
            </a:xfrm>
            <a:prstGeom prst="rect">
              <a:avLst/>
            </a:prstGeom>
            <a:noFill/>
          </p:spPr>
          <p:txBody>
            <a:bodyPr wrap="none" rtlCol="0">
              <a:spAutoFit/>
            </a:bodyPr>
            <a:lstStyle/>
            <a:p>
              <a:pPr algn="ctr"/>
              <a:r>
                <a:rPr lang="en-US" sz="1200" dirty="0" smtClean="0"/>
                <a:t>Workstation</a:t>
              </a:r>
            </a:p>
            <a:p>
              <a:pPr algn="ctr"/>
              <a:r>
                <a:rPr lang="en-US" sz="1200" dirty="0" smtClean="0"/>
                <a:t>Maintenance</a:t>
              </a:r>
              <a:endParaRPr lang="en-US" sz="1200" dirty="0"/>
            </a:p>
          </p:txBody>
        </p:sp>
      </p:grpSp>
      <p:sp>
        <p:nvSpPr>
          <p:cNvPr id="51" name="TextBox 50"/>
          <p:cNvSpPr txBox="1"/>
          <p:nvPr/>
        </p:nvSpPr>
        <p:spPr>
          <a:xfrm>
            <a:off x="2787413" y="2012721"/>
            <a:ext cx="1061509" cy="646331"/>
          </a:xfrm>
          <a:prstGeom prst="rect">
            <a:avLst/>
          </a:prstGeom>
          <a:noFill/>
        </p:spPr>
        <p:txBody>
          <a:bodyPr wrap="none" rtlCol="0">
            <a:spAutoFit/>
          </a:bodyPr>
          <a:lstStyle/>
          <a:p>
            <a:pPr algn="ctr"/>
            <a:r>
              <a:rPr lang="en-US" sz="1200" dirty="0" smtClean="0"/>
              <a:t>COTS</a:t>
            </a:r>
          </a:p>
          <a:p>
            <a:pPr algn="ctr"/>
            <a:r>
              <a:rPr lang="en-US" sz="1200" dirty="0" smtClean="0"/>
              <a:t>GOTS</a:t>
            </a:r>
          </a:p>
          <a:p>
            <a:pPr algn="ctr"/>
            <a:r>
              <a:rPr lang="en-US" sz="1200" dirty="0" smtClean="0"/>
              <a:t>Maintenance</a:t>
            </a:r>
            <a:endParaRPr lang="en-US" sz="1200" dirty="0"/>
          </a:p>
        </p:txBody>
      </p:sp>
      <p:sp>
        <p:nvSpPr>
          <p:cNvPr id="52" name="TextBox 51"/>
          <p:cNvSpPr txBox="1"/>
          <p:nvPr/>
        </p:nvSpPr>
        <p:spPr>
          <a:xfrm>
            <a:off x="2283873" y="1295400"/>
            <a:ext cx="934871" cy="646331"/>
          </a:xfrm>
          <a:prstGeom prst="rect">
            <a:avLst/>
          </a:prstGeom>
          <a:noFill/>
        </p:spPr>
        <p:txBody>
          <a:bodyPr wrap="none" rtlCol="0">
            <a:spAutoFit/>
          </a:bodyPr>
          <a:lstStyle/>
          <a:p>
            <a:pPr algn="ctr"/>
            <a:r>
              <a:rPr lang="en-US" sz="1200" dirty="0" smtClean="0"/>
              <a:t>Tier 1, 2, 3</a:t>
            </a:r>
          </a:p>
          <a:p>
            <a:pPr algn="ctr"/>
            <a:r>
              <a:rPr lang="en-US" sz="1200" dirty="0" smtClean="0"/>
              <a:t>Operations</a:t>
            </a:r>
          </a:p>
          <a:p>
            <a:pPr algn="ctr"/>
            <a:r>
              <a:rPr lang="en-US" sz="1200" dirty="0" smtClean="0"/>
              <a:t>Center</a:t>
            </a:r>
            <a:endParaRPr lang="en-US" sz="1200" dirty="0"/>
          </a:p>
        </p:txBody>
      </p:sp>
      <p:sp>
        <p:nvSpPr>
          <p:cNvPr id="53" name="TextBox 52"/>
          <p:cNvSpPr txBox="1"/>
          <p:nvPr/>
        </p:nvSpPr>
        <p:spPr>
          <a:xfrm>
            <a:off x="1611328" y="2087887"/>
            <a:ext cx="1079143" cy="461665"/>
          </a:xfrm>
          <a:prstGeom prst="rect">
            <a:avLst/>
          </a:prstGeom>
          <a:noFill/>
        </p:spPr>
        <p:txBody>
          <a:bodyPr wrap="none" rtlCol="0">
            <a:spAutoFit/>
          </a:bodyPr>
          <a:lstStyle/>
          <a:p>
            <a:pPr algn="ctr"/>
            <a:r>
              <a:rPr lang="en-US" sz="1200" dirty="0" smtClean="0"/>
              <a:t>Program</a:t>
            </a:r>
          </a:p>
          <a:p>
            <a:pPr algn="ctr"/>
            <a:r>
              <a:rPr lang="en-US" sz="1200" dirty="0" smtClean="0"/>
              <a:t>Management</a:t>
            </a:r>
            <a:endParaRPr lang="en-US" sz="1200" dirty="0"/>
          </a:p>
        </p:txBody>
      </p:sp>
      <p:sp>
        <p:nvSpPr>
          <p:cNvPr id="54" name="TextBox 53"/>
          <p:cNvSpPr txBox="1"/>
          <p:nvPr/>
        </p:nvSpPr>
        <p:spPr>
          <a:xfrm>
            <a:off x="1099842" y="1361134"/>
            <a:ext cx="1003801" cy="461665"/>
          </a:xfrm>
          <a:prstGeom prst="rect">
            <a:avLst/>
          </a:prstGeom>
          <a:noFill/>
        </p:spPr>
        <p:txBody>
          <a:bodyPr wrap="none" rtlCol="0">
            <a:spAutoFit/>
          </a:bodyPr>
          <a:lstStyle/>
          <a:p>
            <a:pPr algn="ctr"/>
            <a:r>
              <a:rPr lang="en-US" sz="1200" dirty="0" smtClean="0"/>
              <a:t>Enterprise</a:t>
            </a:r>
          </a:p>
          <a:p>
            <a:pPr algn="ctr"/>
            <a:r>
              <a:rPr lang="en-US" sz="1200" dirty="0" smtClean="0"/>
              <a:t>Architecture</a:t>
            </a:r>
            <a:endParaRPr lang="en-US" sz="1200" dirty="0"/>
          </a:p>
        </p:txBody>
      </p:sp>
      <p:sp>
        <p:nvSpPr>
          <p:cNvPr id="55" name="Hexagon 54"/>
          <p:cNvSpPr/>
          <p:nvPr/>
        </p:nvSpPr>
        <p:spPr>
          <a:xfrm>
            <a:off x="2154666" y="2743200"/>
            <a:ext cx="1077124" cy="961149"/>
          </a:xfrm>
          <a:prstGeom prst="hexagon">
            <a:avLst>
              <a:gd name="adj" fmla="val 25000"/>
              <a:gd name="vf" fmla="val 115470"/>
            </a:avLst>
          </a:prstGeom>
          <a:solidFill>
            <a:schemeClr val="tx2">
              <a:lumMod val="40000"/>
              <a:lumOff val="60000"/>
            </a:schemeClr>
          </a:solidFill>
          <a:ln>
            <a:solidFill>
              <a:schemeClr val="tx2"/>
            </a:solidFill>
          </a:ln>
        </p:spPr>
        <p:style>
          <a:lnRef idx="1">
            <a:schemeClr val="accent3"/>
          </a:lnRef>
          <a:fillRef idx="2">
            <a:schemeClr val="accent3"/>
          </a:fillRef>
          <a:effectRef idx="1">
            <a:schemeClr val="accent3"/>
          </a:effectRef>
          <a:fontRef idx="minor">
            <a:schemeClr val="dk1"/>
          </a:fontRef>
        </p:style>
      </p:sp>
      <p:sp>
        <p:nvSpPr>
          <p:cNvPr id="56" name="Hexagon 55"/>
          <p:cNvSpPr/>
          <p:nvPr/>
        </p:nvSpPr>
        <p:spPr>
          <a:xfrm>
            <a:off x="1013139" y="2753083"/>
            <a:ext cx="1077124" cy="961149"/>
          </a:xfrm>
          <a:prstGeom prst="hexagon">
            <a:avLst>
              <a:gd name="adj" fmla="val 25000"/>
              <a:gd name="vf" fmla="val 115470"/>
            </a:avLst>
          </a:prstGeom>
          <a:ln w="9525">
            <a:solidFill>
              <a:schemeClr val="tx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TextBox 56"/>
          <p:cNvSpPr txBox="1"/>
          <p:nvPr/>
        </p:nvSpPr>
        <p:spPr>
          <a:xfrm>
            <a:off x="2171562" y="2912073"/>
            <a:ext cx="1071127" cy="600164"/>
          </a:xfrm>
          <a:prstGeom prst="rect">
            <a:avLst/>
          </a:prstGeom>
          <a:noFill/>
        </p:spPr>
        <p:txBody>
          <a:bodyPr wrap="none" rtlCol="0">
            <a:spAutoFit/>
          </a:bodyPr>
          <a:lstStyle/>
          <a:p>
            <a:pPr algn="ctr"/>
            <a:r>
              <a:rPr lang="en-US" sz="1100" dirty="0" smtClean="0"/>
              <a:t>Development</a:t>
            </a:r>
          </a:p>
          <a:p>
            <a:pPr algn="ctr"/>
            <a:r>
              <a:rPr lang="en-US" sz="1100" dirty="0" smtClean="0"/>
              <a:t>Modernization</a:t>
            </a:r>
          </a:p>
          <a:p>
            <a:pPr algn="ctr"/>
            <a:r>
              <a:rPr lang="en-US" sz="1100" dirty="0" smtClean="0"/>
              <a:t>Enhancement</a:t>
            </a:r>
            <a:endParaRPr lang="en-US" sz="1100" dirty="0"/>
          </a:p>
        </p:txBody>
      </p:sp>
      <p:sp>
        <p:nvSpPr>
          <p:cNvPr id="58" name="TextBox 57"/>
          <p:cNvSpPr txBox="1"/>
          <p:nvPr/>
        </p:nvSpPr>
        <p:spPr>
          <a:xfrm>
            <a:off x="1114529" y="3062872"/>
            <a:ext cx="908646" cy="461665"/>
          </a:xfrm>
          <a:prstGeom prst="rect">
            <a:avLst/>
          </a:prstGeom>
          <a:noFill/>
        </p:spPr>
        <p:txBody>
          <a:bodyPr wrap="none" rtlCol="0">
            <a:spAutoFit/>
          </a:bodyPr>
          <a:lstStyle/>
          <a:p>
            <a:pPr algn="ctr"/>
            <a:r>
              <a:rPr lang="en-US" sz="1200" dirty="0" smtClean="0"/>
              <a:t>Direct Test</a:t>
            </a:r>
          </a:p>
          <a:p>
            <a:pPr algn="ctr"/>
            <a:r>
              <a:rPr lang="en-US" sz="1200" dirty="0" smtClean="0"/>
              <a:t>Support</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906780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28600" y="-76200"/>
            <a:ext cx="8229600" cy="1143000"/>
          </a:xfrm>
        </p:spPr>
        <p:txBody>
          <a:bodyPr rtlCol="0">
            <a:normAutofit/>
          </a:bodyPr>
          <a:lstStyle/>
          <a:p>
            <a:pPr algn="l"/>
            <a:r>
              <a:rPr lang="en-US" sz="3200" dirty="0" smtClean="0">
                <a:solidFill>
                  <a:schemeClr val="bg1"/>
                </a:solidFill>
                <a:latin typeface="+mn-lt"/>
              </a:rPr>
              <a:t>Past Performance </a:t>
            </a:r>
            <a:r>
              <a:rPr lang="en-US" sz="3200" dirty="0">
                <a:solidFill>
                  <a:schemeClr val="bg1"/>
                </a:solidFill>
                <a:latin typeface="+mn-lt"/>
              </a:rPr>
              <a:t/>
            </a:r>
            <a:br>
              <a:rPr lang="en-US" sz="3200" dirty="0">
                <a:solidFill>
                  <a:schemeClr val="bg1"/>
                </a:solidFill>
                <a:latin typeface="+mn-lt"/>
              </a:rPr>
            </a:br>
            <a:r>
              <a:rPr lang="en-US" sz="2000" b="1" dirty="0" smtClean="0">
                <a:solidFill>
                  <a:schemeClr val="bg1"/>
                </a:solidFill>
                <a:latin typeface="+mn-lt"/>
              </a:rPr>
              <a:t>US Department of Agriculture (USDA) </a:t>
            </a:r>
            <a:r>
              <a:rPr lang="en-US" sz="2000" dirty="0" smtClean="0">
                <a:solidFill>
                  <a:schemeClr val="bg1"/>
                </a:solidFill>
                <a:latin typeface="+mn-lt"/>
              </a:rPr>
              <a:t> </a:t>
            </a:r>
            <a:r>
              <a:rPr lang="en-US" sz="2000" dirty="0">
                <a:solidFill>
                  <a:schemeClr val="bg1"/>
                </a:solidFill>
                <a:latin typeface="+mn-lt"/>
              </a:rPr>
              <a:t> </a:t>
            </a:r>
          </a:p>
        </p:txBody>
      </p:sp>
      <p:sp>
        <p:nvSpPr>
          <p:cNvPr id="7" name="Rectangle 6"/>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Content Placeholder 2"/>
          <p:cNvSpPr txBox="1">
            <a:spLocks/>
          </p:cNvSpPr>
          <p:nvPr/>
        </p:nvSpPr>
        <p:spPr>
          <a:xfrm>
            <a:off x="685800" y="1219200"/>
            <a:ext cx="8004175" cy="3657600"/>
          </a:xfrm>
          <a:prstGeom prst="rect">
            <a:avLst/>
          </a:prstGeom>
        </p:spPr>
        <p:txBody>
          <a:bodyPr/>
          <a:lstStyle/>
          <a:p>
            <a:r>
              <a:rPr lang="en-US" dirty="0" smtClean="0"/>
              <a:t> </a:t>
            </a:r>
          </a:p>
          <a:p>
            <a:r>
              <a:rPr lang="en-US" dirty="0" smtClean="0"/>
              <a:t> </a:t>
            </a:r>
          </a:p>
          <a:p>
            <a:pPr marL="342900" indent="-342900" fontAlgn="auto">
              <a:lnSpc>
                <a:spcPct val="70000"/>
              </a:lnSpc>
              <a:spcBef>
                <a:spcPct val="20000"/>
              </a:spcBef>
              <a:spcAft>
                <a:spcPts val="0"/>
              </a:spcAft>
              <a:buClr>
                <a:schemeClr val="tx2">
                  <a:lumMod val="75000"/>
                </a:schemeClr>
              </a:buClr>
              <a:defRPr/>
            </a:pPr>
            <a:endParaRPr lang="en-US" dirty="0" smtClean="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defRPr/>
            </a:pPr>
            <a:endParaRPr lang="en-US" dirty="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buFont typeface="Arial" pitchFamily="34" charset="0"/>
              <a:buChar char="•"/>
              <a:defRPr/>
            </a:pPr>
            <a:endParaRPr lang="en-US" dirty="0" smtClean="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buFont typeface="Arial" pitchFamily="34" charset="0"/>
              <a:buChar char="•"/>
              <a:defRPr/>
            </a:pPr>
            <a:endParaRPr lang="en-US" sz="1200" dirty="0">
              <a:latin typeface="+mn-lt"/>
              <a:cs typeface="+mn-cs"/>
            </a:endParaRPr>
          </a:p>
        </p:txBody>
      </p:sp>
      <p:sp>
        <p:nvSpPr>
          <p:cNvPr id="46082" name="AutoShape 2"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4" name="AutoShape 2"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6" name="AutoShape 4"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 name="Oval 26"/>
          <p:cNvSpPr/>
          <p:nvPr/>
        </p:nvSpPr>
        <p:spPr>
          <a:xfrm>
            <a:off x="75438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78486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81534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8458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20" descr="tek_transparent_original_small_version 2"/>
          <p:cNvPicPr/>
          <p:nvPr/>
        </p:nvPicPr>
        <p:blipFill>
          <a:blip r:embed="rId2" cstate="print"/>
          <a:srcRect/>
          <a:stretch>
            <a:fillRect/>
          </a:stretch>
        </p:blipFill>
        <p:spPr bwMode="auto">
          <a:xfrm>
            <a:off x="228600" y="6324600"/>
            <a:ext cx="1676400" cy="381000"/>
          </a:xfrm>
          <a:prstGeom prst="rect">
            <a:avLst/>
          </a:prstGeom>
          <a:noFill/>
          <a:ln w="9525">
            <a:noFill/>
            <a:miter lim="800000"/>
            <a:headEnd/>
            <a:tailEnd/>
          </a:ln>
        </p:spPr>
      </p:pic>
      <p:graphicFrame>
        <p:nvGraphicFramePr>
          <p:cNvPr id="22" name="Table 21"/>
          <p:cNvGraphicFramePr>
            <a:graphicFrameLocks noGrp="1"/>
          </p:cNvGraphicFramePr>
          <p:nvPr>
            <p:extLst>
              <p:ext uri="{D42A27DB-BD31-4B8C-83A1-F6EECF244321}">
                <p14:modId xmlns:p14="http://schemas.microsoft.com/office/powerpoint/2010/main" val="3831937270"/>
              </p:ext>
            </p:extLst>
          </p:nvPr>
        </p:nvGraphicFramePr>
        <p:xfrm>
          <a:off x="533400" y="5196165"/>
          <a:ext cx="8000999" cy="671235"/>
        </p:xfrm>
        <a:graphic>
          <a:graphicData uri="http://schemas.openxmlformats.org/drawingml/2006/table">
            <a:tbl>
              <a:tblPr/>
              <a:tblGrid>
                <a:gridCol w="914400"/>
                <a:gridCol w="914400"/>
                <a:gridCol w="838200"/>
                <a:gridCol w="762000"/>
                <a:gridCol w="838200"/>
                <a:gridCol w="956278"/>
                <a:gridCol w="870882"/>
                <a:gridCol w="992240"/>
                <a:gridCol w="914399"/>
              </a:tblGrid>
              <a:tr h="395565">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Database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System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Application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Logistics / Supply</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Website / SharePoint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 / Operation Center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Helpdesk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Documentation / Reporting</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Program Management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214035">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986" y="1066800"/>
            <a:ext cx="4792856" cy="2362200"/>
          </a:xfrm>
          <a:prstGeom prst="rect">
            <a:avLst/>
          </a:prstGeom>
        </p:spPr>
      </p:pic>
      <p:sp>
        <p:nvSpPr>
          <p:cNvPr id="38" name="Rectangle 37"/>
          <p:cNvSpPr/>
          <p:nvPr/>
        </p:nvSpPr>
        <p:spPr>
          <a:xfrm>
            <a:off x="4154779" y="3440051"/>
            <a:ext cx="4901537" cy="1600438"/>
          </a:xfrm>
          <a:prstGeom prst="rect">
            <a:avLst/>
          </a:prstGeom>
        </p:spPr>
        <p:txBody>
          <a:bodyPr wrap="square">
            <a:spAutoFit/>
          </a:bodyPr>
          <a:lstStyle/>
          <a:p>
            <a:pPr>
              <a:spcBef>
                <a:spcPts val="0"/>
              </a:spcBef>
              <a:spcAft>
                <a:spcPts val="0"/>
              </a:spcAft>
            </a:pP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Technik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has earned the business through its continued success on the projects it has completed as well as its care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and interest. Technik brings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only quality personnel to the table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and constantly achieves what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the government has contracted</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Given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what I know today about the Contractor's ability to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execute, I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definitely would award to them today given that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 had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 choice</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p>
          <a:p>
            <a:pPr>
              <a:spcBef>
                <a:spcPts val="0"/>
              </a:spcBef>
              <a:spcAft>
                <a:spcPts val="0"/>
              </a:spcAft>
            </a:pP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Director Software Delivery, USDA APHIS, VS</a:t>
            </a:r>
            <a:endPar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Box 39"/>
          <p:cNvSpPr txBox="1"/>
          <p:nvPr/>
        </p:nvSpPr>
        <p:spPr>
          <a:xfrm>
            <a:off x="76200" y="4038600"/>
            <a:ext cx="3883925" cy="1031051"/>
          </a:xfrm>
          <a:prstGeom prst="rect">
            <a:avLst/>
          </a:prstGeom>
          <a:noFill/>
        </p:spPr>
        <p:txBody>
          <a:bodyPr wrap="square" rtlCol="0">
            <a:spAutoFit/>
          </a:bodyPr>
          <a:lstStyle/>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Period of Performance: 9/30/2008 – 5/12/2017</a:t>
            </a:r>
          </a:p>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Contract Value: $4,765,791.34</a:t>
            </a:r>
          </a:p>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Technologies implemented</a:t>
            </a: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SSRS, SSIS, CRM, </a:t>
            </a:r>
          </a:p>
          <a:p>
            <a:pPr algn="ctr">
              <a:spcAft>
                <a:spcPts val="200"/>
              </a:spcAft>
            </a:pP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Rational, J2EE, Java, </a:t>
            </a:r>
            <a:r>
              <a:rPr lang="en-US" sz="1400" b="1" i="1" dirty="0" err="1"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jQuerty</a:t>
            </a: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Spring, SharePoint</a:t>
            </a:r>
            <a:endPar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41" name="Straight Connector 40"/>
          <p:cNvCxnSpPr/>
          <p:nvPr/>
        </p:nvCxnSpPr>
        <p:spPr>
          <a:xfrm>
            <a:off x="3960125" y="1066800"/>
            <a:ext cx="33394" cy="392464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85128" y="6310315"/>
            <a:ext cx="4558872" cy="307777"/>
          </a:xfrm>
          <a:prstGeom prst="rect">
            <a:avLst/>
          </a:prstGeom>
          <a:noFill/>
        </p:spPr>
        <p:txBody>
          <a:bodyPr wrap="square">
            <a:spAutoFit/>
          </a:bodyPr>
          <a:lstStyle/>
          <a:p>
            <a:pPr fontAlgn="auto">
              <a:spcBef>
                <a:spcPts val="0"/>
              </a:spcBef>
              <a:spcAft>
                <a:spcPts val="0"/>
              </a:spcAft>
              <a:defRPr/>
            </a:pPr>
            <a:r>
              <a:rPr lang="en-US" sz="1400" dirty="0">
                <a:solidFill>
                  <a:schemeClr val="bg1">
                    <a:lumMod val="50000"/>
                  </a:schemeClr>
                </a:solidFill>
                <a:latin typeface="+mn-lt"/>
                <a:cs typeface="+mn-cs"/>
              </a:rPr>
              <a:t>1 </a:t>
            </a:r>
            <a:r>
              <a:rPr lang="en-US" sz="1400" dirty="0" smtClean="0">
                <a:solidFill>
                  <a:schemeClr val="bg1">
                    <a:lumMod val="50000"/>
                  </a:schemeClr>
                </a:solidFill>
                <a:latin typeface="+mn-lt"/>
                <a:cs typeface="+mn-cs"/>
              </a:rPr>
              <a:t>Overview 2 </a:t>
            </a:r>
            <a:r>
              <a:rPr lang="en-US" sz="1400" dirty="0">
                <a:solidFill>
                  <a:schemeClr val="bg1">
                    <a:lumMod val="50000"/>
                  </a:schemeClr>
                </a:solidFill>
                <a:latin typeface="+mn-lt"/>
                <a:cs typeface="+mn-cs"/>
              </a:rPr>
              <a:t>Capabilities </a:t>
            </a:r>
            <a:r>
              <a:rPr lang="en-US" sz="1400" dirty="0" smtClean="0">
                <a:solidFill>
                  <a:srgbClr val="111CEA"/>
                </a:solidFill>
                <a:latin typeface="+mn-lt"/>
                <a:cs typeface="+mn-cs"/>
              </a:rPr>
              <a:t>3 </a:t>
            </a:r>
            <a:r>
              <a:rPr lang="en-US" sz="1400" dirty="0">
                <a:solidFill>
                  <a:srgbClr val="111CEA"/>
                </a:solidFill>
                <a:latin typeface="+mn-lt"/>
                <a:cs typeface="+mn-cs"/>
              </a:rPr>
              <a:t>Past Performance </a:t>
            </a:r>
            <a:r>
              <a:rPr lang="en-US" sz="1400" dirty="0">
                <a:solidFill>
                  <a:schemeClr val="bg1">
                    <a:lumMod val="50000"/>
                  </a:schemeClr>
                </a:solidFill>
                <a:latin typeface="+mn-lt"/>
                <a:cs typeface="+mn-cs"/>
              </a:rPr>
              <a:t>4 </a:t>
            </a:r>
            <a:r>
              <a:rPr lang="en-US" sz="1400" dirty="0" smtClean="0">
                <a:solidFill>
                  <a:schemeClr val="bg1">
                    <a:lumMod val="50000"/>
                  </a:schemeClr>
                </a:solidFill>
                <a:latin typeface="+mn-lt"/>
                <a:cs typeface="+mn-cs"/>
              </a:rPr>
              <a:t>In Summary</a:t>
            </a:r>
            <a:endParaRPr lang="en-US" sz="1400" dirty="0">
              <a:solidFill>
                <a:schemeClr val="bg1">
                  <a:lumMod val="50000"/>
                </a:schemeClr>
              </a:solidFill>
              <a:latin typeface="+mn-lt"/>
              <a:cs typeface="+mn-cs"/>
            </a:endParaRPr>
          </a:p>
        </p:txBody>
      </p:sp>
      <p:sp>
        <p:nvSpPr>
          <p:cNvPr id="39" name="Hexagon 38"/>
          <p:cNvSpPr/>
          <p:nvPr/>
        </p:nvSpPr>
        <p:spPr>
          <a:xfrm>
            <a:off x="2187558" y="1166719"/>
            <a:ext cx="1077124" cy="961149"/>
          </a:xfrm>
          <a:prstGeom prst="hexagon">
            <a:avLst>
              <a:gd name="adj" fmla="val 25000"/>
              <a:gd name="vf" fmla="val 115470"/>
            </a:avLst>
          </a:prstGeom>
          <a:solidFill>
            <a:schemeClr val="tx2">
              <a:lumMod val="40000"/>
              <a:lumOff val="60000"/>
            </a:schemeClr>
          </a:solidFill>
          <a:ln>
            <a:solidFill>
              <a:schemeClr val="tx2"/>
            </a:solidFill>
          </a:ln>
        </p:spPr>
        <p:style>
          <a:lnRef idx="1">
            <a:schemeClr val="accent3"/>
          </a:lnRef>
          <a:fillRef idx="2">
            <a:schemeClr val="accent3"/>
          </a:fillRef>
          <a:effectRef idx="1">
            <a:schemeClr val="accent3"/>
          </a:effectRef>
          <a:fontRef idx="minor">
            <a:schemeClr val="dk1"/>
          </a:fontRef>
        </p:style>
      </p:sp>
      <p:sp>
        <p:nvSpPr>
          <p:cNvPr id="43" name="Hexagon 42"/>
          <p:cNvSpPr/>
          <p:nvPr/>
        </p:nvSpPr>
        <p:spPr>
          <a:xfrm>
            <a:off x="1605292" y="1981241"/>
            <a:ext cx="1077124" cy="961149"/>
          </a:xfrm>
          <a:prstGeom prst="hexagon">
            <a:avLst>
              <a:gd name="adj" fmla="val 25000"/>
              <a:gd name="vf" fmla="val 115470"/>
            </a:avLst>
          </a:prstGeom>
          <a:solidFill>
            <a:schemeClr val="tx2">
              <a:lumMod val="60000"/>
              <a:lumOff val="40000"/>
            </a:schemeClr>
          </a:solidFill>
          <a:ln>
            <a:solidFill>
              <a:schemeClr val="tx2"/>
            </a:solidFill>
          </a:ln>
        </p:spPr>
        <p:style>
          <a:lnRef idx="1">
            <a:schemeClr val="accent2"/>
          </a:lnRef>
          <a:fillRef idx="2">
            <a:schemeClr val="accent2"/>
          </a:fillRef>
          <a:effectRef idx="1">
            <a:schemeClr val="accent2"/>
          </a:effectRef>
          <a:fontRef idx="minor">
            <a:schemeClr val="dk1"/>
          </a:fontRef>
        </p:style>
      </p:sp>
      <p:sp>
        <p:nvSpPr>
          <p:cNvPr id="44" name="Hexagon 43"/>
          <p:cNvSpPr/>
          <p:nvPr/>
        </p:nvSpPr>
        <p:spPr>
          <a:xfrm>
            <a:off x="2774144" y="1981200"/>
            <a:ext cx="1077124" cy="961149"/>
          </a:xfrm>
          <a:prstGeom prst="hexagon">
            <a:avLst>
              <a:gd name="adj" fmla="val 25000"/>
              <a:gd name="vf" fmla="val 115470"/>
            </a:avLst>
          </a:prstGeom>
          <a:solidFill>
            <a:schemeClr val="accent1">
              <a:lumMod val="40000"/>
              <a:lumOff val="60000"/>
            </a:schemeClr>
          </a:solidFill>
          <a:ln>
            <a:solidFill>
              <a:schemeClr val="tx2"/>
            </a:solidFill>
          </a:ln>
        </p:spPr>
        <p:style>
          <a:lnRef idx="1">
            <a:schemeClr val="accent5"/>
          </a:lnRef>
          <a:fillRef idx="2">
            <a:schemeClr val="accent5"/>
          </a:fillRef>
          <a:effectRef idx="1">
            <a:schemeClr val="accent5"/>
          </a:effectRef>
          <a:fontRef idx="minor">
            <a:schemeClr val="dk1"/>
          </a:fontRef>
        </p:style>
      </p:sp>
      <p:sp>
        <p:nvSpPr>
          <p:cNvPr id="45" name="Hexagon 44"/>
          <p:cNvSpPr/>
          <p:nvPr/>
        </p:nvSpPr>
        <p:spPr>
          <a:xfrm>
            <a:off x="1046031" y="1176602"/>
            <a:ext cx="1077124" cy="961149"/>
          </a:xfrm>
          <a:prstGeom prst="hexagon">
            <a:avLst>
              <a:gd name="adj" fmla="val 25000"/>
              <a:gd name="vf" fmla="val 115470"/>
            </a:avLst>
          </a:prstGeom>
          <a:ln w="9525">
            <a:solidFill>
              <a:schemeClr val="tx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6" name="Group 45"/>
          <p:cNvGrpSpPr/>
          <p:nvPr/>
        </p:nvGrpSpPr>
        <p:grpSpPr>
          <a:xfrm>
            <a:off x="436440" y="1988445"/>
            <a:ext cx="1082734" cy="961149"/>
            <a:chOff x="662670" y="1737517"/>
            <a:chExt cx="1082734" cy="961149"/>
          </a:xfrm>
        </p:grpSpPr>
        <p:sp>
          <p:nvSpPr>
            <p:cNvPr id="47" name="Hexagon 46"/>
            <p:cNvSpPr/>
            <p:nvPr/>
          </p:nvSpPr>
          <p:spPr>
            <a:xfrm>
              <a:off x="662670" y="1737517"/>
              <a:ext cx="1077124" cy="961149"/>
            </a:xfrm>
            <a:prstGeom prst="hexagon">
              <a:avLst>
                <a:gd name="adj" fmla="val 25000"/>
                <a:gd name="vf" fmla="val 115470"/>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lstStyle/>
            <a:p>
              <a:endParaRPr lang="en-US" dirty="0"/>
            </a:p>
          </p:txBody>
        </p:sp>
        <p:sp>
          <p:nvSpPr>
            <p:cNvPr id="48" name="TextBox 47"/>
            <p:cNvSpPr txBox="1"/>
            <p:nvPr/>
          </p:nvSpPr>
          <p:spPr>
            <a:xfrm>
              <a:off x="682292" y="1956481"/>
              <a:ext cx="1063112" cy="430887"/>
            </a:xfrm>
            <a:prstGeom prst="rect">
              <a:avLst/>
            </a:prstGeom>
            <a:noFill/>
          </p:spPr>
          <p:txBody>
            <a:bodyPr wrap="none" rtlCol="0">
              <a:spAutoFit/>
            </a:bodyPr>
            <a:lstStyle/>
            <a:p>
              <a:pPr algn="ctr"/>
              <a:r>
                <a:rPr lang="en-US" sz="1100" dirty="0" smtClean="0"/>
                <a:t>Requirements</a:t>
              </a:r>
            </a:p>
            <a:p>
              <a:pPr algn="ctr"/>
              <a:r>
                <a:rPr lang="en-US" sz="1100" dirty="0" smtClean="0"/>
                <a:t>Management</a:t>
              </a:r>
              <a:endParaRPr lang="en-US" sz="1100" dirty="0"/>
            </a:p>
          </p:txBody>
        </p:sp>
      </p:grpSp>
      <p:sp>
        <p:nvSpPr>
          <p:cNvPr id="49" name="TextBox 48"/>
          <p:cNvSpPr txBox="1"/>
          <p:nvPr/>
        </p:nvSpPr>
        <p:spPr>
          <a:xfrm>
            <a:off x="2841915" y="2167944"/>
            <a:ext cx="952505" cy="461665"/>
          </a:xfrm>
          <a:prstGeom prst="rect">
            <a:avLst/>
          </a:prstGeom>
          <a:noFill/>
        </p:spPr>
        <p:txBody>
          <a:bodyPr wrap="none" rtlCol="0">
            <a:spAutoFit/>
          </a:bodyPr>
          <a:lstStyle/>
          <a:p>
            <a:pPr algn="ctr"/>
            <a:r>
              <a:rPr lang="en-US" sz="1200" dirty="0" smtClean="0"/>
              <a:t>Information</a:t>
            </a:r>
          </a:p>
          <a:p>
            <a:pPr algn="ctr"/>
            <a:r>
              <a:rPr lang="en-US" sz="1200" dirty="0" smtClean="0"/>
              <a:t>Assurance</a:t>
            </a:r>
            <a:endParaRPr lang="en-US" sz="1200" dirty="0"/>
          </a:p>
        </p:txBody>
      </p:sp>
      <p:sp>
        <p:nvSpPr>
          <p:cNvPr id="50" name="TextBox 49"/>
          <p:cNvSpPr txBox="1"/>
          <p:nvPr/>
        </p:nvSpPr>
        <p:spPr>
          <a:xfrm>
            <a:off x="2296694" y="1460356"/>
            <a:ext cx="909223" cy="461665"/>
          </a:xfrm>
          <a:prstGeom prst="rect">
            <a:avLst/>
          </a:prstGeom>
          <a:noFill/>
        </p:spPr>
        <p:txBody>
          <a:bodyPr wrap="none" rtlCol="0">
            <a:spAutoFit/>
          </a:bodyPr>
          <a:lstStyle/>
          <a:p>
            <a:pPr algn="ctr"/>
            <a:r>
              <a:rPr lang="en-US" sz="1200" dirty="0" smtClean="0"/>
              <a:t>Cloud</a:t>
            </a:r>
          </a:p>
          <a:p>
            <a:pPr algn="ctr"/>
            <a:r>
              <a:rPr lang="en-US" sz="1200" dirty="0" smtClean="0"/>
              <a:t>Integration</a:t>
            </a:r>
            <a:endParaRPr lang="en-US" sz="1200" dirty="0"/>
          </a:p>
        </p:txBody>
      </p:sp>
      <p:sp>
        <p:nvSpPr>
          <p:cNvPr id="51" name="TextBox 50"/>
          <p:cNvSpPr txBox="1"/>
          <p:nvPr/>
        </p:nvSpPr>
        <p:spPr>
          <a:xfrm>
            <a:off x="1611328" y="2164087"/>
            <a:ext cx="1079143" cy="461665"/>
          </a:xfrm>
          <a:prstGeom prst="rect">
            <a:avLst/>
          </a:prstGeom>
          <a:noFill/>
        </p:spPr>
        <p:txBody>
          <a:bodyPr wrap="none" rtlCol="0">
            <a:spAutoFit/>
          </a:bodyPr>
          <a:lstStyle/>
          <a:p>
            <a:pPr algn="ctr"/>
            <a:r>
              <a:rPr lang="en-US" sz="1200" dirty="0" smtClean="0"/>
              <a:t>Program</a:t>
            </a:r>
          </a:p>
          <a:p>
            <a:pPr algn="ctr"/>
            <a:r>
              <a:rPr lang="en-US" sz="1200" dirty="0" smtClean="0"/>
              <a:t>Management</a:t>
            </a:r>
            <a:endParaRPr lang="en-US" sz="1200" dirty="0"/>
          </a:p>
        </p:txBody>
      </p:sp>
      <p:sp>
        <p:nvSpPr>
          <p:cNvPr id="52" name="TextBox 51"/>
          <p:cNvSpPr txBox="1"/>
          <p:nvPr/>
        </p:nvSpPr>
        <p:spPr>
          <a:xfrm>
            <a:off x="1099842" y="1384853"/>
            <a:ext cx="1003801" cy="461665"/>
          </a:xfrm>
          <a:prstGeom prst="rect">
            <a:avLst/>
          </a:prstGeom>
          <a:noFill/>
        </p:spPr>
        <p:txBody>
          <a:bodyPr wrap="none" rtlCol="0">
            <a:spAutoFit/>
          </a:bodyPr>
          <a:lstStyle/>
          <a:p>
            <a:pPr algn="ctr"/>
            <a:r>
              <a:rPr lang="en-US" sz="1200" dirty="0" smtClean="0"/>
              <a:t>Enterprise</a:t>
            </a:r>
          </a:p>
          <a:p>
            <a:pPr algn="ctr"/>
            <a:r>
              <a:rPr lang="en-US" sz="1200" dirty="0" smtClean="0"/>
              <a:t>Architecture</a:t>
            </a:r>
            <a:endParaRPr lang="en-US" sz="1200" dirty="0"/>
          </a:p>
        </p:txBody>
      </p:sp>
      <p:sp>
        <p:nvSpPr>
          <p:cNvPr id="53" name="Hexagon 52"/>
          <p:cNvSpPr/>
          <p:nvPr/>
        </p:nvSpPr>
        <p:spPr>
          <a:xfrm>
            <a:off x="2154666" y="2743200"/>
            <a:ext cx="1077124" cy="961149"/>
          </a:xfrm>
          <a:prstGeom prst="hexagon">
            <a:avLst>
              <a:gd name="adj" fmla="val 25000"/>
              <a:gd name="vf" fmla="val 115470"/>
            </a:avLst>
          </a:prstGeom>
          <a:solidFill>
            <a:schemeClr val="tx2">
              <a:lumMod val="40000"/>
              <a:lumOff val="60000"/>
            </a:schemeClr>
          </a:solidFill>
          <a:ln>
            <a:solidFill>
              <a:schemeClr val="tx2"/>
            </a:solidFill>
          </a:ln>
        </p:spPr>
        <p:style>
          <a:lnRef idx="1">
            <a:schemeClr val="accent3"/>
          </a:lnRef>
          <a:fillRef idx="2">
            <a:schemeClr val="accent3"/>
          </a:fillRef>
          <a:effectRef idx="1">
            <a:schemeClr val="accent3"/>
          </a:effectRef>
          <a:fontRef idx="minor">
            <a:schemeClr val="dk1"/>
          </a:fontRef>
        </p:style>
      </p:sp>
      <p:sp>
        <p:nvSpPr>
          <p:cNvPr id="54" name="Hexagon 53"/>
          <p:cNvSpPr/>
          <p:nvPr/>
        </p:nvSpPr>
        <p:spPr>
          <a:xfrm>
            <a:off x="1013139" y="2753083"/>
            <a:ext cx="1077124" cy="961149"/>
          </a:xfrm>
          <a:prstGeom prst="hexagon">
            <a:avLst>
              <a:gd name="adj" fmla="val 25000"/>
              <a:gd name="vf" fmla="val 115470"/>
            </a:avLst>
          </a:prstGeom>
          <a:ln w="9525">
            <a:solidFill>
              <a:schemeClr val="tx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TextBox 54"/>
          <p:cNvSpPr txBox="1"/>
          <p:nvPr/>
        </p:nvSpPr>
        <p:spPr>
          <a:xfrm>
            <a:off x="2171562" y="2912073"/>
            <a:ext cx="1071127" cy="600164"/>
          </a:xfrm>
          <a:prstGeom prst="rect">
            <a:avLst/>
          </a:prstGeom>
          <a:noFill/>
        </p:spPr>
        <p:txBody>
          <a:bodyPr wrap="none" rtlCol="0">
            <a:spAutoFit/>
          </a:bodyPr>
          <a:lstStyle/>
          <a:p>
            <a:pPr algn="ctr"/>
            <a:r>
              <a:rPr lang="en-US" sz="1100" dirty="0" smtClean="0"/>
              <a:t>Development</a:t>
            </a:r>
          </a:p>
          <a:p>
            <a:pPr algn="ctr"/>
            <a:r>
              <a:rPr lang="en-US" sz="1100" dirty="0" smtClean="0"/>
              <a:t>Modernization</a:t>
            </a:r>
          </a:p>
          <a:p>
            <a:pPr algn="ctr"/>
            <a:r>
              <a:rPr lang="en-US" sz="1100" dirty="0" smtClean="0"/>
              <a:t>Enhancement</a:t>
            </a:r>
            <a:endParaRPr lang="en-US" sz="1100" dirty="0"/>
          </a:p>
        </p:txBody>
      </p:sp>
      <p:sp>
        <p:nvSpPr>
          <p:cNvPr id="56" name="TextBox 55"/>
          <p:cNvSpPr txBox="1"/>
          <p:nvPr/>
        </p:nvSpPr>
        <p:spPr>
          <a:xfrm>
            <a:off x="1101418" y="3062872"/>
            <a:ext cx="934872" cy="461665"/>
          </a:xfrm>
          <a:prstGeom prst="rect">
            <a:avLst/>
          </a:prstGeom>
          <a:noFill/>
        </p:spPr>
        <p:txBody>
          <a:bodyPr wrap="none" rtlCol="0">
            <a:spAutoFit/>
          </a:bodyPr>
          <a:lstStyle/>
          <a:p>
            <a:pPr algn="ctr"/>
            <a:r>
              <a:rPr lang="en-US" sz="1200" dirty="0" smtClean="0"/>
              <a:t>Electronic</a:t>
            </a:r>
          </a:p>
          <a:p>
            <a:pPr algn="ctr"/>
            <a:r>
              <a:rPr lang="en-US" sz="1200" dirty="0" smtClean="0"/>
              <a:t>Commerce</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906780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28600" y="-76200"/>
            <a:ext cx="8229600" cy="1143000"/>
          </a:xfrm>
        </p:spPr>
        <p:txBody>
          <a:bodyPr rtlCol="0">
            <a:normAutofit/>
          </a:bodyPr>
          <a:lstStyle/>
          <a:p>
            <a:pPr algn="l"/>
            <a:r>
              <a:rPr lang="en-US" sz="3200" dirty="0" smtClean="0">
                <a:solidFill>
                  <a:schemeClr val="bg1"/>
                </a:solidFill>
                <a:latin typeface="+mn-lt"/>
              </a:rPr>
              <a:t>Past Performance </a:t>
            </a:r>
            <a:r>
              <a:rPr lang="en-US" sz="3200" dirty="0">
                <a:solidFill>
                  <a:schemeClr val="bg1"/>
                </a:solidFill>
                <a:latin typeface="+mn-lt"/>
              </a:rPr>
              <a:t/>
            </a:r>
            <a:br>
              <a:rPr lang="en-US" sz="3200" dirty="0">
                <a:solidFill>
                  <a:schemeClr val="bg1"/>
                </a:solidFill>
                <a:latin typeface="+mn-lt"/>
              </a:rPr>
            </a:br>
            <a:r>
              <a:rPr lang="en-US" sz="2000" b="1" dirty="0" smtClean="0">
                <a:solidFill>
                  <a:schemeClr val="bg1"/>
                </a:solidFill>
                <a:latin typeface="+mn-lt"/>
              </a:rPr>
              <a:t>United </a:t>
            </a:r>
            <a:r>
              <a:rPr lang="en-US" sz="2000" b="1" dirty="0">
                <a:solidFill>
                  <a:schemeClr val="bg1"/>
                </a:solidFill>
                <a:latin typeface="+mn-lt"/>
              </a:rPr>
              <a:t>States Citizenship and Immigration Services </a:t>
            </a:r>
            <a:r>
              <a:rPr lang="en-US" sz="2000" b="1" dirty="0" smtClean="0">
                <a:solidFill>
                  <a:schemeClr val="bg1"/>
                </a:solidFill>
                <a:latin typeface="+mn-lt"/>
              </a:rPr>
              <a:t> (USCIS)</a:t>
            </a:r>
            <a:r>
              <a:rPr lang="en-US" sz="2000" dirty="0">
                <a:solidFill>
                  <a:schemeClr val="bg1"/>
                </a:solidFill>
                <a:latin typeface="+mn-lt"/>
              </a:rPr>
              <a:t> </a:t>
            </a:r>
          </a:p>
        </p:txBody>
      </p:sp>
      <p:sp>
        <p:nvSpPr>
          <p:cNvPr id="7" name="Rectangle 6"/>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Content Placeholder 2"/>
          <p:cNvSpPr txBox="1">
            <a:spLocks/>
          </p:cNvSpPr>
          <p:nvPr/>
        </p:nvSpPr>
        <p:spPr>
          <a:xfrm>
            <a:off x="685800" y="1219200"/>
            <a:ext cx="8004175" cy="3657600"/>
          </a:xfrm>
          <a:prstGeom prst="rect">
            <a:avLst/>
          </a:prstGeom>
        </p:spPr>
        <p:txBody>
          <a:bodyPr/>
          <a:lstStyle/>
          <a:p>
            <a:r>
              <a:rPr lang="en-US" dirty="0" smtClean="0"/>
              <a:t> </a:t>
            </a:r>
          </a:p>
          <a:p>
            <a:r>
              <a:rPr lang="en-US" dirty="0" smtClean="0"/>
              <a:t> </a:t>
            </a:r>
          </a:p>
          <a:p>
            <a:pPr marL="342900" indent="-342900" fontAlgn="auto">
              <a:lnSpc>
                <a:spcPct val="70000"/>
              </a:lnSpc>
              <a:spcBef>
                <a:spcPct val="20000"/>
              </a:spcBef>
              <a:spcAft>
                <a:spcPts val="0"/>
              </a:spcAft>
              <a:buClr>
                <a:schemeClr val="tx2">
                  <a:lumMod val="75000"/>
                </a:schemeClr>
              </a:buClr>
              <a:defRPr/>
            </a:pPr>
            <a:endParaRPr lang="en-US" dirty="0" smtClean="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defRPr/>
            </a:pPr>
            <a:endParaRPr lang="en-US" dirty="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buFont typeface="Arial" pitchFamily="34" charset="0"/>
              <a:buChar char="•"/>
              <a:defRPr/>
            </a:pPr>
            <a:endParaRPr lang="en-US" dirty="0" smtClean="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buFont typeface="Arial" pitchFamily="34" charset="0"/>
              <a:buChar char="•"/>
              <a:defRPr/>
            </a:pPr>
            <a:endParaRPr lang="en-US" sz="1200" dirty="0">
              <a:latin typeface="+mn-lt"/>
              <a:cs typeface="+mn-cs"/>
            </a:endParaRPr>
          </a:p>
        </p:txBody>
      </p:sp>
      <p:sp>
        <p:nvSpPr>
          <p:cNvPr id="46082" name="AutoShape 2"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4" name="AutoShape 2"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6" name="AutoShape 4"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 name="Oval 26"/>
          <p:cNvSpPr/>
          <p:nvPr/>
        </p:nvSpPr>
        <p:spPr>
          <a:xfrm>
            <a:off x="75438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78486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81534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8458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20" descr="tek_transparent_original_small_version 2"/>
          <p:cNvPicPr/>
          <p:nvPr/>
        </p:nvPicPr>
        <p:blipFill>
          <a:blip r:embed="rId2" cstate="print"/>
          <a:srcRect/>
          <a:stretch>
            <a:fillRect/>
          </a:stretch>
        </p:blipFill>
        <p:spPr bwMode="auto">
          <a:xfrm>
            <a:off x="228600" y="6324600"/>
            <a:ext cx="1676400" cy="381000"/>
          </a:xfrm>
          <a:prstGeom prst="rect">
            <a:avLst/>
          </a:prstGeom>
          <a:noFill/>
          <a:ln w="9525">
            <a:noFill/>
            <a:miter lim="800000"/>
            <a:headEnd/>
            <a:tailEnd/>
          </a:ln>
        </p:spPr>
      </p:pic>
      <p:graphicFrame>
        <p:nvGraphicFramePr>
          <p:cNvPr id="22" name="Table 21"/>
          <p:cNvGraphicFramePr>
            <a:graphicFrameLocks noGrp="1"/>
          </p:cNvGraphicFramePr>
          <p:nvPr>
            <p:extLst>
              <p:ext uri="{D42A27DB-BD31-4B8C-83A1-F6EECF244321}">
                <p14:modId xmlns:p14="http://schemas.microsoft.com/office/powerpoint/2010/main" val="3599915423"/>
              </p:ext>
            </p:extLst>
          </p:nvPr>
        </p:nvGraphicFramePr>
        <p:xfrm>
          <a:off x="533400" y="5196165"/>
          <a:ext cx="8000999" cy="671235"/>
        </p:xfrm>
        <a:graphic>
          <a:graphicData uri="http://schemas.openxmlformats.org/drawingml/2006/table">
            <a:tbl>
              <a:tblPr/>
              <a:tblGrid>
                <a:gridCol w="914400"/>
                <a:gridCol w="914400"/>
                <a:gridCol w="838200"/>
                <a:gridCol w="762000"/>
                <a:gridCol w="838200"/>
                <a:gridCol w="956278"/>
                <a:gridCol w="870882"/>
                <a:gridCol w="992240"/>
                <a:gridCol w="914399"/>
              </a:tblGrid>
              <a:tr h="395565">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Database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System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Application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Logistics / Supply</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Website / SharePoint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 / Operation Center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Helpdesk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Documentation / Reporting</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Program Management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214035">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5654" y="1141787"/>
            <a:ext cx="4160146" cy="1624130"/>
          </a:xfrm>
          <a:prstGeom prst="rect">
            <a:avLst/>
          </a:prstGeom>
        </p:spPr>
      </p:pic>
      <p:sp>
        <p:nvSpPr>
          <p:cNvPr id="8" name="Rectangle 7"/>
          <p:cNvSpPr/>
          <p:nvPr/>
        </p:nvSpPr>
        <p:spPr>
          <a:xfrm>
            <a:off x="4145654" y="2919858"/>
            <a:ext cx="4829594" cy="1815882"/>
          </a:xfrm>
          <a:prstGeom prst="rect">
            <a:avLst/>
          </a:prstGeom>
        </p:spPr>
        <p:txBody>
          <a:bodyPr wrap="square">
            <a:spAutoFit/>
          </a:bodyPr>
          <a:lstStyle/>
          <a:p>
            <a:pPr>
              <a:spcBef>
                <a:spcPts val="0"/>
              </a:spcBef>
              <a:spcAft>
                <a:spcPts val="0"/>
              </a:spcAft>
            </a:pP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The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teams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are full of incredibly talented, dedicated and innovative thinkers. They strive to put their best foot forward every day and deliver high business value functionality in every sprint</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t>
            </a:r>
          </a:p>
          <a:p>
            <a:pPr>
              <a:spcBef>
                <a:spcPts val="0"/>
              </a:spcBef>
              <a:spcAft>
                <a:spcPts val="0"/>
              </a:spcAft>
            </a:pPr>
            <a:endPar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pP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David </a:t>
            </a: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 Blair, </a:t>
            </a: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Release </a:t>
            </a: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Manager | Chief, Release Management </a:t>
            </a: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Branch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USCIS Office of Transformation </a:t>
            </a:r>
            <a:r>
              <a:rPr lang="en-US" sz="1400"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Coordination Department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of Homeland Security </a:t>
            </a:r>
            <a:endParaRPr lang="en-US" sz="1400" i="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p:cNvCxnSpPr/>
          <p:nvPr/>
        </p:nvCxnSpPr>
        <p:spPr>
          <a:xfrm>
            <a:off x="3960125" y="1066800"/>
            <a:ext cx="33394" cy="3924648"/>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85128" y="6310315"/>
            <a:ext cx="4558872" cy="307777"/>
          </a:xfrm>
          <a:prstGeom prst="rect">
            <a:avLst/>
          </a:prstGeom>
          <a:noFill/>
        </p:spPr>
        <p:txBody>
          <a:bodyPr wrap="square">
            <a:spAutoFit/>
          </a:bodyPr>
          <a:lstStyle/>
          <a:p>
            <a:pPr fontAlgn="auto">
              <a:spcBef>
                <a:spcPts val="0"/>
              </a:spcBef>
              <a:spcAft>
                <a:spcPts val="0"/>
              </a:spcAft>
              <a:defRPr/>
            </a:pPr>
            <a:r>
              <a:rPr lang="en-US" sz="1400" dirty="0">
                <a:solidFill>
                  <a:schemeClr val="bg1">
                    <a:lumMod val="50000"/>
                  </a:schemeClr>
                </a:solidFill>
                <a:latin typeface="+mn-lt"/>
                <a:cs typeface="+mn-cs"/>
              </a:rPr>
              <a:t>1 </a:t>
            </a:r>
            <a:r>
              <a:rPr lang="en-US" sz="1400" dirty="0" smtClean="0">
                <a:solidFill>
                  <a:schemeClr val="bg1">
                    <a:lumMod val="50000"/>
                  </a:schemeClr>
                </a:solidFill>
                <a:latin typeface="+mn-lt"/>
                <a:cs typeface="+mn-cs"/>
              </a:rPr>
              <a:t>Overview 2 </a:t>
            </a:r>
            <a:r>
              <a:rPr lang="en-US" sz="1400" dirty="0">
                <a:solidFill>
                  <a:schemeClr val="bg1">
                    <a:lumMod val="50000"/>
                  </a:schemeClr>
                </a:solidFill>
                <a:latin typeface="+mn-lt"/>
                <a:cs typeface="+mn-cs"/>
              </a:rPr>
              <a:t>Capabilities </a:t>
            </a:r>
            <a:r>
              <a:rPr lang="en-US" sz="1400" dirty="0" smtClean="0">
                <a:solidFill>
                  <a:srgbClr val="111CEA"/>
                </a:solidFill>
                <a:latin typeface="+mn-lt"/>
                <a:cs typeface="+mn-cs"/>
              </a:rPr>
              <a:t>3 </a:t>
            </a:r>
            <a:r>
              <a:rPr lang="en-US" sz="1400" dirty="0">
                <a:solidFill>
                  <a:srgbClr val="111CEA"/>
                </a:solidFill>
                <a:latin typeface="+mn-lt"/>
                <a:cs typeface="+mn-cs"/>
              </a:rPr>
              <a:t>Past Performance </a:t>
            </a:r>
            <a:r>
              <a:rPr lang="en-US" sz="1400" dirty="0">
                <a:solidFill>
                  <a:schemeClr val="bg1">
                    <a:lumMod val="50000"/>
                  </a:schemeClr>
                </a:solidFill>
                <a:latin typeface="+mn-lt"/>
                <a:cs typeface="+mn-cs"/>
              </a:rPr>
              <a:t>4 </a:t>
            </a:r>
            <a:r>
              <a:rPr lang="en-US" sz="1400" dirty="0" smtClean="0">
                <a:solidFill>
                  <a:schemeClr val="bg1">
                    <a:lumMod val="50000"/>
                  </a:schemeClr>
                </a:solidFill>
                <a:latin typeface="+mn-lt"/>
                <a:cs typeface="+mn-cs"/>
              </a:rPr>
              <a:t>In Summary</a:t>
            </a:r>
            <a:endParaRPr lang="en-US" sz="1400" dirty="0">
              <a:solidFill>
                <a:schemeClr val="bg1">
                  <a:lumMod val="50000"/>
                </a:schemeClr>
              </a:solidFill>
              <a:latin typeface="+mn-lt"/>
              <a:cs typeface="+mn-cs"/>
            </a:endParaRPr>
          </a:p>
        </p:txBody>
      </p:sp>
      <p:sp>
        <p:nvSpPr>
          <p:cNvPr id="39" name="TextBox 38"/>
          <p:cNvSpPr txBox="1"/>
          <p:nvPr/>
        </p:nvSpPr>
        <p:spPr>
          <a:xfrm>
            <a:off x="28598" y="3667561"/>
            <a:ext cx="4189113" cy="1220847"/>
          </a:xfrm>
          <a:prstGeom prst="rect">
            <a:avLst/>
          </a:prstGeom>
          <a:noFill/>
        </p:spPr>
        <p:txBody>
          <a:bodyPr wrap="square" rtlCol="0">
            <a:spAutoFit/>
          </a:bodyPr>
          <a:lstStyle/>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Period of Performance: 3/1/2014 – 2/28/2015</a:t>
            </a:r>
          </a:p>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Contract Value: </a:t>
            </a:r>
            <a:r>
              <a:rPr lang="en-US" sz="1400" b="1" i="1"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$6,232,281.00</a:t>
            </a:r>
            <a:endPar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Technologies implemented: Rally, Angular JS, Java/J2EE, </a:t>
            </a:r>
            <a:r>
              <a:rPr lang="en-US" sz="1400" b="1" i="1"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Git</a:t>
            </a: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400" b="1" i="1"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Liquibase</a:t>
            </a: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400" b="1" i="1"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Gradle</a:t>
            </a: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Jenkins, Oracle /MongoDB, </a:t>
            </a:r>
            <a:r>
              <a:rPr lang="en-US" sz="1400" b="1" i="1" dirty="0" err="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Jboss</a:t>
            </a: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41" name="Hexagon 40"/>
          <p:cNvSpPr/>
          <p:nvPr/>
        </p:nvSpPr>
        <p:spPr>
          <a:xfrm>
            <a:off x="2187558" y="1311367"/>
            <a:ext cx="1077124" cy="961149"/>
          </a:xfrm>
          <a:prstGeom prst="hexagon">
            <a:avLst>
              <a:gd name="adj" fmla="val 25000"/>
              <a:gd name="vf" fmla="val 115470"/>
            </a:avLst>
          </a:prstGeom>
          <a:solidFill>
            <a:schemeClr val="tx2">
              <a:lumMod val="40000"/>
              <a:lumOff val="60000"/>
            </a:schemeClr>
          </a:solidFill>
          <a:ln>
            <a:solidFill>
              <a:schemeClr val="tx2"/>
            </a:solidFill>
          </a:ln>
        </p:spPr>
        <p:style>
          <a:lnRef idx="1">
            <a:schemeClr val="accent3"/>
          </a:lnRef>
          <a:fillRef idx="2">
            <a:schemeClr val="accent3"/>
          </a:fillRef>
          <a:effectRef idx="1">
            <a:schemeClr val="accent3"/>
          </a:effectRef>
          <a:fontRef idx="minor">
            <a:schemeClr val="dk1"/>
          </a:fontRef>
        </p:style>
      </p:sp>
      <p:sp>
        <p:nvSpPr>
          <p:cNvPr id="42" name="Hexagon 41"/>
          <p:cNvSpPr/>
          <p:nvPr/>
        </p:nvSpPr>
        <p:spPr>
          <a:xfrm>
            <a:off x="1605292" y="2133641"/>
            <a:ext cx="1077124" cy="961149"/>
          </a:xfrm>
          <a:prstGeom prst="hexagon">
            <a:avLst>
              <a:gd name="adj" fmla="val 25000"/>
              <a:gd name="vf" fmla="val 115470"/>
            </a:avLst>
          </a:prstGeom>
          <a:solidFill>
            <a:schemeClr val="tx2">
              <a:lumMod val="60000"/>
              <a:lumOff val="40000"/>
            </a:schemeClr>
          </a:solidFill>
          <a:ln>
            <a:solidFill>
              <a:schemeClr val="tx2"/>
            </a:solidFill>
          </a:ln>
        </p:spPr>
        <p:style>
          <a:lnRef idx="1">
            <a:schemeClr val="accent2"/>
          </a:lnRef>
          <a:fillRef idx="2">
            <a:schemeClr val="accent2"/>
          </a:fillRef>
          <a:effectRef idx="1">
            <a:schemeClr val="accent2"/>
          </a:effectRef>
          <a:fontRef idx="minor">
            <a:schemeClr val="dk1"/>
          </a:fontRef>
        </p:style>
      </p:sp>
      <p:sp>
        <p:nvSpPr>
          <p:cNvPr id="43" name="Hexagon 42"/>
          <p:cNvSpPr/>
          <p:nvPr/>
        </p:nvSpPr>
        <p:spPr>
          <a:xfrm>
            <a:off x="2774144" y="2133600"/>
            <a:ext cx="1077124" cy="961149"/>
          </a:xfrm>
          <a:prstGeom prst="hexagon">
            <a:avLst>
              <a:gd name="adj" fmla="val 25000"/>
              <a:gd name="vf" fmla="val 115470"/>
            </a:avLst>
          </a:prstGeom>
          <a:solidFill>
            <a:schemeClr val="accent1">
              <a:lumMod val="40000"/>
              <a:lumOff val="60000"/>
            </a:schemeClr>
          </a:solidFill>
          <a:ln>
            <a:solidFill>
              <a:schemeClr val="tx2"/>
            </a:solidFill>
          </a:ln>
        </p:spPr>
        <p:style>
          <a:lnRef idx="1">
            <a:schemeClr val="accent5"/>
          </a:lnRef>
          <a:fillRef idx="2">
            <a:schemeClr val="accent5"/>
          </a:fillRef>
          <a:effectRef idx="1">
            <a:schemeClr val="accent5"/>
          </a:effectRef>
          <a:fontRef idx="minor">
            <a:schemeClr val="dk1"/>
          </a:fontRef>
        </p:style>
      </p:sp>
      <p:sp>
        <p:nvSpPr>
          <p:cNvPr id="44" name="Hexagon 43"/>
          <p:cNvSpPr/>
          <p:nvPr/>
        </p:nvSpPr>
        <p:spPr>
          <a:xfrm>
            <a:off x="1046031" y="1321250"/>
            <a:ext cx="1077124" cy="961149"/>
          </a:xfrm>
          <a:prstGeom prst="hexagon">
            <a:avLst>
              <a:gd name="adj" fmla="val 25000"/>
              <a:gd name="vf" fmla="val 115470"/>
            </a:avLst>
          </a:prstGeom>
          <a:ln w="9525">
            <a:solidFill>
              <a:schemeClr val="tx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5" name="Group 44"/>
          <p:cNvGrpSpPr/>
          <p:nvPr/>
        </p:nvGrpSpPr>
        <p:grpSpPr>
          <a:xfrm>
            <a:off x="436440" y="2140845"/>
            <a:ext cx="1077124" cy="961149"/>
            <a:chOff x="662670" y="1737517"/>
            <a:chExt cx="1077124" cy="961149"/>
          </a:xfrm>
        </p:grpSpPr>
        <p:sp>
          <p:nvSpPr>
            <p:cNvPr id="46" name="Hexagon 45"/>
            <p:cNvSpPr/>
            <p:nvPr/>
          </p:nvSpPr>
          <p:spPr>
            <a:xfrm>
              <a:off x="662670" y="1737517"/>
              <a:ext cx="1077124" cy="961149"/>
            </a:xfrm>
            <a:prstGeom prst="hexagon">
              <a:avLst>
                <a:gd name="adj" fmla="val 25000"/>
                <a:gd name="vf" fmla="val 115470"/>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lstStyle/>
            <a:p>
              <a:endParaRPr lang="en-US" dirty="0"/>
            </a:p>
          </p:txBody>
        </p:sp>
        <p:sp>
          <p:nvSpPr>
            <p:cNvPr id="47" name="TextBox 46"/>
            <p:cNvSpPr txBox="1"/>
            <p:nvPr/>
          </p:nvSpPr>
          <p:spPr>
            <a:xfrm>
              <a:off x="707942" y="1956481"/>
              <a:ext cx="1011815" cy="461665"/>
            </a:xfrm>
            <a:prstGeom prst="rect">
              <a:avLst/>
            </a:prstGeom>
            <a:noFill/>
          </p:spPr>
          <p:txBody>
            <a:bodyPr wrap="none" rtlCol="0">
              <a:spAutoFit/>
            </a:bodyPr>
            <a:lstStyle/>
            <a:p>
              <a:pPr algn="ctr"/>
              <a:r>
                <a:rPr lang="en-US" sz="1200" dirty="0" smtClean="0"/>
                <a:t>Daily Scrum</a:t>
              </a:r>
            </a:p>
            <a:p>
              <a:pPr algn="ctr"/>
              <a:r>
                <a:rPr lang="en-US" sz="1200" dirty="0" smtClean="0"/>
                <a:t>Meetings</a:t>
              </a:r>
              <a:endParaRPr lang="en-US" sz="1200" dirty="0"/>
            </a:p>
          </p:txBody>
        </p:sp>
      </p:grpSp>
      <p:sp>
        <p:nvSpPr>
          <p:cNvPr id="48" name="TextBox 47"/>
          <p:cNvSpPr txBox="1"/>
          <p:nvPr/>
        </p:nvSpPr>
        <p:spPr>
          <a:xfrm>
            <a:off x="2962139" y="2339280"/>
            <a:ext cx="712054" cy="461665"/>
          </a:xfrm>
          <a:prstGeom prst="rect">
            <a:avLst/>
          </a:prstGeom>
          <a:noFill/>
        </p:spPr>
        <p:txBody>
          <a:bodyPr wrap="none" rtlCol="0">
            <a:spAutoFit/>
          </a:bodyPr>
          <a:lstStyle/>
          <a:p>
            <a:pPr algn="ctr"/>
            <a:r>
              <a:rPr lang="en-US" sz="1200" dirty="0" smtClean="0"/>
              <a:t>Kanban</a:t>
            </a:r>
          </a:p>
          <a:p>
            <a:pPr algn="ctr"/>
            <a:r>
              <a:rPr lang="en-US" sz="1200" dirty="0" smtClean="0"/>
              <a:t>Boards</a:t>
            </a:r>
            <a:endParaRPr lang="en-US" sz="1200" dirty="0"/>
          </a:p>
        </p:txBody>
      </p:sp>
      <p:sp>
        <p:nvSpPr>
          <p:cNvPr id="49" name="TextBox 48"/>
          <p:cNvSpPr txBox="1"/>
          <p:nvPr/>
        </p:nvSpPr>
        <p:spPr>
          <a:xfrm>
            <a:off x="2381654" y="1605004"/>
            <a:ext cx="739305" cy="276999"/>
          </a:xfrm>
          <a:prstGeom prst="rect">
            <a:avLst/>
          </a:prstGeom>
          <a:noFill/>
        </p:spPr>
        <p:txBody>
          <a:bodyPr wrap="none" rtlCol="0">
            <a:spAutoFit/>
          </a:bodyPr>
          <a:lstStyle/>
          <a:p>
            <a:pPr algn="ctr"/>
            <a:r>
              <a:rPr lang="en-US" sz="1200" dirty="0" smtClean="0"/>
              <a:t>DevOps</a:t>
            </a:r>
            <a:endParaRPr lang="en-US" sz="1200" dirty="0"/>
          </a:p>
        </p:txBody>
      </p:sp>
      <p:sp>
        <p:nvSpPr>
          <p:cNvPr id="50" name="TextBox 49"/>
          <p:cNvSpPr txBox="1"/>
          <p:nvPr/>
        </p:nvSpPr>
        <p:spPr>
          <a:xfrm>
            <a:off x="1611328" y="2316487"/>
            <a:ext cx="1079143" cy="461665"/>
          </a:xfrm>
          <a:prstGeom prst="rect">
            <a:avLst/>
          </a:prstGeom>
          <a:noFill/>
        </p:spPr>
        <p:txBody>
          <a:bodyPr wrap="none" rtlCol="0">
            <a:spAutoFit/>
          </a:bodyPr>
          <a:lstStyle/>
          <a:p>
            <a:pPr algn="ctr"/>
            <a:r>
              <a:rPr lang="en-US" sz="1200" dirty="0" smtClean="0"/>
              <a:t>Program</a:t>
            </a:r>
          </a:p>
          <a:p>
            <a:pPr algn="ctr"/>
            <a:r>
              <a:rPr lang="en-US" sz="1200" dirty="0" smtClean="0"/>
              <a:t>Management</a:t>
            </a:r>
            <a:endParaRPr lang="en-US" sz="1200" dirty="0"/>
          </a:p>
        </p:txBody>
      </p:sp>
      <p:sp>
        <p:nvSpPr>
          <p:cNvPr id="51" name="TextBox 50"/>
          <p:cNvSpPr txBox="1"/>
          <p:nvPr/>
        </p:nvSpPr>
        <p:spPr>
          <a:xfrm>
            <a:off x="1087823" y="1529501"/>
            <a:ext cx="1027845" cy="600164"/>
          </a:xfrm>
          <a:prstGeom prst="rect">
            <a:avLst/>
          </a:prstGeom>
          <a:noFill/>
        </p:spPr>
        <p:txBody>
          <a:bodyPr wrap="none" rtlCol="0">
            <a:spAutoFit/>
          </a:bodyPr>
          <a:lstStyle/>
          <a:p>
            <a:pPr algn="ctr"/>
            <a:r>
              <a:rPr lang="en-US" sz="1100" dirty="0" smtClean="0"/>
              <a:t>Flexible Agile</a:t>
            </a:r>
          </a:p>
          <a:p>
            <a:pPr algn="ctr"/>
            <a:r>
              <a:rPr lang="en-US" sz="1100" dirty="0" smtClean="0"/>
              <a:t>Development</a:t>
            </a:r>
          </a:p>
          <a:p>
            <a:pPr algn="ctr"/>
            <a:r>
              <a:rPr lang="en-US" sz="1100" dirty="0" smtClean="0"/>
              <a:t>(FADS)</a:t>
            </a:r>
            <a:endParaRPr lang="en-US" sz="1100" dirty="0"/>
          </a:p>
        </p:txBody>
      </p:sp>
    </p:spTree>
    <p:extLst>
      <p:ext uri="{BB962C8B-B14F-4D97-AF65-F5344CB8AC3E}">
        <p14:creationId xmlns:p14="http://schemas.microsoft.com/office/powerpoint/2010/main" val="501547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906780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28600" y="-76200"/>
            <a:ext cx="8229600" cy="1143000"/>
          </a:xfrm>
        </p:spPr>
        <p:txBody>
          <a:bodyPr rtlCol="0">
            <a:normAutofit/>
          </a:bodyPr>
          <a:lstStyle/>
          <a:p>
            <a:pPr algn="l"/>
            <a:r>
              <a:rPr lang="en-US" sz="3200" dirty="0" smtClean="0">
                <a:solidFill>
                  <a:schemeClr val="bg1"/>
                </a:solidFill>
                <a:latin typeface="+mn-lt"/>
              </a:rPr>
              <a:t>Past Performance </a:t>
            </a:r>
            <a:r>
              <a:rPr lang="en-US" sz="3200" dirty="0">
                <a:solidFill>
                  <a:schemeClr val="bg1"/>
                </a:solidFill>
                <a:latin typeface="+mn-lt"/>
              </a:rPr>
              <a:t/>
            </a:r>
            <a:br>
              <a:rPr lang="en-US" sz="3200" dirty="0">
                <a:solidFill>
                  <a:schemeClr val="bg1"/>
                </a:solidFill>
                <a:latin typeface="+mn-lt"/>
              </a:rPr>
            </a:br>
            <a:r>
              <a:rPr lang="en-US" sz="2000" b="1" dirty="0">
                <a:solidFill>
                  <a:schemeClr val="bg1"/>
                </a:solidFill>
              </a:rPr>
              <a:t>Department of Army, AG-1 (CPP) </a:t>
            </a:r>
            <a:r>
              <a:rPr lang="en-US" sz="2000" dirty="0">
                <a:solidFill>
                  <a:schemeClr val="bg1"/>
                </a:solidFill>
                <a:latin typeface="+mn-lt"/>
              </a:rPr>
              <a:t> </a:t>
            </a:r>
          </a:p>
        </p:txBody>
      </p:sp>
      <p:sp>
        <p:nvSpPr>
          <p:cNvPr id="7" name="Rectangle 6"/>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Content Placeholder 2"/>
          <p:cNvSpPr txBox="1">
            <a:spLocks/>
          </p:cNvSpPr>
          <p:nvPr/>
        </p:nvSpPr>
        <p:spPr>
          <a:xfrm>
            <a:off x="685800" y="1219200"/>
            <a:ext cx="8004175" cy="3657600"/>
          </a:xfrm>
          <a:prstGeom prst="rect">
            <a:avLst/>
          </a:prstGeom>
        </p:spPr>
        <p:txBody>
          <a:bodyPr/>
          <a:lstStyle/>
          <a:p>
            <a:r>
              <a:rPr lang="en-US" dirty="0" smtClean="0"/>
              <a:t> </a:t>
            </a:r>
          </a:p>
          <a:p>
            <a:r>
              <a:rPr lang="en-US" dirty="0" smtClean="0"/>
              <a:t> </a:t>
            </a:r>
          </a:p>
          <a:p>
            <a:pPr marL="342900" indent="-342900" fontAlgn="auto">
              <a:lnSpc>
                <a:spcPct val="70000"/>
              </a:lnSpc>
              <a:spcBef>
                <a:spcPct val="20000"/>
              </a:spcBef>
              <a:spcAft>
                <a:spcPts val="0"/>
              </a:spcAft>
              <a:buClr>
                <a:schemeClr val="tx2">
                  <a:lumMod val="75000"/>
                </a:schemeClr>
              </a:buClr>
              <a:defRPr/>
            </a:pPr>
            <a:endParaRPr lang="en-US" dirty="0" smtClean="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defRPr/>
            </a:pPr>
            <a:endParaRPr lang="en-US" dirty="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buFont typeface="Arial" pitchFamily="34" charset="0"/>
              <a:buChar char="•"/>
              <a:defRPr/>
            </a:pPr>
            <a:endParaRPr lang="en-US" dirty="0" smtClean="0">
              <a:solidFill>
                <a:schemeClr val="tx2">
                  <a:lumMod val="75000"/>
                </a:schemeClr>
              </a:solidFill>
              <a:latin typeface="+mn-lt"/>
              <a:cs typeface="+mn-cs"/>
            </a:endParaRPr>
          </a:p>
          <a:p>
            <a:pPr marL="342900" indent="-342900" fontAlgn="auto">
              <a:lnSpc>
                <a:spcPct val="70000"/>
              </a:lnSpc>
              <a:spcBef>
                <a:spcPct val="20000"/>
              </a:spcBef>
              <a:spcAft>
                <a:spcPts val="0"/>
              </a:spcAft>
              <a:buClr>
                <a:schemeClr val="tx2">
                  <a:lumMod val="75000"/>
                </a:schemeClr>
              </a:buClr>
              <a:buFont typeface="Arial" pitchFamily="34" charset="0"/>
              <a:buChar char="•"/>
              <a:defRPr/>
            </a:pPr>
            <a:endParaRPr lang="en-US" sz="1200" dirty="0">
              <a:latin typeface="+mn-lt"/>
              <a:cs typeface="+mn-cs"/>
            </a:endParaRPr>
          </a:p>
        </p:txBody>
      </p:sp>
      <p:sp>
        <p:nvSpPr>
          <p:cNvPr id="46082" name="AutoShape 2"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4" name="AutoShape 2"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6" name="AutoShape 4" descr="data:image/jpeg;base64,/9j/4AAQSkZJRgABAQAAAQABAAD/2wBDAAkGBwgHBgkIBwgKCgkLDRYPDQwMDRsUFRAWIB0iIiAdHx8kKDQsJCYxJx8fLT0tMTU3Ojo6Iys/RD84QzQ5Ojf/2wBDAQoKCg0MDRoPDxo3JR8lNzc3Nzc3Nzc3Nzc3Nzc3Nzc3Nzc3Nzc3Nzc3Nzc3Nzc3Nzc3Nzc3Nzc3Nzc3Nzc3Nzf/wAARCACMAIwDASIAAhEBAxEB/8QAHAAAAgMBAQEBAAAAAAAAAAAABgcABAUCAQMI/8QAPRAAAgEDAwIEBAQDBgUFAAAAAQIDBAURABIhBjETIkFRFDJhcQdCgZEVUqEWIyQzscEXYnKS8CVDU7LR/8QAGQEAAwEBAQAAAAAAAAAAAAAAAgMEAAEF/8QAMREAAgEDAgQEBAYDAQAAAAAAAQIAAxESITETQVFxBCJhoTKBkbFCwdHh8PEUI1JT/9oADAMBAAIRAxEAPwB46mpqa00mpqa5dgqksQB7nXCbTTrXDOFXLHA9zoZ6i6yt9lhLyTxLjv4jbf245/ppX9Sda3eogikFPNFTSOwjlqUAZiPUYxjvnOBx2zzpK1TVbGiL+vKM4dhdzaN6v6lttGJC8viMnzImNw+uDjjWBXfiLbqdjsaHaeEkaTgt/KRjIPf9ucaVUNuN1rrVR3CurTVXSjWpp6kupRHYNtRlK5IwoBO7OWAxry/QUcVgttbRUscAr4YmeMQqQjANvIkI3lgw24LYw3b24qO1QIz79B+Z7Qroq3A+sYH/ABZt2QXeJAP8wEZZPr38yn3H7emrsP4m2x1fElO8iNgKr43r7qSe4HODjtpYWivhFglMzRrPa6hamnBUYmDAoEPqQJCpPsDq3NSNF0jQS1FMZ6paeeV91KhGxmbDs5XylE8w7ZJHfsevQKtbJgb25d+k4HUi+IjZo+ubbOwHdCgdZI2DKw9fbkdyPbtnnG/SXSjqTtjmXfx5CcHnt++kC9Db6h7IlJQinuFzRZd1NO4EKtKMYDE/+0H5x3GcemtKlnu1su8VDQ1jVpQSgUtYFVzTqMglxnCsDld2CCB740H+xfha/odPcTtkPK3vHypzrrSp6a67cTQ0FSWgqi5iaGqON3lBRgfXPb68EZzksS1XeluUUbwttZ0D7GPOP9+eNGlcE4uLH+bdYDUyBcaiaWprzI99e6fAk1NTU1ppNTU1xI4VWLHAA764TYXmnNROkETSPnAHppbda9ZTeK1vs8T1FYRuEKRsCijuxI+x9O/Gq/4kdYSUytR0W4zsrAbJT5FHdjt/3PHt66HbZRRUkcbOsdztVb4MstaI8yQSjDK0g7mLPoTjBOSOcxMeLZm+HkOv8949QEHr9pWo6Coq5Yq6K70NdXSp41KJmdCrBuVEbHDAkFS3DKccd9Y1znju9BbmzUSXyNTSzU4ieSWdEOFdgOd4ywORknPtrQp7Yt3heCB6aC0Uzu9Vc5UIQNvYkRBucY2KcnnYpODwzCs1noLTThLbEoEoBabduebPIJb1z7Dj216dGliQSdtuWn6SWrVvcQNs3THUb01OlZWw0UcGTTlolmng3DzBD+TP/V9sa2KXoO0pGkdXNX1YTARZKkoqDGMKFxgaKMDXQ7aexCAsLCJBZjYweTorpxRt/hgbBzlqiYn9y+uP7DdOqHWGjmgD8sIquUA/cFiNEuB6DXhAJzj+uo+J4oU1Jte+vS0cBSyNiYKTdJ1lPVR1tqvchqIkKRrcYxOApz5Q/DKOfTJAPGsinb+zcrJe7IIaaaOOnkq4GNRCYhwwYkbgSNo8xOQoAHHLCI1AuR2BB4IIzn6fXT6lGnVWzDQ/KLSq6mLCoo4rk11ut1rIqg09OXhhpHCjZ2iyRjGTjyr6jkj5dWunLzcLTT2qa7yFrTUNKEnLkSwoe5PGSh8rg57HPsNa1z6WjaGWfpwQmGZgai2yE/DVOxucDOEYFeMccAcDvjWmd66K10NfJIKhK+SGsncbZkaUuQqjHlyq7S3AAJVfXEviKPks2q/YW5fOU0qlzpoY2+muoorhTU4mlRnliDJMMbZMNtbtwDu/1GiQHOvzjbb7F09WSU8bsaQxSxzQKzSCllyeY3I3MuUUke7E5JGNPWw3ZawyQSOGlRvKw/OpVWB/ZwP66QrNScU6mx2PX94TAMMl+c2tTU1NVRcmhPry/R2i2Ss20cZDM5HPtgcn7aJ53EcTNjOB299I7rW70db1LDS18w+BhfxagRo0uW5wp55Ge/pjge5nq3dhSHPfsIynYeYypTrdKbxLtb0We7kh6+njcF44WUFUCbcspXBLIT5sDzbdSip6jqu6GmQ/D0MUeK9oqcQMQXLeC5HDNvDcgKOWJB4zLtBQQU1Jc7SVkrpcUtNJbGjghExJxiLllbkZHAzjPro2sdjp7RZktjIkwKn4gsMiZ2+YnOcj0GfQDVPhlVxnbtpr2+XKLruRpfeZ99NT09As9LTpU2ZVWKptzKP7teFBjJ9MnkHIJ54yW0N/FU0ELWmGpeWxXGMzW6oZyGpJVOQpJ5GGXBHcEhvUnVy511HaZ2prFclZFPgz2msjl8FlPBEe5R9vKfrzjQZUyRbZY4hIsMmZY43bJRh3Untu8oBPrt0NSpY2jKVO63MZ3SvUa3mnpYpgfjTSmSZuwZ0fY3Hpnyt9m+miEgEYzpI264PRGvaEypNNSTwIycGMttO7vnsp7euNNWxdQ0d4jjWJ9k7eLshY5dkjYKXPtkkd/wDbRjGsnDeJqIaTZpNkkBQf6Z14QGXHPuNTvwOc6qJdKJqaapMwSGCQxuzDHIAPHv3GgNEktTcjh20EFamzL8U5rLhHSV9uosbpK+Vo05+UBGYt9ewH66Eqnqwwr1FchMPh1eOjoQCe6By78cdnVs+p2j20OdR9UmvvMtZTnZFBG8EPHIDDDEHPBIPf2OsGmq3h+HBbJhlMoWQBlDdx5Twedp++PbW4lhiuwjlo8zvGPNXVNj6ZtVkp3KXyuVVRAu403iPksR9NxA+oz2GrnWHT71geus00sN1iQb/h5WRqmPtg7SDu4OCe+MexATZLslJWSXiqEtwu0jlaSBgzneeDI3qxwSAB9e3GjXo4vHXXBblOZr1PieqCjK06DypEWHG4ZY4HAyR6adSqa2MXUpldYD2qw0lbSNWPdhFRwxCWdo6UnwlIzgEkAngjAB5xxrd/D+/yUniUMazYp/GrKV3bkIqbfCPoRnHA47jjA19uqKKK1XR3elkqbZc3My0UTtGvxqgYB28lWGSRg8j6DVe7ipegS5wW6Shit7K9LFIkcG+If5qqgO4KRhsMOynvnGp/F5OSjnfY6afvff0jKNgMh8496SoSohWSM5U5H2IOCP3199CHRF1WrjVFfMdTF8ZGD3Ald2C/9uP66LtBQqF0BO/PvM64taY3U9X8NbHbaGDHHJ4HtnHJ5wMDvnSOpDG63C/XKK3VsUzO/g1FL4kmxG2b4ywCjG0eTPIHpxpq/iNVGmtkrh/DZIGZXf5c4OAPduP0GT3xpeWC39Qw0dC1JU3CKhCQbqYCKRZFkUMxQFTtCszAhgSe+eeEZeeo1+g6ab2jQPKB8510mkF46sWenhty0VsiaSH4CLYhaQ+QkYHIAOf+aPRi16pTfZLTJtiqRCsqc4EinPb6jHI+2PXGJ+HUTNS3aumIZ6u4SENjuq8gfbLNoW/EqYxdXxyQk+LFSQncO4YM7DHsQCpH6a9dUAUAaWkRN2JMYF9sVHe4PDqowJeyTKPMPv7j6ftjSsutNNbamSknJkdDjxQRhsBsNn6qT+w7Z0ddG9Ww3dEoqyRUrQgKNkDx1wTkD3wMkfqOMhfp1L0pBWrJVW+ILV5y0akBZe+foCc/T/8AZ61PLUDUR1F8DiTpFlVFmXHhsrg9gOxLd/tnj6/pq705fT07Xz1UdItSzwGMJ2Oc5ChvTJALfYe2vK6iqKSTw6lHRl5IlBU/c57c/wCp9tZsyqobJ2nOBn2x/wCcalViDLGAI9I5LT1DQ3a3zVtHKCIFZnUkBsLnzbc5Ckq2M4zjSluFfUShYjKwiyzBByAxxn/Qe+p0/XVdMlwVJAlLLF4cwblWYkFePcdvsSPXOsydw8hc4ycsd3cn9dNd8yL8omnTFMH1nExYx7m3MFwoO3AA9tcRvyC2Acd/b7a+ew5JbHPPGNdoDny9vfj+vA1uU7zmpa62ekdvAq2ovFAjkqAmWRPYY5GfYEZwM8aZf4eCmFqYW621cFIxBWqqmXxKtuQSFXgKPTBxzxnk6BenemLhfqYVtHNSwUqOVaeocgDABLKAMEDPuBwdFd66nVIYrWlfPTxmh3C5GMLJWcFVMQ/KrMPm9QGxgYOmUgQYquQwtN7q6kS6dP1kVOd9RSj4iBkHKTR5wAf5uGH699CKt8RZv4pW3SrpqaRpTEapIpmnd18zRgDLZDOo5G0DHHoZdFIIulbOpTYrU6uUHYBiWx+x0DWm2rLSTQRWe3Vktvq6ik8WvqmjRAp3YCDgjzEk/Q50XihamGPI+n5xdE3Yib34X3lVo4UAd2oanaxf8wmcJGB6cKZBjPGPbToB40h+njOnU1yp3lo/EraBJUjo23Q+IAsW5G9lDSE/r7HTyopkqaSCeLmOWNXUn2IyP9dSIRxXtzsfrHN8AvuNICfi2xWw1pBUFaRixfsAcjA4+Y/7H66A4aCkjljoYhZAziPdVG67a/fgHeB/MDyE7cAY0xvxMpTV2uaBcO700oSNiAFO0neT6YHA+rDSWt9llr7FcbpHURJFRZ3Rv8z4UMce3BGPc5H11qKK2eTWs33tadZiAthfSMb8MHMnRlLIw8zzTE/950H9eq39tKkrF45iWCoMW3cGRVXcCPbjBzxzzor/AAtqhN09PT7Qppqp1+4YK2f3LftrA63rKm3fiDDU0DxRz/DQozTDcmH3I24Z5GMZ+3vr1WvciRrvM+O70FyDRTRraadJpa2Bqcl2E7AbY+Fzjd7YPbA0Y9KdSTVci2m9wyU90XAVZV2tLlc/L6NjkjGMcjjhVZc6CeyXOe3TlHanfaXRgwbgEMCO/BB0TW67wVPVnTtVJX1U1ezxCqd487Wzhdox5gQWB74we2AdJe2OXT+e8O19I3azp6kuFOIbjgsfMmzAZD7qT6/00qetOnKGzX74aGSdoDAsq7pQCCSQRwucZGf19NHUlHelqqytmunw4nmEcUc2PMAoI7Y45IwuRkE4zk6VvVlRcP45UreIngqzxhuzoPlZTwGB75+upCwqJkDrKaQwfE7ShcqyPZ4MCrHEpwoX2z/5++skyKM7Scng47avzRRzw7ZMZ/m9Rr4QWirqIpzTRNP4ChnSI7n2/wA2wclRxkgHGRnXEtG1LjWfMIzlQgLOSAqoMliTgAD1yeANHln6MpaK3x3bqmplpfDdJRApXgA5CtwxZm48q89xz6XOmumqfpuyP1Dd6NqushjE6RIQRApOFOQSpPIO7nAHAyDnG6sr5Z6+2yXO708nxcfjJDRNvFGvBUY9SeDk9+T2AAfTQNJqjk7TR6qvtRVVNRbrhQVFHSxxL4UJlEaxyOwEclQw42jvsHHHY9wN1sTtS19VQGOWnic0yzeOWfGAiLhjwMqWAGeGyQBqzSQPc3UJWRXS517iokkEitUwFCxRAGO3OAS2MBRkcjjXFUyi52+11dJTz1sdZToa+kkJQh3V2Bxw8hZzljjsMAaoQheUSY4UiFPGsMfCxKEX7AYH+ml9SpVvdr3DZ28GpmurxmrWASCBMszFmPCqcfqRjTEBDSbmOFJyT9NJu00K9Q3i5b7qlvjlMtQSzcSKzk4I3DKgNk/T76HxCqaTFjYdr+0GiSH0m/YjK/WUk9RIahZbVMVkSn8AxxbggKRgng4O3k7t+ffTvszM1pozJs3+Cu7YQQDjsMaQXQETfxG5VrvKz01GYklDZALthdue58vlHbPJxjT/ALXTimt1NAI1Tw4lXapyBgdgfUagIt4gjoAPvKr3p/OZfV9LHNQCWcqtOmRUsOGMPdlBHPJVRxr8+x2K4y3estcFK3j0zHxQ7gCNAfKXYnHYg9+eT76/St3pUqqGSNoRMRh0jzjcy8j+oGkf1nbnp7xI0kSzQXXwYawzSmNTVIu/5s8cYwDx3+4Kk7U67AfiHuP2mIDIL8pY6A/9I6imtbVlLVCrpBJvp5AyJNGTlPqdpY5wOw1PxZtrrJb7zEo2rmmqCPqd0ZP0yXH3I99Y0KmCz265W7ZJWJVmajjpYCi7Il/viS2ZGXyqpLYzjGOeWaPgOp7Ap4eiro/XBKHP/wBlYfuurVcut9yIhlxYROyUCXOKL+EUzCSmo/EqRNMDuKttJUnGSVwxGOORyRyd9JSiwWl75eQszQ2yFKUGcMyxl2wqnGVO5kVhzgAc44GJZulqWrrK6w3JJaG87C9G6zYjlIz+XnHIJBBBI3fy6zbna7pVUFffoZfHlLNBdINixTQlexfGQy5VfMMEEc55OlNUVhpKBQIax2/WEdoomvUEnVfWdxnjgRj4UMbNuk54MeCSqZGAFGTtzn1O3RXKz9WNPRtaJZqKA5T4lPE2HGM7hnYeeOc45z3AzLhRP1B1PDZrs9RQWqOmWW2CkhVvFUKBlGUMM8nPsAOPXV63dTTVhqaGwUNOLbbn2PGzGCeVVJ3AKcBTg5yxXng4JIEpDL5kGv3j6jB1sf6gDX2NunLxc4XkEwpolamDckq5JyQfzADH3OfbX26L+PfqOkrYaQtFFI7JNIhWKVgpDIp43MM52g54z6auXuvFRSUhvAanqZGLGOjULnLOWYIPKSB4aknnKkDvzUorhVUHTQqpllgs6uwt5kPiPLKGYllwfIVPPy4B7E+raK8TzNpE1GKLiBGtQWtGmr6mnctFc4dlTQ1zNLETzgox5AwzArg5GAMY0A3zoyt6Vob5JS0pr6CqpVPxW5N9JtO5h5juK+5GSQAPc63aP8QIKCkpo+oLZVUddJCZMrs8KYr32YOQTkHBHGcZ9dZPUXV1x6h6fqKqKlehpYKqCKFRKrNPUbwxUHHO0AcAYyeTxguHlNtojVj1gpRCy0TU73F7lSrHHI1VsGHExVQEVgM4IyTkjg9ufNc6Pttyi6hs9Jco3jjwa9ISB8oDlW492A7nsR7jVi/22/V079P1FfTvS0kTXCY1TmM7mJJDscs7eb1A+y4wST8Pra0FqS6VckktVWxjY8rs7RwDlFyT68txgcj2zpym50gOMRNXqu4m2dO11QjhJTEYoT/ztwP27/ppbUfTtBU2/wCInva04iZFmha3MzQOSFUMN49SMHHP6aJ+p6t7r1DDRQ0r1dDZ2WetSNN+WJA4GPMVBPHr5/bQvKooXqJ6W/rdq6pg+HgMTSfESO7KPPu5Q4GME5JPAHoFWprgjWPp/Rt1mpILZEXhP0DbRJQz+F4rx3C4injycF4UOGI+u1pMt+UDA508kUBQAOB20A9CWaGjroqSImSO0QbFkwBukkLFs47dydo5wQW5xpgjjUNEl2ar1PtKX8oCdJCM6X34gdPLW0dRTJEixyoXpSz4Aq2YBT9B3z9GOmFqpXUUNbGEqEDBHEi5/KwOQRrtamWAK7jUTiMAddp+fXuMVFDELuaioraSTwIbQi+FBC0ZG1pCMmQE4I75JPHGtyxXFulK4R3EmK11+2Ro2UK1DK2fmQMxRGAJAJPC+hVs3erLTWWysa7W80y3GippJK9VTPjIzHa44+ZQM+/lHfGCNUT0VHZJquur0rqm4RtLiXfJEArKDkcEyEY83ZAM8DG4qVUEZrz0I9fy785x0v5TGLfbOlzjgmglEFfSP4tHVLnMbe3HdT6jkfQ+ord6yCkuP8TuE4sN4kg8KujNG9TT1y9iRsIGD9TuH0Izrm03qfpdIqevEs9kdQ0DNzUUSMxCCRO+0gcDHHIH8ujmmqYaulSekmSamlGUkQ7lbVJRagzUwEqtTOLbRSQX2oa209uVRUvbctb634kQmnUfmI4Vhj0Y4xxzq3Oa26ipvdUoeltibaho6dYEVNoYxouA7FuPMcDDHHuWNeauO3WitrZI1dKWB5QjAEEgZAH3OBrAuNnqPjutGrGkjjqqaEJNCQEkKxAMMEc8nn9dIqjhIdZQlQVTe1pidaWJ4bxbLfTP8ZPNukbfE20swiLnOMFSysxIPAbHtrGraqlsHVnwjwU8ttt1a5hdoAzbWwxU54faTxu5BX6DBJTy3Cc2mhSrWiqqSmqKKtkifdJFEjlCVY42nagIY9hzzxmp03R265dYSVdppRHa6KnCKHJYyEgqC+7uWy559FXIB0FEE29SfvDZrA32AmNHU2epjvVVXrFWVzNuoxWSOiOuSSBEhZS3JwCwHy4A82tJrjYIOjad4Z4WutOB4UNUMxwuTljHCBsU5yA7jPqSeNF0nSvTzEsbNR5PJ2ptH7Aga+lNYLNS1InpLTSJOOFZYskfbPb9NU8Fusm/yKe9jMC0Q1V96VhoFohSUtSyyV9xmYNPW4bcQmOduQAGY/KBgHtrQ6lvQstLBbrREr3OZBHR00Y/ykAwGPoAADj7ZPCk65vPU6wStbrJAbldtpHhQrvSEjvux6gD5QfbJHGRqgjf+GyXd6d7pPUl0vEMqkVATdt/usYKkFBkd/l+UAYJ2Xw633MDzVjc6CfalsdItoMlFcJIqinlUm4QrO0qzZbxFkiXlV5yG9jk9znvp/x7nXi/Vn+Kio18Cgn2CnFbUMSC+B5i3yrgZ5A7EHFVqOnut0qktTKluMjSXO5U6iFEhZQfC8zFWOVyccZJ4wWy0eibCiimuLwvBHBCaejppMkpHwAzFuckD0wOTwc51575MSt7lvqAd/r09pSoFrnYe5hD07azarZHTvIJJSTJIyoFBZjk4HoB29+OSTk61deDtr3VKqALCJYljcya8PI17qa7OTKvVrFwpmEUngVG3CThckcg4+2RpXX3p+qjutVXWilYVJq1ee11J2QVeBuDLjA3bgxGSRkg8erlOqFztNLchGapWLQuHidGKsjD2I+wyO2p3pHLOnvz6HvDVhbFp+dLpfIKmkroIoKk1NZUCStqaxlEgKNlYwq/KFI9efTHtesdNcrXQQ19vrno56mV0KShRDlMYSXd+dhkjjgY5HcH/U/RwrDGLrSyVA8V1SuohiSKNuRvXHmAJ9cgDPbQXcbFeJoY4kK3WgqJzNVyW9Ak8kqrtbcrPjOMEbe+ckZxplPxSBRTHkPMHn2J0nGpHVjqJp13UyyW6CDqy0y/BSsknxNA4kp6hfmUnJBCk84zkgdtbb9SdPXGjanF4o4BIBkTHwjtznGGxjnQlbbjRVXVwrqyULEapEpaV9q+CiIQruGIwAGdR3wzNx21SplWh6ZqvibfTTihrY6OHx6VWDAMxdiSPzDjP2xzp/EyGNRdTb3/AE7wcbHJT1h5fGhqun7vR2euoI57iwllJqF2ysAoIJycblUL7evvqtbavp3p23R0AvFAGQZlc1ClpHPdiASfoOOABoUrrfQpFa40tsVRVTwU0tRTQFo5QrHzyA7sckBPQAt3B1jdV0tNDDSSW0wtT1CT+G0UHw8mVYZV1xwVyAD64Oee50alN3BsReC6uFxJ0h1VddWlZ46ehiq6+aVikYhQIrMPQFsE/oDoZ6svfUEsYSpaOghclGpKaTLqRjKyN39fykA85Guq640XiXTwquGSzVdtVaanSVd0M6hRGqx5yjKdxJxx3zr5XJqzq6Sg+DhO9YQZqiZBDB4hCiQrIfmBIHGM57ZHbJ4hswStl5kzhpKAbamfO3UVJJaaKroKyO3XKJHI8eUCGYIzBs9ypC4JyNpDAevF+OS69R7agVctvt0UTpLcngZnG4DfFGwHnUFVAY4PlOSextdPdJI8iUNaTcq2nLTJbkjDUsbHA3M24ZPHrgfQ6Z1j6TigaKe5LG0iRBFpIh/hocY+VT3IwOT2xwBk5jd83PD16Ejbt1+0oCYgF9PSY/SPStPLDDLJRR09rjKyUkIj2yTN/wDJISSTkBccjtyMYGmCBjUUY11okphB6wGbLtJqamppkGTU1NTWmk1NTU1ppyygjtrJrunrbWSRytTmKSN96PC5jO73O0jP651sa80LIrCzC86GK7QHu/R1XVoqS/AXONajxEjrYQPDUjzAHDZ/YY76G6z8OaSBZBHYq0JHICop64kTIe64ZjtA9CADx+7c1MA6UKGHwMR2MM1MviAMTVZ0Yodlx1UyRYmMQmMiyDIIXsRuUgYIz29+dfQ9ARVNVh7VeqlZEyk1TWBTDxwvfJHfvyD7+jgKj21FHGiCVP8A0M5kn/I94tLZ0DPT4kprVbKBzhHMztVFkHur7gD/ANLc+/polp+j6fEiV1XVVVO2NlOJGjjjx6KFOQPTGcY9NE+vdc4CE3bU+pvO8Vvw6dpXpKSno4EgpYI4Yo1CoiKAFA7DX3AHtr3U06L3k1NTU1ppNTU1Naaf/9k="/>
          <p:cNvSpPr>
            <a:spLocks noChangeAspect="1" noChangeArrowheads="1"/>
          </p:cNvSpPr>
          <p:nvPr/>
        </p:nvSpPr>
        <p:spPr bwMode="auto">
          <a:xfrm>
            <a:off x="63502" y="-609600"/>
            <a:ext cx="1266825" cy="1266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 name="Oval 26"/>
          <p:cNvSpPr/>
          <p:nvPr/>
        </p:nvSpPr>
        <p:spPr>
          <a:xfrm>
            <a:off x="75438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78486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81534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8458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20" descr="tek_transparent_original_small_version 2"/>
          <p:cNvPicPr/>
          <p:nvPr/>
        </p:nvPicPr>
        <p:blipFill>
          <a:blip r:embed="rId2" cstate="print"/>
          <a:srcRect/>
          <a:stretch>
            <a:fillRect/>
          </a:stretch>
        </p:blipFill>
        <p:spPr bwMode="auto">
          <a:xfrm>
            <a:off x="228600" y="6324600"/>
            <a:ext cx="1676400" cy="381000"/>
          </a:xfrm>
          <a:prstGeom prst="rect">
            <a:avLst/>
          </a:prstGeom>
          <a:noFill/>
          <a:ln w="9525">
            <a:noFill/>
            <a:miter lim="800000"/>
            <a:headEnd/>
            <a:tailEnd/>
          </a:ln>
        </p:spPr>
      </p:pic>
      <p:sp>
        <p:nvSpPr>
          <p:cNvPr id="8" name="Rectangle 7"/>
          <p:cNvSpPr/>
          <p:nvPr/>
        </p:nvSpPr>
        <p:spPr>
          <a:xfrm>
            <a:off x="4085442" y="4379893"/>
            <a:ext cx="4829594" cy="954107"/>
          </a:xfrm>
          <a:prstGeom prst="rect">
            <a:avLst/>
          </a:prstGeom>
        </p:spPr>
        <p:txBody>
          <a:bodyPr wrap="square">
            <a:spAutoFit/>
          </a:bodyPr>
          <a:lstStyle/>
          <a:p>
            <a:pPr>
              <a:spcBef>
                <a:spcPts val="0"/>
              </a:spcBef>
              <a:spcAft>
                <a:spcPts val="0"/>
              </a:spcAft>
            </a:pP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“…Your leadership ability and your exceptional technical and analytical skills have provided our organization with</a:t>
            </a:r>
            <a:b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b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numerous successes”</a:t>
            </a:r>
          </a:p>
          <a:p>
            <a:pPr>
              <a:spcBef>
                <a:spcPts val="0"/>
              </a:spcBef>
              <a:spcAft>
                <a:spcPts val="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Secretary of Army, Manpower and Reserve Affairs </a:t>
            </a:r>
            <a:r>
              <a:rPr lang="en-US" sz="1400"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AG-1 CP</a:t>
            </a:r>
          </a:p>
        </p:txBody>
      </p:sp>
      <p:cxnSp>
        <p:nvCxnSpPr>
          <p:cNvPr id="38" name="Straight Connector 37"/>
          <p:cNvCxnSpPr/>
          <p:nvPr/>
        </p:nvCxnSpPr>
        <p:spPr>
          <a:xfrm>
            <a:off x="3960125" y="1066800"/>
            <a:ext cx="33394" cy="3924648"/>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85128" y="6310315"/>
            <a:ext cx="4558872" cy="307777"/>
          </a:xfrm>
          <a:prstGeom prst="rect">
            <a:avLst/>
          </a:prstGeom>
          <a:noFill/>
        </p:spPr>
        <p:txBody>
          <a:bodyPr wrap="square">
            <a:spAutoFit/>
          </a:bodyPr>
          <a:lstStyle/>
          <a:p>
            <a:pPr fontAlgn="auto">
              <a:spcBef>
                <a:spcPts val="0"/>
              </a:spcBef>
              <a:spcAft>
                <a:spcPts val="0"/>
              </a:spcAft>
              <a:defRPr/>
            </a:pPr>
            <a:r>
              <a:rPr lang="en-US" sz="1400" dirty="0">
                <a:solidFill>
                  <a:schemeClr val="bg1">
                    <a:lumMod val="50000"/>
                  </a:schemeClr>
                </a:solidFill>
                <a:latin typeface="+mn-lt"/>
                <a:cs typeface="+mn-cs"/>
              </a:rPr>
              <a:t>1 </a:t>
            </a:r>
            <a:r>
              <a:rPr lang="en-US" sz="1400" dirty="0" smtClean="0">
                <a:solidFill>
                  <a:schemeClr val="bg1">
                    <a:lumMod val="50000"/>
                  </a:schemeClr>
                </a:solidFill>
                <a:latin typeface="+mn-lt"/>
                <a:cs typeface="+mn-cs"/>
              </a:rPr>
              <a:t>Overview 2 </a:t>
            </a:r>
            <a:r>
              <a:rPr lang="en-US" sz="1400" dirty="0">
                <a:solidFill>
                  <a:schemeClr val="bg1">
                    <a:lumMod val="50000"/>
                  </a:schemeClr>
                </a:solidFill>
                <a:latin typeface="+mn-lt"/>
                <a:cs typeface="+mn-cs"/>
              </a:rPr>
              <a:t>Capabilities </a:t>
            </a:r>
            <a:r>
              <a:rPr lang="en-US" sz="1400" dirty="0" smtClean="0">
                <a:solidFill>
                  <a:srgbClr val="111CEA"/>
                </a:solidFill>
                <a:latin typeface="+mn-lt"/>
                <a:cs typeface="+mn-cs"/>
              </a:rPr>
              <a:t>3 </a:t>
            </a:r>
            <a:r>
              <a:rPr lang="en-US" sz="1400" dirty="0">
                <a:solidFill>
                  <a:srgbClr val="111CEA"/>
                </a:solidFill>
                <a:latin typeface="+mn-lt"/>
                <a:cs typeface="+mn-cs"/>
              </a:rPr>
              <a:t>Past Performance </a:t>
            </a:r>
            <a:r>
              <a:rPr lang="en-US" sz="1400" dirty="0">
                <a:solidFill>
                  <a:schemeClr val="bg1">
                    <a:lumMod val="50000"/>
                  </a:schemeClr>
                </a:solidFill>
                <a:latin typeface="+mn-lt"/>
                <a:cs typeface="+mn-cs"/>
              </a:rPr>
              <a:t>4 </a:t>
            </a:r>
            <a:r>
              <a:rPr lang="en-US" sz="1400" dirty="0" smtClean="0">
                <a:solidFill>
                  <a:schemeClr val="bg1">
                    <a:lumMod val="50000"/>
                  </a:schemeClr>
                </a:solidFill>
                <a:latin typeface="+mn-lt"/>
                <a:cs typeface="+mn-cs"/>
              </a:rPr>
              <a:t>In Summary</a:t>
            </a:r>
            <a:endParaRPr lang="en-US" sz="1400" dirty="0">
              <a:solidFill>
                <a:schemeClr val="bg1">
                  <a:lumMod val="50000"/>
                </a:schemeClr>
              </a:solidFill>
              <a:latin typeface="+mn-lt"/>
              <a:cs typeface="+mn-cs"/>
            </a:endParaRPr>
          </a:p>
        </p:txBody>
      </p:sp>
      <p:sp>
        <p:nvSpPr>
          <p:cNvPr id="39" name="TextBox 38"/>
          <p:cNvSpPr txBox="1"/>
          <p:nvPr/>
        </p:nvSpPr>
        <p:spPr>
          <a:xfrm>
            <a:off x="-52256" y="4251972"/>
            <a:ext cx="4189113" cy="789960"/>
          </a:xfrm>
          <a:prstGeom prst="rect">
            <a:avLst/>
          </a:prstGeom>
          <a:noFill/>
        </p:spPr>
        <p:txBody>
          <a:bodyPr wrap="square" rtlCol="0">
            <a:spAutoFit/>
          </a:bodyPr>
          <a:lstStyle/>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Period of Performance: 2006 - 2011</a:t>
            </a:r>
          </a:p>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Contract Value: $3,987,000.00</a:t>
            </a:r>
          </a:p>
          <a:p>
            <a:pPr algn="ctr">
              <a:spcAft>
                <a:spcPts val="200"/>
              </a:spcAft>
            </a:pPr>
            <a:r>
              <a:rPr lang="en-US" sz="14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Technologies implemented: J2EE, HTML, XML, .NET, </a:t>
            </a:r>
          </a:p>
        </p:txBody>
      </p:sp>
      <p:sp>
        <p:nvSpPr>
          <p:cNvPr id="41" name="Hexagon 40"/>
          <p:cNvSpPr/>
          <p:nvPr/>
        </p:nvSpPr>
        <p:spPr>
          <a:xfrm>
            <a:off x="2187558" y="1311367"/>
            <a:ext cx="1077124" cy="961149"/>
          </a:xfrm>
          <a:prstGeom prst="hexagon">
            <a:avLst>
              <a:gd name="adj" fmla="val 25000"/>
              <a:gd name="vf" fmla="val 115470"/>
            </a:avLst>
          </a:prstGeom>
          <a:solidFill>
            <a:schemeClr val="tx2">
              <a:lumMod val="40000"/>
              <a:lumOff val="60000"/>
            </a:schemeClr>
          </a:solidFill>
          <a:ln>
            <a:solidFill>
              <a:schemeClr val="tx2"/>
            </a:solidFill>
          </a:ln>
        </p:spPr>
        <p:style>
          <a:lnRef idx="1">
            <a:schemeClr val="accent3"/>
          </a:lnRef>
          <a:fillRef idx="2">
            <a:schemeClr val="accent3"/>
          </a:fillRef>
          <a:effectRef idx="1">
            <a:schemeClr val="accent3"/>
          </a:effectRef>
          <a:fontRef idx="minor">
            <a:schemeClr val="dk1"/>
          </a:fontRef>
        </p:style>
      </p:sp>
      <p:sp>
        <p:nvSpPr>
          <p:cNvPr id="42" name="Hexagon 41"/>
          <p:cNvSpPr/>
          <p:nvPr/>
        </p:nvSpPr>
        <p:spPr>
          <a:xfrm>
            <a:off x="1605292" y="2133641"/>
            <a:ext cx="1077124" cy="961149"/>
          </a:xfrm>
          <a:prstGeom prst="hexagon">
            <a:avLst>
              <a:gd name="adj" fmla="val 25000"/>
              <a:gd name="vf" fmla="val 115470"/>
            </a:avLst>
          </a:prstGeom>
          <a:solidFill>
            <a:schemeClr val="tx2">
              <a:lumMod val="60000"/>
              <a:lumOff val="40000"/>
            </a:schemeClr>
          </a:solidFill>
          <a:ln>
            <a:solidFill>
              <a:schemeClr val="tx2"/>
            </a:solidFill>
          </a:ln>
        </p:spPr>
        <p:style>
          <a:lnRef idx="1">
            <a:schemeClr val="accent2"/>
          </a:lnRef>
          <a:fillRef idx="2">
            <a:schemeClr val="accent2"/>
          </a:fillRef>
          <a:effectRef idx="1">
            <a:schemeClr val="accent2"/>
          </a:effectRef>
          <a:fontRef idx="minor">
            <a:schemeClr val="dk1"/>
          </a:fontRef>
        </p:style>
      </p:sp>
      <p:sp>
        <p:nvSpPr>
          <p:cNvPr id="43" name="Hexagon 42"/>
          <p:cNvSpPr/>
          <p:nvPr/>
        </p:nvSpPr>
        <p:spPr>
          <a:xfrm>
            <a:off x="2774144" y="2133600"/>
            <a:ext cx="1077124" cy="961149"/>
          </a:xfrm>
          <a:prstGeom prst="hexagon">
            <a:avLst>
              <a:gd name="adj" fmla="val 25000"/>
              <a:gd name="vf" fmla="val 115470"/>
            </a:avLst>
          </a:prstGeom>
          <a:solidFill>
            <a:schemeClr val="accent1">
              <a:lumMod val="40000"/>
              <a:lumOff val="60000"/>
            </a:schemeClr>
          </a:solidFill>
          <a:ln>
            <a:solidFill>
              <a:schemeClr val="tx2"/>
            </a:solidFill>
          </a:ln>
        </p:spPr>
        <p:style>
          <a:lnRef idx="1">
            <a:schemeClr val="accent5"/>
          </a:lnRef>
          <a:fillRef idx="2">
            <a:schemeClr val="accent5"/>
          </a:fillRef>
          <a:effectRef idx="1">
            <a:schemeClr val="accent5"/>
          </a:effectRef>
          <a:fontRef idx="minor">
            <a:schemeClr val="dk1"/>
          </a:fontRef>
        </p:style>
      </p:sp>
      <p:sp>
        <p:nvSpPr>
          <p:cNvPr id="44" name="Hexagon 43"/>
          <p:cNvSpPr/>
          <p:nvPr/>
        </p:nvSpPr>
        <p:spPr>
          <a:xfrm>
            <a:off x="1046031" y="1321250"/>
            <a:ext cx="1077124" cy="961149"/>
          </a:xfrm>
          <a:prstGeom prst="hexagon">
            <a:avLst>
              <a:gd name="adj" fmla="val 25000"/>
              <a:gd name="vf" fmla="val 115470"/>
            </a:avLst>
          </a:prstGeom>
          <a:ln w="9525">
            <a:solidFill>
              <a:schemeClr val="tx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5" name="Group 44"/>
          <p:cNvGrpSpPr/>
          <p:nvPr/>
        </p:nvGrpSpPr>
        <p:grpSpPr>
          <a:xfrm>
            <a:off x="436440" y="2140845"/>
            <a:ext cx="1094759" cy="961149"/>
            <a:chOff x="662670" y="1737517"/>
            <a:chExt cx="1094759" cy="961149"/>
          </a:xfrm>
        </p:grpSpPr>
        <p:sp>
          <p:nvSpPr>
            <p:cNvPr id="46" name="Hexagon 45"/>
            <p:cNvSpPr/>
            <p:nvPr/>
          </p:nvSpPr>
          <p:spPr>
            <a:xfrm>
              <a:off x="662670" y="1737517"/>
              <a:ext cx="1077124" cy="961149"/>
            </a:xfrm>
            <a:prstGeom prst="hexagon">
              <a:avLst>
                <a:gd name="adj" fmla="val 25000"/>
                <a:gd name="vf" fmla="val 115470"/>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lstStyle/>
            <a:p>
              <a:endParaRPr lang="en-US" dirty="0"/>
            </a:p>
          </p:txBody>
        </p:sp>
        <p:sp>
          <p:nvSpPr>
            <p:cNvPr id="47" name="TextBox 46"/>
            <p:cNvSpPr txBox="1"/>
            <p:nvPr/>
          </p:nvSpPr>
          <p:spPr>
            <a:xfrm>
              <a:off x="670272" y="1956481"/>
              <a:ext cx="1087157" cy="461665"/>
            </a:xfrm>
            <a:prstGeom prst="rect">
              <a:avLst/>
            </a:prstGeom>
            <a:noFill/>
          </p:spPr>
          <p:txBody>
            <a:bodyPr wrap="none" rtlCol="0">
              <a:spAutoFit/>
            </a:bodyPr>
            <a:lstStyle/>
            <a:p>
              <a:pPr algn="ctr"/>
              <a:r>
                <a:rPr lang="en-US" sz="1200" dirty="0" smtClean="0"/>
                <a:t>Software</a:t>
              </a:r>
            </a:p>
            <a:p>
              <a:pPr algn="ctr"/>
              <a:r>
                <a:rPr lang="en-US" sz="1200" dirty="0" smtClean="0"/>
                <a:t>Development</a:t>
              </a:r>
              <a:endParaRPr lang="en-US" sz="1200" dirty="0"/>
            </a:p>
          </p:txBody>
        </p:sp>
      </p:grpSp>
      <p:sp>
        <p:nvSpPr>
          <p:cNvPr id="48" name="TextBox 47"/>
          <p:cNvSpPr txBox="1"/>
          <p:nvPr/>
        </p:nvSpPr>
        <p:spPr>
          <a:xfrm>
            <a:off x="2969354" y="2339280"/>
            <a:ext cx="697627" cy="461665"/>
          </a:xfrm>
          <a:prstGeom prst="rect">
            <a:avLst/>
          </a:prstGeom>
          <a:noFill/>
        </p:spPr>
        <p:txBody>
          <a:bodyPr wrap="none" rtlCol="0">
            <a:spAutoFit/>
          </a:bodyPr>
          <a:lstStyle/>
          <a:p>
            <a:pPr algn="ctr"/>
            <a:r>
              <a:rPr lang="en-US" sz="1200" dirty="0" smtClean="0"/>
              <a:t>System</a:t>
            </a:r>
          </a:p>
          <a:p>
            <a:pPr algn="ctr"/>
            <a:r>
              <a:rPr lang="en-US" sz="1200" dirty="0" smtClean="0"/>
              <a:t>Testing</a:t>
            </a:r>
            <a:endParaRPr lang="en-US" sz="1200" dirty="0"/>
          </a:p>
        </p:txBody>
      </p:sp>
      <p:sp>
        <p:nvSpPr>
          <p:cNvPr id="49" name="TextBox 48"/>
          <p:cNvSpPr txBox="1"/>
          <p:nvPr/>
        </p:nvSpPr>
        <p:spPr>
          <a:xfrm>
            <a:off x="2219750" y="1605004"/>
            <a:ext cx="1063112" cy="430887"/>
          </a:xfrm>
          <a:prstGeom prst="rect">
            <a:avLst/>
          </a:prstGeom>
          <a:noFill/>
        </p:spPr>
        <p:txBody>
          <a:bodyPr wrap="none" rtlCol="0">
            <a:spAutoFit/>
          </a:bodyPr>
          <a:lstStyle/>
          <a:p>
            <a:pPr algn="ctr"/>
            <a:r>
              <a:rPr lang="en-US" sz="1100" dirty="0" smtClean="0"/>
              <a:t>Requirements</a:t>
            </a:r>
          </a:p>
          <a:p>
            <a:pPr algn="ctr"/>
            <a:r>
              <a:rPr lang="en-US" sz="1100" dirty="0" smtClean="0"/>
              <a:t>Analysis</a:t>
            </a:r>
            <a:endParaRPr lang="en-US" sz="1100" dirty="0"/>
          </a:p>
        </p:txBody>
      </p:sp>
      <p:sp>
        <p:nvSpPr>
          <p:cNvPr id="50" name="TextBox 49"/>
          <p:cNvSpPr txBox="1"/>
          <p:nvPr/>
        </p:nvSpPr>
        <p:spPr>
          <a:xfrm>
            <a:off x="1611328" y="2316487"/>
            <a:ext cx="1079143" cy="461665"/>
          </a:xfrm>
          <a:prstGeom prst="rect">
            <a:avLst/>
          </a:prstGeom>
          <a:noFill/>
        </p:spPr>
        <p:txBody>
          <a:bodyPr wrap="none" rtlCol="0">
            <a:spAutoFit/>
          </a:bodyPr>
          <a:lstStyle/>
          <a:p>
            <a:pPr algn="ctr"/>
            <a:r>
              <a:rPr lang="en-US" sz="1200" dirty="0" smtClean="0"/>
              <a:t>Program</a:t>
            </a:r>
          </a:p>
          <a:p>
            <a:pPr algn="ctr"/>
            <a:r>
              <a:rPr lang="en-US" sz="1200" dirty="0" smtClean="0"/>
              <a:t>Management</a:t>
            </a:r>
            <a:endParaRPr lang="en-US" sz="1200" dirty="0"/>
          </a:p>
        </p:txBody>
      </p:sp>
      <p:sp>
        <p:nvSpPr>
          <p:cNvPr id="51" name="TextBox 50"/>
          <p:cNvSpPr txBox="1"/>
          <p:nvPr/>
        </p:nvSpPr>
        <p:spPr>
          <a:xfrm>
            <a:off x="1070416" y="1529501"/>
            <a:ext cx="1062663" cy="461665"/>
          </a:xfrm>
          <a:prstGeom prst="rect">
            <a:avLst/>
          </a:prstGeom>
          <a:noFill/>
        </p:spPr>
        <p:txBody>
          <a:bodyPr wrap="none" rtlCol="0">
            <a:spAutoFit/>
          </a:bodyPr>
          <a:lstStyle/>
          <a:p>
            <a:pPr algn="ctr"/>
            <a:r>
              <a:rPr lang="en-US" sz="1200" dirty="0" smtClean="0"/>
              <a:t>Design </a:t>
            </a:r>
          </a:p>
          <a:p>
            <a:pPr algn="ctr"/>
            <a:r>
              <a:rPr lang="en-US" sz="1200" dirty="0" smtClean="0"/>
              <a:t>And Analysis</a:t>
            </a:r>
            <a:endParaRPr lang="en-US" sz="1200" dirty="0"/>
          </a:p>
        </p:txBody>
      </p:sp>
      <p:pic>
        <p:nvPicPr>
          <p:cNvPr id="34" name="Picture 4"/>
          <p:cNvPicPr>
            <a:picLocks noChangeAspect="1" noChangeArrowheads="1"/>
          </p:cNvPicPr>
          <p:nvPr/>
        </p:nvPicPr>
        <p:blipFill>
          <a:blip r:embed="rId3" cstate="print"/>
          <a:srcRect/>
          <a:stretch>
            <a:fillRect/>
          </a:stretch>
        </p:blipFill>
        <p:spPr bwMode="auto">
          <a:xfrm>
            <a:off x="4611642" y="1194721"/>
            <a:ext cx="3666385" cy="3200400"/>
          </a:xfrm>
          <a:prstGeom prst="rect">
            <a:avLst/>
          </a:prstGeom>
          <a:noFill/>
          <a:ln w="9525">
            <a:noFill/>
            <a:miter lim="800000"/>
            <a:headEnd/>
            <a:tailEnd/>
          </a:ln>
          <a:effectLst/>
        </p:spPr>
      </p:pic>
      <p:sp>
        <p:nvSpPr>
          <p:cNvPr id="35" name="Hexagon 34"/>
          <p:cNvSpPr/>
          <p:nvPr/>
        </p:nvSpPr>
        <p:spPr>
          <a:xfrm>
            <a:off x="2154666" y="2895600"/>
            <a:ext cx="1077124" cy="961149"/>
          </a:xfrm>
          <a:prstGeom prst="hexagon">
            <a:avLst>
              <a:gd name="adj" fmla="val 25000"/>
              <a:gd name="vf" fmla="val 115470"/>
            </a:avLst>
          </a:prstGeom>
          <a:solidFill>
            <a:schemeClr val="tx2">
              <a:lumMod val="40000"/>
              <a:lumOff val="60000"/>
            </a:schemeClr>
          </a:solidFill>
          <a:ln>
            <a:solidFill>
              <a:schemeClr val="tx2"/>
            </a:solidFill>
          </a:ln>
        </p:spPr>
        <p:style>
          <a:lnRef idx="1">
            <a:schemeClr val="accent3"/>
          </a:lnRef>
          <a:fillRef idx="2">
            <a:schemeClr val="accent3"/>
          </a:fillRef>
          <a:effectRef idx="1">
            <a:schemeClr val="accent3"/>
          </a:effectRef>
          <a:fontRef idx="minor">
            <a:schemeClr val="dk1"/>
          </a:fontRef>
        </p:style>
      </p:sp>
      <p:sp>
        <p:nvSpPr>
          <p:cNvPr id="36" name="Hexagon 35"/>
          <p:cNvSpPr/>
          <p:nvPr/>
        </p:nvSpPr>
        <p:spPr>
          <a:xfrm>
            <a:off x="1013139" y="2905483"/>
            <a:ext cx="1077124" cy="961149"/>
          </a:xfrm>
          <a:prstGeom prst="hexagon">
            <a:avLst>
              <a:gd name="adj" fmla="val 25000"/>
              <a:gd name="vf" fmla="val 115470"/>
            </a:avLst>
          </a:prstGeom>
          <a:ln w="9525">
            <a:solidFill>
              <a:schemeClr val="tx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TextBox 36"/>
          <p:cNvSpPr txBox="1"/>
          <p:nvPr/>
        </p:nvSpPr>
        <p:spPr>
          <a:xfrm>
            <a:off x="2171562" y="3064473"/>
            <a:ext cx="1071127" cy="600164"/>
          </a:xfrm>
          <a:prstGeom prst="rect">
            <a:avLst/>
          </a:prstGeom>
          <a:noFill/>
        </p:spPr>
        <p:txBody>
          <a:bodyPr wrap="none" rtlCol="0">
            <a:spAutoFit/>
          </a:bodyPr>
          <a:lstStyle/>
          <a:p>
            <a:pPr algn="ctr"/>
            <a:r>
              <a:rPr lang="en-US" sz="1100" dirty="0" smtClean="0"/>
              <a:t>Development</a:t>
            </a:r>
          </a:p>
          <a:p>
            <a:pPr algn="ctr"/>
            <a:r>
              <a:rPr lang="en-US" sz="1100" dirty="0" smtClean="0"/>
              <a:t>Modernization</a:t>
            </a:r>
          </a:p>
          <a:p>
            <a:pPr algn="ctr"/>
            <a:r>
              <a:rPr lang="en-US" sz="1100" dirty="0" smtClean="0"/>
              <a:t>Enhancement</a:t>
            </a:r>
            <a:endParaRPr lang="en-US" sz="1100" dirty="0"/>
          </a:p>
        </p:txBody>
      </p:sp>
      <p:sp>
        <p:nvSpPr>
          <p:cNvPr id="52" name="TextBox 51"/>
          <p:cNvSpPr txBox="1"/>
          <p:nvPr/>
        </p:nvSpPr>
        <p:spPr>
          <a:xfrm>
            <a:off x="1143899" y="3215272"/>
            <a:ext cx="849913" cy="461665"/>
          </a:xfrm>
          <a:prstGeom prst="rect">
            <a:avLst/>
          </a:prstGeom>
          <a:noFill/>
        </p:spPr>
        <p:txBody>
          <a:bodyPr wrap="none" rtlCol="0">
            <a:spAutoFit/>
          </a:bodyPr>
          <a:lstStyle/>
          <a:p>
            <a:pPr algn="ctr"/>
            <a:r>
              <a:rPr lang="en-US" sz="1200" dirty="0" smtClean="0"/>
              <a:t>Customer</a:t>
            </a:r>
          </a:p>
          <a:p>
            <a:pPr algn="ctr"/>
            <a:r>
              <a:rPr lang="en-US" sz="1200" dirty="0" smtClean="0"/>
              <a:t>Support</a:t>
            </a:r>
            <a:endParaRPr lang="en-US" sz="1200" dirty="0"/>
          </a:p>
        </p:txBody>
      </p:sp>
      <p:graphicFrame>
        <p:nvGraphicFramePr>
          <p:cNvPr id="53" name="Table 52"/>
          <p:cNvGraphicFramePr>
            <a:graphicFrameLocks noGrp="1"/>
          </p:cNvGraphicFramePr>
          <p:nvPr>
            <p:extLst>
              <p:ext uri="{D42A27DB-BD31-4B8C-83A1-F6EECF244321}">
                <p14:modId xmlns:p14="http://schemas.microsoft.com/office/powerpoint/2010/main" val="3239673032"/>
              </p:ext>
            </p:extLst>
          </p:nvPr>
        </p:nvGraphicFramePr>
        <p:xfrm>
          <a:off x="533401" y="5348565"/>
          <a:ext cx="8000999" cy="671235"/>
        </p:xfrm>
        <a:graphic>
          <a:graphicData uri="http://schemas.openxmlformats.org/drawingml/2006/table">
            <a:tbl>
              <a:tblPr/>
              <a:tblGrid>
                <a:gridCol w="914400"/>
                <a:gridCol w="914400"/>
                <a:gridCol w="838200"/>
                <a:gridCol w="762000"/>
                <a:gridCol w="838200"/>
                <a:gridCol w="956278"/>
                <a:gridCol w="870882"/>
                <a:gridCol w="992240"/>
                <a:gridCol w="914399"/>
              </a:tblGrid>
              <a:tr h="395565">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Database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System Administration</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Application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Logistics / Supply</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Website / SharePoint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Data / Operation Center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Helpdesk Support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Documentation / Reporting</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000" b="1" dirty="0">
                          <a:solidFill>
                            <a:schemeClr val="bg1"/>
                          </a:solidFill>
                          <a:latin typeface="Calibri"/>
                          <a:ea typeface="Times New Roman"/>
                          <a:cs typeface="Times New Roman"/>
                        </a:rPr>
                        <a:t>Program Management</a:t>
                      </a:r>
                      <a:endParaRPr lang="en-US" sz="1000" b="1" dirty="0">
                        <a:solidFill>
                          <a:schemeClr val="bg1"/>
                        </a:solidFill>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214035">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a:latin typeface="Calibri"/>
                          <a:ea typeface="Times New Roman"/>
                          <a:cs typeface="Times New Roman"/>
                        </a:rPr>
                        <a:t>√</a:t>
                      </a:r>
                      <a:endParaRPr lang="en-US" sz="120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45720" marR="0" algn="ctr">
                        <a:spcBef>
                          <a:spcPts val="0"/>
                        </a:spcBef>
                        <a:spcAft>
                          <a:spcPts val="0"/>
                        </a:spcAft>
                      </a:pPr>
                      <a:r>
                        <a:rPr lang="en-US" sz="1200" dirty="0">
                          <a:latin typeface="Calibri"/>
                          <a:ea typeface="Times New Roman"/>
                          <a:cs typeface="Times New Roman"/>
                        </a:rPr>
                        <a:t>√</a:t>
                      </a:r>
                      <a:endParaRPr lang="en-US" sz="1200" dirty="0">
                        <a:latin typeface="Times New Roman"/>
                        <a:ea typeface="Times New Roman"/>
                        <a:cs typeface="Times New Roman"/>
                      </a:endParaRPr>
                    </a:p>
                  </a:txBody>
                  <a:tcPr marL="49707" marR="497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bl>
          </a:graphicData>
        </a:graphic>
      </p:graphicFrame>
      <p:pic>
        <p:nvPicPr>
          <p:cNvPr id="54" name="Picture 53"/>
          <p:cNvPicPr>
            <a:picLocks noChangeAspect="1"/>
          </p:cNvPicPr>
          <p:nvPr/>
        </p:nvPicPr>
        <p:blipFill>
          <a:blip r:embed="rId4"/>
          <a:stretch>
            <a:fillRect/>
          </a:stretch>
        </p:blipFill>
        <p:spPr>
          <a:xfrm>
            <a:off x="4072635" y="1202886"/>
            <a:ext cx="1419225" cy="542925"/>
          </a:xfrm>
          <a:prstGeom prst="rect">
            <a:avLst/>
          </a:prstGeom>
        </p:spPr>
      </p:pic>
      <p:pic>
        <p:nvPicPr>
          <p:cNvPr id="55" name="Picture 54"/>
          <p:cNvPicPr>
            <a:picLocks noChangeAspect="1"/>
          </p:cNvPicPr>
          <p:nvPr/>
        </p:nvPicPr>
        <p:blipFill rotWithShape="1">
          <a:blip r:embed="rId5"/>
          <a:srcRect l="47000" t="31333" r="29000" b="52667"/>
          <a:stretch/>
        </p:blipFill>
        <p:spPr>
          <a:xfrm>
            <a:off x="7877444" y="1219200"/>
            <a:ext cx="954823" cy="477412"/>
          </a:xfrm>
          <a:prstGeom prst="rect">
            <a:avLst/>
          </a:prstGeom>
        </p:spPr>
      </p:pic>
      <p:pic>
        <p:nvPicPr>
          <p:cNvPr id="56" name="Picture 55"/>
          <p:cNvPicPr>
            <a:picLocks noChangeAspect="1"/>
          </p:cNvPicPr>
          <p:nvPr/>
        </p:nvPicPr>
        <p:blipFill>
          <a:blip r:embed="rId6"/>
          <a:stretch>
            <a:fillRect/>
          </a:stretch>
        </p:blipFill>
        <p:spPr>
          <a:xfrm>
            <a:off x="7634543" y="3505987"/>
            <a:ext cx="1342514" cy="488187"/>
          </a:xfrm>
          <a:prstGeom prst="rect">
            <a:avLst/>
          </a:prstGeom>
        </p:spPr>
      </p:pic>
      <p:pic>
        <p:nvPicPr>
          <p:cNvPr id="57" name="Picture 56"/>
          <p:cNvPicPr>
            <a:picLocks noChangeAspect="1"/>
          </p:cNvPicPr>
          <p:nvPr/>
        </p:nvPicPr>
        <p:blipFill>
          <a:blip r:embed="rId7"/>
          <a:stretch>
            <a:fillRect/>
          </a:stretch>
        </p:blipFill>
        <p:spPr>
          <a:xfrm>
            <a:off x="3573757" y="4000398"/>
            <a:ext cx="1700126" cy="198348"/>
          </a:xfrm>
          <a:prstGeom prst="rect">
            <a:avLst/>
          </a:prstGeom>
        </p:spPr>
      </p:pic>
    </p:spTree>
    <p:extLst>
      <p:ext uri="{BB962C8B-B14F-4D97-AF65-F5344CB8AC3E}">
        <p14:creationId xmlns:p14="http://schemas.microsoft.com/office/powerpoint/2010/main" val="2346781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9067800" y="76200"/>
            <a:ext cx="76200" cy="60960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0"/>
            <a:ext cx="9144000" cy="1066800"/>
          </a:xfrm>
          <a:prstGeom prst="rect">
            <a:avLst/>
          </a:prstGeom>
          <a:solidFill>
            <a:srgbClr val="111CEA"/>
          </a:solidFill>
          <a:ln>
            <a:solidFill>
              <a:srgbClr val="111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28600" y="-76200"/>
            <a:ext cx="8915400" cy="1143000"/>
          </a:xfrm>
        </p:spPr>
        <p:txBody>
          <a:bodyPr rtlCol="0">
            <a:normAutofit/>
          </a:bodyPr>
          <a:lstStyle/>
          <a:p>
            <a:pPr algn="l"/>
            <a:r>
              <a:rPr lang="en-US" sz="3200" dirty="0" smtClean="0">
                <a:solidFill>
                  <a:schemeClr val="bg1"/>
                </a:solidFill>
                <a:latin typeface="+mn-lt"/>
              </a:rPr>
              <a:t>Metrics based evaluations</a:t>
            </a:r>
            <a:r>
              <a:rPr lang="en-US" sz="2400" dirty="0"/>
              <a:t> </a:t>
            </a:r>
          </a:p>
        </p:txBody>
      </p:sp>
      <p:sp>
        <p:nvSpPr>
          <p:cNvPr id="7" name="Rectangle 6"/>
          <p:cNvSpPr/>
          <p:nvPr/>
        </p:nvSpPr>
        <p:spPr>
          <a:xfrm>
            <a:off x="0" y="6126165"/>
            <a:ext cx="9144000" cy="4603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082" name="AutoShape 2"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ata:image/jpeg;base64,/9j/4AAQSkZJRgABAQAAAQABAAD/2wBDAAkGBwgHBgkIBwgKCgkLDRYPDQwMDRsUFRAWIB0iIiAdHx8kKDQsJCYxJx8fLT0tMTU3Ojo6Iys/RD84QzQ5Ojf/2wBDAQoKCg0MDRoPDxo3JR8lNzc3Nzc3Nzc3Nzc3Nzc3Nzc3Nzc3Nzc3Nzc3Nzc3Nzc3Nzc3Nzc3Nzc3Nzc3Nzc3Nzf/wAARCACHAMADASIAAhEBAxEB/8QAHAAAAQQDAQAAAAAAAAAAAAAAAAQFBgcBAwgC/8QAVBAAAQIEAgQGDAgKBwkAAAAAAQIDAAQFEQYhBxIxQRNRYXGBkRQXIjJVc5OhscHR0hUjNkJScpSzJDVig5KissLh4hYmMzRDU2NEVmR0gqPD0/D/xAAZAQACAwEAAAAAAAAAAAAAAAAABAECAwX/xAAyEQACAgEDAQUHAwQDAAAAAAABAgADEQQSITEFEzNBoRUiUmFxgZEUMlE0QkPB0eHw/9oADAMBAAIRAxEAPwCaY8xzPYRqEswKTLzTM02pbbhmyhQ1SAoFOofpDfvhooWlKpVusSlMYoMq25ML1Qtc8ohIAJJ/s88gYQ6ePxjQvEzH7TURbRrnjukeMX92qOjXRWaN5HMRsudbgonRKRZIj1GBGY50ejfXpuZkKTMzkmw2+8w2VhpxwoCrC9r2NuqIlgHHU7i6oTMuqlMSjMu0HFuJmSs90SAANQcRiXV8Xok+P+HX+yYqvQPnP1hX+gz6VwxWimpmPUTB2IsVf5lvPzDMtLuPzLiGWm0lS1rVZKQNpJOwRW9d0sSzMwZbD0iqou62qHVEpQfqgAlXmhBprrr4mJehML1WS2H5i21WZCU82RPVC7QtRZQUl2suNpXNuuqaQs58GhOVhxXN/NF0pVK+8fmUaxms2LGt3SFjZpIfdw9qMKGWtIvhPXeF1C0vImX22KvS+B11BAdlnNcXJ3pIBHWYtIpvvivdImCJSZZXXKXLhuflrOuNt5JfSk3OX0rXzG3ffK0LZS3DLiSyWryrZlhDMRCMfY2ncIzUqhulszbMylRC1TJbIULXFgg8cTSXXwjDa7W1kg+aKp07d9R/zv7sZ6dQ9gVukvc5WssJqRpkn1qCW8NsqUdiUzqiT0cHG3ttVj/dM/aXP/VEO0a/L2jDjdcH/ZcjonUHEOqGNQKqW27JlQ1li7syqGtMbiHNSew+Wstjc1c9SkCJHSNJuG6gQl99cgs5Wmk6qf0hceeJTUaPTqmwpifkpeYbULFLjYMVFj7Rt8DSrlToaluSTYKnmHFFSmk7yCcyOO+YiidxYcEYMl++TkHMudp1t1pLjTiVoULpUk3BHJGyOdMG4yqGGJpCEOKeppV8bKnMZ70HcfMd/GL/AKVUparU+XnpFzhJd9AWhVrZco3HkjO7TtSeek0puWwcdYsgvGLwlqk8zTqfMzsydVqXaU4s8gF4wHPE2zI9M4uZZx5L4d7jVcYJWveHTYpT+iD1iJWLbo5bnanNTVYfq3ClM2uYMwlZzKVXunqsBzC0dJ4dqjVaosnUWCNV9oKIG47x0G8M6ijuwpi1F3eEiOUEEELRmU7p4/GFC8TM/tNRFtGny6pPjF/dqiU6ePxhQvEzP7TURbRp8uqT4xf3ao61f9L9jOZd/UCdFCMxgRmOTOnENd/Es9/y6/2TFV6BknsutKy1Q0wOXauLVrWdHnfEL9BirdAiRw1bVYX1JcX5PjIar8B/tFrPGWNGmaXWzjEPLHcPyqFINvokg+rrj1o1xy3hzWp1TSrsB5zXS6lNyyo7bjaUm27MRZuOsKM4qpRZ7lucZuqWeIvqk7QeQ2z/AIRQdYpM/RJ1cnU5Zxl1JIBIOqscaVbFD/45w1QyXVd23lF7Veqzes6YkahK1GXTMyMw1MMKGS21BQ64U6oIIIuDtEcuUqpz9ImuyaZNOyz2WsUKsFD8obCOeLNwppXC1olcStoaCiAmcauEj66d3OPNC9uidOV5E2r1atw3BlrgAAACwGwRUunbvqP+d/di2G3EOtpcbWlSFC6VJNwRFT6du+o/5392M9L4wl9T4RkO0a/L6ieNc+5cjouOdNGvy+onjXPuXI6LjXtDxB9JTR+HMx4cSFpKVC6SLEHfHuMQlG5zdjuiooGKZuRaSEy51XmEjchW7oII6ImGhStuNT8zQ3lksuILzAv3qh3w6QQeg8ceNObSRV6W6ANZbC0njNiPbET0fzCpbGdJcQVXU/wagDa4IIz67x1/F02T/E5fh38TpCK000VkokJWhSpKpiccStbaTmUBXcjpVbqMWQ4oJBUo2SASTfYIpzDaTjXSg/ViouSMmQtBOY1U3S2kchN19fHHP068lz0EdvPAUechmKKC/huq9gTStdRZQ4FgWBunPqUFDmtE/wBCVbIXO0V5zI/hDAJ2blgDivY9Jhz00UVU5RWKsym7sish0WvdpW3qOqea8VJQqm5R6zJVFk5y7yVkD5ydih0i4h8H9RR84mR3F3HSdRwRok5hqblmpiXWlbTqQtCkm4IIvG+OTOmOZTunj8YUHxMx6WoiujQ/16pPjF/dqia6dpRa2KROjvGluNK/6gkg/qRBNH8wiVxrSHnSAjhykkm3fJKR5yI61POm+xnMu8cTpERmPIj1HJnTiOsAqpU4BtLC/QYq3QJ/aVv6sv8A+SLHxdPIpuGalNuKCQ3LqsTxkWA6yIgGgiUW3JVacVkhxxtlIIIuUAkn9cDoMMpxQ/2i783LLVhFVKVJVaWMtUZVqYZO1Libi/JxQnkqu29XahSlqAflw26lPGhQ9oPWIdYX5UzbhhKmxLojCGnH8OTCyoZiVmFXy4kr29fXvirJhh6Vfdl5lpbTzSilbaxYpI3R1YReKN00yzLOLGXG0gLelErctvUFKAPUPNHQ0eoZm2NzEtTQqruEk+hOsuTVKmaS6SrsFQU0SdiFX7noINuQwg07d9R/zv7saNBks4ahVpqxDQbbbvbIm5Nur0xv07d9R/zv7sVAA1fEkknTZMh2jX5fUTxrn3LkdFxzpo1+X1E8a59y5HRcV7Q8QfSX0fhzMYJsYzCOrVGVpNPen550Ny7CCpajmeYDeeSEgCekbJx1lO6bZxD2JJSVQbqlpUKVxArVs6kjrENGiyRXPY2kSnvZYLfXluAtn0qEMeIKsutVmcqb10mYc1gknvUjIDoAEXDomwyqj0ldTnGymcnwkhJ2oa2pFtxN7no4o6thFOnC+c5iDvbyfKKdLNaFLwo9KoXaYn7y6OMJI7s9Xphp0VzdDoeGwucqsgzOTbhcdQ5MoCkJ2JBF8she3LEdxc6vGukaXpUoomXl19jlQOSQDd1Q5d3OBEqGiGhHMzU7+kn2QuQiVBGOCeZvl3sLKBxJHP1/DM/JPykzWqapl5tSFp7KRsI5451nGRKzb8uHUPBtZQHEEFKwDkoEZZ7Yuc6IaEf9rnf0k+yIZpGwO1hdiTmac687LOFTbvC5lKtqdg2GxHVGmlepWKqTzM9QtjLuYDiTPQxWxOUBdJdXd6QVZAP+Uc09RuOqLFEc34CrXwDimUm1LKZdw8C/xaisrnmNj0R0ekgpBGYtGGrr2WEjoZvprN6Y8xGrE9El8QUWZp0zdIdT3KxtQoZhQ6Y52r1EqOHagZSotLacSdZt5F9RY3KSr1bQes9PAgwnn5KVqDCpedl2n2VbUOIChFaNQ1XGMiTdQLOfOVzhPSpJLk25bEWtLzDaQnslKdZDtt+Ww+aJM/pBwuy2F/DDLl9zYKj1AQ3z+izDE2oqaZmZNRNz2O+bcwCrgDmAjRLaJMNMuazqp+YRb+zXMBI60BJ88Wb9OTnkSF78ccSH4txbP47nWqDQpR0SynAoJV3zpGesu2SUg558Q35Ra2EaGjD1AlaaFBxbabuuAWC1nNRA4rwppFGptGZ4KmSbUug7dROauc7TDhGdtgYbFGBL11lTuY5MpbSXPT1B0iM1WU12lBhsoWQdRwd0Ck7jzcxiY4f0m0OpS6TUHhTpm3xjbxJSD+Su2fmiYzUpLzjZammG3mztQ4kKB64iNR0X4XnVFaJR2TWTtlXikAcQSbpHVFxZU6hXHTzle7sViUPXyiupaQsMyMuXRU2phY2NS/dqJ9XOYpeozVVxxiVTjMqpyafslDTd1JZQNl1WyAvmT6wItRjRHhptwKdXUH0/QXMaoPSkA+eJfSqPT6QzwNMk2pZG8NptfnO+LJbXUMpkmVaqy39/AjfgvDjeGaG3IhYcfUeEfdAtrrO3oGQHNEE07Hu6OPG/uxbW6I/X8G0TEU0iZq8s6862nVQRMuICRyBKgIyqt2272mllW6vYsorBE/L0vF1Mn51zg5ZhxZcXYm12lpGzlUIubtlYV8IqP5lXsjx2rsI+DXftj3vwdq/CIP4td+2Pe/G911FrZOZlXXbWuBiN1W0t0SVbUKcxMTzvzRbg0dKjnbmBiuq3X8Q46nW2Uy7rqEn4qUlUKUhBPzlHj5VWA5IuKUwDhaVtqUZhZBuC8S4R+kTD/LSsvKI4OXZaZRuS2kJHmiq3VV8ouT85ZqrH4cyt8D6MhIPN1LEJS7MIOs3KpzQg7io/OPJsHLEvxrXUYdw9MzmslLxHBy6T85w7PWeiJBleGCv4So+IXm3auw++psWQkTLqEp5kpUB02jE2l3DWTQVbEwkgugykAon6w8kqXrdjtLVmTkFKVflJA6Itm0M+HcOUvDjLrVIZdZadVrqQp9bg1uPuibbN0PFxEXOHctJqXYgEzaGTGdHFcwzPyAsHXGiWSdiXBmk9YEPVxGmcYbm5ZyXcKwhxJSrUWUKseIjMRRTggy5GRicqnuk5gcoJjoHRhXfhrCsshxetNSYEu9c3J1RZKjzix641DRfhAAAU12w2fhj3vw40TBVCoM4Zuky77Dyk6qj2W6oKHEUlRB6oc1GortTGORFKKHrbOeIwaQa7VKVVpdqnzimUKlwopCUm51lC+YPEIjbeOcQt3vPJV9dpHsiyq09h5mYR8NCR4fU7jshCSrVvuuNl7whTW8HMkaqpBJGzVZHshAjnrEb6X74t3235ZkLa0hV1tJ1lSrvKpr2EQtY0k1JCfj5KXcPGlRT5s4kiq7g0k3MkSf8AQHsjUqr4Hc79qnK55UH1QYP8ygW4f5xETGkyWNuHpr4yzLawfMbQ4y2kSgvAcKuYlyf8xon9m8aFzeA3RYt01PMyEHzCN0tScHTxtKyrDp/0gpVurZEjM3rfUk+7Ypj9J1ylzuUrPy7h4gsX6ocNa4vlbniMLwJh9XddjOJ5nVD1xoVJUigruivzEpb/AAlTIWP0VXieY0LbkGbQPz/zJfBEOmNIFHlUarS35xWy7bdum5sIZJnSbNrB7FprTfK46VeoRGRKv2hp06tLLvBrDjinpnHGIJ1Wqw+lo3ySw0CTyZ3hOZTFVSJKm6s5nf4xS0jPkNh1RG6YN2opPuITLidnJZnN6YaR9ZYENkziygy6SXKkwbbQg6x6hnFaM4JxBMG6pVKPGuj+MODGjmrrTd1+VaPFrE+qDJ/iU/W6t/2Vf+9JKntIVBbNkOTDv1GT67Qhd0l04X4KQnFncVaoB88IWtGLtgXaskcaUS/r1vVC1GjSRv3dQmlDiASPVBlpG/tFvID8RXTMcMVCTqcwqVVLokZcvKUpQVcZ5eaIPh7SfXX6zT26oJXsKYdS2vVZKSNY2uDfcSLw4aQ6XI4Twu+zIvPcLU3G2FFxV+4Sdc257W6Yg9cptWYwpR352VZZkFBXYz7Z7tXCDXBVxZC4h/S1KU98dZtvuVRvPI6/mWDjvGeIKTi1ukUfsZQdQ0ltLjWsStZsBe432hNJ6Qa9KTdRpdfk5dqoNS7i2ChNgHEoKgFC+YIGRB5IiuLJ5+tYro05Ir1Jual5QsqVbuHSqySduxVtsSRWCqrKs1nEGJZ5uYnEyT3BhGZKi2U6xNgMhkABGmytUAYDOPvmaF3LEg8TdS9INXmcF1epzD0n2fLPoQwng7ApITe6b57TCGf0j4hYw7Sp5pUmH5p2ZS5dg6tkFOrYX/KiK0ugS05gyq1px10TMm+hppsEapB1b3yvfuvNGqrW/oZQc/8AHnM+lEaimrd08/8AUzN1mOvl/uTvEOkCvKqsvR6G2wiYU20FurSCVOKSFEDWyAF98TLA83iOYlptGKWG2n23QGlISAHEaozyJBzvFY4pdwvMPLankz8pVZeWZAfZSlbcx8Wki43EXsdmzaYkug92oLkqkmYccXJJWjgCtRNl2OuBfdbV2csL3VgU5AxN6nJtwTnMeMbYXqFerLDspwSGkMBCluK36yjkOkQildGazYzdStyNN+2LGJhvqlYkaYkGbeCVHvW0gqWvmSMzCGB1lLNFpy5ss85HZXRzRmVAvuzcwbZpU4Ej9UA+eHJvCmHpJvXMgwAkXK3e66yYSv1XENRyo1LEsg7JieITlxhIueuEn9DJypELxFWn5k7S2z3KObi8wgwJQJUOKas/MjA/Jm2cxLhek3RLpYdcRsTLNA2P1tnnhmmcd1aeVqUOl6oOxakKdUeYDIeeJNKYTw9TLOmTaJT8+YWV25czYRmZxZh6nAo7MbJGWowkr9EHMo62/wCSwIPl/wByHfBmNq3fslbzDSs7OOBsdSc+sQolNGcwbGbqDaOMNN39ML53SVJoBElIvunjcIQPXDHN6Raw6T2M3Ly6T+SVkdJy80V93rFGOiU5Zi5klk9HVHZN5lyamDbYpzVHRqgHzw7N4fw/I5iSlEaud1gXHSYquaxRXZonhqm/Y7kWQP1QIa3nnX1az7zjh41qKvTEbl8hK/rtNX4df5l1rruHpC6ez5FojMoQtN+oZwgmMfUBo2RMOu8qGlW89oqC4AsMhGIN5lW7Wt/tUCWc/pLkU3DEjML+sUpHphA9pNfJIYpiANxW8fZEAgg3GYt2lqW/ukvc0i1tdwluSb5Q0okdavVCV3HOIHAR2U2j6jQvEagiNzTE6u89WMX1HFtTVqCcn1uD5us0hVvNCGYxQ9MshmZnH3GsrIUnuRbZlCSfMrqo7JKt9gLwjU7TknKXUev2w7TWrICQxmqEsuTkxWKlKlaVpKgtBBSoJsU2zFuKFDtWbmDZ6bccJ2lxaj6YQNqYUbMSClA71AeuN/BspTrOy7LY41EeyB66wcc/mQyr8/zNqFSqu9LJ3ZWjbqI+gnqENzkzJpNmpZLiuRIAvGAufdFmWUsp5AB6YqdOx5zj6yvdN1zj6xxKWwO6Siw4wMonuh9xlU7V0tKQVJbZuEkZZuRWXwc6vupl/nzv6YsbQvLsS87WOBXrrLTGtne2bn8YqUQL+/J9I3oVUXr72ZZ8w1wydThFoB2lBsevdDVMTlBoWsp92WZcOaioguK5ztPTEY0o1CclF09iWmXWW3kOFwNq1daxRbPbvMVxYDYAIxL44jer7Q7qwoq8yzajpIlG7op0k68RkFukIT1bfREZqWO63OBSGnUSqDuZTn1mIxlfLbBFCxnKt119nVuPlxN8xOTU0rWmpl54n/McKvTGm8YgiIoWJhBBBESIQQQRMIQQQQQhBBBBCEEEERCa3mG39XhU31d18o8K7GlBklCSdgSMzG8i4Izz3jdDc7UWWFKDDesrepWX8YZpFlnujJAm9QZ+JvUqbeFmm+AR9JZz6o0rl5ZtWtNzBcVxKPqhC9OzDm1ZSDuTlCa/LHRr0rjzx9Ov5ja0kfL6R07Pl2QRLMdJy/jCd2pTCrhBCB+SM4RQCN10tQOcZPzlxUg8p7U64vv3FHnMWloJbCX604RmpDAB5AXPbFVpSVGwGZi4NDTPALqLe8NM357rjHWuFr2jzjOnYLcoHnN+lz+9Uvxb3pRFfxP9LZ/C6X4t70oiAxxm6zn9o/1LTEEEEREYQQQQQhBBBBCEEEEEIQQQQQhBBBBCEEEEEIQ11WUNw+2O+74euHSM5cQ6Y1puNT7hNKrDW2RIscsjBDtOUzW7uXAB3p9kNa0KQrVWNUjcY7tN6Wj3TOmliuMieYI9NoU4rVQkqPEBeHOTptiFzFj+R7Ym29KhljB7FQZMxS5TMPuA2Hej1xamiP8AvVV8Wz6VxX9huyHFE/0R5TVU8Wz6VxwrbjbZuMy0VhfVqTJJivC6cRuyripwy5YCxYN62trW5R9GGPtYo8LK+z/zQQRBAzO02kotYs68/eHaxR4WV9n/AJoO1ijwsr7P/NBBBtEPZ2m+H1MO1ijwsr7P/NB2sUeFlfZ/5oIINoh7O03w+ph2sW/CqvIfzQdrFvwqvyA96CCDaIeztN8PqYdrFvwqvyA96DtYt+FV+QHvQQQbRD2dpvh9TDtYt+FV+QHvQdrFvwqvyA96CCDaIeztN8PqYdrFvwqvyA96DtYt+FV+QHvQQQbRD2dpvh9TDtYt+FV+QHvQdrFvwqvyA96CCDaIeztN8PqYdrFvwqvyA96DtYt+FV+QHvQQQbRD2dpvh9TDtYt+FV+QHvR5c0WsuCzlTKhyy496CCADB4k+ztMOi+pgjRawgWRUykckuPej12sW9nwsvyA96CCJIBOTA9naY9V9TDtYt+FV+QHvQ+4TwqMOPTS0zZmOHShOberq6t+U/SggiNoEsmiorYMi4M//2Q=="/>
          <p:cNvSpPr>
            <a:spLocks noChangeAspect="1" noChangeArrowheads="1"/>
          </p:cNvSpPr>
          <p:nvPr/>
        </p:nvSpPr>
        <p:spPr bwMode="auto">
          <a:xfrm>
            <a:off x="63502" y="-519113"/>
            <a:ext cx="1533525" cy="1076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 name="Picture 18" descr="tek_transparent_original_small_version 2"/>
          <p:cNvPicPr/>
          <p:nvPr/>
        </p:nvPicPr>
        <p:blipFill>
          <a:blip r:embed="rId2" cstate="print"/>
          <a:srcRect/>
          <a:stretch>
            <a:fillRect/>
          </a:stretch>
        </p:blipFill>
        <p:spPr bwMode="auto">
          <a:xfrm>
            <a:off x="228600" y="6324600"/>
            <a:ext cx="1676400" cy="381000"/>
          </a:xfrm>
          <a:prstGeom prst="rect">
            <a:avLst/>
          </a:prstGeom>
          <a:noFill/>
          <a:ln w="9525">
            <a:noFill/>
            <a:miter lim="800000"/>
            <a:headEnd/>
            <a:tailEnd/>
          </a:ln>
        </p:spPr>
      </p:pic>
      <p:sp>
        <p:nvSpPr>
          <p:cNvPr id="23" name="Oval 22"/>
          <p:cNvSpPr/>
          <p:nvPr/>
        </p:nvSpPr>
        <p:spPr>
          <a:xfrm>
            <a:off x="74676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77724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8077200" y="407988"/>
            <a:ext cx="152400" cy="152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8382000" y="407988"/>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4" name="Picture 2"/>
          <p:cNvPicPr>
            <a:picLocks noChangeAspect="1" noChangeArrowheads="1"/>
          </p:cNvPicPr>
          <p:nvPr/>
        </p:nvPicPr>
        <p:blipFill rotWithShape="1">
          <a:blip r:embed="rId3" cstate="print"/>
          <a:srcRect l="4069" r="4364" b="16949"/>
          <a:stretch/>
        </p:blipFill>
        <p:spPr bwMode="auto">
          <a:xfrm>
            <a:off x="609600" y="1148080"/>
            <a:ext cx="2514600" cy="2738120"/>
          </a:xfrm>
          <a:prstGeom prst="rect">
            <a:avLst/>
          </a:prstGeom>
          <a:solidFill>
            <a:schemeClr val="tx1"/>
          </a:solidFill>
          <a:ln w="9525">
            <a:solidFill>
              <a:schemeClr val="tx2"/>
            </a:solidFill>
            <a:miter lim="800000"/>
            <a:headEnd/>
            <a:tailEnd/>
          </a:ln>
        </p:spPr>
      </p:pic>
      <p:pic>
        <p:nvPicPr>
          <p:cNvPr id="35" name="Picture 3"/>
          <p:cNvPicPr>
            <a:picLocks noChangeAspect="1" noChangeArrowheads="1"/>
          </p:cNvPicPr>
          <p:nvPr/>
        </p:nvPicPr>
        <p:blipFill rotWithShape="1">
          <a:blip r:embed="rId4" cstate="print"/>
          <a:srcRect l="5303" b="9292"/>
          <a:stretch/>
        </p:blipFill>
        <p:spPr bwMode="auto">
          <a:xfrm>
            <a:off x="3657600" y="1149264"/>
            <a:ext cx="2209800" cy="2775098"/>
          </a:xfrm>
          <a:prstGeom prst="rect">
            <a:avLst/>
          </a:prstGeom>
          <a:solidFill>
            <a:schemeClr val="tx1"/>
          </a:solidFill>
          <a:ln w="9525">
            <a:solidFill>
              <a:schemeClr val="tx2"/>
            </a:solidFill>
            <a:miter lim="800000"/>
            <a:headEnd/>
            <a:tailEnd/>
          </a:ln>
        </p:spPr>
      </p:pic>
      <p:pic>
        <p:nvPicPr>
          <p:cNvPr id="37" name="Picture 2"/>
          <p:cNvPicPr>
            <a:picLocks noChangeAspect="1" noChangeArrowheads="1"/>
          </p:cNvPicPr>
          <p:nvPr/>
        </p:nvPicPr>
        <p:blipFill>
          <a:blip r:embed="rId5" cstate="print"/>
          <a:srcRect l="4878" t="1876" r="7317" b="2439"/>
          <a:stretch>
            <a:fillRect/>
          </a:stretch>
        </p:blipFill>
        <p:spPr bwMode="auto">
          <a:xfrm>
            <a:off x="6248400" y="1172737"/>
            <a:ext cx="2316289" cy="2757487"/>
          </a:xfrm>
          <a:prstGeom prst="rect">
            <a:avLst/>
          </a:prstGeom>
          <a:solidFill>
            <a:schemeClr val="tx1"/>
          </a:solidFill>
          <a:ln w="9525">
            <a:solidFill>
              <a:schemeClr val="tx2"/>
            </a:solidFill>
            <a:miter lim="800000"/>
            <a:headEnd/>
            <a:tailEnd/>
          </a:ln>
        </p:spPr>
      </p:pic>
      <p:grpSp>
        <p:nvGrpSpPr>
          <p:cNvPr id="38" name="Group 65"/>
          <p:cNvGrpSpPr/>
          <p:nvPr/>
        </p:nvGrpSpPr>
        <p:grpSpPr>
          <a:xfrm>
            <a:off x="762000" y="4198137"/>
            <a:ext cx="7543800" cy="1927875"/>
            <a:chOff x="2489200" y="4898438"/>
            <a:chExt cx="4191000" cy="1416964"/>
          </a:xfrm>
        </p:grpSpPr>
        <p:cxnSp>
          <p:nvCxnSpPr>
            <p:cNvPr id="39" name="Straight Connector 38"/>
            <p:cNvCxnSpPr/>
            <p:nvPr/>
          </p:nvCxnSpPr>
          <p:spPr>
            <a:xfrm flipH="1" flipV="1">
              <a:off x="2565400" y="4898438"/>
              <a:ext cx="4080049" cy="1"/>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0" name="TextBox 333"/>
            <p:cNvSpPr txBox="1"/>
            <p:nvPr/>
          </p:nvSpPr>
          <p:spPr>
            <a:xfrm>
              <a:off x="2489200" y="4935509"/>
              <a:ext cx="4191000" cy="1379893"/>
            </a:xfrm>
            <a:prstGeom prst="rect">
              <a:avLst/>
            </a:prstGeom>
            <a:noFill/>
            <a:effectLst/>
          </p:spPr>
          <p:txBody>
            <a:bodyPr wrap="square" rtlCol="0">
              <a:spAutoFit/>
            </a:bodyPr>
            <a:lstStyle/>
            <a:p>
              <a:pPr marL="342900" marR="0" lvl="0" indent="-342900">
                <a:spcBef>
                  <a:spcPts val="300"/>
                </a:spcBef>
                <a:spcAft>
                  <a:spcPts val="300"/>
                </a:spcAft>
                <a:buFont typeface="Symbol" panose="05050102010706020507" pitchFamily="18" charset="2"/>
                <a:buChar char=""/>
                <a:tabLst>
                  <a:tab pos="228600" algn="l"/>
                </a:tabLst>
              </a:pPr>
              <a:r>
                <a:rPr lang="en-US" sz="1200" dirty="0">
                  <a:solidFill>
                    <a:srgbClr val="000000"/>
                  </a:solidFill>
                  <a:latin typeface="+mn-lt"/>
                  <a:cs typeface="Arial Narrow"/>
                </a:rPr>
                <a:t>Proven software development organizational processes based upon the principles of CMMI Maturity Level 3 Certification</a:t>
              </a:r>
            </a:p>
            <a:p>
              <a:pPr marL="342900" marR="0" lvl="0" indent="-342900">
                <a:spcBef>
                  <a:spcPts val="300"/>
                </a:spcBef>
                <a:spcAft>
                  <a:spcPts val="300"/>
                </a:spcAft>
                <a:buFont typeface="Symbol" panose="05050102010706020507" pitchFamily="18" charset="2"/>
                <a:buChar char=""/>
                <a:tabLst>
                  <a:tab pos="228600" algn="l"/>
                </a:tabLst>
              </a:pPr>
              <a:r>
                <a:rPr lang="en-US" sz="1200" dirty="0">
                  <a:solidFill>
                    <a:srgbClr val="000000"/>
                  </a:solidFill>
                  <a:latin typeface="+mn-lt"/>
                  <a:cs typeface="Arial Narrow"/>
                </a:rPr>
                <a:t>ISO 9001:2000 Registered Quality Control and Assurance processes</a:t>
              </a:r>
            </a:p>
            <a:p>
              <a:pPr marL="342900" marR="0" lvl="0" indent="-342900">
                <a:spcBef>
                  <a:spcPts val="300"/>
                </a:spcBef>
                <a:spcAft>
                  <a:spcPts val="300"/>
                </a:spcAft>
                <a:buFont typeface="Symbol" panose="05050102010706020507" pitchFamily="18" charset="2"/>
                <a:buChar char=""/>
                <a:tabLst>
                  <a:tab pos="228600" algn="l"/>
                </a:tabLst>
              </a:pPr>
              <a:r>
                <a:rPr lang="en-US" sz="1200" dirty="0">
                  <a:solidFill>
                    <a:srgbClr val="000000"/>
                  </a:solidFill>
                  <a:latin typeface="+mn-lt"/>
                  <a:cs typeface="Arial Narrow"/>
                </a:rPr>
                <a:t>32 Consecutive A++ perfect score performance evaluations on O&amp;M and DME contracts</a:t>
              </a:r>
            </a:p>
            <a:p>
              <a:pPr marL="342900" marR="0" lvl="0" indent="-342900">
                <a:spcBef>
                  <a:spcPts val="300"/>
                </a:spcBef>
                <a:spcAft>
                  <a:spcPts val="300"/>
                </a:spcAft>
                <a:buFont typeface="Symbol" panose="05050102010706020507" pitchFamily="18" charset="2"/>
                <a:buChar char=""/>
                <a:tabLst>
                  <a:tab pos="228600" algn="l"/>
                </a:tabLst>
              </a:pPr>
              <a:r>
                <a:rPr lang="en-US" sz="1200" dirty="0">
                  <a:solidFill>
                    <a:srgbClr val="000000"/>
                  </a:solidFill>
                  <a:latin typeface="+mn-lt"/>
                  <a:cs typeface="Arial Narrow"/>
                </a:rPr>
                <a:t>A deep and comprehensive understanding of the ARMY environment and the history, status, and objectives of the USDA APHIS programs. </a:t>
              </a:r>
            </a:p>
            <a:p>
              <a:pPr marL="342900" marR="0" lvl="0" indent="-342900">
                <a:spcBef>
                  <a:spcPts val="300"/>
                </a:spcBef>
                <a:spcAft>
                  <a:spcPts val="300"/>
                </a:spcAft>
                <a:buFont typeface="Symbol" panose="05050102010706020507" pitchFamily="18" charset="2"/>
                <a:buChar char=""/>
                <a:tabLst>
                  <a:tab pos="228600" algn="l"/>
                </a:tabLst>
              </a:pPr>
              <a:r>
                <a:rPr lang="en-US" sz="1200" dirty="0">
                  <a:solidFill>
                    <a:srgbClr val="000000"/>
                  </a:solidFill>
                  <a:latin typeface="+mn-lt"/>
                  <a:cs typeface="Arial Narrow"/>
                </a:rPr>
                <a:t>Corporate and project leadership which are PMP certified, EA Certified, GIAC certified, Microsoft certified Professionals, and Sun Certified Java Programmers and Architects</a:t>
              </a:r>
            </a:p>
          </p:txBody>
        </p:sp>
      </p:grpSp>
      <p:sp>
        <p:nvSpPr>
          <p:cNvPr id="21" name="TextBox 20"/>
          <p:cNvSpPr txBox="1"/>
          <p:nvPr/>
        </p:nvSpPr>
        <p:spPr>
          <a:xfrm>
            <a:off x="4585128" y="6310315"/>
            <a:ext cx="4558872" cy="307777"/>
          </a:xfrm>
          <a:prstGeom prst="rect">
            <a:avLst/>
          </a:prstGeom>
          <a:noFill/>
        </p:spPr>
        <p:txBody>
          <a:bodyPr wrap="square">
            <a:spAutoFit/>
          </a:bodyPr>
          <a:lstStyle/>
          <a:p>
            <a:pPr fontAlgn="auto">
              <a:spcBef>
                <a:spcPts val="0"/>
              </a:spcBef>
              <a:spcAft>
                <a:spcPts val="0"/>
              </a:spcAft>
              <a:defRPr/>
            </a:pPr>
            <a:r>
              <a:rPr lang="en-US" sz="1400" dirty="0">
                <a:solidFill>
                  <a:schemeClr val="bg1">
                    <a:lumMod val="50000"/>
                  </a:schemeClr>
                </a:solidFill>
                <a:latin typeface="+mn-lt"/>
                <a:cs typeface="+mn-cs"/>
              </a:rPr>
              <a:t>1 </a:t>
            </a:r>
            <a:r>
              <a:rPr lang="en-US" sz="1400" dirty="0" smtClean="0">
                <a:solidFill>
                  <a:schemeClr val="bg1">
                    <a:lumMod val="50000"/>
                  </a:schemeClr>
                </a:solidFill>
                <a:latin typeface="+mn-lt"/>
                <a:cs typeface="+mn-cs"/>
              </a:rPr>
              <a:t>Overview 2 </a:t>
            </a:r>
            <a:r>
              <a:rPr lang="en-US" sz="1400" dirty="0">
                <a:solidFill>
                  <a:schemeClr val="bg1">
                    <a:lumMod val="50000"/>
                  </a:schemeClr>
                </a:solidFill>
                <a:latin typeface="+mn-lt"/>
                <a:cs typeface="+mn-cs"/>
              </a:rPr>
              <a:t>Capabilities </a:t>
            </a:r>
            <a:r>
              <a:rPr lang="en-US" sz="1400" dirty="0" smtClean="0">
                <a:solidFill>
                  <a:srgbClr val="111CEA"/>
                </a:solidFill>
                <a:latin typeface="+mn-lt"/>
                <a:cs typeface="+mn-cs"/>
              </a:rPr>
              <a:t>3 </a:t>
            </a:r>
            <a:r>
              <a:rPr lang="en-US" sz="1400" dirty="0">
                <a:solidFill>
                  <a:srgbClr val="111CEA"/>
                </a:solidFill>
                <a:latin typeface="+mn-lt"/>
                <a:cs typeface="+mn-cs"/>
              </a:rPr>
              <a:t>Past Performance </a:t>
            </a:r>
            <a:r>
              <a:rPr lang="en-US" sz="1400" dirty="0">
                <a:solidFill>
                  <a:schemeClr val="bg1">
                    <a:lumMod val="50000"/>
                  </a:schemeClr>
                </a:solidFill>
                <a:latin typeface="+mn-lt"/>
                <a:cs typeface="+mn-cs"/>
              </a:rPr>
              <a:t>4 </a:t>
            </a:r>
            <a:r>
              <a:rPr lang="en-US" sz="1400" dirty="0" smtClean="0">
                <a:solidFill>
                  <a:schemeClr val="bg1">
                    <a:lumMod val="50000"/>
                  </a:schemeClr>
                </a:solidFill>
                <a:latin typeface="+mn-lt"/>
                <a:cs typeface="+mn-cs"/>
              </a:rPr>
              <a:t>In Summary</a:t>
            </a:r>
            <a:endParaRPr lang="en-US" sz="1400" dirty="0">
              <a:solidFill>
                <a:schemeClr val="bg1">
                  <a:lumMod val="50000"/>
                </a:schemeClr>
              </a:solidFill>
              <a:latin typeface="+mn-lt"/>
              <a:cs typeface="+mn-cs"/>
            </a:endParaRPr>
          </a:p>
        </p:txBody>
      </p:sp>
    </p:spTree>
    <p:extLst>
      <p:ext uri="{BB962C8B-B14F-4D97-AF65-F5344CB8AC3E}">
        <p14:creationId xmlns:p14="http://schemas.microsoft.com/office/powerpoint/2010/main" val="2099903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a805f37-81d1-4038-a2b7-3470b51ec0e8">
      <UserInfo>
        <DisplayName>Alexa Tsui</DisplayName>
        <AccountId>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33C98EFA8BC04CA8952D0EE3575967" ma:contentTypeVersion="1" ma:contentTypeDescription="Create a new document." ma:contentTypeScope="" ma:versionID="6d497edf517bfd6414638ec2640e2490">
  <xsd:schema xmlns:xsd="http://www.w3.org/2001/XMLSchema" xmlns:xs="http://www.w3.org/2001/XMLSchema" xmlns:p="http://schemas.microsoft.com/office/2006/metadata/properties" xmlns:ns3="fa805f37-81d1-4038-a2b7-3470b51ec0e8" targetNamespace="http://schemas.microsoft.com/office/2006/metadata/properties" ma:root="true" ma:fieldsID="1346959fd223ba5ecf651827d2812b2f" ns3:_="">
    <xsd:import namespace="fa805f37-81d1-4038-a2b7-3470b51ec0e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805f37-81d1-4038-a2b7-3470b51ec0e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ED8B8-C84D-4D94-B35E-439D872CFE16}">
  <ds:schemaRefs>
    <ds:schemaRef ds:uri="http://schemas.microsoft.com/sharepoint/v3/contenttype/forms"/>
  </ds:schemaRefs>
</ds:datastoreItem>
</file>

<file path=customXml/itemProps2.xml><?xml version="1.0" encoding="utf-8"?>
<ds:datastoreItem xmlns:ds="http://schemas.openxmlformats.org/officeDocument/2006/customXml" ds:itemID="{1D2AE9F1-61A6-4316-A380-EE5B5CD0D8EB}">
  <ds:schemaRefs>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fa805f37-81d1-4038-a2b7-3470b51ec0e8"/>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E7ADBDC-EE8E-41D0-B1E8-3A855831D2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805f37-81d1-4038-a2b7-3470b51ec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6434</TotalTime>
  <Words>1730</Words>
  <Application>Microsoft Office PowerPoint</Application>
  <PresentationFormat>On-screen Show (4:3)</PresentationFormat>
  <Paragraphs>337</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Narrow</vt:lpstr>
      <vt:lpstr>Calibri</vt:lpstr>
      <vt:lpstr>Symbol</vt:lpstr>
      <vt:lpstr>Times</vt:lpstr>
      <vt:lpstr>Times New Roman</vt:lpstr>
      <vt:lpstr>Office Theme</vt:lpstr>
      <vt:lpstr>Capability Brief  For: Robert Chang, Denis Leverson AASKI Technology Inc   </vt:lpstr>
      <vt:lpstr>Overview</vt:lpstr>
      <vt:lpstr>Corporate capabilities</vt:lpstr>
      <vt:lpstr>Past Performance  Kennedy Space Center (KSC) Information Technology Support  Services (ITSS)  </vt:lpstr>
      <vt:lpstr>Past Performance  US Army, West Desert Test Center (WDTC) </vt:lpstr>
      <vt:lpstr>Past Performance  US Department of Agriculture (USDA)   </vt:lpstr>
      <vt:lpstr>Past Performance  United States Citizenship and Immigration Services  (USCIS) </vt:lpstr>
      <vt:lpstr>Past Performance  Department of Army, AG-1 (CPP)  </vt:lpstr>
      <vt:lpstr>Metrics based evaluations </vt:lpstr>
      <vt:lpstr>In Summary</vt:lpstr>
      <vt:lpstr>Customer Testimonials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Charles</dc:creator>
  <cp:lastModifiedBy>Anand</cp:lastModifiedBy>
  <cp:revision>371</cp:revision>
  <dcterms:created xsi:type="dcterms:W3CDTF">2009-10-03T21:31:07Z</dcterms:created>
  <dcterms:modified xsi:type="dcterms:W3CDTF">2015-09-17T12:22:38Z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0x0101001033C98EFA8BC04CA8952D0EE3575967</vt:lpwstr>
  </property>
  <property fmtid="{D5CDD505-2E9C-101B-9397-08002B2CF9AE}" pid="3" name="IsMyDocuments">
    <vt:bool>true</vt:bool>
  </property>
</Properties>
</file>