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26457B2-BAF2-4B31-A941-8D31CC8CD796}">
  <a:tblStyle styleId="{626457B2-BAF2-4B31-A941-8D31CC8CD79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0" Type="http://schemas.openxmlformats.org/officeDocument/2006/relationships/slide" Target="slides/slide4.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832913af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32913af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832913af4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32913af4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351abc8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351abc8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32913af4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32913af4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11.png"/><Relationship Id="rId7"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idx="1" type="body"/>
          </p:nvPr>
        </p:nvSpPr>
        <p:spPr>
          <a:xfrm>
            <a:off x="4745175" y="818825"/>
            <a:ext cx="4291500" cy="4260300"/>
          </a:xfrm>
          <a:prstGeom prst="rect">
            <a:avLst/>
          </a:prstGeom>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292100" lvl="0" marL="457200" rtl="0" algn="l">
              <a:spcBef>
                <a:spcPts val="0"/>
              </a:spcBef>
              <a:spcAft>
                <a:spcPts val="0"/>
              </a:spcAft>
              <a:buClr>
                <a:srgbClr val="000000"/>
              </a:buClr>
              <a:buSzPts val="1000"/>
              <a:buChar char="●"/>
            </a:pPr>
            <a:r>
              <a:rPr lang="en" sz="1000">
                <a:solidFill>
                  <a:srgbClr val="000000"/>
                </a:solidFill>
              </a:rPr>
              <a:t>Features like card_present_fla</a:t>
            </a:r>
            <a:r>
              <a:rPr lang="en" sz="1000">
                <a:solidFill>
                  <a:srgbClr val="000000"/>
                </a:solidFill>
              </a:rPr>
              <a:t>g, merchant_id, merchant_suburb, merchant_state, merchant_long_lat have 36% missing values. For transaction types: Salary credit &amp; interbank transfers. This makes sense as merchant/POS is not involved here.</a:t>
            </a:r>
            <a:endParaRPr sz="1000">
              <a:solidFill>
                <a:srgbClr val="000000"/>
              </a:solidFill>
            </a:endParaRPr>
          </a:p>
          <a:p>
            <a:pPr indent="-292100" lvl="0" marL="457200" rtl="0" algn="l">
              <a:spcBef>
                <a:spcPts val="0"/>
              </a:spcBef>
              <a:spcAft>
                <a:spcPts val="0"/>
              </a:spcAft>
              <a:buClr>
                <a:srgbClr val="000000"/>
              </a:buClr>
              <a:buSzPts val="1000"/>
              <a:buChar char="●"/>
            </a:pPr>
            <a:r>
              <a:rPr lang="en" sz="1000">
                <a:solidFill>
                  <a:srgbClr val="000000"/>
                </a:solidFill>
              </a:rPr>
              <a:t>Features like bpay_biller_code, merchant_code have 93% missing values.</a:t>
            </a:r>
            <a:endParaRPr sz="1000">
              <a:solidFill>
                <a:srgbClr val="000000"/>
              </a:solidFill>
            </a:endParaRPr>
          </a:p>
          <a:p>
            <a:pPr indent="-292100" lvl="0" marL="457200" rtl="0" algn="l">
              <a:spcBef>
                <a:spcPts val="0"/>
              </a:spcBef>
              <a:spcAft>
                <a:spcPts val="0"/>
              </a:spcAft>
              <a:buClr>
                <a:srgbClr val="000000"/>
              </a:buClr>
              <a:buSzPts val="1000"/>
              <a:buChar char="●"/>
            </a:pPr>
            <a:r>
              <a:rPr lang="en" sz="1000">
                <a:solidFill>
                  <a:srgbClr val="000000"/>
                </a:solidFill>
              </a:rPr>
              <a:t>Presence of outliers: Example, </a:t>
            </a:r>
            <a:r>
              <a:rPr lang="en" sz="1000">
                <a:solidFill>
                  <a:srgbClr val="000000"/>
                </a:solidFill>
              </a:rPr>
              <a:t>~2.7% </a:t>
            </a:r>
            <a:r>
              <a:rPr lang="en" sz="1000">
                <a:solidFill>
                  <a:srgbClr val="000000"/>
                </a:solidFill>
              </a:rPr>
              <a:t> data points beyond mean +/- 3 sigma limit for average amount spent per day.</a:t>
            </a:r>
            <a:endParaRPr sz="1000">
              <a:solidFill>
                <a:srgbClr val="000000"/>
              </a:solidFill>
            </a:endParaRPr>
          </a:p>
          <a:p>
            <a:pPr indent="-292100" lvl="0" marL="457200" rtl="0" algn="l">
              <a:spcBef>
                <a:spcPts val="0"/>
              </a:spcBef>
              <a:spcAft>
                <a:spcPts val="0"/>
              </a:spcAft>
              <a:buClr>
                <a:srgbClr val="000000"/>
              </a:buClr>
              <a:buSzPts val="1000"/>
              <a:buChar char="●"/>
            </a:pPr>
            <a:r>
              <a:rPr lang="en" sz="1000">
                <a:solidFill>
                  <a:srgbClr val="000000"/>
                </a:solidFill>
              </a:rPr>
              <a:t>Multi-level categorical variables like ‘txn_description’ need to be encoded into categorical variables with just 2 levels, 0 or 1.</a:t>
            </a:r>
            <a:endParaRPr sz="1000">
              <a:solidFill>
                <a:srgbClr val="000000"/>
              </a:solidFill>
            </a:endParaRPr>
          </a:p>
          <a:p>
            <a:pPr indent="-292100" lvl="0" marL="457200" rtl="0" algn="l">
              <a:lnSpc>
                <a:spcPct val="100000"/>
              </a:lnSpc>
              <a:spcBef>
                <a:spcPts val="0"/>
              </a:spcBef>
              <a:spcAft>
                <a:spcPts val="0"/>
              </a:spcAft>
              <a:buClr>
                <a:srgbClr val="000000"/>
              </a:buClr>
              <a:buSzPts val="1000"/>
              <a:buChar char="●"/>
            </a:pPr>
            <a:r>
              <a:rPr lang="en" sz="1000">
                <a:solidFill>
                  <a:srgbClr val="000000"/>
                </a:solidFill>
              </a:rPr>
              <a:t>Average frequency, amount of transactions has very high variability at individual customer &amp; merchant level. Some customers would be outliers based on their economic status, transaction behavior and might need to be normalised for generic trend predictions.</a:t>
            </a:r>
            <a:endParaRPr sz="1000">
              <a:solidFill>
                <a:srgbClr val="000000"/>
              </a:solidFill>
            </a:endParaRPr>
          </a:p>
          <a:p>
            <a:pPr indent="-292100" lvl="0" marL="457200" rtl="0" algn="l">
              <a:lnSpc>
                <a:spcPct val="100000"/>
              </a:lnSpc>
              <a:spcBef>
                <a:spcPts val="0"/>
              </a:spcBef>
              <a:spcAft>
                <a:spcPts val="0"/>
              </a:spcAft>
              <a:buClr>
                <a:srgbClr val="000000"/>
              </a:buClr>
              <a:buSzPts val="1000"/>
              <a:buChar char="●"/>
            </a:pPr>
            <a:r>
              <a:rPr lang="en" sz="1000">
                <a:solidFill>
                  <a:srgbClr val="000000"/>
                </a:solidFill>
              </a:rPr>
              <a:t>Daily amount spent data has spikes in mid Oct’18 which exactly coincides with visit of British Prince &amp; Wife, probably a significant event.</a:t>
            </a:r>
            <a:endParaRPr sz="1000">
              <a:solidFill>
                <a:srgbClr val="000000"/>
              </a:solidFill>
            </a:endParaRPr>
          </a:p>
          <a:p>
            <a:pPr indent="-292100" lvl="0" marL="457200" rtl="0" algn="l">
              <a:lnSpc>
                <a:spcPct val="100000"/>
              </a:lnSpc>
              <a:spcBef>
                <a:spcPts val="0"/>
              </a:spcBef>
              <a:spcAft>
                <a:spcPts val="0"/>
              </a:spcAft>
              <a:buClr>
                <a:srgbClr val="000000"/>
              </a:buClr>
              <a:buSzPts val="1000"/>
              <a:buChar char="●"/>
            </a:pPr>
            <a:r>
              <a:rPr lang="en" sz="1000">
                <a:solidFill>
                  <a:srgbClr val="000000"/>
                </a:solidFill>
              </a:rPr>
              <a:t>The seasonality in data means we should be careful while sampling data for training and testing. If any of the training/testing/validation set is captured from a specific season/trend-bucket, it will not represent the population appropriately and will undermine performance of any model built using it.</a:t>
            </a:r>
            <a:endParaRPr sz="1000">
              <a:solidFill>
                <a:srgbClr val="000000"/>
              </a:solidFill>
            </a:endParaRPr>
          </a:p>
          <a:p>
            <a:pPr indent="-292100" lvl="0" marL="457200" rtl="0" algn="l">
              <a:lnSpc>
                <a:spcPct val="100000"/>
              </a:lnSpc>
              <a:spcBef>
                <a:spcPts val="0"/>
              </a:spcBef>
              <a:spcAft>
                <a:spcPts val="0"/>
              </a:spcAft>
              <a:buClr>
                <a:srgbClr val="000000"/>
              </a:buClr>
              <a:buSzPts val="1000"/>
              <a:buChar char="●"/>
            </a:pPr>
            <a:r>
              <a:rPr lang="en" sz="1000">
                <a:solidFill>
                  <a:srgbClr val="000000"/>
                </a:solidFill>
              </a:rPr>
              <a:t>Only 3 month data will not be able to capture long range trend in remaining months of the year &amp; across years.</a:t>
            </a:r>
            <a:endParaRPr sz="1000">
              <a:solidFill>
                <a:srgbClr val="000000"/>
              </a:solidFill>
            </a:endParaRPr>
          </a:p>
          <a:p>
            <a:pPr indent="0" lvl="0" marL="0" rtl="0" algn="l">
              <a:spcBef>
                <a:spcPts val="0"/>
              </a:spcBef>
              <a:spcAft>
                <a:spcPts val="1600"/>
              </a:spcAft>
              <a:buNone/>
            </a:pPr>
            <a:r>
              <a:t/>
            </a:r>
            <a:endParaRPr sz="1000">
              <a:solidFill>
                <a:srgbClr val="000000"/>
              </a:solidFill>
            </a:endParaRPr>
          </a:p>
        </p:txBody>
      </p:sp>
      <p:sp>
        <p:nvSpPr>
          <p:cNvPr id="55" name="Google Shape;55;p13"/>
          <p:cNvSpPr txBox="1"/>
          <p:nvPr>
            <p:ph type="title"/>
          </p:nvPr>
        </p:nvSpPr>
        <p:spPr>
          <a:xfrm>
            <a:off x="109125" y="110100"/>
            <a:ext cx="8927400" cy="314700"/>
          </a:xfrm>
          <a:prstGeom prst="rect">
            <a:avLst/>
          </a:prstGeom>
          <a:solidFill>
            <a:srgbClr val="CFE2F3"/>
          </a:solid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400"/>
              <a:t>Data Issues</a:t>
            </a:r>
            <a:endParaRPr b="1" sz="1400"/>
          </a:p>
        </p:txBody>
      </p:sp>
      <p:grpSp>
        <p:nvGrpSpPr>
          <p:cNvPr id="56" name="Google Shape;56;p13"/>
          <p:cNvGrpSpPr/>
          <p:nvPr/>
        </p:nvGrpSpPr>
        <p:grpSpPr>
          <a:xfrm>
            <a:off x="2377287" y="1545642"/>
            <a:ext cx="1613321" cy="211269"/>
            <a:chOff x="4530625" y="1481782"/>
            <a:chExt cx="1682646" cy="198300"/>
          </a:xfrm>
        </p:grpSpPr>
        <p:cxnSp>
          <p:nvCxnSpPr>
            <p:cNvPr id="57" name="Google Shape;57;p13"/>
            <p:cNvCxnSpPr/>
            <p:nvPr/>
          </p:nvCxnSpPr>
          <p:spPr>
            <a:xfrm>
              <a:off x="4530625" y="1582195"/>
              <a:ext cx="1652700" cy="0"/>
            </a:xfrm>
            <a:prstGeom prst="straightConnector1">
              <a:avLst/>
            </a:prstGeom>
            <a:noFill/>
            <a:ln cap="flat" cmpd="sng" w="9525">
              <a:solidFill>
                <a:srgbClr val="BDBDBD"/>
              </a:solidFill>
              <a:prstDash val="solid"/>
              <a:round/>
              <a:headEnd len="sm" w="sm" type="none"/>
              <a:tailEnd len="sm" w="sm" type="none"/>
            </a:ln>
          </p:spPr>
        </p:cxnSp>
        <p:sp>
          <p:nvSpPr>
            <p:cNvPr id="58" name="Google Shape;58;p13"/>
            <p:cNvSpPr/>
            <p:nvPr/>
          </p:nvSpPr>
          <p:spPr>
            <a:xfrm>
              <a:off x="6014671" y="1481782"/>
              <a:ext cx="198600" cy="198300"/>
            </a:xfrm>
            <a:prstGeom prst="ellipse">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13"/>
          <p:cNvGrpSpPr/>
          <p:nvPr/>
        </p:nvGrpSpPr>
        <p:grpSpPr>
          <a:xfrm>
            <a:off x="2889118" y="2531200"/>
            <a:ext cx="1101489" cy="211269"/>
            <a:chOff x="5064450" y="2353882"/>
            <a:chExt cx="1148821" cy="198300"/>
          </a:xfrm>
        </p:grpSpPr>
        <p:cxnSp>
          <p:nvCxnSpPr>
            <p:cNvPr id="60" name="Google Shape;60;p13"/>
            <p:cNvCxnSpPr/>
            <p:nvPr/>
          </p:nvCxnSpPr>
          <p:spPr>
            <a:xfrm>
              <a:off x="5064450" y="2460069"/>
              <a:ext cx="1119000" cy="0"/>
            </a:xfrm>
            <a:prstGeom prst="straightConnector1">
              <a:avLst/>
            </a:prstGeom>
            <a:noFill/>
            <a:ln cap="flat" cmpd="sng" w="9525">
              <a:solidFill>
                <a:srgbClr val="BDBDBD"/>
              </a:solidFill>
              <a:prstDash val="solid"/>
              <a:round/>
              <a:headEnd len="sm" w="sm" type="none"/>
              <a:tailEnd len="sm" w="sm" type="none"/>
            </a:ln>
          </p:spPr>
        </p:cxnSp>
        <p:sp>
          <p:nvSpPr>
            <p:cNvPr id="61" name="Google Shape;61;p13"/>
            <p:cNvSpPr/>
            <p:nvPr/>
          </p:nvSpPr>
          <p:spPr>
            <a:xfrm>
              <a:off x="6014671" y="2353882"/>
              <a:ext cx="198600" cy="198300"/>
            </a:xfrm>
            <a:prstGeom prst="ellipse">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 name="Google Shape;62;p13"/>
          <p:cNvGrpSpPr/>
          <p:nvPr/>
        </p:nvGrpSpPr>
        <p:grpSpPr>
          <a:xfrm>
            <a:off x="3377819" y="3679227"/>
            <a:ext cx="612789" cy="211269"/>
            <a:chOff x="5574150" y="3349032"/>
            <a:chExt cx="639121" cy="198300"/>
          </a:xfrm>
        </p:grpSpPr>
        <p:cxnSp>
          <p:nvCxnSpPr>
            <p:cNvPr id="63" name="Google Shape;63;p13"/>
            <p:cNvCxnSpPr/>
            <p:nvPr/>
          </p:nvCxnSpPr>
          <p:spPr>
            <a:xfrm>
              <a:off x="5574150" y="3449448"/>
              <a:ext cx="609300" cy="0"/>
            </a:xfrm>
            <a:prstGeom prst="straightConnector1">
              <a:avLst/>
            </a:prstGeom>
            <a:noFill/>
            <a:ln cap="flat" cmpd="sng" w="9525">
              <a:solidFill>
                <a:srgbClr val="BDBDBD"/>
              </a:solidFill>
              <a:prstDash val="solid"/>
              <a:round/>
              <a:headEnd len="sm" w="sm" type="none"/>
              <a:tailEnd len="sm" w="sm" type="none"/>
            </a:ln>
          </p:spPr>
        </p:cxnSp>
        <p:sp>
          <p:nvSpPr>
            <p:cNvPr id="64" name="Google Shape;64;p13"/>
            <p:cNvSpPr/>
            <p:nvPr/>
          </p:nvSpPr>
          <p:spPr>
            <a:xfrm>
              <a:off x="6014671" y="3349032"/>
              <a:ext cx="198600" cy="198300"/>
            </a:xfrm>
            <a:prstGeom prst="ellipse">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 name="Google Shape;65;p13"/>
          <p:cNvGrpSpPr/>
          <p:nvPr/>
        </p:nvGrpSpPr>
        <p:grpSpPr>
          <a:xfrm>
            <a:off x="462442" y="2075484"/>
            <a:ext cx="1282849" cy="211269"/>
            <a:chOff x="2874851" y="1943786"/>
            <a:chExt cx="1337974" cy="198300"/>
          </a:xfrm>
        </p:grpSpPr>
        <p:cxnSp>
          <p:nvCxnSpPr>
            <p:cNvPr id="66" name="Google Shape;66;p13"/>
            <p:cNvCxnSpPr/>
            <p:nvPr/>
          </p:nvCxnSpPr>
          <p:spPr>
            <a:xfrm rot="10800000">
              <a:off x="2921325" y="2046050"/>
              <a:ext cx="1291500" cy="0"/>
            </a:xfrm>
            <a:prstGeom prst="straightConnector1">
              <a:avLst/>
            </a:prstGeom>
            <a:noFill/>
            <a:ln cap="flat" cmpd="sng" w="9525">
              <a:solidFill>
                <a:srgbClr val="BDBDBD"/>
              </a:solidFill>
              <a:prstDash val="solid"/>
              <a:round/>
              <a:headEnd len="sm" w="sm" type="none"/>
              <a:tailEnd len="sm" w="sm" type="none"/>
            </a:ln>
          </p:spPr>
        </p:cxnSp>
        <p:sp>
          <p:nvSpPr>
            <p:cNvPr id="67" name="Google Shape;67;p13"/>
            <p:cNvSpPr/>
            <p:nvPr/>
          </p:nvSpPr>
          <p:spPr>
            <a:xfrm>
              <a:off x="2874851" y="1943786"/>
              <a:ext cx="198600" cy="198300"/>
            </a:xfrm>
            <a:prstGeom prst="ellipse">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 name="Google Shape;68;p13"/>
          <p:cNvGrpSpPr/>
          <p:nvPr/>
        </p:nvGrpSpPr>
        <p:grpSpPr>
          <a:xfrm>
            <a:off x="542304" y="1385480"/>
            <a:ext cx="3364939" cy="3470344"/>
            <a:chOff x="3318063" y="1368287"/>
            <a:chExt cx="2408000" cy="2993482"/>
          </a:xfrm>
        </p:grpSpPr>
        <p:sp>
          <p:nvSpPr>
            <p:cNvPr id="69" name="Google Shape;69;p13"/>
            <p:cNvSpPr/>
            <p:nvPr/>
          </p:nvSpPr>
          <p:spPr>
            <a:xfrm>
              <a:off x="3595785" y="2775241"/>
              <a:ext cx="1853168" cy="919151"/>
            </a:xfrm>
            <a:custGeom>
              <a:rect b="b" l="l" r="r" t="t"/>
              <a:pathLst>
                <a:path extrusionOk="0" h="12970" w="39012">
                  <a:moveTo>
                    <a:pt x="0" y="5914"/>
                  </a:moveTo>
                  <a:lnTo>
                    <a:pt x="19531" y="12970"/>
                  </a:lnTo>
                  <a:lnTo>
                    <a:pt x="39012" y="5914"/>
                  </a:lnTo>
                  <a:lnTo>
                    <a:pt x="19581" y="0"/>
                  </a:lnTo>
                  <a:close/>
                </a:path>
              </a:pathLst>
            </a:custGeom>
            <a:solidFill>
              <a:srgbClr val="D9D9D9"/>
            </a:solidFill>
            <a:ln>
              <a:noFill/>
            </a:ln>
          </p:spPr>
        </p:sp>
        <p:sp>
          <p:nvSpPr>
            <p:cNvPr id="70" name="Google Shape;70;p13"/>
            <p:cNvSpPr/>
            <p:nvPr/>
          </p:nvSpPr>
          <p:spPr>
            <a:xfrm>
              <a:off x="3318063" y="3194383"/>
              <a:ext cx="1203867" cy="1167385"/>
            </a:xfrm>
            <a:custGeom>
              <a:rect b="b" l="l" r="r" t="t"/>
              <a:pathLst>
                <a:path extrusionOk="0" h="20822" w="31954">
                  <a:moveTo>
                    <a:pt x="7355" y="0"/>
                  </a:moveTo>
                  <a:lnTo>
                    <a:pt x="31954" y="8796"/>
                  </a:lnTo>
                  <a:lnTo>
                    <a:pt x="31954" y="20822"/>
                  </a:lnTo>
                  <a:lnTo>
                    <a:pt x="0" y="8895"/>
                  </a:lnTo>
                  <a:close/>
                </a:path>
              </a:pathLst>
            </a:custGeom>
            <a:solidFill>
              <a:srgbClr val="155B54"/>
            </a:solidFill>
            <a:ln>
              <a:noFill/>
            </a:ln>
          </p:spPr>
        </p:sp>
        <p:sp>
          <p:nvSpPr>
            <p:cNvPr id="71" name="Google Shape;71;p13"/>
            <p:cNvSpPr/>
            <p:nvPr/>
          </p:nvSpPr>
          <p:spPr>
            <a:xfrm flipH="1">
              <a:off x="4522196" y="3194383"/>
              <a:ext cx="1203867" cy="1167385"/>
            </a:xfrm>
            <a:custGeom>
              <a:rect b="b" l="l" r="r" t="t"/>
              <a:pathLst>
                <a:path extrusionOk="0" h="20822" w="31954">
                  <a:moveTo>
                    <a:pt x="7355" y="0"/>
                  </a:moveTo>
                  <a:lnTo>
                    <a:pt x="31954" y="8796"/>
                  </a:lnTo>
                  <a:lnTo>
                    <a:pt x="31954" y="20822"/>
                  </a:lnTo>
                  <a:lnTo>
                    <a:pt x="0" y="8895"/>
                  </a:lnTo>
                  <a:close/>
                </a:path>
              </a:pathLst>
            </a:custGeom>
            <a:solidFill>
              <a:srgbClr val="249C90"/>
            </a:solidFill>
            <a:ln>
              <a:noFill/>
            </a:ln>
          </p:spPr>
        </p:sp>
        <p:sp>
          <p:nvSpPr>
            <p:cNvPr id="72" name="Google Shape;72;p13"/>
            <p:cNvSpPr/>
            <p:nvPr/>
          </p:nvSpPr>
          <p:spPr>
            <a:xfrm>
              <a:off x="3844034" y="2401368"/>
              <a:ext cx="1356545" cy="672851"/>
            </a:xfrm>
            <a:custGeom>
              <a:rect b="b" l="l" r="r" t="t"/>
              <a:pathLst>
                <a:path extrusionOk="0" h="12970" w="39012">
                  <a:moveTo>
                    <a:pt x="0" y="5914"/>
                  </a:moveTo>
                  <a:lnTo>
                    <a:pt x="19531" y="12970"/>
                  </a:lnTo>
                  <a:lnTo>
                    <a:pt x="39012" y="5914"/>
                  </a:lnTo>
                  <a:lnTo>
                    <a:pt x="19581" y="0"/>
                  </a:lnTo>
                  <a:close/>
                </a:path>
              </a:pathLst>
            </a:custGeom>
            <a:solidFill>
              <a:srgbClr val="D9D9D9"/>
            </a:solidFill>
            <a:ln>
              <a:noFill/>
            </a:ln>
          </p:spPr>
        </p:sp>
        <p:sp>
          <p:nvSpPr>
            <p:cNvPr id="73" name="Google Shape;73;p13"/>
            <p:cNvSpPr/>
            <p:nvPr/>
          </p:nvSpPr>
          <p:spPr>
            <a:xfrm>
              <a:off x="3930892" y="2272397"/>
              <a:ext cx="1175304" cy="581421"/>
            </a:xfrm>
            <a:custGeom>
              <a:rect b="b" l="l" r="r" t="t"/>
              <a:pathLst>
                <a:path extrusionOk="0" h="16300" w="49248">
                  <a:moveTo>
                    <a:pt x="0" y="7554"/>
                  </a:moveTo>
                  <a:lnTo>
                    <a:pt x="24649" y="16300"/>
                  </a:lnTo>
                  <a:lnTo>
                    <a:pt x="49248" y="7604"/>
                  </a:lnTo>
                  <a:lnTo>
                    <a:pt x="24599" y="0"/>
                  </a:lnTo>
                  <a:close/>
                </a:path>
              </a:pathLst>
            </a:custGeom>
            <a:solidFill>
              <a:srgbClr val="D9D9D9"/>
            </a:solidFill>
            <a:ln>
              <a:noFill/>
            </a:ln>
          </p:spPr>
        </p:sp>
        <p:sp>
          <p:nvSpPr>
            <p:cNvPr id="74" name="Google Shape;74;p13"/>
            <p:cNvSpPr/>
            <p:nvPr/>
          </p:nvSpPr>
          <p:spPr>
            <a:xfrm>
              <a:off x="4052837" y="2081437"/>
              <a:ext cx="931314" cy="460727"/>
            </a:xfrm>
            <a:custGeom>
              <a:rect b="b" l="l" r="r" t="t"/>
              <a:pathLst>
                <a:path extrusionOk="0" h="12970" w="39012">
                  <a:moveTo>
                    <a:pt x="0" y="5914"/>
                  </a:moveTo>
                  <a:lnTo>
                    <a:pt x="19531" y="12970"/>
                  </a:lnTo>
                  <a:lnTo>
                    <a:pt x="39012" y="5914"/>
                  </a:lnTo>
                  <a:lnTo>
                    <a:pt x="19581" y="0"/>
                  </a:lnTo>
                  <a:close/>
                </a:path>
              </a:pathLst>
            </a:custGeom>
            <a:solidFill>
              <a:srgbClr val="D9D9D9"/>
            </a:solidFill>
            <a:ln>
              <a:noFill/>
            </a:ln>
          </p:spPr>
        </p:sp>
        <p:sp>
          <p:nvSpPr>
            <p:cNvPr id="75" name="Google Shape;75;p13"/>
            <p:cNvSpPr/>
            <p:nvPr/>
          </p:nvSpPr>
          <p:spPr>
            <a:xfrm>
              <a:off x="4233144" y="1787006"/>
              <a:ext cx="573183" cy="289305"/>
            </a:xfrm>
            <a:custGeom>
              <a:rect b="b" l="l" r="r" t="t"/>
              <a:pathLst>
                <a:path extrusionOk="0" h="8150" w="24053">
                  <a:moveTo>
                    <a:pt x="0" y="3827"/>
                  </a:moveTo>
                  <a:lnTo>
                    <a:pt x="11976" y="8150"/>
                  </a:lnTo>
                  <a:lnTo>
                    <a:pt x="24053" y="3827"/>
                  </a:lnTo>
                  <a:lnTo>
                    <a:pt x="12126" y="0"/>
                  </a:lnTo>
                  <a:close/>
                </a:path>
              </a:pathLst>
            </a:custGeom>
            <a:solidFill>
              <a:srgbClr val="D9D9D9"/>
            </a:solidFill>
            <a:ln>
              <a:noFill/>
            </a:ln>
          </p:spPr>
        </p:sp>
        <p:sp>
          <p:nvSpPr>
            <p:cNvPr id="76" name="Google Shape;76;p13"/>
            <p:cNvSpPr/>
            <p:nvPr/>
          </p:nvSpPr>
          <p:spPr>
            <a:xfrm>
              <a:off x="3640743" y="2708179"/>
              <a:ext cx="881371" cy="854431"/>
            </a:xfrm>
            <a:custGeom>
              <a:rect b="b" l="l" r="r" t="t"/>
              <a:pathLst>
                <a:path extrusionOk="0" h="20822" w="31954">
                  <a:moveTo>
                    <a:pt x="7355" y="0"/>
                  </a:moveTo>
                  <a:lnTo>
                    <a:pt x="31954" y="8796"/>
                  </a:lnTo>
                  <a:lnTo>
                    <a:pt x="31954" y="20822"/>
                  </a:lnTo>
                  <a:lnTo>
                    <a:pt x="0" y="8895"/>
                  </a:lnTo>
                  <a:close/>
                </a:path>
              </a:pathLst>
            </a:custGeom>
            <a:solidFill>
              <a:srgbClr val="155B54"/>
            </a:solidFill>
            <a:ln>
              <a:noFill/>
            </a:ln>
          </p:spPr>
        </p:sp>
        <p:sp>
          <p:nvSpPr>
            <p:cNvPr id="77" name="Google Shape;77;p13"/>
            <p:cNvSpPr/>
            <p:nvPr/>
          </p:nvSpPr>
          <p:spPr>
            <a:xfrm>
              <a:off x="3964720" y="2291507"/>
              <a:ext cx="555203" cy="453658"/>
            </a:xfrm>
            <a:custGeom>
              <a:rect b="b" l="l" r="r" t="t"/>
              <a:pathLst>
                <a:path extrusionOk="0" h="12771" w="23257">
                  <a:moveTo>
                    <a:pt x="3727" y="0"/>
                  </a:moveTo>
                  <a:lnTo>
                    <a:pt x="0" y="4522"/>
                  </a:lnTo>
                  <a:lnTo>
                    <a:pt x="23257" y="12771"/>
                  </a:lnTo>
                  <a:lnTo>
                    <a:pt x="23257" y="7056"/>
                  </a:lnTo>
                  <a:close/>
                </a:path>
              </a:pathLst>
            </a:custGeom>
            <a:gradFill>
              <a:gsLst>
                <a:gs pos="0">
                  <a:srgbClr val="FFCA37"/>
                </a:gs>
                <a:gs pos="100000">
                  <a:srgbClr val="AD8107"/>
                </a:gs>
              </a:gsLst>
              <a:lin ang="5400012" scaled="0"/>
            </a:gradFill>
            <a:ln>
              <a:noFill/>
            </a:ln>
          </p:spPr>
        </p:sp>
        <p:sp>
          <p:nvSpPr>
            <p:cNvPr id="78" name="Google Shape;78;p13"/>
            <p:cNvSpPr/>
            <p:nvPr/>
          </p:nvSpPr>
          <p:spPr>
            <a:xfrm flipH="1">
              <a:off x="4518736" y="2291507"/>
              <a:ext cx="555203" cy="453658"/>
            </a:xfrm>
            <a:custGeom>
              <a:rect b="b" l="l" r="r" t="t"/>
              <a:pathLst>
                <a:path extrusionOk="0" h="12771" w="23257">
                  <a:moveTo>
                    <a:pt x="3727" y="0"/>
                  </a:moveTo>
                  <a:lnTo>
                    <a:pt x="0" y="4522"/>
                  </a:lnTo>
                  <a:lnTo>
                    <a:pt x="23257" y="12771"/>
                  </a:lnTo>
                  <a:lnTo>
                    <a:pt x="23257" y="7056"/>
                  </a:lnTo>
                  <a:close/>
                </a:path>
              </a:pathLst>
            </a:custGeom>
            <a:solidFill>
              <a:srgbClr val="F4B400"/>
            </a:solidFill>
            <a:ln>
              <a:noFill/>
            </a:ln>
          </p:spPr>
        </p:sp>
        <p:sp>
          <p:nvSpPr>
            <p:cNvPr id="79" name="Google Shape;79;p13"/>
            <p:cNvSpPr/>
            <p:nvPr/>
          </p:nvSpPr>
          <p:spPr>
            <a:xfrm>
              <a:off x="4084537" y="1922553"/>
              <a:ext cx="435387" cy="501365"/>
            </a:xfrm>
            <a:custGeom>
              <a:rect b="b" l="l" r="r" t="t"/>
              <a:pathLst>
                <a:path extrusionOk="0" h="14114" w="18238">
                  <a:moveTo>
                    <a:pt x="6262" y="0"/>
                  </a:moveTo>
                  <a:lnTo>
                    <a:pt x="18238" y="4324"/>
                  </a:lnTo>
                  <a:lnTo>
                    <a:pt x="18238" y="14114"/>
                  </a:lnTo>
                  <a:lnTo>
                    <a:pt x="0" y="7554"/>
                  </a:lnTo>
                  <a:close/>
                </a:path>
              </a:pathLst>
            </a:custGeom>
            <a:solidFill>
              <a:srgbClr val="155B54"/>
            </a:solidFill>
            <a:ln>
              <a:noFill/>
            </a:ln>
          </p:spPr>
        </p:sp>
        <p:sp>
          <p:nvSpPr>
            <p:cNvPr id="80" name="Google Shape;80;p13"/>
            <p:cNvSpPr/>
            <p:nvPr/>
          </p:nvSpPr>
          <p:spPr>
            <a:xfrm flipH="1">
              <a:off x="4518735" y="1922553"/>
              <a:ext cx="435387" cy="501365"/>
            </a:xfrm>
            <a:custGeom>
              <a:rect b="b" l="l" r="r" t="t"/>
              <a:pathLst>
                <a:path extrusionOk="0" h="14114" w="18238">
                  <a:moveTo>
                    <a:pt x="6262" y="0"/>
                  </a:moveTo>
                  <a:lnTo>
                    <a:pt x="18238" y="4324"/>
                  </a:lnTo>
                  <a:lnTo>
                    <a:pt x="18238" y="14114"/>
                  </a:lnTo>
                  <a:lnTo>
                    <a:pt x="0" y="7554"/>
                  </a:lnTo>
                  <a:close/>
                </a:path>
              </a:pathLst>
            </a:custGeom>
            <a:solidFill>
              <a:srgbClr val="1B786E"/>
            </a:solidFill>
            <a:ln>
              <a:noFill/>
            </a:ln>
          </p:spPr>
        </p:sp>
        <p:sp>
          <p:nvSpPr>
            <p:cNvPr id="81" name="Google Shape;81;p13"/>
            <p:cNvSpPr/>
            <p:nvPr/>
          </p:nvSpPr>
          <p:spPr>
            <a:xfrm>
              <a:off x="4266040" y="1368287"/>
              <a:ext cx="253884" cy="593119"/>
            </a:xfrm>
            <a:custGeom>
              <a:rect b="b" l="l" r="r" t="t"/>
              <a:pathLst>
                <a:path extrusionOk="0" h="16697" w="10635">
                  <a:moveTo>
                    <a:pt x="10635" y="0"/>
                  </a:moveTo>
                  <a:lnTo>
                    <a:pt x="0" y="12722"/>
                  </a:lnTo>
                  <a:lnTo>
                    <a:pt x="10635" y="16697"/>
                  </a:lnTo>
                  <a:close/>
                </a:path>
              </a:pathLst>
            </a:custGeom>
            <a:solidFill>
              <a:srgbClr val="155B54"/>
            </a:solidFill>
            <a:ln>
              <a:noFill/>
            </a:ln>
          </p:spPr>
        </p:sp>
        <p:sp>
          <p:nvSpPr>
            <p:cNvPr id="82" name="Google Shape;82;p13"/>
            <p:cNvSpPr/>
            <p:nvPr/>
          </p:nvSpPr>
          <p:spPr>
            <a:xfrm flipH="1">
              <a:off x="4518734" y="1368287"/>
              <a:ext cx="253884" cy="593119"/>
            </a:xfrm>
            <a:custGeom>
              <a:rect b="b" l="l" r="r" t="t"/>
              <a:pathLst>
                <a:path extrusionOk="0" h="16697" w="10635">
                  <a:moveTo>
                    <a:pt x="10635" y="0"/>
                  </a:moveTo>
                  <a:lnTo>
                    <a:pt x="0" y="12722"/>
                  </a:lnTo>
                  <a:lnTo>
                    <a:pt x="10635" y="16697"/>
                  </a:lnTo>
                  <a:close/>
                </a:path>
              </a:pathLst>
            </a:custGeom>
            <a:solidFill>
              <a:srgbClr val="1B786E"/>
            </a:solidFill>
            <a:ln>
              <a:noFill/>
            </a:ln>
          </p:spPr>
        </p:sp>
        <p:sp>
          <p:nvSpPr>
            <p:cNvPr id="83" name="Google Shape;83;p13"/>
            <p:cNvSpPr/>
            <p:nvPr/>
          </p:nvSpPr>
          <p:spPr>
            <a:xfrm>
              <a:off x="3877348" y="2290728"/>
              <a:ext cx="642683" cy="657851"/>
            </a:xfrm>
            <a:custGeom>
              <a:rect b="b" l="l" r="r" t="t"/>
              <a:pathLst>
                <a:path extrusionOk="0" h="46623" w="65016">
                  <a:moveTo>
                    <a:pt x="17858" y="0"/>
                  </a:moveTo>
                  <a:lnTo>
                    <a:pt x="0" y="22135"/>
                  </a:lnTo>
                  <a:lnTo>
                    <a:pt x="65016" y="46623"/>
                  </a:lnTo>
                  <a:lnTo>
                    <a:pt x="65016" y="17537"/>
                  </a:lnTo>
                  <a:close/>
                </a:path>
              </a:pathLst>
            </a:custGeom>
            <a:solidFill>
              <a:srgbClr val="155B54"/>
            </a:solidFill>
            <a:ln>
              <a:noFill/>
            </a:ln>
          </p:spPr>
        </p:sp>
        <p:sp>
          <p:nvSpPr>
            <p:cNvPr id="84" name="Google Shape;84;p13"/>
            <p:cNvSpPr/>
            <p:nvPr/>
          </p:nvSpPr>
          <p:spPr>
            <a:xfrm flipH="1">
              <a:off x="4518572" y="2291772"/>
              <a:ext cx="642683" cy="657851"/>
            </a:xfrm>
            <a:custGeom>
              <a:rect b="b" l="l" r="r" t="t"/>
              <a:pathLst>
                <a:path extrusionOk="0" h="46623" w="65016">
                  <a:moveTo>
                    <a:pt x="17858" y="0"/>
                  </a:moveTo>
                  <a:lnTo>
                    <a:pt x="0" y="22135"/>
                  </a:lnTo>
                  <a:lnTo>
                    <a:pt x="65016" y="46623"/>
                  </a:lnTo>
                  <a:lnTo>
                    <a:pt x="65016" y="17537"/>
                  </a:lnTo>
                  <a:close/>
                </a:path>
              </a:pathLst>
            </a:custGeom>
            <a:solidFill>
              <a:srgbClr val="1D7E74"/>
            </a:solidFill>
            <a:ln>
              <a:noFill/>
            </a:ln>
          </p:spPr>
        </p:sp>
        <p:sp>
          <p:nvSpPr>
            <p:cNvPr id="85" name="Google Shape;85;p13"/>
            <p:cNvSpPr/>
            <p:nvPr/>
          </p:nvSpPr>
          <p:spPr>
            <a:xfrm flipH="1">
              <a:off x="4522009" y="2708179"/>
              <a:ext cx="881371" cy="854431"/>
            </a:xfrm>
            <a:custGeom>
              <a:rect b="b" l="l" r="r" t="t"/>
              <a:pathLst>
                <a:path extrusionOk="0" h="20822" w="31954">
                  <a:moveTo>
                    <a:pt x="7355" y="0"/>
                  </a:moveTo>
                  <a:lnTo>
                    <a:pt x="31954" y="8796"/>
                  </a:lnTo>
                  <a:lnTo>
                    <a:pt x="31954" y="20822"/>
                  </a:lnTo>
                  <a:lnTo>
                    <a:pt x="0" y="8895"/>
                  </a:lnTo>
                  <a:close/>
                </a:path>
              </a:pathLst>
            </a:custGeom>
            <a:solidFill>
              <a:srgbClr val="1F887E"/>
            </a:solidFill>
            <a:ln>
              <a:noFill/>
            </a:ln>
          </p:spPr>
        </p:sp>
      </p:grpSp>
      <p:grpSp>
        <p:nvGrpSpPr>
          <p:cNvPr id="86" name="Google Shape;86;p13"/>
          <p:cNvGrpSpPr/>
          <p:nvPr/>
        </p:nvGrpSpPr>
        <p:grpSpPr>
          <a:xfrm>
            <a:off x="462442" y="3055029"/>
            <a:ext cx="854237" cy="211269"/>
            <a:chOff x="2874851" y="2780836"/>
            <a:chExt cx="890944" cy="198300"/>
          </a:xfrm>
        </p:grpSpPr>
        <p:cxnSp>
          <p:nvCxnSpPr>
            <p:cNvPr id="87" name="Google Shape;87;p13"/>
            <p:cNvCxnSpPr/>
            <p:nvPr/>
          </p:nvCxnSpPr>
          <p:spPr>
            <a:xfrm rot="10800000">
              <a:off x="2915895" y="2881250"/>
              <a:ext cx="849900" cy="0"/>
            </a:xfrm>
            <a:prstGeom prst="straightConnector1">
              <a:avLst/>
            </a:prstGeom>
            <a:noFill/>
            <a:ln cap="flat" cmpd="sng" w="9525">
              <a:solidFill>
                <a:srgbClr val="BDBDBD"/>
              </a:solidFill>
              <a:prstDash val="solid"/>
              <a:round/>
              <a:headEnd len="sm" w="sm" type="none"/>
              <a:tailEnd len="sm" w="sm" type="none"/>
            </a:ln>
          </p:spPr>
        </p:cxnSp>
        <p:sp>
          <p:nvSpPr>
            <p:cNvPr id="88" name="Google Shape;88;p13"/>
            <p:cNvSpPr/>
            <p:nvPr/>
          </p:nvSpPr>
          <p:spPr>
            <a:xfrm>
              <a:off x="2874851" y="2780836"/>
              <a:ext cx="198600" cy="198300"/>
            </a:xfrm>
            <a:prstGeom prst="ellipse">
              <a:avLst/>
            </a:prstGeom>
            <a:solidFill>
              <a:srgbClr val="1F8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13"/>
          <p:cNvSpPr txBox="1"/>
          <p:nvPr/>
        </p:nvSpPr>
        <p:spPr>
          <a:xfrm>
            <a:off x="3652475" y="3401575"/>
            <a:ext cx="612900" cy="2280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solidFill>
                  <a:srgbClr val="666666"/>
                </a:solidFill>
              </a:rPr>
              <a:t>Outliers</a:t>
            </a:r>
            <a:endParaRPr b="1" sz="800">
              <a:solidFill>
                <a:srgbClr val="666666"/>
              </a:solidFill>
            </a:endParaRPr>
          </a:p>
        </p:txBody>
      </p:sp>
      <p:sp>
        <p:nvSpPr>
          <p:cNvPr id="90" name="Google Shape;90;p13"/>
          <p:cNvSpPr txBox="1"/>
          <p:nvPr/>
        </p:nvSpPr>
        <p:spPr>
          <a:xfrm>
            <a:off x="3583175" y="2286750"/>
            <a:ext cx="751500" cy="2280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solidFill>
                  <a:srgbClr val="666666"/>
                </a:solidFill>
              </a:rPr>
              <a:t>Seasonality</a:t>
            </a:r>
            <a:endParaRPr b="1" sz="800">
              <a:solidFill>
                <a:srgbClr val="666666"/>
              </a:solidFill>
            </a:endParaRPr>
          </a:p>
        </p:txBody>
      </p:sp>
      <p:sp>
        <p:nvSpPr>
          <p:cNvPr id="91" name="Google Shape;91;p13"/>
          <p:cNvSpPr txBox="1"/>
          <p:nvPr/>
        </p:nvSpPr>
        <p:spPr>
          <a:xfrm>
            <a:off x="3494825" y="1317650"/>
            <a:ext cx="928200" cy="2280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solidFill>
                  <a:srgbClr val="666666"/>
                </a:solidFill>
              </a:rPr>
              <a:t>Missing values</a:t>
            </a:r>
            <a:endParaRPr b="1" sz="800">
              <a:solidFill>
                <a:srgbClr val="666666"/>
              </a:solidFill>
            </a:endParaRPr>
          </a:p>
        </p:txBody>
      </p:sp>
      <p:sp>
        <p:nvSpPr>
          <p:cNvPr id="92" name="Google Shape;92;p13"/>
          <p:cNvSpPr txBox="1"/>
          <p:nvPr/>
        </p:nvSpPr>
        <p:spPr>
          <a:xfrm>
            <a:off x="227700" y="1598175"/>
            <a:ext cx="1235700" cy="4773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solidFill>
                  <a:srgbClr val="666666"/>
                </a:solidFill>
              </a:rPr>
              <a:t>Multi-level categorical variables need binning</a:t>
            </a:r>
            <a:endParaRPr b="1" sz="800">
              <a:solidFill>
                <a:srgbClr val="666666"/>
              </a:solidFill>
            </a:endParaRPr>
          </a:p>
        </p:txBody>
      </p:sp>
      <p:sp>
        <p:nvSpPr>
          <p:cNvPr id="93" name="Google Shape;93;p13"/>
          <p:cNvSpPr txBox="1"/>
          <p:nvPr/>
        </p:nvSpPr>
        <p:spPr>
          <a:xfrm>
            <a:off x="227700" y="2838750"/>
            <a:ext cx="928200" cy="2280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solidFill>
                  <a:srgbClr val="666666"/>
                </a:solidFill>
              </a:rPr>
              <a:t>High variability</a:t>
            </a:r>
            <a:endParaRPr b="1" sz="800">
              <a:solidFill>
                <a:srgbClr val="666666"/>
              </a:solidFill>
            </a:endParaRPr>
          </a:p>
        </p:txBody>
      </p:sp>
      <p:sp>
        <p:nvSpPr>
          <p:cNvPr id="94" name="Google Shape;94;p13"/>
          <p:cNvSpPr txBox="1"/>
          <p:nvPr/>
        </p:nvSpPr>
        <p:spPr>
          <a:xfrm>
            <a:off x="4745175" y="546125"/>
            <a:ext cx="4291500" cy="272700"/>
          </a:xfrm>
          <a:prstGeom prst="rect">
            <a:avLst/>
          </a:prstGeom>
          <a:solidFill>
            <a:srgbClr val="D9D9D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Data issue description</a:t>
            </a:r>
            <a:endParaRPr b="1" sz="1000"/>
          </a:p>
        </p:txBody>
      </p:sp>
      <p:sp>
        <p:nvSpPr>
          <p:cNvPr id="95" name="Google Shape;95;p13"/>
          <p:cNvSpPr txBox="1"/>
          <p:nvPr/>
        </p:nvSpPr>
        <p:spPr>
          <a:xfrm>
            <a:off x="287225" y="562200"/>
            <a:ext cx="4135800" cy="272700"/>
          </a:xfrm>
          <a:prstGeom prst="rect">
            <a:avLst/>
          </a:prstGeom>
          <a:solidFill>
            <a:srgbClr val="D9D9D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Data issues identified fall into below categories</a:t>
            </a:r>
            <a:endParaRPr b="1" sz="1000"/>
          </a:p>
        </p:txBody>
      </p:sp>
      <p:cxnSp>
        <p:nvCxnSpPr>
          <p:cNvPr id="96" name="Google Shape;96;p13"/>
          <p:cNvCxnSpPr/>
          <p:nvPr/>
        </p:nvCxnSpPr>
        <p:spPr>
          <a:xfrm>
            <a:off x="4577250" y="542675"/>
            <a:ext cx="3000" cy="45366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4"/>
          <p:cNvSpPr txBox="1"/>
          <p:nvPr/>
        </p:nvSpPr>
        <p:spPr>
          <a:xfrm>
            <a:off x="109125" y="716075"/>
            <a:ext cx="2604300" cy="2727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t>Average amount spent by Men is $206 vs $169 by Women. Average transaction amount is $188.</a:t>
            </a:r>
            <a:endParaRPr b="1" sz="800"/>
          </a:p>
        </p:txBody>
      </p:sp>
      <p:sp>
        <p:nvSpPr>
          <p:cNvPr id="102" name="Google Shape;102;p14"/>
          <p:cNvSpPr txBox="1"/>
          <p:nvPr/>
        </p:nvSpPr>
        <p:spPr>
          <a:xfrm>
            <a:off x="153600" y="4915500"/>
            <a:ext cx="1659600" cy="2280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solidFill>
                  <a:srgbClr val="666666"/>
                </a:solidFill>
              </a:rPr>
              <a:t>$ = Australian Dollar (AUD)</a:t>
            </a:r>
            <a:endParaRPr b="1" sz="800">
              <a:solidFill>
                <a:srgbClr val="666666"/>
              </a:solidFill>
            </a:endParaRPr>
          </a:p>
        </p:txBody>
      </p:sp>
      <p:sp>
        <p:nvSpPr>
          <p:cNvPr id="103" name="Google Shape;103;p14"/>
          <p:cNvSpPr txBox="1"/>
          <p:nvPr/>
        </p:nvSpPr>
        <p:spPr>
          <a:xfrm>
            <a:off x="109075" y="1009525"/>
            <a:ext cx="2604300" cy="2727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t>Average transactions per customer per month: 40</a:t>
            </a:r>
            <a:endParaRPr b="1" sz="800"/>
          </a:p>
        </p:txBody>
      </p:sp>
      <p:pic>
        <p:nvPicPr>
          <p:cNvPr id="104" name="Google Shape;104;p14"/>
          <p:cNvPicPr preferRelativeResize="0"/>
          <p:nvPr/>
        </p:nvPicPr>
        <p:blipFill>
          <a:blip r:embed="rId3">
            <a:alphaModFix/>
          </a:blip>
          <a:stretch>
            <a:fillRect/>
          </a:stretch>
        </p:blipFill>
        <p:spPr>
          <a:xfrm>
            <a:off x="109150" y="3914600"/>
            <a:ext cx="2603900" cy="942325"/>
          </a:xfrm>
          <a:prstGeom prst="rect">
            <a:avLst/>
          </a:prstGeom>
          <a:noFill/>
          <a:ln cap="flat" cmpd="sng" w="9525">
            <a:solidFill>
              <a:schemeClr val="dk2"/>
            </a:solidFill>
            <a:prstDash val="dash"/>
            <a:round/>
            <a:headEnd len="sm" w="sm" type="none"/>
            <a:tailEnd len="sm" w="sm" type="none"/>
          </a:ln>
        </p:spPr>
      </p:pic>
      <p:graphicFrame>
        <p:nvGraphicFramePr>
          <p:cNvPr id="105" name="Google Shape;105;p14"/>
          <p:cNvGraphicFramePr/>
          <p:nvPr/>
        </p:nvGraphicFramePr>
        <p:xfrm>
          <a:off x="109125" y="1302975"/>
          <a:ext cx="3000000" cy="3000000"/>
        </p:xfrm>
        <a:graphic>
          <a:graphicData uri="http://schemas.openxmlformats.org/drawingml/2006/table">
            <a:tbl>
              <a:tblPr>
                <a:noFill/>
                <a:tableStyleId>{626457B2-BAF2-4B31-A941-8D31CC8CD796}</a:tableStyleId>
              </a:tblPr>
              <a:tblGrid>
                <a:gridCol w="1380775"/>
                <a:gridCol w="1223525"/>
              </a:tblGrid>
              <a:tr h="420625">
                <a:tc gridSpan="2">
                  <a:txBody>
                    <a:bodyPr/>
                    <a:lstStyle/>
                    <a:p>
                      <a:pPr indent="0" lvl="0" marL="0" rtl="0" algn="l">
                        <a:spcBef>
                          <a:spcPts val="0"/>
                        </a:spcBef>
                        <a:spcAft>
                          <a:spcPts val="0"/>
                        </a:spcAft>
                        <a:buNone/>
                      </a:pPr>
                      <a:r>
                        <a:rPr b="1" lang="en" sz="800"/>
                        <a:t>Average number of transactions per customer per month across transaction types</a:t>
                      </a:r>
                      <a:endParaRPr b="1" sz="800"/>
                    </a:p>
                  </a:txBody>
                  <a:tcPr marT="91425" marB="91425" marR="91425" marL="91425"/>
                </a:tc>
                <a:tc hMerge="1"/>
              </a:tr>
              <a:tr h="100000">
                <a:tc>
                  <a:txBody>
                    <a:bodyPr/>
                    <a:lstStyle/>
                    <a:p>
                      <a:pPr indent="0" lvl="0" marL="0" rtl="0" algn="l">
                        <a:spcBef>
                          <a:spcPts val="0"/>
                        </a:spcBef>
                        <a:spcAft>
                          <a:spcPts val="0"/>
                        </a:spcAft>
                        <a:buNone/>
                      </a:pPr>
                      <a:r>
                        <a:rPr lang="en" sz="800"/>
                        <a:t>Inter bank</a:t>
                      </a:r>
                      <a:endParaRPr sz="800"/>
                    </a:p>
                  </a:txBody>
                  <a:tcPr marT="91425" marB="91425" marR="91425" marL="91425"/>
                </a:tc>
                <a:tc>
                  <a:txBody>
                    <a:bodyPr/>
                    <a:lstStyle/>
                    <a:p>
                      <a:pPr indent="0" lvl="0" marL="0" rtl="0" algn="l">
                        <a:spcBef>
                          <a:spcPts val="0"/>
                        </a:spcBef>
                        <a:spcAft>
                          <a:spcPts val="0"/>
                        </a:spcAft>
                        <a:buNone/>
                      </a:pPr>
                      <a:r>
                        <a:rPr lang="en" sz="800"/>
                        <a:t>2</a:t>
                      </a:r>
                      <a:endParaRPr sz="800"/>
                    </a:p>
                  </a:txBody>
                  <a:tcPr marT="91425" marB="91425" marR="91425" marL="91425"/>
                </a:tc>
              </a:tr>
              <a:tr h="100000">
                <a:tc>
                  <a:txBody>
                    <a:bodyPr/>
                    <a:lstStyle/>
                    <a:p>
                      <a:pPr indent="0" lvl="0" marL="0" rtl="0" algn="l">
                        <a:spcBef>
                          <a:spcPts val="0"/>
                        </a:spcBef>
                        <a:spcAft>
                          <a:spcPts val="0"/>
                        </a:spcAft>
                        <a:buNone/>
                      </a:pPr>
                      <a:r>
                        <a:rPr lang="en" sz="800"/>
                        <a:t>Pay/Salary</a:t>
                      </a:r>
                      <a:endParaRPr sz="800"/>
                    </a:p>
                  </a:txBody>
                  <a:tcPr marT="91425" marB="91425" marR="91425" marL="91425"/>
                </a:tc>
                <a:tc>
                  <a:txBody>
                    <a:bodyPr/>
                    <a:lstStyle/>
                    <a:p>
                      <a:pPr indent="0" lvl="0" marL="0" rtl="0" algn="l">
                        <a:spcBef>
                          <a:spcPts val="0"/>
                        </a:spcBef>
                        <a:spcAft>
                          <a:spcPts val="0"/>
                        </a:spcAft>
                        <a:buNone/>
                      </a:pPr>
                      <a:r>
                        <a:rPr lang="en" sz="800"/>
                        <a:t>3</a:t>
                      </a:r>
                      <a:endParaRPr sz="800"/>
                    </a:p>
                  </a:txBody>
                  <a:tcPr marT="91425" marB="91425" marR="91425" marL="91425"/>
                </a:tc>
              </a:tr>
              <a:tr h="122550">
                <a:tc>
                  <a:txBody>
                    <a:bodyPr/>
                    <a:lstStyle/>
                    <a:p>
                      <a:pPr indent="0" lvl="0" marL="0" rtl="0" algn="l">
                        <a:spcBef>
                          <a:spcPts val="0"/>
                        </a:spcBef>
                        <a:spcAft>
                          <a:spcPts val="0"/>
                        </a:spcAft>
                        <a:buNone/>
                      </a:pPr>
                      <a:r>
                        <a:rPr lang="en" sz="800"/>
                        <a:t>Payment</a:t>
                      </a:r>
                      <a:endParaRPr sz="800"/>
                    </a:p>
                  </a:txBody>
                  <a:tcPr marT="91425" marB="91425" marR="91425" marL="91425"/>
                </a:tc>
                <a:tc>
                  <a:txBody>
                    <a:bodyPr/>
                    <a:lstStyle/>
                    <a:p>
                      <a:pPr indent="0" lvl="0" marL="0" rtl="0" algn="l">
                        <a:spcBef>
                          <a:spcPts val="0"/>
                        </a:spcBef>
                        <a:spcAft>
                          <a:spcPts val="0"/>
                        </a:spcAft>
                        <a:buNone/>
                      </a:pPr>
                      <a:r>
                        <a:rPr lang="en" sz="800"/>
                        <a:t>9</a:t>
                      </a:r>
                      <a:endParaRPr sz="800"/>
                    </a:p>
                  </a:txBody>
                  <a:tcPr marT="91425" marB="91425" marR="91425" marL="91425"/>
                </a:tc>
              </a:tr>
              <a:tr h="100000">
                <a:tc>
                  <a:txBody>
                    <a:bodyPr/>
                    <a:lstStyle/>
                    <a:p>
                      <a:pPr indent="0" lvl="0" marL="0" rtl="0" algn="l">
                        <a:spcBef>
                          <a:spcPts val="0"/>
                        </a:spcBef>
                        <a:spcAft>
                          <a:spcPts val="0"/>
                        </a:spcAft>
                        <a:buNone/>
                      </a:pPr>
                      <a:r>
                        <a:rPr lang="en" sz="800"/>
                        <a:t>Phone Bank</a:t>
                      </a:r>
                      <a:endParaRPr sz="800"/>
                    </a:p>
                  </a:txBody>
                  <a:tcPr marT="91425" marB="91425" marR="91425" marL="91425"/>
                </a:tc>
                <a:tc>
                  <a:txBody>
                    <a:bodyPr/>
                    <a:lstStyle/>
                    <a:p>
                      <a:pPr indent="0" lvl="0" marL="0" rtl="0" algn="l">
                        <a:spcBef>
                          <a:spcPts val="0"/>
                        </a:spcBef>
                        <a:spcAft>
                          <a:spcPts val="0"/>
                        </a:spcAft>
                        <a:buNone/>
                      </a:pPr>
                      <a:r>
                        <a:rPr lang="en" sz="800"/>
                        <a:t>0</a:t>
                      </a:r>
                      <a:endParaRPr sz="800"/>
                    </a:p>
                  </a:txBody>
                  <a:tcPr marT="91425" marB="91425" marR="91425" marL="91425"/>
                </a:tc>
              </a:tr>
              <a:tr h="100000">
                <a:tc>
                  <a:txBody>
                    <a:bodyPr/>
                    <a:lstStyle/>
                    <a:p>
                      <a:pPr indent="0" lvl="0" marL="0" rtl="0" algn="l">
                        <a:spcBef>
                          <a:spcPts val="0"/>
                        </a:spcBef>
                        <a:spcAft>
                          <a:spcPts val="0"/>
                        </a:spcAft>
                        <a:buNone/>
                      </a:pPr>
                      <a:r>
                        <a:rPr lang="en" sz="800"/>
                        <a:t>PoS</a:t>
                      </a:r>
                      <a:endParaRPr sz="800"/>
                    </a:p>
                  </a:txBody>
                  <a:tcPr marT="91425" marB="91425" marR="91425" marL="91425"/>
                </a:tc>
                <a:tc>
                  <a:txBody>
                    <a:bodyPr/>
                    <a:lstStyle/>
                    <a:p>
                      <a:pPr indent="0" lvl="0" marL="0" rtl="0" algn="l">
                        <a:spcBef>
                          <a:spcPts val="0"/>
                        </a:spcBef>
                        <a:spcAft>
                          <a:spcPts val="0"/>
                        </a:spcAft>
                        <a:buNone/>
                      </a:pPr>
                      <a:r>
                        <a:rPr lang="en" sz="800"/>
                        <a:t>13</a:t>
                      </a:r>
                      <a:endParaRPr sz="800"/>
                    </a:p>
                  </a:txBody>
                  <a:tcPr marT="91425" marB="91425" marR="91425" marL="91425"/>
                </a:tc>
              </a:tr>
              <a:tr h="100000">
                <a:tc>
                  <a:txBody>
                    <a:bodyPr/>
                    <a:lstStyle/>
                    <a:p>
                      <a:pPr indent="0" lvl="0" marL="0" rtl="0" algn="l">
                        <a:spcBef>
                          <a:spcPts val="0"/>
                        </a:spcBef>
                        <a:spcAft>
                          <a:spcPts val="0"/>
                        </a:spcAft>
                        <a:buNone/>
                      </a:pPr>
                      <a:r>
                        <a:rPr lang="en" sz="800"/>
                        <a:t>Sales-PoS</a:t>
                      </a:r>
                      <a:endParaRPr sz="800"/>
                    </a:p>
                  </a:txBody>
                  <a:tcPr marT="91425" marB="91425" marR="91425" marL="91425"/>
                </a:tc>
                <a:tc>
                  <a:txBody>
                    <a:bodyPr/>
                    <a:lstStyle/>
                    <a:p>
                      <a:pPr indent="0" lvl="0" marL="0" rtl="0" algn="l">
                        <a:spcBef>
                          <a:spcPts val="0"/>
                        </a:spcBef>
                        <a:spcAft>
                          <a:spcPts val="0"/>
                        </a:spcAft>
                        <a:buNone/>
                      </a:pPr>
                      <a:r>
                        <a:rPr lang="en" sz="800"/>
                        <a:t>13</a:t>
                      </a:r>
                      <a:endParaRPr sz="800"/>
                    </a:p>
                  </a:txBody>
                  <a:tcPr marT="91425" marB="91425" marR="91425" marL="91425"/>
                </a:tc>
              </a:tr>
            </a:tbl>
          </a:graphicData>
        </a:graphic>
      </p:graphicFrame>
      <p:sp>
        <p:nvSpPr>
          <p:cNvPr id="106" name="Google Shape;106;p14"/>
          <p:cNvSpPr txBox="1"/>
          <p:nvPr>
            <p:ph type="title"/>
          </p:nvPr>
        </p:nvSpPr>
        <p:spPr>
          <a:xfrm>
            <a:off x="109125" y="65400"/>
            <a:ext cx="8927400" cy="272700"/>
          </a:xfrm>
          <a:prstGeom prst="rect">
            <a:avLst/>
          </a:prstGeom>
          <a:solidFill>
            <a:srgbClr val="CFE2F3"/>
          </a:solid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400"/>
              <a:t>Insights - Generic, Geo-spatial data &amp; intraday transaction trend</a:t>
            </a:r>
            <a:endParaRPr b="1" sz="1400"/>
          </a:p>
        </p:txBody>
      </p:sp>
      <p:pic>
        <p:nvPicPr>
          <p:cNvPr id="107" name="Google Shape;107;p14"/>
          <p:cNvPicPr preferRelativeResize="0"/>
          <p:nvPr/>
        </p:nvPicPr>
        <p:blipFill>
          <a:blip r:embed="rId4">
            <a:alphaModFix/>
          </a:blip>
          <a:stretch>
            <a:fillRect/>
          </a:stretch>
        </p:blipFill>
        <p:spPr>
          <a:xfrm>
            <a:off x="3057116" y="2410726"/>
            <a:ext cx="2881186" cy="1464925"/>
          </a:xfrm>
          <a:prstGeom prst="rect">
            <a:avLst/>
          </a:prstGeom>
          <a:noFill/>
          <a:ln cap="flat" cmpd="sng" w="9525">
            <a:solidFill>
              <a:schemeClr val="dk2"/>
            </a:solidFill>
            <a:prstDash val="solid"/>
            <a:round/>
            <a:headEnd len="sm" w="sm" type="none"/>
            <a:tailEnd len="sm" w="sm" type="none"/>
          </a:ln>
        </p:spPr>
      </p:pic>
      <p:sp>
        <p:nvSpPr>
          <p:cNvPr id="108" name="Google Shape;108;p14"/>
          <p:cNvSpPr txBox="1"/>
          <p:nvPr/>
        </p:nvSpPr>
        <p:spPr>
          <a:xfrm>
            <a:off x="3057200" y="3875650"/>
            <a:ext cx="2880900" cy="1623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600"/>
              <a:t>Most of ANZ’s customer are located on south - east coast.</a:t>
            </a:r>
            <a:endParaRPr b="1" sz="600"/>
          </a:p>
        </p:txBody>
      </p:sp>
      <p:pic>
        <p:nvPicPr>
          <p:cNvPr id="109" name="Google Shape;109;p14"/>
          <p:cNvPicPr preferRelativeResize="0"/>
          <p:nvPr/>
        </p:nvPicPr>
        <p:blipFill>
          <a:blip r:embed="rId5">
            <a:alphaModFix/>
          </a:blip>
          <a:stretch>
            <a:fillRect/>
          </a:stretch>
        </p:blipFill>
        <p:spPr>
          <a:xfrm>
            <a:off x="3057116" y="706150"/>
            <a:ext cx="2881157" cy="1464924"/>
          </a:xfrm>
          <a:prstGeom prst="rect">
            <a:avLst/>
          </a:prstGeom>
          <a:noFill/>
          <a:ln cap="flat" cmpd="sng" w="9525">
            <a:solidFill>
              <a:schemeClr val="dk2"/>
            </a:solidFill>
            <a:prstDash val="solid"/>
            <a:round/>
            <a:headEnd len="sm" w="sm" type="none"/>
            <a:tailEnd len="sm" w="sm" type="none"/>
          </a:ln>
        </p:spPr>
      </p:pic>
      <p:sp>
        <p:nvSpPr>
          <p:cNvPr id="110" name="Google Shape;110;p14"/>
          <p:cNvSpPr txBox="1"/>
          <p:nvPr/>
        </p:nvSpPr>
        <p:spPr>
          <a:xfrm>
            <a:off x="3057102" y="2171076"/>
            <a:ext cx="2880900" cy="1623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600"/>
              <a:t>Most of merchants are located on east &amp; south-west coast.</a:t>
            </a:r>
            <a:endParaRPr b="1" sz="600"/>
          </a:p>
        </p:txBody>
      </p:sp>
      <p:sp>
        <p:nvSpPr>
          <p:cNvPr id="111" name="Google Shape;111;p14"/>
          <p:cNvSpPr txBox="1"/>
          <p:nvPr/>
        </p:nvSpPr>
        <p:spPr>
          <a:xfrm>
            <a:off x="3057200" y="4435400"/>
            <a:ext cx="2880900" cy="6069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600"/>
              <a:t>Median distance between customer and merchants is 16 Kms versus mean distance at 1050 Kms, this means bulk of transactions by customer are done under 16 km radius of customer location (</a:t>
            </a:r>
            <a:r>
              <a:rPr b="1" lang="en" sz="600"/>
              <a:t>from </a:t>
            </a:r>
            <a:r>
              <a:rPr b="1" lang="en" sz="600"/>
              <a:t>local merchants), however, online transactions are preferred over long distances (driving mean higher).</a:t>
            </a:r>
            <a:endParaRPr b="1" sz="600"/>
          </a:p>
        </p:txBody>
      </p:sp>
      <p:sp>
        <p:nvSpPr>
          <p:cNvPr id="112" name="Google Shape;112;p14"/>
          <p:cNvSpPr txBox="1"/>
          <p:nvPr/>
        </p:nvSpPr>
        <p:spPr>
          <a:xfrm>
            <a:off x="3057200" y="4100325"/>
            <a:ext cx="2880900" cy="2727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600"/>
              <a:t>Customer &amp; Merchant geo-locations provide us with locations for marketing campaign targeting &amp; integration/selling efforts.</a:t>
            </a:r>
            <a:endParaRPr b="1" sz="600"/>
          </a:p>
        </p:txBody>
      </p:sp>
      <p:sp>
        <p:nvSpPr>
          <p:cNvPr id="113" name="Google Shape;113;p14"/>
          <p:cNvSpPr txBox="1"/>
          <p:nvPr/>
        </p:nvSpPr>
        <p:spPr>
          <a:xfrm>
            <a:off x="109050" y="3641900"/>
            <a:ext cx="2604300" cy="272700"/>
          </a:xfrm>
          <a:prstGeom prst="rect">
            <a:avLst/>
          </a:prstGeom>
          <a:solidFill>
            <a:srgbClr val="D9D9D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t>Average transaction amount across different transactions</a:t>
            </a:r>
            <a:endParaRPr b="1" sz="800"/>
          </a:p>
        </p:txBody>
      </p:sp>
      <p:pic>
        <p:nvPicPr>
          <p:cNvPr id="114" name="Google Shape;114;p14"/>
          <p:cNvPicPr preferRelativeResize="0"/>
          <p:nvPr/>
        </p:nvPicPr>
        <p:blipFill>
          <a:blip r:embed="rId6">
            <a:alphaModFix/>
          </a:blip>
          <a:stretch>
            <a:fillRect/>
          </a:stretch>
        </p:blipFill>
        <p:spPr>
          <a:xfrm>
            <a:off x="6313841" y="706150"/>
            <a:ext cx="2653774" cy="1618178"/>
          </a:xfrm>
          <a:prstGeom prst="rect">
            <a:avLst/>
          </a:prstGeom>
          <a:noFill/>
          <a:ln cap="flat" cmpd="sng" w="9525">
            <a:solidFill>
              <a:schemeClr val="dk2"/>
            </a:solidFill>
            <a:prstDash val="dash"/>
            <a:round/>
            <a:headEnd len="sm" w="sm" type="none"/>
            <a:tailEnd len="sm" w="sm" type="none"/>
          </a:ln>
        </p:spPr>
      </p:pic>
      <p:pic>
        <p:nvPicPr>
          <p:cNvPr id="115" name="Google Shape;115;p14"/>
          <p:cNvPicPr preferRelativeResize="0"/>
          <p:nvPr/>
        </p:nvPicPr>
        <p:blipFill>
          <a:blip r:embed="rId7">
            <a:alphaModFix/>
          </a:blip>
          <a:stretch>
            <a:fillRect/>
          </a:stretch>
        </p:blipFill>
        <p:spPr>
          <a:xfrm>
            <a:off x="6313841" y="2995429"/>
            <a:ext cx="2653773" cy="1531657"/>
          </a:xfrm>
          <a:prstGeom prst="rect">
            <a:avLst/>
          </a:prstGeom>
          <a:noFill/>
          <a:ln cap="flat" cmpd="sng" w="9525">
            <a:solidFill>
              <a:schemeClr val="dk2"/>
            </a:solidFill>
            <a:prstDash val="dash"/>
            <a:round/>
            <a:headEnd len="sm" w="sm" type="none"/>
            <a:tailEnd len="sm" w="sm" type="none"/>
          </a:ln>
        </p:spPr>
      </p:pic>
      <p:sp>
        <p:nvSpPr>
          <p:cNvPr id="116" name="Google Shape;116;p14"/>
          <p:cNvSpPr txBox="1"/>
          <p:nvPr/>
        </p:nvSpPr>
        <p:spPr>
          <a:xfrm>
            <a:off x="6297140" y="2375975"/>
            <a:ext cx="2653800" cy="3795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50"/>
              <a:t>Number of transactions spikes in morning (8-10am) with a gradually tapering trend.</a:t>
            </a:r>
            <a:r>
              <a:rPr b="1" lang="en" sz="750"/>
              <a:t>[Useful for: server load balancing]</a:t>
            </a:r>
            <a:endParaRPr b="1" sz="750"/>
          </a:p>
        </p:txBody>
      </p:sp>
      <p:sp>
        <p:nvSpPr>
          <p:cNvPr id="117" name="Google Shape;117;p14"/>
          <p:cNvSpPr txBox="1"/>
          <p:nvPr/>
        </p:nvSpPr>
        <p:spPr>
          <a:xfrm>
            <a:off x="6313844" y="4577775"/>
            <a:ext cx="2653800" cy="4647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Customers do their highest amount transactions in afternoon/lunch-time. [</a:t>
            </a:r>
            <a:r>
              <a:rPr b="1" lang="en" sz="800"/>
              <a:t>Useful for: Offers &amp; promotions.</a:t>
            </a:r>
            <a:r>
              <a:rPr lang="en" sz="800"/>
              <a:t>]</a:t>
            </a:r>
            <a:endParaRPr sz="800"/>
          </a:p>
        </p:txBody>
      </p:sp>
      <p:cxnSp>
        <p:nvCxnSpPr>
          <p:cNvPr id="118" name="Google Shape;118;p14"/>
          <p:cNvCxnSpPr/>
          <p:nvPr/>
        </p:nvCxnSpPr>
        <p:spPr>
          <a:xfrm>
            <a:off x="6173775" y="2882388"/>
            <a:ext cx="2881200" cy="0"/>
          </a:xfrm>
          <a:prstGeom prst="straightConnector1">
            <a:avLst/>
          </a:prstGeom>
          <a:noFill/>
          <a:ln cap="flat" cmpd="sng" w="19050">
            <a:solidFill>
              <a:schemeClr val="dk2"/>
            </a:solidFill>
            <a:prstDash val="solid"/>
            <a:round/>
            <a:headEnd len="med" w="med" type="none"/>
            <a:tailEnd len="med" w="med" type="none"/>
          </a:ln>
        </p:spPr>
      </p:cxnSp>
      <p:sp>
        <p:nvSpPr>
          <p:cNvPr id="119" name="Google Shape;119;p14"/>
          <p:cNvSpPr txBox="1"/>
          <p:nvPr/>
        </p:nvSpPr>
        <p:spPr>
          <a:xfrm>
            <a:off x="109125" y="390738"/>
            <a:ext cx="2604300" cy="272700"/>
          </a:xfrm>
          <a:prstGeom prst="rect">
            <a:avLst/>
          </a:prstGeom>
          <a:solidFill>
            <a:srgbClr val="D9D9D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Generic Insights</a:t>
            </a:r>
            <a:endParaRPr b="1" sz="1000"/>
          </a:p>
        </p:txBody>
      </p:sp>
      <p:sp>
        <p:nvSpPr>
          <p:cNvPr id="120" name="Google Shape;120;p14"/>
          <p:cNvSpPr txBox="1"/>
          <p:nvPr/>
        </p:nvSpPr>
        <p:spPr>
          <a:xfrm>
            <a:off x="3057100" y="385775"/>
            <a:ext cx="2880900" cy="272700"/>
          </a:xfrm>
          <a:prstGeom prst="rect">
            <a:avLst/>
          </a:prstGeom>
          <a:solidFill>
            <a:srgbClr val="D9D9D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Insights from Geo-spatial data</a:t>
            </a:r>
            <a:endParaRPr b="1" sz="1000"/>
          </a:p>
        </p:txBody>
      </p:sp>
      <p:sp>
        <p:nvSpPr>
          <p:cNvPr id="121" name="Google Shape;121;p14"/>
          <p:cNvSpPr txBox="1"/>
          <p:nvPr/>
        </p:nvSpPr>
        <p:spPr>
          <a:xfrm>
            <a:off x="6321900" y="385775"/>
            <a:ext cx="2653800" cy="272700"/>
          </a:xfrm>
          <a:prstGeom prst="rect">
            <a:avLst/>
          </a:prstGeom>
          <a:solidFill>
            <a:srgbClr val="D9D9D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Intraday customer behavior trend</a:t>
            </a:r>
            <a:endParaRPr b="1" sz="1000"/>
          </a:p>
        </p:txBody>
      </p:sp>
      <p:cxnSp>
        <p:nvCxnSpPr>
          <p:cNvPr id="122" name="Google Shape;122;p14"/>
          <p:cNvCxnSpPr/>
          <p:nvPr/>
        </p:nvCxnSpPr>
        <p:spPr>
          <a:xfrm flipH="1">
            <a:off x="2886400" y="424700"/>
            <a:ext cx="7800" cy="4679400"/>
          </a:xfrm>
          <a:prstGeom prst="straightConnector1">
            <a:avLst/>
          </a:prstGeom>
          <a:noFill/>
          <a:ln cap="flat" cmpd="sng" w="19050">
            <a:solidFill>
              <a:schemeClr val="dk2"/>
            </a:solidFill>
            <a:prstDash val="solid"/>
            <a:round/>
            <a:headEnd len="med" w="med" type="none"/>
            <a:tailEnd len="med" w="med" type="none"/>
          </a:ln>
        </p:spPr>
      </p:cxnSp>
      <p:cxnSp>
        <p:nvCxnSpPr>
          <p:cNvPr id="123" name="Google Shape;123;p14"/>
          <p:cNvCxnSpPr/>
          <p:nvPr/>
        </p:nvCxnSpPr>
        <p:spPr>
          <a:xfrm flipH="1">
            <a:off x="6113825" y="424700"/>
            <a:ext cx="7800" cy="46794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5"/>
          <p:cNvSpPr txBox="1"/>
          <p:nvPr>
            <p:ph type="title"/>
          </p:nvPr>
        </p:nvSpPr>
        <p:spPr>
          <a:xfrm>
            <a:off x="109125" y="110100"/>
            <a:ext cx="8927400" cy="356700"/>
          </a:xfrm>
          <a:prstGeom prst="rect">
            <a:avLst/>
          </a:prstGeom>
          <a:solidFill>
            <a:srgbClr val="CFE2F3"/>
          </a:solid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400"/>
              <a:t>Insights - Customer’s Daily Transaction Volume Trend </a:t>
            </a:r>
            <a:r>
              <a:rPr lang="en" sz="1100"/>
              <a:t>[Customers have fixed, predictable number of expenses daily]</a:t>
            </a:r>
            <a:endParaRPr sz="1100"/>
          </a:p>
        </p:txBody>
      </p:sp>
      <p:pic>
        <p:nvPicPr>
          <p:cNvPr id="129" name="Google Shape;129;p15"/>
          <p:cNvPicPr preferRelativeResize="0"/>
          <p:nvPr/>
        </p:nvPicPr>
        <p:blipFill>
          <a:blip r:embed="rId3">
            <a:alphaModFix/>
          </a:blip>
          <a:stretch>
            <a:fillRect/>
          </a:stretch>
        </p:blipFill>
        <p:spPr>
          <a:xfrm>
            <a:off x="109125" y="517175"/>
            <a:ext cx="2674276" cy="3453950"/>
          </a:xfrm>
          <a:prstGeom prst="rect">
            <a:avLst/>
          </a:prstGeom>
          <a:noFill/>
          <a:ln cap="flat" cmpd="sng" w="9525">
            <a:solidFill>
              <a:schemeClr val="dk2"/>
            </a:solidFill>
            <a:prstDash val="dash"/>
            <a:round/>
            <a:headEnd len="sm" w="sm" type="none"/>
            <a:tailEnd len="sm" w="sm" type="none"/>
          </a:ln>
        </p:spPr>
      </p:pic>
      <p:pic>
        <p:nvPicPr>
          <p:cNvPr id="130" name="Google Shape;130;p15"/>
          <p:cNvPicPr preferRelativeResize="0"/>
          <p:nvPr/>
        </p:nvPicPr>
        <p:blipFill>
          <a:blip r:embed="rId4">
            <a:alphaModFix/>
          </a:blip>
          <a:stretch>
            <a:fillRect/>
          </a:stretch>
        </p:blipFill>
        <p:spPr>
          <a:xfrm>
            <a:off x="2913525" y="517175"/>
            <a:ext cx="2674200" cy="2535281"/>
          </a:xfrm>
          <a:prstGeom prst="rect">
            <a:avLst/>
          </a:prstGeom>
          <a:noFill/>
          <a:ln cap="flat" cmpd="sng" w="9525">
            <a:solidFill>
              <a:schemeClr val="dk2"/>
            </a:solidFill>
            <a:prstDash val="dash"/>
            <a:round/>
            <a:headEnd len="sm" w="sm" type="none"/>
            <a:tailEnd len="sm" w="sm" type="none"/>
          </a:ln>
        </p:spPr>
      </p:pic>
      <p:sp>
        <p:nvSpPr>
          <p:cNvPr id="131" name="Google Shape;131;p15"/>
          <p:cNvSpPr txBox="1"/>
          <p:nvPr/>
        </p:nvSpPr>
        <p:spPr>
          <a:xfrm>
            <a:off x="109125" y="4021500"/>
            <a:ext cx="2674200" cy="10749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Number of transactions on any given day</a:t>
            </a:r>
            <a:r>
              <a:rPr lang="en" sz="1000"/>
              <a:t> has autocorrelation at 7 days interval. That is, customers tends to do repetitive number of transactions on particular days of the week. Owing to repetitive services/utility bill cycles, food replenishment due to fixed consumption pattern.</a:t>
            </a:r>
            <a:endParaRPr sz="1000"/>
          </a:p>
        </p:txBody>
      </p:sp>
      <p:sp>
        <p:nvSpPr>
          <p:cNvPr id="132" name="Google Shape;132;p15"/>
          <p:cNvSpPr txBox="1"/>
          <p:nvPr/>
        </p:nvSpPr>
        <p:spPr>
          <a:xfrm>
            <a:off x="2911425" y="3169650"/>
            <a:ext cx="2678400" cy="19269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dk1"/>
                </a:solidFill>
              </a:rPr>
              <a:t>The plot for n</a:t>
            </a:r>
            <a:r>
              <a:rPr lang="en" sz="1000">
                <a:solidFill>
                  <a:schemeClr val="dk1"/>
                </a:solidFill>
              </a:rPr>
              <a:t>umber of transactions on any given day </a:t>
            </a:r>
            <a:r>
              <a:rPr lang="en" sz="1000">
                <a:solidFill>
                  <a:schemeClr val="dk1"/>
                </a:solidFill>
              </a:rPr>
              <a:t>and it’s rolling average mean are stationary** in nature. That is, there mean doesn’t change over time, which indicates that customer’s  transaction volumes are predictable and oscillates (due to weekly seasonality) around a stable rolling mean.</a:t>
            </a:r>
            <a:endParaRPr sz="1000">
              <a:solidFill>
                <a:schemeClr val="dk1"/>
              </a:solidFill>
            </a:endParaRPr>
          </a:p>
          <a:p>
            <a:pPr indent="0" lvl="0" marL="0" rtl="0" algn="l">
              <a:spcBef>
                <a:spcPts val="0"/>
              </a:spcBef>
              <a:spcAft>
                <a:spcPts val="0"/>
              </a:spcAft>
              <a:buNone/>
            </a:pPr>
            <a:r>
              <a:rPr lang="en" sz="1000">
                <a:solidFill>
                  <a:schemeClr val="dk1"/>
                </a:solidFill>
              </a:rPr>
              <a:t>**ADF of -3.2 &lt; Critical value @ 5%. P value is also less than 0.05.</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t>Highest number of transactions are done on Fridays &amp; lowest on Mondays.</a:t>
            </a:r>
            <a:endParaRPr sz="1000"/>
          </a:p>
        </p:txBody>
      </p:sp>
      <p:sp>
        <p:nvSpPr>
          <p:cNvPr id="133" name="Google Shape;133;p15"/>
          <p:cNvSpPr txBox="1"/>
          <p:nvPr/>
        </p:nvSpPr>
        <p:spPr>
          <a:xfrm>
            <a:off x="5717850" y="1955250"/>
            <a:ext cx="3318600" cy="5778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Given strong auto-correlation &amp; stationarity of the customer daily transaction volume,transaction behavior of customer is highly predictable over short range.</a:t>
            </a:r>
            <a:endParaRPr sz="1000"/>
          </a:p>
        </p:txBody>
      </p:sp>
      <p:pic>
        <p:nvPicPr>
          <p:cNvPr id="134" name="Google Shape;134;p15"/>
          <p:cNvPicPr preferRelativeResize="0"/>
          <p:nvPr/>
        </p:nvPicPr>
        <p:blipFill>
          <a:blip r:embed="rId5">
            <a:alphaModFix/>
          </a:blip>
          <a:stretch>
            <a:fillRect/>
          </a:stretch>
        </p:blipFill>
        <p:spPr>
          <a:xfrm>
            <a:off x="5717850" y="517175"/>
            <a:ext cx="3318674" cy="1398450"/>
          </a:xfrm>
          <a:prstGeom prst="rect">
            <a:avLst/>
          </a:prstGeom>
          <a:noFill/>
          <a:ln cap="flat" cmpd="sng" w="9525">
            <a:solidFill>
              <a:schemeClr val="dk2"/>
            </a:solidFill>
            <a:prstDash val="dash"/>
            <a:round/>
            <a:headEnd len="sm" w="sm" type="none"/>
            <a:tailEnd len="sm" w="sm" type="none"/>
          </a:ln>
        </p:spPr>
      </p:pic>
      <p:pic>
        <p:nvPicPr>
          <p:cNvPr id="135" name="Google Shape;135;p15"/>
          <p:cNvPicPr preferRelativeResize="0"/>
          <p:nvPr/>
        </p:nvPicPr>
        <p:blipFill>
          <a:blip r:embed="rId6">
            <a:alphaModFix/>
          </a:blip>
          <a:stretch>
            <a:fillRect/>
          </a:stretch>
        </p:blipFill>
        <p:spPr>
          <a:xfrm>
            <a:off x="5870050" y="2618525"/>
            <a:ext cx="3014275" cy="2438426"/>
          </a:xfrm>
          <a:prstGeom prst="rect">
            <a:avLst/>
          </a:prstGeom>
          <a:noFill/>
          <a:ln cap="flat" cmpd="sng" w="9525">
            <a:solidFill>
              <a:schemeClr val="dk2"/>
            </a:solidFill>
            <a:prstDash val="dash"/>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6"/>
          <p:cNvSpPr txBox="1"/>
          <p:nvPr>
            <p:ph type="title"/>
          </p:nvPr>
        </p:nvSpPr>
        <p:spPr>
          <a:xfrm>
            <a:off x="109125" y="110100"/>
            <a:ext cx="8927400" cy="356700"/>
          </a:xfrm>
          <a:prstGeom prst="rect">
            <a:avLst/>
          </a:prstGeom>
          <a:solidFill>
            <a:srgbClr val="CFE2F3"/>
          </a:solid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400"/>
              <a:t>Insights - Customer Transaction Amount Spent daily Trend </a:t>
            </a:r>
            <a:r>
              <a:rPr lang="en" sz="1200"/>
              <a:t>[Customers have fixed, predictable daily expenses]</a:t>
            </a:r>
            <a:endParaRPr sz="1200"/>
          </a:p>
        </p:txBody>
      </p:sp>
      <p:sp>
        <p:nvSpPr>
          <p:cNvPr id="141" name="Google Shape;141;p16"/>
          <p:cNvSpPr txBox="1"/>
          <p:nvPr/>
        </p:nvSpPr>
        <p:spPr>
          <a:xfrm>
            <a:off x="109125" y="4247825"/>
            <a:ext cx="2942100" cy="8487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Average transaction amount has autocorrelation at 7 days interval. That is, the spent on coming Sunday is correlated to what customer spent on last Sunday, similar trend is observed for other days of the week.</a:t>
            </a:r>
            <a:endParaRPr sz="1000"/>
          </a:p>
        </p:txBody>
      </p:sp>
      <p:pic>
        <p:nvPicPr>
          <p:cNvPr id="142" name="Google Shape;142;p16"/>
          <p:cNvPicPr preferRelativeResize="0"/>
          <p:nvPr/>
        </p:nvPicPr>
        <p:blipFill>
          <a:blip r:embed="rId3">
            <a:alphaModFix/>
          </a:blip>
          <a:stretch>
            <a:fillRect/>
          </a:stretch>
        </p:blipFill>
        <p:spPr>
          <a:xfrm>
            <a:off x="3176375" y="514054"/>
            <a:ext cx="2678349" cy="2608226"/>
          </a:xfrm>
          <a:prstGeom prst="rect">
            <a:avLst/>
          </a:prstGeom>
          <a:noFill/>
          <a:ln cap="flat" cmpd="sng" w="9525">
            <a:solidFill>
              <a:schemeClr val="dk2"/>
            </a:solidFill>
            <a:prstDash val="dash"/>
            <a:round/>
            <a:headEnd len="sm" w="sm" type="none"/>
            <a:tailEnd len="sm" w="sm" type="none"/>
          </a:ln>
        </p:spPr>
      </p:pic>
      <p:pic>
        <p:nvPicPr>
          <p:cNvPr id="143" name="Google Shape;143;p16"/>
          <p:cNvPicPr preferRelativeResize="0"/>
          <p:nvPr/>
        </p:nvPicPr>
        <p:blipFill>
          <a:blip r:embed="rId4">
            <a:alphaModFix/>
          </a:blip>
          <a:stretch>
            <a:fillRect/>
          </a:stretch>
        </p:blipFill>
        <p:spPr>
          <a:xfrm>
            <a:off x="109125" y="514050"/>
            <a:ext cx="2942076" cy="3708525"/>
          </a:xfrm>
          <a:prstGeom prst="rect">
            <a:avLst/>
          </a:prstGeom>
          <a:noFill/>
          <a:ln cap="flat" cmpd="sng" w="9525">
            <a:solidFill>
              <a:schemeClr val="dk2"/>
            </a:solidFill>
            <a:prstDash val="dash"/>
            <a:round/>
            <a:headEnd len="sm" w="sm" type="none"/>
            <a:tailEnd len="sm" w="sm" type="none"/>
          </a:ln>
        </p:spPr>
      </p:pic>
      <p:pic>
        <p:nvPicPr>
          <p:cNvPr id="144" name="Google Shape;144;p16"/>
          <p:cNvPicPr preferRelativeResize="0"/>
          <p:nvPr/>
        </p:nvPicPr>
        <p:blipFill>
          <a:blip r:embed="rId5">
            <a:alphaModFix/>
          </a:blip>
          <a:stretch>
            <a:fillRect/>
          </a:stretch>
        </p:blipFill>
        <p:spPr>
          <a:xfrm>
            <a:off x="5917225" y="514050"/>
            <a:ext cx="3119101" cy="3957501"/>
          </a:xfrm>
          <a:prstGeom prst="rect">
            <a:avLst/>
          </a:prstGeom>
          <a:noFill/>
          <a:ln cap="flat" cmpd="sng" w="9525">
            <a:solidFill>
              <a:schemeClr val="dk2"/>
            </a:solidFill>
            <a:prstDash val="dash"/>
            <a:round/>
            <a:headEnd len="sm" w="sm" type="none"/>
            <a:tailEnd len="sm" w="sm" type="none"/>
          </a:ln>
        </p:spPr>
      </p:pic>
      <p:sp>
        <p:nvSpPr>
          <p:cNvPr id="145" name="Google Shape;145;p16"/>
          <p:cNvSpPr txBox="1"/>
          <p:nvPr/>
        </p:nvSpPr>
        <p:spPr>
          <a:xfrm>
            <a:off x="3176375" y="3169475"/>
            <a:ext cx="2678400" cy="19269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dk1"/>
                </a:solidFill>
              </a:rPr>
              <a:t>T</a:t>
            </a:r>
            <a:r>
              <a:rPr lang="en" sz="1000">
                <a:solidFill>
                  <a:schemeClr val="dk1"/>
                </a:solidFill>
              </a:rPr>
              <a:t>he average daily spent plot and rolling average mean for customer’s spent are stationary** in nature. That is, there mean doesn’t change over time, which indicates that customer’s spent are predictable and oscillates (due to weekly seasonality) around a stable rolling mean.</a:t>
            </a:r>
            <a:endParaRPr sz="1000">
              <a:solidFill>
                <a:schemeClr val="dk1"/>
              </a:solidFill>
            </a:endParaRPr>
          </a:p>
          <a:p>
            <a:pPr indent="0" lvl="0" marL="0" rtl="0" algn="l">
              <a:spcBef>
                <a:spcPts val="0"/>
              </a:spcBef>
              <a:spcAft>
                <a:spcPts val="0"/>
              </a:spcAft>
              <a:buNone/>
            </a:pPr>
            <a:r>
              <a:rPr lang="en" sz="1000">
                <a:solidFill>
                  <a:schemeClr val="dk1"/>
                </a:solidFill>
              </a:rPr>
              <a:t>**ADF of -2.9 &lt; Critical value @ 5%. P value is also less than 0.05.</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t>The lowest spent amount is on Sundays &amp; highest spent on Mondays.</a:t>
            </a:r>
            <a:endParaRPr sz="1000"/>
          </a:p>
        </p:txBody>
      </p:sp>
      <p:sp>
        <p:nvSpPr>
          <p:cNvPr id="146" name="Google Shape;146;p16"/>
          <p:cNvSpPr txBox="1"/>
          <p:nvPr/>
        </p:nvSpPr>
        <p:spPr>
          <a:xfrm>
            <a:off x="5917325" y="4518750"/>
            <a:ext cx="3119100" cy="5778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Given strong auto-correlation &amp; stationarity of the customer spent, the transaction behavior of customer is highly predictable over short range.</a:t>
            </a:r>
            <a:endParaRPr sz="1000"/>
          </a:p>
        </p:txBody>
      </p:sp>
      <p:cxnSp>
        <p:nvCxnSpPr>
          <p:cNvPr id="147" name="Google Shape;147;p16"/>
          <p:cNvCxnSpPr/>
          <p:nvPr/>
        </p:nvCxnSpPr>
        <p:spPr>
          <a:xfrm>
            <a:off x="6543425" y="3012175"/>
            <a:ext cx="212400" cy="0"/>
          </a:xfrm>
          <a:prstGeom prst="straightConnector1">
            <a:avLst/>
          </a:prstGeom>
          <a:noFill/>
          <a:ln cap="flat" cmpd="sng" w="9525">
            <a:solidFill>
              <a:schemeClr val="dk2"/>
            </a:solidFill>
            <a:prstDash val="solid"/>
            <a:round/>
            <a:headEnd len="med" w="med" type="none"/>
            <a:tailEnd len="med" w="med" type="triangle"/>
          </a:ln>
        </p:spPr>
      </p:cxnSp>
      <p:sp>
        <p:nvSpPr>
          <p:cNvPr id="148" name="Google Shape;148;p16"/>
          <p:cNvSpPr txBox="1"/>
          <p:nvPr/>
        </p:nvSpPr>
        <p:spPr>
          <a:xfrm>
            <a:off x="6755825" y="2941375"/>
            <a:ext cx="644700" cy="1416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600"/>
              <a:t>outlier/event</a:t>
            </a:r>
            <a:endParaRPr b="1" sz="6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