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4"/>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0388F-644C-4C39-91BB-6B8B6C5E120B}" type="doc">
      <dgm:prSet loTypeId="urn:microsoft.com/office/officeart/2005/8/layout/pyramid2" loCatId="pyramid" qsTypeId="urn:microsoft.com/office/officeart/2005/8/quickstyle/3d5" qsCatId="3D" csTypeId="urn:microsoft.com/office/officeart/2005/8/colors/accent1_2" csCatId="accent1" phldr="1"/>
      <dgm:spPr/>
    </dgm:pt>
    <dgm:pt modelId="{6C6390A4-B8E7-450C-951C-CAB0E80B8DD3}">
      <dgm:prSet phldrT="[Text]"/>
      <dgm:spPr/>
      <dgm:t>
        <a:bodyPr/>
        <a:lstStyle/>
        <a:p>
          <a:r>
            <a:rPr lang="en-US" dirty="0"/>
            <a:t>Software as a Service (SaaS)</a:t>
          </a:r>
          <a:endParaRPr lang="en-IN" dirty="0"/>
        </a:p>
      </dgm:t>
    </dgm:pt>
    <dgm:pt modelId="{3FE1CC76-E243-486D-87A1-D428EC0AA6E7}" type="parTrans" cxnId="{357E2A38-E628-42F6-940F-37C0BF8542CE}">
      <dgm:prSet/>
      <dgm:spPr/>
      <dgm:t>
        <a:bodyPr/>
        <a:lstStyle/>
        <a:p>
          <a:endParaRPr lang="en-IN"/>
        </a:p>
      </dgm:t>
    </dgm:pt>
    <dgm:pt modelId="{D3D50999-37AF-4052-B32D-E1A94114164C}" type="sibTrans" cxnId="{357E2A38-E628-42F6-940F-37C0BF8542CE}">
      <dgm:prSet/>
      <dgm:spPr/>
      <dgm:t>
        <a:bodyPr/>
        <a:lstStyle/>
        <a:p>
          <a:endParaRPr lang="en-IN"/>
        </a:p>
      </dgm:t>
    </dgm:pt>
    <dgm:pt modelId="{42DB30D8-FFEA-4B3E-A5B0-4C5FBB8F0CA2}">
      <dgm:prSet phldrT="[Text]"/>
      <dgm:spPr/>
      <dgm:t>
        <a:bodyPr/>
        <a:lstStyle/>
        <a:p>
          <a:r>
            <a:rPr lang="en-US" dirty="0"/>
            <a:t>Platform as a Service (PaaS)</a:t>
          </a:r>
          <a:endParaRPr lang="en-IN" dirty="0"/>
        </a:p>
      </dgm:t>
    </dgm:pt>
    <dgm:pt modelId="{A31C833C-4223-44A8-834B-2A35C2FBD14F}" type="parTrans" cxnId="{CC697DFE-6FC4-4427-A884-5E81F0455E95}">
      <dgm:prSet/>
      <dgm:spPr/>
      <dgm:t>
        <a:bodyPr/>
        <a:lstStyle/>
        <a:p>
          <a:endParaRPr lang="en-IN"/>
        </a:p>
      </dgm:t>
    </dgm:pt>
    <dgm:pt modelId="{0CFD3621-09E4-4BC7-82BF-4D0B5F5E6889}" type="sibTrans" cxnId="{CC697DFE-6FC4-4427-A884-5E81F0455E95}">
      <dgm:prSet/>
      <dgm:spPr/>
      <dgm:t>
        <a:bodyPr/>
        <a:lstStyle/>
        <a:p>
          <a:endParaRPr lang="en-IN"/>
        </a:p>
      </dgm:t>
    </dgm:pt>
    <dgm:pt modelId="{27CB5FAC-7368-4D84-8241-011982326BFD}">
      <dgm:prSet phldrT="[Text]"/>
      <dgm:spPr/>
      <dgm:t>
        <a:bodyPr/>
        <a:lstStyle/>
        <a:p>
          <a:r>
            <a:rPr lang="en-US" dirty="0"/>
            <a:t>Infrastructure as a Service (IaaS)</a:t>
          </a:r>
          <a:endParaRPr lang="en-IN" dirty="0"/>
        </a:p>
      </dgm:t>
    </dgm:pt>
    <dgm:pt modelId="{3BB53990-47CB-4790-9C3D-C7F78C3917DE}" type="parTrans" cxnId="{22150A33-7B17-4662-8076-D680EEFBC989}">
      <dgm:prSet/>
      <dgm:spPr/>
      <dgm:t>
        <a:bodyPr/>
        <a:lstStyle/>
        <a:p>
          <a:endParaRPr lang="en-IN"/>
        </a:p>
      </dgm:t>
    </dgm:pt>
    <dgm:pt modelId="{DFA434DC-FCEA-40B7-AAF6-1BAC8EB7EF5B}" type="sibTrans" cxnId="{22150A33-7B17-4662-8076-D680EEFBC989}">
      <dgm:prSet/>
      <dgm:spPr/>
      <dgm:t>
        <a:bodyPr/>
        <a:lstStyle/>
        <a:p>
          <a:endParaRPr lang="en-IN"/>
        </a:p>
      </dgm:t>
    </dgm:pt>
    <dgm:pt modelId="{6F08346F-1450-4456-BA30-16016E7297CD}" type="pres">
      <dgm:prSet presAssocID="{7620388F-644C-4C39-91BB-6B8B6C5E120B}" presName="compositeShape" presStyleCnt="0">
        <dgm:presLayoutVars>
          <dgm:dir/>
          <dgm:resizeHandles/>
        </dgm:presLayoutVars>
      </dgm:prSet>
      <dgm:spPr/>
    </dgm:pt>
    <dgm:pt modelId="{17F713E0-3AC9-40FE-995C-DC50E569B523}" type="pres">
      <dgm:prSet presAssocID="{7620388F-644C-4C39-91BB-6B8B6C5E120B}" presName="pyramid" presStyleLbl="node1" presStyleIdx="0" presStyleCnt="1" custLinFactNeighborX="10" custLinFactNeighborY="770"/>
      <dgm:spPr>
        <a:effectLst>
          <a:innerShdw blurRad="114300">
            <a:prstClr val="black"/>
          </a:innerShdw>
        </a:effectLst>
      </dgm:spPr>
    </dgm:pt>
    <dgm:pt modelId="{D46E4FFA-E49D-4B5F-8B1C-54FF28667A27}" type="pres">
      <dgm:prSet presAssocID="{7620388F-644C-4C39-91BB-6B8B6C5E120B}" presName="theList" presStyleCnt="0"/>
      <dgm:spPr/>
    </dgm:pt>
    <dgm:pt modelId="{9827A789-F568-4ED8-AE6B-E9FAF3560B8A}" type="pres">
      <dgm:prSet presAssocID="{6C6390A4-B8E7-450C-951C-CAB0E80B8DD3}" presName="aNode" presStyleLbl="fgAcc1" presStyleIdx="0" presStyleCnt="3">
        <dgm:presLayoutVars>
          <dgm:bulletEnabled val="1"/>
        </dgm:presLayoutVars>
      </dgm:prSet>
      <dgm:spPr/>
    </dgm:pt>
    <dgm:pt modelId="{FADB42FC-82DF-4A91-8315-3C53E2D5359F}" type="pres">
      <dgm:prSet presAssocID="{6C6390A4-B8E7-450C-951C-CAB0E80B8DD3}" presName="aSpace" presStyleCnt="0"/>
      <dgm:spPr/>
    </dgm:pt>
    <dgm:pt modelId="{AB818670-4190-4528-A275-BDC1B26D9666}" type="pres">
      <dgm:prSet presAssocID="{42DB30D8-FFEA-4B3E-A5B0-4C5FBB8F0CA2}" presName="aNode" presStyleLbl="fgAcc1" presStyleIdx="1" presStyleCnt="3">
        <dgm:presLayoutVars>
          <dgm:bulletEnabled val="1"/>
        </dgm:presLayoutVars>
      </dgm:prSet>
      <dgm:spPr/>
    </dgm:pt>
    <dgm:pt modelId="{E3681008-77A8-4D10-BD1D-E58C5FA5A8AB}" type="pres">
      <dgm:prSet presAssocID="{42DB30D8-FFEA-4B3E-A5B0-4C5FBB8F0CA2}" presName="aSpace" presStyleCnt="0"/>
      <dgm:spPr/>
    </dgm:pt>
    <dgm:pt modelId="{4F5E6904-4D9C-4235-8C9C-CDF24A221926}" type="pres">
      <dgm:prSet presAssocID="{27CB5FAC-7368-4D84-8241-011982326BFD}" presName="aNode" presStyleLbl="fgAcc1" presStyleIdx="2" presStyleCnt="3">
        <dgm:presLayoutVars>
          <dgm:bulletEnabled val="1"/>
        </dgm:presLayoutVars>
      </dgm:prSet>
      <dgm:spPr/>
    </dgm:pt>
    <dgm:pt modelId="{647BA48B-E952-4FD0-B16E-3FCD2473FDBB}" type="pres">
      <dgm:prSet presAssocID="{27CB5FAC-7368-4D84-8241-011982326BFD}" presName="aSpace" presStyleCnt="0"/>
      <dgm:spPr/>
    </dgm:pt>
  </dgm:ptLst>
  <dgm:cxnLst>
    <dgm:cxn modelId="{CB7B9D09-7CC6-404B-AFCF-565C7D8A4A8E}" type="presOf" srcId="{7620388F-644C-4C39-91BB-6B8B6C5E120B}" destId="{6F08346F-1450-4456-BA30-16016E7297CD}" srcOrd="0" destOrd="0" presId="urn:microsoft.com/office/officeart/2005/8/layout/pyramid2"/>
    <dgm:cxn modelId="{22150A33-7B17-4662-8076-D680EEFBC989}" srcId="{7620388F-644C-4C39-91BB-6B8B6C5E120B}" destId="{27CB5FAC-7368-4D84-8241-011982326BFD}" srcOrd="2" destOrd="0" parTransId="{3BB53990-47CB-4790-9C3D-C7F78C3917DE}" sibTransId="{DFA434DC-FCEA-40B7-AAF6-1BAC8EB7EF5B}"/>
    <dgm:cxn modelId="{357E2A38-E628-42F6-940F-37C0BF8542CE}" srcId="{7620388F-644C-4C39-91BB-6B8B6C5E120B}" destId="{6C6390A4-B8E7-450C-951C-CAB0E80B8DD3}" srcOrd="0" destOrd="0" parTransId="{3FE1CC76-E243-486D-87A1-D428EC0AA6E7}" sibTransId="{D3D50999-37AF-4052-B32D-E1A94114164C}"/>
    <dgm:cxn modelId="{D36F5F52-BF19-450E-B345-512656609AC7}" type="presOf" srcId="{42DB30D8-FFEA-4B3E-A5B0-4C5FBB8F0CA2}" destId="{AB818670-4190-4528-A275-BDC1B26D9666}" srcOrd="0" destOrd="0" presId="urn:microsoft.com/office/officeart/2005/8/layout/pyramid2"/>
    <dgm:cxn modelId="{8C9817AA-13C0-424F-B2A6-1FF83EAB3A2E}" type="presOf" srcId="{6C6390A4-B8E7-450C-951C-CAB0E80B8DD3}" destId="{9827A789-F568-4ED8-AE6B-E9FAF3560B8A}" srcOrd="0" destOrd="0" presId="urn:microsoft.com/office/officeart/2005/8/layout/pyramid2"/>
    <dgm:cxn modelId="{7E5382CB-F294-40F7-BC27-9D53AD4EED97}" type="presOf" srcId="{27CB5FAC-7368-4D84-8241-011982326BFD}" destId="{4F5E6904-4D9C-4235-8C9C-CDF24A221926}" srcOrd="0" destOrd="0" presId="urn:microsoft.com/office/officeart/2005/8/layout/pyramid2"/>
    <dgm:cxn modelId="{CC697DFE-6FC4-4427-A884-5E81F0455E95}" srcId="{7620388F-644C-4C39-91BB-6B8B6C5E120B}" destId="{42DB30D8-FFEA-4B3E-A5B0-4C5FBB8F0CA2}" srcOrd="1" destOrd="0" parTransId="{A31C833C-4223-44A8-834B-2A35C2FBD14F}" sibTransId="{0CFD3621-09E4-4BC7-82BF-4D0B5F5E6889}"/>
    <dgm:cxn modelId="{94729B3E-77EE-4F2A-844F-8549D7F59813}" type="presParOf" srcId="{6F08346F-1450-4456-BA30-16016E7297CD}" destId="{17F713E0-3AC9-40FE-995C-DC50E569B523}" srcOrd="0" destOrd="0" presId="urn:microsoft.com/office/officeart/2005/8/layout/pyramid2"/>
    <dgm:cxn modelId="{0C62DE70-4035-4753-9952-33F4526F36A3}" type="presParOf" srcId="{6F08346F-1450-4456-BA30-16016E7297CD}" destId="{D46E4FFA-E49D-4B5F-8B1C-54FF28667A27}" srcOrd="1" destOrd="0" presId="urn:microsoft.com/office/officeart/2005/8/layout/pyramid2"/>
    <dgm:cxn modelId="{766DF0DC-9B60-4B91-8149-25DE61487B07}" type="presParOf" srcId="{D46E4FFA-E49D-4B5F-8B1C-54FF28667A27}" destId="{9827A789-F568-4ED8-AE6B-E9FAF3560B8A}" srcOrd="0" destOrd="0" presId="urn:microsoft.com/office/officeart/2005/8/layout/pyramid2"/>
    <dgm:cxn modelId="{F799F0D3-04E8-4E8D-8F1A-7380EC9845C0}" type="presParOf" srcId="{D46E4FFA-E49D-4B5F-8B1C-54FF28667A27}" destId="{FADB42FC-82DF-4A91-8315-3C53E2D5359F}" srcOrd="1" destOrd="0" presId="urn:microsoft.com/office/officeart/2005/8/layout/pyramid2"/>
    <dgm:cxn modelId="{712EB709-289C-4720-AF37-2F528F15CD62}" type="presParOf" srcId="{D46E4FFA-E49D-4B5F-8B1C-54FF28667A27}" destId="{AB818670-4190-4528-A275-BDC1B26D9666}" srcOrd="2" destOrd="0" presId="urn:microsoft.com/office/officeart/2005/8/layout/pyramid2"/>
    <dgm:cxn modelId="{E8DBAE80-CFC8-4578-8251-17A89744A6E5}" type="presParOf" srcId="{D46E4FFA-E49D-4B5F-8B1C-54FF28667A27}" destId="{E3681008-77A8-4D10-BD1D-E58C5FA5A8AB}" srcOrd="3" destOrd="0" presId="urn:microsoft.com/office/officeart/2005/8/layout/pyramid2"/>
    <dgm:cxn modelId="{23CBD40D-3FAA-4428-B3A8-FC9FF00BAED0}" type="presParOf" srcId="{D46E4FFA-E49D-4B5F-8B1C-54FF28667A27}" destId="{4F5E6904-4D9C-4235-8C9C-CDF24A221926}" srcOrd="4" destOrd="0" presId="urn:microsoft.com/office/officeart/2005/8/layout/pyramid2"/>
    <dgm:cxn modelId="{51988924-A11D-4EDD-A711-000CB93D5BE6}" type="presParOf" srcId="{D46E4FFA-E49D-4B5F-8B1C-54FF28667A27}" destId="{647BA48B-E952-4FD0-B16E-3FCD2473FDBB}" srcOrd="5" destOrd="0" presId="urn:microsoft.com/office/officeart/2005/8/layout/pyramid2"/>
  </dgm:cxnLst>
  <dgm:bg>
    <a:effectLst>
      <a:innerShdw blurRad="63500" dist="50800" dir="16200000">
        <a:prstClr val="black">
          <a:alpha val="50000"/>
        </a:prstClr>
      </a:inn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0E97DC-AB10-41A3-8EA1-D83D61F22B5D}"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IN"/>
        </a:p>
      </dgm:t>
    </dgm:pt>
    <dgm:pt modelId="{5D01583A-65F2-421A-973B-F8E0D31AA1BD}">
      <dgm:prSet phldrT="[Text]" custT="1"/>
      <dgm:spPr/>
      <dgm:t>
        <a:bodyPr/>
        <a:lstStyle/>
        <a:p>
          <a:pPr algn="l"/>
          <a:r>
            <a:rPr lang="en-US" sz="2400" dirty="0"/>
            <a:t>Elastic Block Storage</a:t>
          </a:r>
          <a:endParaRPr lang="en-IN" sz="2400" dirty="0"/>
        </a:p>
      </dgm:t>
    </dgm:pt>
    <dgm:pt modelId="{948F5C35-A2F2-4B2B-AE1E-64CB47FFE705}" type="parTrans" cxnId="{9D1B2A09-AC15-4483-884D-7ADB004A35BE}">
      <dgm:prSet/>
      <dgm:spPr/>
      <dgm:t>
        <a:bodyPr/>
        <a:lstStyle/>
        <a:p>
          <a:endParaRPr lang="en-IN"/>
        </a:p>
      </dgm:t>
    </dgm:pt>
    <dgm:pt modelId="{E3FD6908-D1B2-4A69-BDB6-EC1FEC43BFA5}" type="sibTrans" cxnId="{9D1B2A09-AC15-4483-884D-7ADB004A35BE}">
      <dgm:prSet/>
      <dgm:spPr/>
      <dgm:t>
        <a:bodyPr/>
        <a:lstStyle/>
        <a:p>
          <a:endParaRPr lang="en-IN"/>
        </a:p>
      </dgm:t>
    </dgm:pt>
    <dgm:pt modelId="{EF17C156-CACF-4DBB-9719-99C6D3F2FF17}">
      <dgm:prSet phldrT="[Text]" custT="1"/>
      <dgm:spPr>
        <a:solidFill>
          <a:schemeClr val="accent1">
            <a:lumMod val="60000"/>
            <a:lumOff val="40000"/>
          </a:schemeClr>
        </a:solidFill>
        <a:effectLst>
          <a:outerShdw blurRad="50800" dist="38100" dir="18900000" algn="bl" rotWithShape="0">
            <a:prstClr val="black">
              <a:alpha val="40000"/>
            </a:prstClr>
          </a:outerShdw>
        </a:effectLst>
      </dgm:spPr>
      <dgm:t>
        <a:bodyPr/>
        <a:lstStyle/>
        <a:p>
          <a:r>
            <a:rPr lang="en-US" sz="1800" dirty="0">
              <a:solidFill>
                <a:schemeClr val="accent2">
                  <a:lumMod val="50000"/>
                </a:schemeClr>
              </a:solidFill>
            </a:rPr>
            <a:t>Provides block storage volumes for EC2 instances </a:t>
          </a:r>
          <a:endParaRPr lang="en-IN" sz="1800" dirty="0">
            <a:solidFill>
              <a:schemeClr val="accent2">
                <a:lumMod val="50000"/>
              </a:schemeClr>
            </a:solidFill>
          </a:endParaRPr>
        </a:p>
      </dgm:t>
    </dgm:pt>
    <dgm:pt modelId="{17C5F4D6-1BAD-4400-A7E7-AA6A6A9D6B43}" type="parTrans" cxnId="{83620059-5EA1-45CD-8EB0-41CB5D186CC7}">
      <dgm:prSet/>
      <dgm:spPr/>
      <dgm:t>
        <a:bodyPr/>
        <a:lstStyle/>
        <a:p>
          <a:endParaRPr lang="en-IN"/>
        </a:p>
      </dgm:t>
    </dgm:pt>
    <dgm:pt modelId="{B14575E3-8C88-4B28-81AD-91B9BA77D377}" type="sibTrans" cxnId="{83620059-5EA1-45CD-8EB0-41CB5D186CC7}">
      <dgm:prSet/>
      <dgm:spPr/>
      <dgm:t>
        <a:bodyPr/>
        <a:lstStyle/>
        <a:p>
          <a:endParaRPr lang="en-IN"/>
        </a:p>
      </dgm:t>
    </dgm:pt>
    <dgm:pt modelId="{C220AFDA-5AD3-4B5A-AE1E-902B65D5553D}">
      <dgm:prSet phldrT="[Text]" custT="1"/>
      <dgm:spPr>
        <a:solidFill>
          <a:schemeClr val="accent1">
            <a:lumMod val="60000"/>
            <a:lumOff val="40000"/>
          </a:schemeClr>
        </a:solidFill>
        <a:effectLst>
          <a:outerShdw blurRad="50800" dist="38100" dir="18900000" algn="bl" rotWithShape="0">
            <a:prstClr val="black">
              <a:alpha val="40000"/>
            </a:prstClr>
          </a:outerShdw>
        </a:effectLst>
      </dgm:spPr>
      <dgm:t>
        <a:bodyPr/>
        <a:lstStyle/>
        <a:p>
          <a:r>
            <a:rPr lang="en-US" sz="1800" dirty="0">
              <a:solidFill>
                <a:schemeClr val="accent2">
                  <a:lumMod val="50000"/>
                </a:schemeClr>
              </a:solidFill>
            </a:rPr>
            <a:t>It is a SAN-like storage and can be accessed by only one instance.</a:t>
          </a:r>
          <a:endParaRPr lang="en-IN" sz="1800" dirty="0">
            <a:solidFill>
              <a:schemeClr val="accent2">
                <a:lumMod val="50000"/>
              </a:schemeClr>
            </a:solidFill>
          </a:endParaRPr>
        </a:p>
      </dgm:t>
    </dgm:pt>
    <dgm:pt modelId="{A39D2526-C011-4EE8-8DC5-FAD4A84575B0}" type="parTrans" cxnId="{48177635-A43C-4B00-8AA8-A828EA0D8332}">
      <dgm:prSet/>
      <dgm:spPr/>
      <dgm:t>
        <a:bodyPr/>
        <a:lstStyle/>
        <a:p>
          <a:endParaRPr lang="en-IN"/>
        </a:p>
      </dgm:t>
    </dgm:pt>
    <dgm:pt modelId="{15BEBA3A-6065-44F1-9D0B-9E73D23399A3}" type="sibTrans" cxnId="{48177635-A43C-4B00-8AA8-A828EA0D8332}">
      <dgm:prSet/>
      <dgm:spPr/>
      <dgm:t>
        <a:bodyPr/>
        <a:lstStyle/>
        <a:p>
          <a:endParaRPr lang="en-IN"/>
        </a:p>
      </dgm:t>
    </dgm:pt>
    <dgm:pt modelId="{0110DE3E-32B0-46FE-9703-A0B8A0DA785B}">
      <dgm:prSet phldrT="[Text]" custT="1"/>
      <dgm:spPr/>
      <dgm:t>
        <a:bodyPr/>
        <a:lstStyle/>
        <a:p>
          <a:pPr algn="l"/>
          <a:r>
            <a:rPr lang="en-US" sz="2400" dirty="0"/>
            <a:t>Elastic File Storage</a:t>
          </a:r>
          <a:endParaRPr lang="en-IN" sz="2400" dirty="0"/>
        </a:p>
      </dgm:t>
    </dgm:pt>
    <dgm:pt modelId="{A75C6C94-B469-422F-AE26-6DCE592A7F4F}" type="parTrans" cxnId="{88288E2E-A8F3-4978-BE0F-0B533DA095E7}">
      <dgm:prSet/>
      <dgm:spPr/>
      <dgm:t>
        <a:bodyPr/>
        <a:lstStyle/>
        <a:p>
          <a:endParaRPr lang="en-IN"/>
        </a:p>
      </dgm:t>
    </dgm:pt>
    <dgm:pt modelId="{86071D40-9C30-401C-93B3-4B50DBBF255F}" type="sibTrans" cxnId="{88288E2E-A8F3-4978-BE0F-0B533DA095E7}">
      <dgm:prSet/>
      <dgm:spPr/>
      <dgm:t>
        <a:bodyPr/>
        <a:lstStyle/>
        <a:p>
          <a:endParaRPr lang="en-IN"/>
        </a:p>
      </dgm:t>
    </dgm:pt>
    <dgm:pt modelId="{BAD64D2A-9339-4B1C-8AE3-ED539CA8960D}">
      <dgm:prSet phldrT="[Text]" custT="1"/>
      <dgm:spPr>
        <a:solidFill>
          <a:schemeClr val="accent1">
            <a:lumMod val="60000"/>
            <a:lumOff val="40000"/>
          </a:schemeClr>
        </a:solidFill>
        <a:ln>
          <a:solidFill>
            <a:schemeClr val="bg2"/>
          </a:solidFill>
        </a:ln>
        <a:effectLst>
          <a:outerShdw blurRad="50800" dist="38100" dir="18900000" algn="bl" rotWithShape="0">
            <a:prstClr val="black">
              <a:alpha val="40000"/>
            </a:prstClr>
          </a:outerShdw>
        </a:effectLst>
      </dgm:spPr>
      <dgm:t>
        <a:bodyPr/>
        <a:lstStyle/>
        <a:p>
          <a:r>
            <a:rPr lang="en-US" sz="1800" dirty="0">
              <a:solidFill>
                <a:schemeClr val="accent2">
                  <a:lumMod val="50000"/>
                </a:schemeClr>
              </a:solidFill>
            </a:rPr>
            <a:t>Provides a scalable network file storage for EC2 instances</a:t>
          </a:r>
          <a:endParaRPr lang="en-IN" sz="1800" dirty="0">
            <a:solidFill>
              <a:schemeClr val="accent2">
                <a:lumMod val="50000"/>
              </a:schemeClr>
            </a:solidFill>
          </a:endParaRPr>
        </a:p>
      </dgm:t>
    </dgm:pt>
    <dgm:pt modelId="{DD35FDBF-A0F1-4F7A-AAD2-A2DE807B0727}" type="parTrans" cxnId="{420DED5F-DA0C-4E28-8900-D3AB43936F37}">
      <dgm:prSet/>
      <dgm:spPr/>
      <dgm:t>
        <a:bodyPr/>
        <a:lstStyle/>
        <a:p>
          <a:endParaRPr lang="en-IN"/>
        </a:p>
      </dgm:t>
    </dgm:pt>
    <dgm:pt modelId="{E0C58B29-CEC3-48FF-BF13-CA0E5DCE1749}" type="sibTrans" cxnId="{420DED5F-DA0C-4E28-8900-D3AB43936F37}">
      <dgm:prSet/>
      <dgm:spPr/>
      <dgm:t>
        <a:bodyPr/>
        <a:lstStyle/>
        <a:p>
          <a:endParaRPr lang="en-IN"/>
        </a:p>
      </dgm:t>
    </dgm:pt>
    <dgm:pt modelId="{58307967-5D2D-4A5B-9E7B-040AFA2B927D}">
      <dgm:prSet phldrT="[Text]" custT="1"/>
      <dgm:spPr>
        <a:solidFill>
          <a:schemeClr val="accent1">
            <a:lumMod val="60000"/>
            <a:lumOff val="40000"/>
          </a:schemeClr>
        </a:solidFill>
        <a:ln>
          <a:solidFill>
            <a:schemeClr val="bg2"/>
          </a:solidFill>
        </a:ln>
        <a:effectLst>
          <a:outerShdw blurRad="50800" dist="38100" dir="18900000" algn="bl" rotWithShape="0">
            <a:prstClr val="black">
              <a:alpha val="40000"/>
            </a:prstClr>
          </a:outerShdw>
        </a:effectLst>
      </dgm:spPr>
      <dgm:t>
        <a:bodyPr/>
        <a:lstStyle/>
        <a:p>
          <a:r>
            <a:rPr lang="en-US" sz="1800" dirty="0">
              <a:solidFill>
                <a:schemeClr val="accent2">
                  <a:lumMod val="50000"/>
                </a:schemeClr>
              </a:solidFill>
            </a:rPr>
            <a:t>It is a NAS-like storage and can be accessed by multiple instances at same time</a:t>
          </a:r>
          <a:endParaRPr lang="en-IN" sz="1800" dirty="0">
            <a:solidFill>
              <a:schemeClr val="accent2">
                <a:lumMod val="50000"/>
              </a:schemeClr>
            </a:solidFill>
          </a:endParaRPr>
        </a:p>
      </dgm:t>
    </dgm:pt>
    <dgm:pt modelId="{25DF032B-C0FC-430A-BF9E-B2618D72B656}" type="parTrans" cxnId="{2D07F702-AC79-4317-B211-9A672E3FEF9E}">
      <dgm:prSet/>
      <dgm:spPr/>
      <dgm:t>
        <a:bodyPr/>
        <a:lstStyle/>
        <a:p>
          <a:endParaRPr lang="en-IN"/>
        </a:p>
      </dgm:t>
    </dgm:pt>
    <dgm:pt modelId="{8E240728-0602-4824-A058-D5B0228AD88B}" type="sibTrans" cxnId="{2D07F702-AC79-4317-B211-9A672E3FEF9E}">
      <dgm:prSet/>
      <dgm:spPr/>
      <dgm:t>
        <a:bodyPr/>
        <a:lstStyle/>
        <a:p>
          <a:endParaRPr lang="en-IN"/>
        </a:p>
      </dgm:t>
    </dgm:pt>
    <dgm:pt modelId="{0EA3429F-9CFD-4FD5-A7A7-421ABB1F219F}">
      <dgm:prSet phldrT="[Text]"/>
      <dgm:spPr/>
      <dgm:t>
        <a:bodyPr/>
        <a:lstStyle/>
        <a:p>
          <a:pPr algn="l"/>
          <a:r>
            <a:rPr lang="en-US" dirty="0"/>
            <a:t>Simple Storage Service</a:t>
          </a:r>
          <a:endParaRPr lang="en-IN" dirty="0"/>
        </a:p>
      </dgm:t>
    </dgm:pt>
    <dgm:pt modelId="{D1506760-3742-4BFC-9F6F-A77CE6D2A4F8}" type="parTrans" cxnId="{D16C012A-3D5D-4E68-9D9B-7F87B56F8A26}">
      <dgm:prSet/>
      <dgm:spPr/>
      <dgm:t>
        <a:bodyPr/>
        <a:lstStyle/>
        <a:p>
          <a:endParaRPr lang="en-IN"/>
        </a:p>
      </dgm:t>
    </dgm:pt>
    <dgm:pt modelId="{56A74D1C-25A3-4C95-A449-4549A70C6BBE}" type="sibTrans" cxnId="{D16C012A-3D5D-4E68-9D9B-7F87B56F8A26}">
      <dgm:prSet/>
      <dgm:spPr/>
      <dgm:t>
        <a:bodyPr/>
        <a:lstStyle/>
        <a:p>
          <a:endParaRPr lang="en-IN"/>
        </a:p>
      </dgm:t>
    </dgm:pt>
    <dgm:pt modelId="{A8E4B9A7-156B-41BA-8481-ED6C490DFD52}">
      <dgm:prSet phldrT="[Text]" custT="1"/>
      <dgm:spPr>
        <a:solidFill>
          <a:schemeClr val="accent1">
            <a:lumMod val="60000"/>
            <a:lumOff val="40000"/>
          </a:schemeClr>
        </a:solidFill>
        <a:effectLst>
          <a:outerShdw blurRad="50800" dist="38100" dir="18900000" algn="bl" rotWithShape="0">
            <a:prstClr val="black">
              <a:alpha val="40000"/>
            </a:prstClr>
          </a:outerShdw>
        </a:effectLst>
      </dgm:spPr>
      <dgm:t>
        <a:bodyPr/>
        <a:lstStyle/>
        <a:p>
          <a:r>
            <a:rPr lang="en-US" sz="1800" dirty="0">
              <a:solidFill>
                <a:schemeClr val="accent2">
                  <a:lumMod val="50000"/>
                </a:schemeClr>
              </a:solidFill>
            </a:rPr>
            <a:t>Provides a scalable and durable object storage in the cloud.</a:t>
          </a:r>
          <a:endParaRPr lang="en-IN" sz="1800" dirty="0">
            <a:solidFill>
              <a:schemeClr val="accent2">
                <a:lumMod val="50000"/>
              </a:schemeClr>
            </a:solidFill>
          </a:endParaRPr>
        </a:p>
      </dgm:t>
    </dgm:pt>
    <dgm:pt modelId="{455F7FBD-3576-45F6-97C7-F4DE2CC9A269}" type="parTrans" cxnId="{9846FE1E-C6D9-411F-85D4-0697F82E76D2}">
      <dgm:prSet/>
      <dgm:spPr/>
      <dgm:t>
        <a:bodyPr/>
        <a:lstStyle/>
        <a:p>
          <a:endParaRPr lang="en-IN"/>
        </a:p>
      </dgm:t>
    </dgm:pt>
    <dgm:pt modelId="{607D73EA-9731-4B42-94F6-4FFCFAD32603}" type="sibTrans" cxnId="{9846FE1E-C6D9-411F-85D4-0697F82E76D2}">
      <dgm:prSet/>
      <dgm:spPr/>
      <dgm:t>
        <a:bodyPr/>
        <a:lstStyle/>
        <a:p>
          <a:endParaRPr lang="en-IN"/>
        </a:p>
      </dgm:t>
    </dgm:pt>
    <dgm:pt modelId="{93905233-34C3-4F21-B5C1-260832BE5A61}">
      <dgm:prSet phldrT="[Text]" custT="1"/>
      <dgm:spPr>
        <a:solidFill>
          <a:schemeClr val="accent1">
            <a:lumMod val="60000"/>
            <a:lumOff val="40000"/>
          </a:schemeClr>
        </a:solidFill>
        <a:effectLst>
          <a:outerShdw blurRad="50800" dist="38100" dir="18900000" algn="bl" rotWithShape="0">
            <a:prstClr val="black">
              <a:alpha val="40000"/>
            </a:prstClr>
          </a:outerShdw>
        </a:effectLst>
      </dgm:spPr>
      <dgm:t>
        <a:bodyPr/>
        <a:lstStyle/>
        <a:p>
          <a:r>
            <a:rPr lang="en-US" sz="1800" dirty="0">
              <a:solidFill>
                <a:schemeClr val="accent2">
                  <a:lumMod val="50000"/>
                </a:schemeClr>
              </a:solidFill>
            </a:rPr>
            <a:t>It is a disk based storage, data is stored as objects in buckets.</a:t>
          </a:r>
          <a:endParaRPr lang="en-IN" sz="1800" dirty="0">
            <a:solidFill>
              <a:schemeClr val="accent2">
                <a:lumMod val="50000"/>
              </a:schemeClr>
            </a:solidFill>
          </a:endParaRPr>
        </a:p>
      </dgm:t>
    </dgm:pt>
    <dgm:pt modelId="{C09152FE-659D-46DF-8EC4-A4EC50FC76E9}" type="parTrans" cxnId="{7350E449-7AF7-447D-9B3B-A021B69E05B5}">
      <dgm:prSet/>
      <dgm:spPr/>
      <dgm:t>
        <a:bodyPr/>
        <a:lstStyle/>
        <a:p>
          <a:endParaRPr lang="en-IN"/>
        </a:p>
      </dgm:t>
    </dgm:pt>
    <dgm:pt modelId="{298681CC-353F-4619-9456-B775D7FC5514}" type="sibTrans" cxnId="{7350E449-7AF7-447D-9B3B-A021B69E05B5}">
      <dgm:prSet/>
      <dgm:spPr/>
      <dgm:t>
        <a:bodyPr/>
        <a:lstStyle/>
        <a:p>
          <a:endParaRPr lang="en-IN"/>
        </a:p>
      </dgm:t>
    </dgm:pt>
    <dgm:pt modelId="{CAE45FDA-18CD-4D25-8783-6D007591D273}" type="pres">
      <dgm:prSet presAssocID="{B60E97DC-AB10-41A3-8EA1-D83D61F22B5D}" presName="linearFlow" presStyleCnt="0">
        <dgm:presLayoutVars>
          <dgm:dir/>
          <dgm:animLvl val="lvl"/>
          <dgm:resizeHandles/>
        </dgm:presLayoutVars>
      </dgm:prSet>
      <dgm:spPr/>
    </dgm:pt>
    <dgm:pt modelId="{CB6AB77B-26E8-45D5-8636-4E0061D32384}" type="pres">
      <dgm:prSet presAssocID="{5D01583A-65F2-421A-973B-F8E0D31AA1BD}" presName="compositeNode" presStyleCnt="0">
        <dgm:presLayoutVars>
          <dgm:bulletEnabled val="1"/>
        </dgm:presLayoutVars>
      </dgm:prSet>
      <dgm:spPr/>
    </dgm:pt>
    <dgm:pt modelId="{874043CA-1DB8-465F-98CB-0A37FB0C0A22}" type="pres">
      <dgm:prSet presAssocID="{5D01583A-65F2-421A-973B-F8E0D31AA1BD}" presName="image" presStyleLbl="fgImgPlace1" presStyleIdx="0" presStyleCnt="3" custScaleX="146935" custScaleY="141187" custLinFactNeighborX="-12846" custLinFactNeighborY="-1981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3512" t="-2641" r="-30488" b="-2641"/>
          </a:stretch>
        </a:blipFill>
        <a:effectLst>
          <a:outerShdw blurRad="63500" sx="102000" sy="102000" algn="ctr" rotWithShape="0">
            <a:prstClr val="black">
              <a:alpha val="40000"/>
            </a:prstClr>
          </a:outerShdw>
        </a:effectLst>
      </dgm:spPr>
    </dgm:pt>
    <dgm:pt modelId="{3DBBADAF-3E62-4FAB-B787-24F73D0D7A24}" type="pres">
      <dgm:prSet presAssocID="{5D01583A-65F2-421A-973B-F8E0D31AA1BD}" presName="childNode" presStyleLbl="node1" presStyleIdx="0" presStyleCnt="3">
        <dgm:presLayoutVars>
          <dgm:bulletEnabled val="1"/>
        </dgm:presLayoutVars>
      </dgm:prSet>
      <dgm:spPr/>
    </dgm:pt>
    <dgm:pt modelId="{8B1E7C59-8744-43AB-8305-3C6A394C0A19}" type="pres">
      <dgm:prSet presAssocID="{5D01583A-65F2-421A-973B-F8E0D31AA1BD}" presName="parentNode" presStyleLbl="revTx" presStyleIdx="0" presStyleCnt="3">
        <dgm:presLayoutVars>
          <dgm:chMax val="0"/>
          <dgm:bulletEnabled val="1"/>
        </dgm:presLayoutVars>
      </dgm:prSet>
      <dgm:spPr/>
    </dgm:pt>
    <dgm:pt modelId="{AE9628E0-4937-4519-A983-F19495357AF1}" type="pres">
      <dgm:prSet presAssocID="{E3FD6908-D1B2-4A69-BDB6-EC1FEC43BFA5}" presName="sibTrans" presStyleCnt="0"/>
      <dgm:spPr/>
    </dgm:pt>
    <dgm:pt modelId="{0497004C-F9FC-48DA-8A06-07EFC907BE30}" type="pres">
      <dgm:prSet presAssocID="{0110DE3E-32B0-46FE-9703-A0B8A0DA785B}" presName="compositeNode" presStyleCnt="0">
        <dgm:presLayoutVars>
          <dgm:bulletEnabled val="1"/>
        </dgm:presLayoutVars>
      </dgm:prSet>
      <dgm:spPr/>
    </dgm:pt>
    <dgm:pt modelId="{7AB934E4-B854-44EC-86BB-8118A83CB0EF}" type="pres">
      <dgm:prSet presAssocID="{0110DE3E-32B0-46FE-9703-A0B8A0DA785B}" presName="image" presStyleLbl="fgImgPlace1" presStyleIdx="1" presStyleCnt="3" custScaleX="144468" custScaleY="141584" custLinFactNeighborX="-11474" custLinFactNeighborY="-19506"/>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9183" r="-12091"/>
          </a:stretch>
        </a:blipFill>
        <a:effectLst>
          <a:outerShdw blurRad="63500" sx="102000" sy="102000" algn="ctr" rotWithShape="0">
            <a:prstClr val="black">
              <a:alpha val="40000"/>
            </a:prstClr>
          </a:outerShdw>
        </a:effectLst>
      </dgm:spPr>
    </dgm:pt>
    <dgm:pt modelId="{7287C18A-24C1-4C85-87A6-75A6F908CA24}" type="pres">
      <dgm:prSet presAssocID="{0110DE3E-32B0-46FE-9703-A0B8A0DA785B}" presName="childNode" presStyleLbl="node1" presStyleIdx="1" presStyleCnt="3">
        <dgm:presLayoutVars>
          <dgm:bulletEnabled val="1"/>
        </dgm:presLayoutVars>
      </dgm:prSet>
      <dgm:spPr/>
    </dgm:pt>
    <dgm:pt modelId="{75BA4090-387F-4C2E-AEF1-1853484D5505}" type="pres">
      <dgm:prSet presAssocID="{0110DE3E-32B0-46FE-9703-A0B8A0DA785B}" presName="parentNode" presStyleLbl="revTx" presStyleIdx="1" presStyleCnt="3">
        <dgm:presLayoutVars>
          <dgm:chMax val="0"/>
          <dgm:bulletEnabled val="1"/>
        </dgm:presLayoutVars>
      </dgm:prSet>
      <dgm:spPr/>
    </dgm:pt>
    <dgm:pt modelId="{007344F8-A8E6-489C-BDEF-5CDCA513B248}" type="pres">
      <dgm:prSet presAssocID="{86071D40-9C30-401C-93B3-4B50DBBF255F}" presName="sibTrans" presStyleCnt="0"/>
      <dgm:spPr/>
    </dgm:pt>
    <dgm:pt modelId="{487379FC-D51D-42C9-A3E0-66B29BA6DAED}" type="pres">
      <dgm:prSet presAssocID="{0EA3429F-9CFD-4FD5-A7A7-421ABB1F219F}" presName="compositeNode" presStyleCnt="0">
        <dgm:presLayoutVars>
          <dgm:bulletEnabled val="1"/>
        </dgm:presLayoutVars>
      </dgm:prSet>
      <dgm:spPr/>
    </dgm:pt>
    <dgm:pt modelId="{0C4B6001-B9F5-435D-B3F8-2C64B13502CE}" type="pres">
      <dgm:prSet presAssocID="{0EA3429F-9CFD-4FD5-A7A7-421ABB1F219F}" presName="image" presStyleLbl="fgImgPlace1" presStyleIdx="2" presStyleCnt="3" custScaleX="131639" custScaleY="120246" custLinFactNeighborX="-16942" custLinFactNeighborY="-9559"/>
      <dgm:spPr>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l="-12300" t="3149" r="-12300" b="3149"/>
          </a:stretch>
        </a:blipFill>
        <a:effectLst>
          <a:outerShdw blurRad="63500" sx="102000" sy="102000" algn="ctr" rotWithShape="0">
            <a:prstClr val="black">
              <a:alpha val="40000"/>
            </a:prstClr>
          </a:outerShdw>
        </a:effectLst>
      </dgm:spPr>
    </dgm:pt>
    <dgm:pt modelId="{FAA91F52-7C27-4F6A-90BE-CD4CEB1D1AFE}" type="pres">
      <dgm:prSet presAssocID="{0EA3429F-9CFD-4FD5-A7A7-421ABB1F219F}" presName="childNode" presStyleLbl="node1" presStyleIdx="2" presStyleCnt="3">
        <dgm:presLayoutVars>
          <dgm:bulletEnabled val="1"/>
        </dgm:presLayoutVars>
      </dgm:prSet>
      <dgm:spPr/>
    </dgm:pt>
    <dgm:pt modelId="{9EB6B3FB-D364-416D-AA5A-02634BB57B6D}" type="pres">
      <dgm:prSet presAssocID="{0EA3429F-9CFD-4FD5-A7A7-421ABB1F219F}" presName="parentNode" presStyleLbl="revTx" presStyleIdx="2" presStyleCnt="3">
        <dgm:presLayoutVars>
          <dgm:chMax val="0"/>
          <dgm:bulletEnabled val="1"/>
        </dgm:presLayoutVars>
      </dgm:prSet>
      <dgm:spPr/>
    </dgm:pt>
  </dgm:ptLst>
  <dgm:cxnLst>
    <dgm:cxn modelId="{2D07F702-AC79-4317-B211-9A672E3FEF9E}" srcId="{0110DE3E-32B0-46FE-9703-A0B8A0DA785B}" destId="{58307967-5D2D-4A5B-9E7B-040AFA2B927D}" srcOrd="1" destOrd="0" parTransId="{25DF032B-C0FC-430A-BF9E-B2618D72B656}" sibTransId="{8E240728-0602-4824-A058-D5B0228AD88B}"/>
    <dgm:cxn modelId="{9D1B2A09-AC15-4483-884D-7ADB004A35BE}" srcId="{B60E97DC-AB10-41A3-8EA1-D83D61F22B5D}" destId="{5D01583A-65F2-421A-973B-F8E0D31AA1BD}" srcOrd="0" destOrd="0" parTransId="{948F5C35-A2F2-4B2B-AE1E-64CB47FFE705}" sibTransId="{E3FD6908-D1B2-4A69-BDB6-EC1FEC43BFA5}"/>
    <dgm:cxn modelId="{434FC50C-F01B-4F64-BCCD-B39A5FC801B9}" type="presOf" srcId="{93905233-34C3-4F21-B5C1-260832BE5A61}" destId="{FAA91F52-7C27-4F6A-90BE-CD4CEB1D1AFE}" srcOrd="0" destOrd="1" presId="urn:microsoft.com/office/officeart/2005/8/layout/hList2"/>
    <dgm:cxn modelId="{53D35310-C251-4D1B-969E-60A974196CF1}" type="presOf" srcId="{0110DE3E-32B0-46FE-9703-A0B8A0DA785B}" destId="{75BA4090-387F-4C2E-AEF1-1853484D5505}" srcOrd="0" destOrd="0" presId="urn:microsoft.com/office/officeart/2005/8/layout/hList2"/>
    <dgm:cxn modelId="{93B91814-FF45-47A7-94DC-9FD467685D13}" type="presOf" srcId="{BAD64D2A-9339-4B1C-8AE3-ED539CA8960D}" destId="{7287C18A-24C1-4C85-87A6-75A6F908CA24}" srcOrd="0" destOrd="0" presId="urn:microsoft.com/office/officeart/2005/8/layout/hList2"/>
    <dgm:cxn modelId="{9846FE1E-C6D9-411F-85D4-0697F82E76D2}" srcId="{0EA3429F-9CFD-4FD5-A7A7-421ABB1F219F}" destId="{A8E4B9A7-156B-41BA-8481-ED6C490DFD52}" srcOrd="0" destOrd="0" parTransId="{455F7FBD-3576-45F6-97C7-F4DE2CC9A269}" sibTransId="{607D73EA-9731-4B42-94F6-4FFCFAD32603}"/>
    <dgm:cxn modelId="{D16C012A-3D5D-4E68-9D9B-7F87B56F8A26}" srcId="{B60E97DC-AB10-41A3-8EA1-D83D61F22B5D}" destId="{0EA3429F-9CFD-4FD5-A7A7-421ABB1F219F}" srcOrd="2" destOrd="0" parTransId="{D1506760-3742-4BFC-9F6F-A77CE6D2A4F8}" sibTransId="{56A74D1C-25A3-4C95-A449-4549A70C6BBE}"/>
    <dgm:cxn modelId="{88288E2E-A8F3-4978-BE0F-0B533DA095E7}" srcId="{B60E97DC-AB10-41A3-8EA1-D83D61F22B5D}" destId="{0110DE3E-32B0-46FE-9703-A0B8A0DA785B}" srcOrd="1" destOrd="0" parTransId="{A75C6C94-B469-422F-AE26-6DCE592A7F4F}" sibTransId="{86071D40-9C30-401C-93B3-4B50DBBF255F}"/>
    <dgm:cxn modelId="{48177635-A43C-4B00-8AA8-A828EA0D8332}" srcId="{5D01583A-65F2-421A-973B-F8E0D31AA1BD}" destId="{C220AFDA-5AD3-4B5A-AE1E-902B65D5553D}" srcOrd="1" destOrd="0" parTransId="{A39D2526-C011-4EE8-8DC5-FAD4A84575B0}" sibTransId="{15BEBA3A-6065-44F1-9D0B-9E73D23399A3}"/>
    <dgm:cxn modelId="{A513905C-C42A-41CF-BD21-8EACDBD02290}" type="presOf" srcId="{A8E4B9A7-156B-41BA-8481-ED6C490DFD52}" destId="{FAA91F52-7C27-4F6A-90BE-CD4CEB1D1AFE}" srcOrd="0" destOrd="0" presId="urn:microsoft.com/office/officeart/2005/8/layout/hList2"/>
    <dgm:cxn modelId="{420DED5F-DA0C-4E28-8900-D3AB43936F37}" srcId="{0110DE3E-32B0-46FE-9703-A0B8A0DA785B}" destId="{BAD64D2A-9339-4B1C-8AE3-ED539CA8960D}" srcOrd="0" destOrd="0" parTransId="{DD35FDBF-A0F1-4F7A-AAD2-A2DE807B0727}" sibTransId="{E0C58B29-CEC3-48FF-BF13-CA0E5DCE1749}"/>
    <dgm:cxn modelId="{7350E449-7AF7-447D-9B3B-A021B69E05B5}" srcId="{0EA3429F-9CFD-4FD5-A7A7-421ABB1F219F}" destId="{93905233-34C3-4F21-B5C1-260832BE5A61}" srcOrd="1" destOrd="0" parTransId="{C09152FE-659D-46DF-8EC4-A4EC50FC76E9}" sibTransId="{298681CC-353F-4619-9456-B775D7FC5514}"/>
    <dgm:cxn modelId="{A2EFBF77-F957-49A0-A9B7-1CC0ECEEBB0E}" type="presOf" srcId="{B60E97DC-AB10-41A3-8EA1-D83D61F22B5D}" destId="{CAE45FDA-18CD-4D25-8783-6D007591D273}" srcOrd="0" destOrd="0" presId="urn:microsoft.com/office/officeart/2005/8/layout/hList2"/>
    <dgm:cxn modelId="{83620059-5EA1-45CD-8EB0-41CB5D186CC7}" srcId="{5D01583A-65F2-421A-973B-F8E0D31AA1BD}" destId="{EF17C156-CACF-4DBB-9719-99C6D3F2FF17}" srcOrd="0" destOrd="0" parTransId="{17C5F4D6-1BAD-4400-A7E7-AA6A6A9D6B43}" sibTransId="{B14575E3-8C88-4B28-81AD-91B9BA77D377}"/>
    <dgm:cxn modelId="{DE7C13BE-C2BB-498A-90A1-DBC78E6704DF}" type="presOf" srcId="{EF17C156-CACF-4DBB-9719-99C6D3F2FF17}" destId="{3DBBADAF-3E62-4FAB-B787-24F73D0D7A24}" srcOrd="0" destOrd="0" presId="urn:microsoft.com/office/officeart/2005/8/layout/hList2"/>
    <dgm:cxn modelId="{4C8751C7-0A10-442A-820A-F4A2C469B22C}" type="presOf" srcId="{58307967-5D2D-4A5B-9E7B-040AFA2B927D}" destId="{7287C18A-24C1-4C85-87A6-75A6F908CA24}" srcOrd="0" destOrd="1" presId="urn:microsoft.com/office/officeart/2005/8/layout/hList2"/>
    <dgm:cxn modelId="{58AC66CF-C245-4AFC-B8E4-7919D4E88CBD}" type="presOf" srcId="{5D01583A-65F2-421A-973B-F8E0D31AA1BD}" destId="{8B1E7C59-8744-43AB-8305-3C6A394C0A19}" srcOrd="0" destOrd="0" presId="urn:microsoft.com/office/officeart/2005/8/layout/hList2"/>
    <dgm:cxn modelId="{1AD59BD5-81CC-4AB5-9287-00759B6945DB}" type="presOf" srcId="{C220AFDA-5AD3-4B5A-AE1E-902B65D5553D}" destId="{3DBBADAF-3E62-4FAB-B787-24F73D0D7A24}" srcOrd="0" destOrd="1" presId="urn:microsoft.com/office/officeart/2005/8/layout/hList2"/>
    <dgm:cxn modelId="{C42CC7DC-F5C5-435F-90FE-B5800CF28680}" type="presOf" srcId="{0EA3429F-9CFD-4FD5-A7A7-421ABB1F219F}" destId="{9EB6B3FB-D364-416D-AA5A-02634BB57B6D}" srcOrd="0" destOrd="0" presId="urn:microsoft.com/office/officeart/2005/8/layout/hList2"/>
    <dgm:cxn modelId="{C40CEF43-22B8-4EEE-95C1-AE65F46C81A5}" type="presParOf" srcId="{CAE45FDA-18CD-4D25-8783-6D007591D273}" destId="{CB6AB77B-26E8-45D5-8636-4E0061D32384}" srcOrd="0" destOrd="0" presId="urn:microsoft.com/office/officeart/2005/8/layout/hList2"/>
    <dgm:cxn modelId="{974B4C07-EED3-4AD6-906F-06A90E9351B5}" type="presParOf" srcId="{CB6AB77B-26E8-45D5-8636-4E0061D32384}" destId="{874043CA-1DB8-465F-98CB-0A37FB0C0A22}" srcOrd="0" destOrd="0" presId="urn:microsoft.com/office/officeart/2005/8/layout/hList2"/>
    <dgm:cxn modelId="{30939493-0419-4A32-B105-4CC830B0D3AD}" type="presParOf" srcId="{CB6AB77B-26E8-45D5-8636-4E0061D32384}" destId="{3DBBADAF-3E62-4FAB-B787-24F73D0D7A24}" srcOrd="1" destOrd="0" presId="urn:microsoft.com/office/officeart/2005/8/layout/hList2"/>
    <dgm:cxn modelId="{2D1716AB-1FC1-41CF-9937-9DF20CEE8A7B}" type="presParOf" srcId="{CB6AB77B-26E8-45D5-8636-4E0061D32384}" destId="{8B1E7C59-8744-43AB-8305-3C6A394C0A19}" srcOrd="2" destOrd="0" presId="urn:microsoft.com/office/officeart/2005/8/layout/hList2"/>
    <dgm:cxn modelId="{97B6D3E7-0F8E-40F7-A497-4D19B0ADC2C8}" type="presParOf" srcId="{CAE45FDA-18CD-4D25-8783-6D007591D273}" destId="{AE9628E0-4937-4519-A983-F19495357AF1}" srcOrd="1" destOrd="0" presId="urn:microsoft.com/office/officeart/2005/8/layout/hList2"/>
    <dgm:cxn modelId="{E510A181-093E-4A1B-AD7D-72961AE219D4}" type="presParOf" srcId="{CAE45FDA-18CD-4D25-8783-6D007591D273}" destId="{0497004C-F9FC-48DA-8A06-07EFC907BE30}" srcOrd="2" destOrd="0" presId="urn:microsoft.com/office/officeart/2005/8/layout/hList2"/>
    <dgm:cxn modelId="{77785B02-BE0D-4028-8E78-00681989C829}" type="presParOf" srcId="{0497004C-F9FC-48DA-8A06-07EFC907BE30}" destId="{7AB934E4-B854-44EC-86BB-8118A83CB0EF}" srcOrd="0" destOrd="0" presId="urn:microsoft.com/office/officeart/2005/8/layout/hList2"/>
    <dgm:cxn modelId="{22B2FD14-5CC2-4229-AE35-8A88E2D1C3FC}" type="presParOf" srcId="{0497004C-F9FC-48DA-8A06-07EFC907BE30}" destId="{7287C18A-24C1-4C85-87A6-75A6F908CA24}" srcOrd="1" destOrd="0" presId="urn:microsoft.com/office/officeart/2005/8/layout/hList2"/>
    <dgm:cxn modelId="{16302454-C2BD-42F1-B5B9-7A85F951A1BD}" type="presParOf" srcId="{0497004C-F9FC-48DA-8A06-07EFC907BE30}" destId="{75BA4090-387F-4C2E-AEF1-1853484D5505}" srcOrd="2" destOrd="0" presId="urn:microsoft.com/office/officeart/2005/8/layout/hList2"/>
    <dgm:cxn modelId="{62B3F4D0-73CF-4CF1-BAF5-F01FEB765E17}" type="presParOf" srcId="{CAE45FDA-18CD-4D25-8783-6D007591D273}" destId="{007344F8-A8E6-489C-BDEF-5CDCA513B248}" srcOrd="3" destOrd="0" presId="urn:microsoft.com/office/officeart/2005/8/layout/hList2"/>
    <dgm:cxn modelId="{44C8C65F-D9CF-4E56-B08A-19538AFA246A}" type="presParOf" srcId="{CAE45FDA-18CD-4D25-8783-6D007591D273}" destId="{487379FC-D51D-42C9-A3E0-66B29BA6DAED}" srcOrd="4" destOrd="0" presId="urn:microsoft.com/office/officeart/2005/8/layout/hList2"/>
    <dgm:cxn modelId="{395CFFCC-E17A-4273-8454-C54D43DD9E77}" type="presParOf" srcId="{487379FC-D51D-42C9-A3E0-66B29BA6DAED}" destId="{0C4B6001-B9F5-435D-B3F8-2C64B13502CE}" srcOrd="0" destOrd="0" presId="urn:microsoft.com/office/officeart/2005/8/layout/hList2"/>
    <dgm:cxn modelId="{B8091C2A-4AED-4C8D-8494-4D4A7C577083}" type="presParOf" srcId="{487379FC-D51D-42C9-A3E0-66B29BA6DAED}" destId="{FAA91F52-7C27-4F6A-90BE-CD4CEB1D1AFE}" srcOrd="1" destOrd="0" presId="urn:microsoft.com/office/officeart/2005/8/layout/hList2"/>
    <dgm:cxn modelId="{6D6590D3-389F-4F90-8F26-76A35C4E611A}" type="presParOf" srcId="{487379FC-D51D-42C9-A3E0-66B29BA6DAED}" destId="{9EB6B3FB-D364-416D-AA5A-02634BB57B6D}" srcOrd="2" destOrd="0" presId="urn:microsoft.com/office/officeart/2005/8/layout/h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7A93E0-B7E2-459B-BA5D-906CE9B01FA1}"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IN"/>
        </a:p>
      </dgm:t>
    </dgm:pt>
    <dgm:pt modelId="{F72C78AF-271F-4347-AAE5-32F1A023F227}">
      <dgm:prSet phldrT="[Text]" custT="1"/>
      <dgm:spPr>
        <a:ln>
          <a:solidFill>
            <a:schemeClr val="tx2"/>
          </a:solidFill>
        </a:ln>
        <a:scene3d>
          <a:camera prst="orthographicFront"/>
          <a:lightRig rig="threePt" dir="t"/>
        </a:scene3d>
        <a:sp3d>
          <a:bevelT w="203200"/>
        </a:sp3d>
      </dgm:spPr>
      <dgm:t>
        <a:bodyPr/>
        <a:lstStyle/>
        <a:p>
          <a:pPr algn="l"/>
          <a:r>
            <a:rPr lang="en-US" sz="2400" dirty="0">
              <a:solidFill>
                <a:schemeClr val="tx1">
                  <a:lumMod val="75000"/>
                  <a:lumOff val="25000"/>
                </a:schemeClr>
              </a:solidFill>
            </a:rPr>
            <a:t>- </a:t>
          </a:r>
          <a:r>
            <a:rPr lang="en-US" sz="2300" dirty="0">
              <a:solidFill>
                <a:schemeClr val="tx1">
                  <a:lumMod val="75000"/>
                  <a:lumOff val="25000"/>
                </a:schemeClr>
              </a:solidFill>
            </a:rPr>
            <a:t>Deployment</a:t>
          </a:r>
          <a:endParaRPr lang="en-IN" sz="2300" dirty="0">
            <a:solidFill>
              <a:schemeClr val="tx1">
                <a:lumMod val="75000"/>
                <a:lumOff val="25000"/>
              </a:schemeClr>
            </a:solidFill>
          </a:endParaRPr>
        </a:p>
      </dgm:t>
    </dgm:pt>
    <dgm:pt modelId="{E926BA6E-7D77-425D-8621-A88AECF96E56}" type="parTrans" cxnId="{B2ABA745-55B9-4C0B-837A-F13E3F93A139}">
      <dgm:prSet/>
      <dgm:spPr/>
      <dgm:t>
        <a:bodyPr/>
        <a:lstStyle/>
        <a:p>
          <a:endParaRPr lang="en-IN"/>
        </a:p>
      </dgm:t>
    </dgm:pt>
    <dgm:pt modelId="{00BB1C16-1FD1-4D8A-BC08-EB929D897A3A}" type="sibTrans" cxnId="{B2ABA745-55B9-4C0B-837A-F13E3F93A139}">
      <dgm:prSet/>
      <dgm:spPr/>
      <dgm:t>
        <a:bodyPr/>
        <a:lstStyle/>
        <a:p>
          <a:endParaRPr lang="en-IN"/>
        </a:p>
      </dgm:t>
    </dgm:pt>
    <dgm:pt modelId="{B59C0EB1-7BEA-41BB-A6B0-C1D73696F693}">
      <dgm:prSet phldrT="[Text]" custT="1"/>
      <dgm:spPr/>
      <dgm:t>
        <a:bodyPr/>
        <a:lstStyle/>
        <a:p>
          <a:endParaRPr lang="en-IN" sz="1400" dirty="0"/>
        </a:p>
      </dgm:t>
    </dgm:pt>
    <dgm:pt modelId="{9A9FA27C-9BB1-46B3-8EB2-DFE5E55E3F6C}" type="parTrans" cxnId="{FD61A2BF-60BE-4B07-B7CC-34B98134E424}">
      <dgm:prSet/>
      <dgm:spPr/>
      <dgm:t>
        <a:bodyPr/>
        <a:lstStyle/>
        <a:p>
          <a:endParaRPr lang="en-IN"/>
        </a:p>
      </dgm:t>
    </dgm:pt>
    <dgm:pt modelId="{C06FA453-BA1F-478D-BACA-AC92BCC529EC}" type="sibTrans" cxnId="{FD61A2BF-60BE-4B07-B7CC-34B98134E424}">
      <dgm:prSet/>
      <dgm:spPr/>
      <dgm:t>
        <a:bodyPr/>
        <a:lstStyle/>
        <a:p>
          <a:endParaRPr lang="en-IN"/>
        </a:p>
      </dgm:t>
    </dgm:pt>
    <dgm:pt modelId="{1F4D3866-E3DF-4078-A8F3-69317BD3EF76}">
      <dgm:prSet phldrT="[Text]" custT="1"/>
      <dgm:spPr/>
      <dgm:t>
        <a:bodyPr/>
        <a:lstStyle/>
        <a:p>
          <a:r>
            <a:rPr lang="en-US" sz="1500" dirty="0"/>
            <a:t>Deployments are a higher level management mechanism that provides declarative updates for Pods and </a:t>
          </a:r>
          <a:r>
            <a:rPr lang="en-US" sz="1500" dirty="0" err="1"/>
            <a:t>ReplicaSets</a:t>
          </a:r>
          <a:r>
            <a:rPr lang="en-US" sz="1500" dirty="0"/>
            <a:t>.</a:t>
          </a:r>
          <a:endParaRPr lang="en-IN" sz="1500" dirty="0"/>
        </a:p>
      </dgm:t>
    </dgm:pt>
    <dgm:pt modelId="{34C088F9-F7F4-4694-B609-024EC1E3618D}" type="parTrans" cxnId="{2539CA39-7163-465A-8484-CD36362A557A}">
      <dgm:prSet/>
      <dgm:spPr/>
      <dgm:t>
        <a:bodyPr/>
        <a:lstStyle/>
        <a:p>
          <a:endParaRPr lang="en-IN"/>
        </a:p>
      </dgm:t>
    </dgm:pt>
    <dgm:pt modelId="{47F6D3BD-DA71-4E11-98C9-CFD2F0B3BF59}" type="sibTrans" cxnId="{2539CA39-7163-465A-8484-CD36362A557A}">
      <dgm:prSet/>
      <dgm:spPr/>
      <dgm:t>
        <a:bodyPr/>
        <a:lstStyle/>
        <a:p>
          <a:endParaRPr lang="en-IN"/>
        </a:p>
      </dgm:t>
    </dgm:pt>
    <dgm:pt modelId="{A4F4F5E5-9E95-47CC-BA86-0A225758DA26}">
      <dgm:prSet phldrT="[Text]" custT="1"/>
      <dgm:spPr>
        <a:ln>
          <a:solidFill>
            <a:schemeClr val="tx2"/>
          </a:solidFill>
        </a:ln>
        <a:scene3d>
          <a:camera prst="orthographicFront"/>
          <a:lightRig rig="threePt" dir="t"/>
        </a:scene3d>
        <a:sp3d>
          <a:bevelT w="203200"/>
        </a:sp3d>
      </dgm:spPr>
      <dgm:t>
        <a:bodyPr/>
        <a:lstStyle/>
        <a:p>
          <a:pPr algn="l"/>
          <a:r>
            <a:rPr lang="en-US" sz="2400" dirty="0">
              <a:solidFill>
                <a:schemeClr val="tx1">
                  <a:lumMod val="75000"/>
                  <a:lumOff val="25000"/>
                </a:schemeClr>
              </a:solidFill>
            </a:rPr>
            <a:t>- </a:t>
          </a:r>
          <a:r>
            <a:rPr lang="en-US" sz="2300" dirty="0" err="1">
              <a:solidFill>
                <a:schemeClr val="tx1">
                  <a:lumMod val="75000"/>
                  <a:lumOff val="25000"/>
                </a:schemeClr>
              </a:solidFill>
            </a:rPr>
            <a:t>ReplicaSets</a:t>
          </a:r>
          <a:endParaRPr lang="en-IN" sz="2300" dirty="0">
            <a:solidFill>
              <a:schemeClr val="tx1">
                <a:lumMod val="75000"/>
                <a:lumOff val="25000"/>
              </a:schemeClr>
            </a:solidFill>
          </a:endParaRPr>
        </a:p>
      </dgm:t>
    </dgm:pt>
    <dgm:pt modelId="{D5CD23C6-7B7E-4D63-8A08-3B95F5E432F8}" type="parTrans" cxnId="{1C02A360-CB7E-4193-895A-D49F84ADB374}">
      <dgm:prSet/>
      <dgm:spPr/>
      <dgm:t>
        <a:bodyPr/>
        <a:lstStyle/>
        <a:p>
          <a:endParaRPr lang="en-IN"/>
        </a:p>
      </dgm:t>
    </dgm:pt>
    <dgm:pt modelId="{B8AE7BD0-2BC4-4F37-9823-FE5648DC3527}" type="sibTrans" cxnId="{1C02A360-CB7E-4193-895A-D49F84ADB374}">
      <dgm:prSet/>
      <dgm:spPr/>
      <dgm:t>
        <a:bodyPr/>
        <a:lstStyle/>
        <a:p>
          <a:endParaRPr lang="en-IN"/>
        </a:p>
      </dgm:t>
    </dgm:pt>
    <dgm:pt modelId="{F72EFAB7-1681-48BA-B194-EDFA14866B2F}">
      <dgm:prSet phldrT="[Text]"/>
      <dgm:spPr/>
      <dgm:t>
        <a:bodyPr/>
        <a:lstStyle/>
        <a:p>
          <a:r>
            <a:rPr lang="en-US" dirty="0"/>
            <a:t>A </a:t>
          </a:r>
          <a:r>
            <a:rPr lang="en-US" dirty="0" err="1"/>
            <a:t>ReplicaSet's</a:t>
          </a:r>
          <a:r>
            <a:rPr lang="en-US" dirty="0"/>
            <a:t> purpose is to maintain a stable set of replica Pods running at any given time. </a:t>
          </a:r>
          <a:endParaRPr lang="en-IN" dirty="0"/>
        </a:p>
      </dgm:t>
    </dgm:pt>
    <dgm:pt modelId="{1D74F4F4-812C-434C-9F44-172B27AE16F3}" type="parTrans" cxnId="{84CEACD1-74C1-4EA4-BB47-BBD4C199BDD1}">
      <dgm:prSet/>
      <dgm:spPr/>
      <dgm:t>
        <a:bodyPr/>
        <a:lstStyle/>
        <a:p>
          <a:endParaRPr lang="en-IN"/>
        </a:p>
      </dgm:t>
    </dgm:pt>
    <dgm:pt modelId="{D7BA561D-34AC-47E3-9897-36A87B94C004}" type="sibTrans" cxnId="{84CEACD1-74C1-4EA4-BB47-BBD4C199BDD1}">
      <dgm:prSet/>
      <dgm:spPr/>
      <dgm:t>
        <a:bodyPr/>
        <a:lstStyle/>
        <a:p>
          <a:endParaRPr lang="en-IN"/>
        </a:p>
      </dgm:t>
    </dgm:pt>
    <dgm:pt modelId="{286D84AC-0704-474A-9851-2F3BA6AC9BEC}">
      <dgm:prSet phldrT="[Text]"/>
      <dgm:spPr/>
      <dgm:t>
        <a:bodyPr/>
        <a:lstStyle/>
        <a:p>
          <a:r>
            <a:rPr lang="en-US" dirty="0"/>
            <a:t>It is often used to guarantee the availability of a specified number of identical Pods. </a:t>
          </a:r>
          <a:endParaRPr lang="en-IN" dirty="0"/>
        </a:p>
      </dgm:t>
    </dgm:pt>
    <dgm:pt modelId="{8952FCBE-B2B7-4267-8859-F7518563181E}" type="parTrans" cxnId="{198D9B64-73EB-484B-9F8C-72E4B76F36C8}">
      <dgm:prSet/>
      <dgm:spPr/>
      <dgm:t>
        <a:bodyPr/>
        <a:lstStyle/>
        <a:p>
          <a:endParaRPr lang="en-IN"/>
        </a:p>
      </dgm:t>
    </dgm:pt>
    <dgm:pt modelId="{B5AF0D96-63BA-4F36-97C9-48D53EB48F58}" type="sibTrans" cxnId="{198D9B64-73EB-484B-9F8C-72E4B76F36C8}">
      <dgm:prSet/>
      <dgm:spPr/>
      <dgm:t>
        <a:bodyPr/>
        <a:lstStyle/>
        <a:p>
          <a:endParaRPr lang="en-IN"/>
        </a:p>
      </dgm:t>
    </dgm:pt>
    <dgm:pt modelId="{C473B55B-727E-4D48-AEBD-339FC6B4AEAE}">
      <dgm:prSet phldrT="[Text]" custT="1"/>
      <dgm:spPr>
        <a:ln>
          <a:solidFill>
            <a:schemeClr val="tx2"/>
          </a:solidFill>
        </a:ln>
        <a:scene3d>
          <a:camera prst="orthographicFront"/>
          <a:lightRig rig="threePt" dir="t"/>
        </a:scene3d>
        <a:sp3d>
          <a:bevelT w="203200"/>
        </a:sp3d>
      </dgm:spPr>
      <dgm:t>
        <a:bodyPr/>
        <a:lstStyle/>
        <a:p>
          <a:pPr algn="l"/>
          <a:r>
            <a:rPr lang="en-US" sz="2600" dirty="0">
              <a:solidFill>
                <a:schemeClr val="tx1">
                  <a:lumMod val="75000"/>
                  <a:lumOff val="25000"/>
                </a:schemeClr>
              </a:solidFill>
            </a:rPr>
            <a:t> - Pods</a:t>
          </a:r>
          <a:endParaRPr lang="en-IN" sz="2600" dirty="0">
            <a:solidFill>
              <a:schemeClr val="tx1">
                <a:lumMod val="75000"/>
                <a:lumOff val="25000"/>
              </a:schemeClr>
            </a:solidFill>
          </a:endParaRPr>
        </a:p>
      </dgm:t>
    </dgm:pt>
    <dgm:pt modelId="{0DBB8017-4A03-479F-AD5C-D2A8A21DB37B}" type="parTrans" cxnId="{987448DF-12B3-4ECF-9E1B-CB599EE9E986}">
      <dgm:prSet/>
      <dgm:spPr/>
      <dgm:t>
        <a:bodyPr/>
        <a:lstStyle/>
        <a:p>
          <a:endParaRPr lang="en-IN"/>
        </a:p>
      </dgm:t>
    </dgm:pt>
    <dgm:pt modelId="{FBD95FA0-18C7-411B-8776-63A77E144BBB}" type="sibTrans" cxnId="{987448DF-12B3-4ECF-9E1B-CB599EE9E986}">
      <dgm:prSet/>
      <dgm:spPr/>
      <dgm:t>
        <a:bodyPr/>
        <a:lstStyle/>
        <a:p>
          <a:endParaRPr lang="en-IN"/>
        </a:p>
      </dgm:t>
    </dgm:pt>
    <dgm:pt modelId="{6B08811D-2CEA-4404-B4E8-B17D4D7F81D5}">
      <dgm:prSet phldrT="[Text]" custT="1"/>
      <dgm:spPr/>
      <dgm:t>
        <a:bodyPr/>
        <a:lstStyle/>
        <a:p>
          <a:r>
            <a:rPr lang="en-US" sz="1500" i="1" dirty="0"/>
            <a:t>Pods</a:t>
          </a:r>
          <a:r>
            <a:rPr lang="en-US" sz="1500" dirty="0"/>
            <a:t> are the smallest deployable units of computing that you can create and manage in K8s</a:t>
          </a:r>
          <a:endParaRPr lang="en-IN" sz="1500" dirty="0"/>
        </a:p>
      </dgm:t>
    </dgm:pt>
    <dgm:pt modelId="{5732FC08-D91F-443A-AEE4-C4FFF52BF88C}" type="parTrans" cxnId="{EC0784A8-6AB5-4AB8-B0D6-D8420ECA006F}">
      <dgm:prSet/>
      <dgm:spPr/>
      <dgm:t>
        <a:bodyPr/>
        <a:lstStyle/>
        <a:p>
          <a:endParaRPr lang="en-IN"/>
        </a:p>
      </dgm:t>
    </dgm:pt>
    <dgm:pt modelId="{91042A96-BFA4-48D2-874A-26D6058198D3}" type="sibTrans" cxnId="{EC0784A8-6AB5-4AB8-B0D6-D8420ECA006F}">
      <dgm:prSet/>
      <dgm:spPr/>
      <dgm:t>
        <a:bodyPr/>
        <a:lstStyle/>
        <a:p>
          <a:endParaRPr lang="en-IN"/>
        </a:p>
      </dgm:t>
    </dgm:pt>
    <dgm:pt modelId="{347CB35A-4662-44BD-BADF-B6A09BD03C3A}">
      <dgm:prSet phldrT="[Text]" custT="1"/>
      <dgm:spPr/>
      <dgm:t>
        <a:bodyPr/>
        <a:lstStyle/>
        <a:p>
          <a:r>
            <a:rPr lang="en-US" sz="1500" dirty="0"/>
            <a:t>A </a:t>
          </a:r>
          <a:r>
            <a:rPr lang="en-US" sz="1500" i="1" dirty="0"/>
            <a:t>Pod</a:t>
          </a:r>
          <a:r>
            <a:rPr lang="en-US" sz="1500" dirty="0"/>
            <a:t>  is a group of one or more containers, with shared storage and network resources, and a specification of the containers.</a:t>
          </a:r>
          <a:endParaRPr lang="en-IN" sz="1500" dirty="0"/>
        </a:p>
      </dgm:t>
    </dgm:pt>
    <dgm:pt modelId="{F05D64A9-F007-4DDF-84CB-73FA6222665F}" type="parTrans" cxnId="{A55DDE8C-239A-45A8-A95A-4B381129520F}">
      <dgm:prSet/>
      <dgm:spPr/>
      <dgm:t>
        <a:bodyPr/>
        <a:lstStyle/>
        <a:p>
          <a:endParaRPr lang="en-IN"/>
        </a:p>
      </dgm:t>
    </dgm:pt>
    <dgm:pt modelId="{490AE706-2D18-40CD-843D-F2476F4DD8B5}" type="sibTrans" cxnId="{A55DDE8C-239A-45A8-A95A-4B381129520F}">
      <dgm:prSet/>
      <dgm:spPr/>
      <dgm:t>
        <a:bodyPr/>
        <a:lstStyle/>
        <a:p>
          <a:endParaRPr lang="en-IN"/>
        </a:p>
      </dgm:t>
    </dgm:pt>
    <dgm:pt modelId="{7224EAEE-18B1-42BC-8783-A250D4E61716}">
      <dgm:prSet phldrT="[Text]"/>
      <dgm:spPr/>
      <dgm:t>
        <a:bodyPr/>
        <a:lstStyle/>
        <a:p>
          <a:endParaRPr lang="en-IN" sz="900" dirty="0"/>
        </a:p>
      </dgm:t>
    </dgm:pt>
    <dgm:pt modelId="{8FBB8434-1506-4D96-AAFD-44093A4B5641}" type="parTrans" cxnId="{3899C600-9AA8-4521-9866-ECC62CE5A819}">
      <dgm:prSet/>
      <dgm:spPr/>
      <dgm:t>
        <a:bodyPr/>
        <a:lstStyle/>
        <a:p>
          <a:endParaRPr lang="en-IN"/>
        </a:p>
      </dgm:t>
    </dgm:pt>
    <dgm:pt modelId="{B076A9FB-F208-4EB3-BC8C-E1F3B55160FD}" type="sibTrans" cxnId="{3899C600-9AA8-4521-9866-ECC62CE5A819}">
      <dgm:prSet/>
      <dgm:spPr/>
      <dgm:t>
        <a:bodyPr/>
        <a:lstStyle/>
        <a:p>
          <a:endParaRPr lang="en-IN"/>
        </a:p>
      </dgm:t>
    </dgm:pt>
    <dgm:pt modelId="{3C53A47F-72A2-4EF9-A13E-E0DBFC6D7901}">
      <dgm:prSet phldrT="[Text]"/>
      <dgm:spPr/>
      <dgm:t>
        <a:bodyPr/>
        <a:lstStyle/>
        <a:p>
          <a:endParaRPr lang="en-IN" sz="900" dirty="0"/>
        </a:p>
      </dgm:t>
    </dgm:pt>
    <dgm:pt modelId="{8E318853-FD25-4EAF-8AC9-FD43429A00F2}" type="parTrans" cxnId="{7F3CA02D-6D8F-4008-9402-066453ED2C83}">
      <dgm:prSet/>
      <dgm:spPr/>
      <dgm:t>
        <a:bodyPr/>
        <a:lstStyle/>
        <a:p>
          <a:endParaRPr lang="en-IN"/>
        </a:p>
      </dgm:t>
    </dgm:pt>
    <dgm:pt modelId="{F2614776-5B20-4BF8-A5B5-A78450D4C941}" type="sibTrans" cxnId="{7F3CA02D-6D8F-4008-9402-066453ED2C83}">
      <dgm:prSet/>
      <dgm:spPr/>
      <dgm:t>
        <a:bodyPr/>
        <a:lstStyle/>
        <a:p>
          <a:endParaRPr lang="en-IN"/>
        </a:p>
      </dgm:t>
    </dgm:pt>
    <dgm:pt modelId="{4AA06078-DCB9-441A-AA6F-E6BDFCDCD416}">
      <dgm:prSet phldrT="[Text]" custT="1"/>
      <dgm:spPr/>
      <dgm:t>
        <a:bodyPr/>
        <a:lstStyle/>
        <a:p>
          <a:r>
            <a:rPr lang="en-US" sz="1500" dirty="0"/>
            <a:t>Deployments will manage what happens to the </a:t>
          </a:r>
          <a:r>
            <a:rPr lang="en-US" sz="1500" dirty="0" err="1"/>
            <a:t>ReplicaSet</a:t>
          </a:r>
          <a:r>
            <a:rPr lang="en-US" sz="1500" dirty="0"/>
            <a:t> - whether an update has to be rolled out, or rolled back</a:t>
          </a:r>
          <a:endParaRPr lang="en-IN" sz="1500" dirty="0"/>
        </a:p>
      </dgm:t>
    </dgm:pt>
    <dgm:pt modelId="{EC694553-5FD2-48B4-A4E6-C80557A603E1}" type="parTrans" cxnId="{52B6DE06-B716-4344-868F-875B14B9430B}">
      <dgm:prSet/>
      <dgm:spPr/>
      <dgm:t>
        <a:bodyPr/>
        <a:lstStyle/>
        <a:p>
          <a:endParaRPr lang="en-IN"/>
        </a:p>
      </dgm:t>
    </dgm:pt>
    <dgm:pt modelId="{ABAEE976-00CC-4B32-B875-3FEE22463A7D}" type="sibTrans" cxnId="{52B6DE06-B716-4344-868F-875B14B9430B}">
      <dgm:prSet/>
      <dgm:spPr/>
      <dgm:t>
        <a:bodyPr/>
        <a:lstStyle/>
        <a:p>
          <a:endParaRPr lang="en-IN"/>
        </a:p>
      </dgm:t>
    </dgm:pt>
    <dgm:pt modelId="{CB755537-EFBC-4935-B76A-AA6826F00B6B}" type="pres">
      <dgm:prSet presAssocID="{5B7A93E0-B7E2-459B-BA5D-906CE9B01FA1}" presName="Name0" presStyleCnt="0">
        <dgm:presLayoutVars>
          <dgm:chMax val="7"/>
          <dgm:dir/>
          <dgm:animLvl val="lvl"/>
          <dgm:resizeHandles val="exact"/>
        </dgm:presLayoutVars>
      </dgm:prSet>
      <dgm:spPr/>
    </dgm:pt>
    <dgm:pt modelId="{74006203-4A10-47F7-B36C-E27FC2A56EC8}" type="pres">
      <dgm:prSet presAssocID="{F72C78AF-271F-4347-AAE5-32F1A023F227}" presName="circle1" presStyleLbl="node1" presStyleIdx="0" presStyleCnt="3"/>
      <dgm:spPr>
        <a:solidFill>
          <a:schemeClr val="accent1">
            <a:lumMod val="75000"/>
          </a:schemeClr>
        </a:solidFill>
        <a:scene3d>
          <a:camera prst="orthographicFront"/>
          <a:lightRig rig="threePt" dir="t"/>
        </a:scene3d>
        <a:sp3d>
          <a:bevelT w="381000" prst="coolSlant"/>
        </a:sp3d>
      </dgm:spPr>
    </dgm:pt>
    <dgm:pt modelId="{DD835061-6EC3-4FA9-9D4A-B1B401A68654}" type="pres">
      <dgm:prSet presAssocID="{F72C78AF-271F-4347-AAE5-32F1A023F227}" presName="space" presStyleCnt="0"/>
      <dgm:spPr/>
    </dgm:pt>
    <dgm:pt modelId="{F93D33CF-7ACD-4938-95C4-36F5F1D45357}" type="pres">
      <dgm:prSet presAssocID="{F72C78AF-271F-4347-AAE5-32F1A023F227}" presName="rect1" presStyleLbl="alignAcc1" presStyleIdx="0" presStyleCnt="3" custScaleX="100000" custScaleY="100000" custLinFactNeighborX="-1019" custLinFactNeighborY="0"/>
      <dgm:spPr/>
    </dgm:pt>
    <dgm:pt modelId="{35E78065-B558-420D-8EAF-97A7CE328C20}" type="pres">
      <dgm:prSet presAssocID="{A4F4F5E5-9E95-47CC-BA86-0A225758DA26}" presName="vertSpace2" presStyleLbl="node1" presStyleIdx="0" presStyleCnt="3"/>
      <dgm:spPr/>
    </dgm:pt>
    <dgm:pt modelId="{D1003560-15C6-4A6E-B577-B1EC5E7519EA}" type="pres">
      <dgm:prSet presAssocID="{A4F4F5E5-9E95-47CC-BA86-0A225758DA26}" presName="circle2" presStyleLbl="node1" presStyleIdx="1" presStyleCnt="3" custLinFactNeighborX="-1395" custLinFactNeighborY="-341"/>
      <dgm:spPr>
        <a:solidFill>
          <a:schemeClr val="accent1"/>
        </a:solidFill>
        <a:scene3d>
          <a:camera prst="orthographicFront"/>
          <a:lightRig rig="threePt" dir="t"/>
        </a:scene3d>
        <a:sp3d>
          <a:bevelT w="266700"/>
        </a:sp3d>
      </dgm:spPr>
    </dgm:pt>
    <dgm:pt modelId="{C3608C3D-933B-45E5-8F85-B898F3196094}" type="pres">
      <dgm:prSet presAssocID="{A4F4F5E5-9E95-47CC-BA86-0A225758DA26}" presName="rect2" presStyleLbl="alignAcc1" presStyleIdx="1" presStyleCnt="3" custLinFactNeighborX="-867" custLinFactNeighborY="-341"/>
      <dgm:spPr/>
    </dgm:pt>
    <dgm:pt modelId="{FAC9B426-3A6F-4843-9410-4282B86B6CCA}" type="pres">
      <dgm:prSet presAssocID="{C473B55B-727E-4D48-AEBD-339FC6B4AEAE}" presName="vertSpace3" presStyleLbl="node1" presStyleIdx="1" presStyleCnt="3"/>
      <dgm:spPr/>
    </dgm:pt>
    <dgm:pt modelId="{E1C5CEC4-78FD-4FD5-91C3-8C7D29F77130}" type="pres">
      <dgm:prSet presAssocID="{C473B55B-727E-4D48-AEBD-339FC6B4AEAE}" presName="circle3" presStyleLbl="node1" presStyleIdx="2" presStyleCnt="3" custLinFactNeighborX="-1708"/>
      <dgm:spPr>
        <a:solidFill>
          <a:schemeClr val="accent1">
            <a:lumMod val="40000"/>
            <a:lumOff val="60000"/>
          </a:schemeClr>
        </a:solidFill>
        <a:scene3d>
          <a:camera prst="orthographicFront"/>
          <a:lightRig rig="threePt" dir="t"/>
        </a:scene3d>
        <a:sp3d>
          <a:bevelT w="228600"/>
        </a:sp3d>
      </dgm:spPr>
    </dgm:pt>
    <dgm:pt modelId="{7C5C72EA-F23F-4F25-A994-73DAF4BEF7E4}" type="pres">
      <dgm:prSet presAssocID="{C473B55B-727E-4D48-AEBD-339FC6B4AEAE}" presName="rect3" presStyleLbl="alignAcc1" presStyleIdx="2" presStyleCnt="3" custLinFactNeighborX="-870"/>
      <dgm:spPr/>
    </dgm:pt>
    <dgm:pt modelId="{FBB6D58C-001F-4770-A43E-47E5CF11FD37}" type="pres">
      <dgm:prSet presAssocID="{F72C78AF-271F-4347-AAE5-32F1A023F227}" presName="rect1ParTx" presStyleLbl="alignAcc1" presStyleIdx="2" presStyleCnt="3">
        <dgm:presLayoutVars>
          <dgm:chMax val="1"/>
          <dgm:bulletEnabled val="1"/>
        </dgm:presLayoutVars>
      </dgm:prSet>
      <dgm:spPr/>
    </dgm:pt>
    <dgm:pt modelId="{03EE75DA-01AD-456A-8482-AEE4EC22968D}" type="pres">
      <dgm:prSet presAssocID="{F72C78AF-271F-4347-AAE5-32F1A023F227}" presName="rect1ChTx" presStyleLbl="alignAcc1" presStyleIdx="2" presStyleCnt="3" custScaleX="142486" custScaleY="100000" custLinFactNeighborX="-22008">
        <dgm:presLayoutVars>
          <dgm:bulletEnabled val="1"/>
        </dgm:presLayoutVars>
      </dgm:prSet>
      <dgm:spPr/>
    </dgm:pt>
    <dgm:pt modelId="{C0962158-B881-425C-8178-79E2FF29451F}" type="pres">
      <dgm:prSet presAssocID="{A4F4F5E5-9E95-47CC-BA86-0A225758DA26}" presName="rect2ParTx" presStyleLbl="alignAcc1" presStyleIdx="2" presStyleCnt="3">
        <dgm:presLayoutVars>
          <dgm:chMax val="1"/>
          <dgm:bulletEnabled val="1"/>
        </dgm:presLayoutVars>
      </dgm:prSet>
      <dgm:spPr/>
    </dgm:pt>
    <dgm:pt modelId="{9D845C0D-B040-4915-9E9A-F4139772CCC8}" type="pres">
      <dgm:prSet presAssocID="{A4F4F5E5-9E95-47CC-BA86-0A225758DA26}" presName="rect2ChTx" presStyleLbl="alignAcc1" presStyleIdx="2" presStyleCnt="3" custScaleX="143430" custLinFactNeighborX="-21451">
        <dgm:presLayoutVars>
          <dgm:bulletEnabled val="1"/>
        </dgm:presLayoutVars>
      </dgm:prSet>
      <dgm:spPr/>
    </dgm:pt>
    <dgm:pt modelId="{48B6A03B-9628-4D03-9CFA-81FC27B8F5AC}" type="pres">
      <dgm:prSet presAssocID="{C473B55B-727E-4D48-AEBD-339FC6B4AEAE}" presName="rect3ParTx" presStyleLbl="alignAcc1" presStyleIdx="2" presStyleCnt="3">
        <dgm:presLayoutVars>
          <dgm:chMax val="1"/>
          <dgm:bulletEnabled val="1"/>
        </dgm:presLayoutVars>
      </dgm:prSet>
      <dgm:spPr/>
    </dgm:pt>
    <dgm:pt modelId="{AB85FFC7-0EAE-4DE7-84DA-1119D241AC67}" type="pres">
      <dgm:prSet presAssocID="{C473B55B-727E-4D48-AEBD-339FC6B4AEAE}" presName="rect3ChTx" presStyleLbl="alignAcc1" presStyleIdx="2" presStyleCnt="3" custScaleX="141453" custLinFactNeighborX="-22227">
        <dgm:presLayoutVars>
          <dgm:bulletEnabled val="1"/>
        </dgm:presLayoutVars>
      </dgm:prSet>
      <dgm:spPr/>
    </dgm:pt>
  </dgm:ptLst>
  <dgm:cxnLst>
    <dgm:cxn modelId="{3899C600-9AA8-4521-9866-ECC62CE5A819}" srcId="{F72C78AF-271F-4347-AAE5-32F1A023F227}" destId="{7224EAEE-18B1-42BC-8783-A250D4E61716}" srcOrd="4" destOrd="0" parTransId="{8FBB8434-1506-4D96-AAFD-44093A4B5641}" sibTransId="{B076A9FB-F208-4EB3-BC8C-E1F3B55160FD}"/>
    <dgm:cxn modelId="{E4261206-70F0-4C2B-994D-F158E25DB228}" type="presOf" srcId="{F72EFAB7-1681-48BA-B194-EDFA14866B2F}" destId="{9D845C0D-B040-4915-9E9A-F4139772CCC8}" srcOrd="0" destOrd="0" presId="urn:microsoft.com/office/officeart/2005/8/layout/target3"/>
    <dgm:cxn modelId="{52B6DE06-B716-4344-868F-875B14B9430B}" srcId="{F72C78AF-271F-4347-AAE5-32F1A023F227}" destId="{4AA06078-DCB9-441A-AA6F-E6BDFCDCD416}" srcOrd="2" destOrd="0" parTransId="{EC694553-5FD2-48B4-A4E6-C80557A603E1}" sibTransId="{ABAEE976-00CC-4B32-B875-3FEE22463A7D}"/>
    <dgm:cxn modelId="{D9E36E0C-56C1-415A-81E3-9BCF315FEB8B}" type="presOf" srcId="{286D84AC-0704-474A-9851-2F3BA6AC9BEC}" destId="{9D845C0D-B040-4915-9E9A-F4139772CCC8}" srcOrd="0" destOrd="1" presId="urn:microsoft.com/office/officeart/2005/8/layout/target3"/>
    <dgm:cxn modelId="{7AF01625-C1C9-469D-B286-6A30FE9FCA5A}" type="presOf" srcId="{5B7A93E0-B7E2-459B-BA5D-906CE9B01FA1}" destId="{CB755537-EFBC-4935-B76A-AA6826F00B6B}" srcOrd="0" destOrd="0" presId="urn:microsoft.com/office/officeart/2005/8/layout/target3"/>
    <dgm:cxn modelId="{7F3CA02D-6D8F-4008-9402-066453ED2C83}" srcId="{F72C78AF-271F-4347-AAE5-32F1A023F227}" destId="{3C53A47F-72A2-4EF9-A13E-E0DBFC6D7901}" srcOrd="3" destOrd="0" parTransId="{8E318853-FD25-4EAF-8AC9-FD43429A00F2}" sibTransId="{F2614776-5B20-4BF8-A5B5-A78450D4C941}"/>
    <dgm:cxn modelId="{7B3DA130-5235-41D9-B84C-1C1AC477E4A2}" type="presOf" srcId="{7224EAEE-18B1-42BC-8783-A250D4E61716}" destId="{03EE75DA-01AD-456A-8482-AEE4EC22968D}" srcOrd="0" destOrd="4" presId="urn:microsoft.com/office/officeart/2005/8/layout/target3"/>
    <dgm:cxn modelId="{2539CA39-7163-465A-8484-CD36362A557A}" srcId="{F72C78AF-271F-4347-AAE5-32F1A023F227}" destId="{1F4D3866-E3DF-4078-A8F3-69317BD3EF76}" srcOrd="1" destOrd="0" parTransId="{34C088F9-F7F4-4694-B609-024EC1E3618D}" sibTransId="{47F6D3BD-DA71-4E11-98C9-CFD2F0B3BF59}"/>
    <dgm:cxn modelId="{1C02A360-CB7E-4193-895A-D49F84ADB374}" srcId="{5B7A93E0-B7E2-459B-BA5D-906CE9B01FA1}" destId="{A4F4F5E5-9E95-47CC-BA86-0A225758DA26}" srcOrd="1" destOrd="0" parTransId="{D5CD23C6-7B7E-4D63-8A08-3B95F5E432F8}" sibTransId="{B8AE7BD0-2BC4-4F37-9823-FE5648DC3527}"/>
    <dgm:cxn modelId="{198D9B64-73EB-484B-9F8C-72E4B76F36C8}" srcId="{A4F4F5E5-9E95-47CC-BA86-0A225758DA26}" destId="{286D84AC-0704-474A-9851-2F3BA6AC9BEC}" srcOrd="1" destOrd="0" parTransId="{8952FCBE-B2B7-4267-8859-F7518563181E}" sibTransId="{B5AF0D96-63BA-4F36-97C9-48D53EB48F58}"/>
    <dgm:cxn modelId="{B2ABA745-55B9-4C0B-837A-F13E3F93A139}" srcId="{5B7A93E0-B7E2-459B-BA5D-906CE9B01FA1}" destId="{F72C78AF-271F-4347-AAE5-32F1A023F227}" srcOrd="0" destOrd="0" parTransId="{E926BA6E-7D77-425D-8621-A88AECF96E56}" sibTransId="{00BB1C16-1FD1-4D8A-BC08-EB929D897A3A}"/>
    <dgm:cxn modelId="{1A56017F-D446-41B2-8F43-7D1C32D561DF}" type="presOf" srcId="{C473B55B-727E-4D48-AEBD-339FC6B4AEAE}" destId="{7C5C72EA-F23F-4F25-A994-73DAF4BEF7E4}" srcOrd="0" destOrd="0" presId="urn:microsoft.com/office/officeart/2005/8/layout/target3"/>
    <dgm:cxn modelId="{12F48884-E4B6-4FC0-8FF7-B22F7844E663}" type="presOf" srcId="{A4F4F5E5-9E95-47CC-BA86-0A225758DA26}" destId="{C0962158-B881-425C-8178-79E2FF29451F}" srcOrd="1" destOrd="0" presId="urn:microsoft.com/office/officeart/2005/8/layout/target3"/>
    <dgm:cxn modelId="{A55DDE8C-239A-45A8-A95A-4B381129520F}" srcId="{C473B55B-727E-4D48-AEBD-339FC6B4AEAE}" destId="{347CB35A-4662-44BD-BADF-B6A09BD03C3A}" srcOrd="1" destOrd="0" parTransId="{F05D64A9-F007-4DDF-84CB-73FA6222665F}" sibTransId="{490AE706-2D18-40CD-843D-F2476F4DD8B5}"/>
    <dgm:cxn modelId="{B00B7A92-BB24-4BFC-AB37-8B919A78C4C8}" type="presOf" srcId="{F72C78AF-271F-4347-AAE5-32F1A023F227}" destId="{FBB6D58C-001F-4770-A43E-47E5CF11FD37}" srcOrd="1" destOrd="0" presId="urn:microsoft.com/office/officeart/2005/8/layout/target3"/>
    <dgm:cxn modelId="{D207739E-4F71-4B92-BD55-10DC24C28F95}" type="presOf" srcId="{B59C0EB1-7BEA-41BB-A6B0-C1D73696F693}" destId="{03EE75DA-01AD-456A-8482-AEE4EC22968D}" srcOrd="0" destOrd="0" presId="urn:microsoft.com/office/officeart/2005/8/layout/target3"/>
    <dgm:cxn modelId="{EC0784A8-6AB5-4AB8-B0D6-D8420ECA006F}" srcId="{C473B55B-727E-4D48-AEBD-339FC6B4AEAE}" destId="{6B08811D-2CEA-4404-B4E8-B17D4D7F81D5}" srcOrd="0" destOrd="0" parTransId="{5732FC08-D91F-443A-AEE4-C4FFF52BF88C}" sibTransId="{91042A96-BFA4-48D2-874A-26D6058198D3}"/>
    <dgm:cxn modelId="{1587E7AA-1725-4949-975D-E89D9F7951F3}" type="presOf" srcId="{A4F4F5E5-9E95-47CC-BA86-0A225758DA26}" destId="{C3608C3D-933B-45E5-8F85-B898F3196094}" srcOrd="0" destOrd="0" presId="urn:microsoft.com/office/officeart/2005/8/layout/target3"/>
    <dgm:cxn modelId="{19A7E2AB-5FEC-430E-B756-2B78D218BF12}" type="presOf" srcId="{3C53A47F-72A2-4EF9-A13E-E0DBFC6D7901}" destId="{03EE75DA-01AD-456A-8482-AEE4EC22968D}" srcOrd="0" destOrd="3" presId="urn:microsoft.com/office/officeart/2005/8/layout/target3"/>
    <dgm:cxn modelId="{BB60BBB6-C966-43A9-9028-42293E2DCE19}" type="presOf" srcId="{F72C78AF-271F-4347-AAE5-32F1A023F227}" destId="{F93D33CF-7ACD-4938-95C4-36F5F1D45357}" srcOrd="0" destOrd="0" presId="urn:microsoft.com/office/officeart/2005/8/layout/target3"/>
    <dgm:cxn modelId="{FD61A2BF-60BE-4B07-B7CC-34B98134E424}" srcId="{F72C78AF-271F-4347-AAE5-32F1A023F227}" destId="{B59C0EB1-7BEA-41BB-A6B0-C1D73696F693}" srcOrd="0" destOrd="0" parTransId="{9A9FA27C-9BB1-46B3-8EB2-DFE5E55E3F6C}" sibTransId="{C06FA453-BA1F-478D-BACA-AC92BCC529EC}"/>
    <dgm:cxn modelId="{4D72F4BF-0785-42C9-8F57-0908117E75FE}" type="presOf" srcId="{4AA06078-DCB9-441A-AA6F-E6BDFCDCD416}" destId="{03EE75DA-01AD-456A-8482-AEE4EC22968D}" srcOrd="0" destOrd="2" presId="urn:microsoft.com/office/officeart/2005/8/layout/target3"/>
    <dgm:cxn modelId="{641A98C8-58DE-40E2-8DA7-68BB5245460A}" type="presOf" srcId="{347CB35A-4662-44BD-BADF-B6A09BD03C3A}" destId="{AB85FFC7-0EAE-4DE7-84DA-1119D241AC67}" srcOrd="0" destOrd="1" presId="urn:microsoft.com/office/officeart/2005/8/layout/target3"/>
    <dgm:cxn modelId="{320B9ACA-3A87-435F-B4CB-BD328CF92B9E}" type="presOf" srcId="{1F4D3866-E3DF-4078-A8F3-69317BD3EF76}" destId="{03EE75DA-01AD-456A-8482-AEE4EC22968D}" srcOrd="0" destOrd="1" presId="urn:microsoft.com/office/officeart/2005/8/layout/target3"/>
    <dgm:cxn modelId="{84CEACD1-74C1-4EA4-BB47-BBD4C199BDD1}" srcId="{A4F4F5E5-9E95-47CC-BA86-0A225758DA26}" destId="{F72EFAB7-1681-48BA-B194-EDFA14866B2F}" srcOrd="0" destOrd="0" parTransId="{1D74F4F4-812C-434C-9F44-172B27AE16F3}" sibTransId="{D7BA561D-34AC-47E3-9897-36A87B94C004}"/>
    <dgm:cxn modelId="{45FBEDD5-8654-427E-9865-FBB8BE1AD19E}" type="presOf" srcId="{6B08811D-2CEA-4404-B4E8-B17D4D7F81D5}" destId="{AB85FFC7-0EAE-4DE7-84DA-1119D241AC67}" srcOrd="0" destOrd="0" presId="urn:microsoft.com/office/officeart/2005/8/layout/target3"/>
    <dgm:cxn modelId="{987448DF-12B3-4ECF-9E1B-CB599EE9E986}" srcId="{5B7A93E0-B7E2-459B-BA5D-906CE9B01FA1}" destId="{C473B55B-727E-4D48-AEBD-339FC6B4AEAE}" srcOrd="2" destOrd="0" parTransId="{0DBB8017-4A03-479F-AD5C-D2A8A21DB37B}" sibTransId="{FBD95FA0-18C7-411B-8776-63A77E144BBB}"/>
    <dgm:cxn modelId="{77BF14E9-0FAA-4D27-9D6E-247DE48CB26C}" type="presOf" srcId="{C473B55B-727E-4D48-AEBD-339FC6B4AEAE}" destId="{48B6A03B-9628-4D03-9CFA-81FC27B8F5AC}" srcOrd="1" destOrd="0" presId="urn:microsoft.com/office/officeart/2005/8/layout/target3"/>
    <dgm:cxn modelId="{1B6998CA-D093-4C4A-BEDC-AA516D31BDBD}" type="presParOf" srcId="{CB755537-EFBC-4935-B76A-AA6826F00B6B}" destId="{74006203-4A10-47F7-B36C-E27FC2A56EC8}" srcOrd="0" destOrd="0" presId="urn:microsoft.com/office/officeart/2005/8/layout/target3"/>
    <dgm:cxn modelId="{BFD18DE6-4CD1-4538-AB63-AD949E27D748}" type="presParOf" srcId="{CB755537-EFBC-4935-B76A-AA6826F00B6B}" destId="{DD835061-6EC3-4FA9-9D4A-B1B401A68654}" srcOrd="1" destOrd="0" presId="urn:microsoft.com/office/officeart/2005/8/layout/target3"/>
    <dgm:cxn modelId="{660ADAAA-6529-4F0B-A043-749B5BF10261}" type="presParOf" srcId="{CB755537-EFBC-4935-B76A-AA6826F00B6B}" destId="{F93D33CF-7ACD-4938-95C4-36F5F1D45357}" srcOrd="2" destOrd="0" presId="urn:microsoft.com/office/officeart/2005/8/layout/target3"/>
    <dgm:cxn modelId="{F6B816E8-4427-44B1-8A94-F33E5246BDEE}" type="presParOf" srcId="{CB755537-EFBC-4935-B76A-AA6826F00B6B}" destId="{35E78065-B558-420D-8EAF-97A7CE328C20}" srcOrd="3" destOrd="0" presId="urn:microsoft.com/office/officeart/2005/8/layout/target3"/>
    <dgm:cxn modelId="{DCED21E0-006A-4A6C-B8C3-7BB0BCA3D9DC}" type="presParOf" srcId="{CB755537-EFBC-4935-B76A-AA6826F00B6B}" destId="{D1003560-15C6-4A6E-B577-B1EC5E7519EA}" srcOrd="4" destOrd="0" presId="urn:microsoft.com/office/officeart/2005/8/layout/target3"/>
    <dgm:cxn modelId="{230BCA9F-E244-45F3-AEC5-FBAAB8D58F4B}" type="presParOf" srcId="{CB755537-EFBC-4935-B76A-AA6826F00B6B}" destId="{C3608C3D-933B-45E5-8F85-B898F3196094}" srcOrd="5" destOrd="0" presId="urn:microsoft.com/office/officeart/2005/8/layout/target3"/>
    <dgm:cxn modelId="{6C19CB56-8D83-4D42-B571-1960F68E9302}" type="presParOf" srcId="{CB755537-EFBC-4935-B76A-AA6826F00B6B}" destId="{FAC9B426-3A6F-4843-9410-4282B86B6CCA}" srcOrd="6" destOrd="0" presId="urn:microsoft.com/office/officeart/2005/8/layout/target3"/>
    <dgm:cxn modelId="{C477B280-D9BD-488D-8BA8-985111271DE3}" type="presParOf" srcId="{CB755537-EFBC-4935-B76A-AA6826F00B6B}" destId="{E1C5CEC4-78FD-4FD5-91C3-8C7D29F77130}" srcOrd="7" destOrd="0" presId="urn:microsoft.com/office/officeart/2005/8/layout/target3"/>
    <dgm:cxn modelId="{71D3FDB0-D110-43D1-89E9-3340644EDED7}" type="presParOf" srcId="{CB755537-EFBC-4935-B76A-AA6826F00B6B}" destId="{7C5C72EA-F23F-4F25-A994-73DAF4BEF7E4}" srcOrd="8" destOrd="0" presId="urn:microsoft.com/office/officeart/2005/8/layout/target3"/>
    <dgm:cxn modelId="{E6B82F87-DA9A-4B34-B4B5-2A336B8FABE6}" type="presParOf" srcId="{CB755537-EFBC-4935-B76A-AA6826F00B6B}" destId="{FBB6D58C-001F-4770-A43E-47E5CF11FD37}" srcOrd="9" destOrd="0" presId="urn:microsoft.com/office/officeart/2005/8/layout/target3"/>
    <dgm:cxn modelId="{77DD7876-4D42-4F6F-9426-45BFD3241C3C}" type="presParOf" srcId="{CB755537-EFBC-4935-B76A-AA6826F00B6B}" destId="{03EE75DA-01AD-456A-8482-AEE4EC22968D}" srcOrd="10" destOrd="0" presId="urn:microsoft.com/office/officeart/2005/8/layout/target3"/>
    <dgm:cxn modelId="{6E16FF7B-9AF9-4F06-B981-437BF665E95E}" type="presParOf" srcId="{CB755537-EFBC-4935-B76A-AA6826F00B6B}" destId="{C0962158-B881-425C-8178-79E2FF29451F}" srcOrd="11" destOrd="0" presId="urn:microsoft.com/office/officeart/2005/8/layout/target3"/>
    <dgm:cxn modelId="{75265602-B0C7-4FAB-B3A7-46EE573A5CBA}" type="presParOf" srcId="{CB755537-EFBC-4935-B76A-AA6826F00B6B}" destId="{9D845C0D-B040-4915-9E9A-F4139772CCC8}" srcOrd="12" destOrd="0" presId="urn:microsoft.com/office/officeart/2005/8/layout/target3"/>
    <dgm:cxn modelId="{6935F4FB-25C2-4BBB-B943-280A3CEE8809}" type="presParOf" srcId="{CB755537-EFBC-4935-B76A-AA6826F00B6B}" destId="{48B6A03B-9628-4D03-9CFA-81FC27B8F5AC}" srcOrd="13" destOrd="0" presId="urn:microsoft.com/office/officeart/2005/8/layout/target3"/>
    <dgm:cxn modelId="{9AD793AE-918D-425F-A437-3CCEE1F204B0}" type="presParOf" srcId="{CB755537-EFBC-4935-B76A-AA6826F00B6B}" destId="{AB85FFC7-0EAE-4DE7-84DA-1119D241AC67}"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ECF268-2D99-4FD4-BD32-30F633A0B02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C4FEABA0-4164-4D27-A34B-09403844DD8D}">
      <dgm:prSet phldrT="[Text]" custT="1"/>
      <dgm:spPr/>
      <dgm:t>
        <a:bodyPr/>
        <a:lstStyle/>
        <a:p>
          <a:r>
            <a:rPr lang="en-US" sz="2800" b="1" dirty="0"/>
            <a:t>Service</a:t>
          </a:r>
          <a:endParaRPr lang="en-IN" sz="2800" b="1" dirty="0"/>
        </a:p>
      </dgm:t>
    </dgm:pt>
    <dgm:pt modelId="{C04CA373-347A-4FD8-8C2C-0CA828CBC54C}" type="parTrans" cxnId="{B736C952-4F36-4D1D-BB63-FC926CD09C79}">
      <dgm:prSet/>
      <dgm:spPr/>
      <dgm:t>
        <a:bodyPr/>
        <a:lstStyle/>
        <a:p>
          <a:endParaRPr lang="en-IN"/>
        </a:p>
      </dgm:t>
    </dgm:pt>
    <dgm:pt modelId="{5504FB7A-88C1-4579-B66F-C819455844B5}" type="sibTrans" cxnId="{B736C952-4F36-4D1D-BB63-FC926CD09C79}">
      <dgm:prSet/>
      <dgm:spPr/>
      <dgm:t>
        <a:bodyPr/>
        <a:lstStyle/>
        <a:p>
          <a:endParaRPr lang="en-IN"/>
        </a:p>
      </dgm:t>
    </dgm:pt>
    <dgm:pt modelId="{44963B3E-2B84-4357-87F1-3EE152DBFC01}">
      <dgm:prSet phldrT="[Text]" custT="1"/>
      <dgm:spPr/>
      <dgm:t>
        <a:bodyPr/>
        <a:lstStyle/>
        <a:p>
          <a:r>
            <a:rPr lang="en-US" sz="2400" b="0" dirty="0"/>
            <a:t>Type </a:t>
          </a:r>
          <a:r>
            <a:rPr lang="en-US" sz="2400" b="0" dirty="0" err="1"/>
            <a:t>NodePort</a:t>
          </a:r>
          <a:endParaRPr lang="en-IN" sz="2400" b="0" dirty="0"/>
        </a:p>
      </dgm:t>
    </dgm:pt>
    <dgm:pt modelId="{F4876DB8-FBD8-4CA9-A6CB-607FFD3C9275}" type="parTrans" cxnId="{009DE672-97EB-4361-8BB8-2104CED6847D}">
      <dgm:prSet/>
      <dgm:spPr/>
      <dgm:t>
        <a:bodyPr/>
        <a:lstStyle/>
        <a:p>
          <a:endParaRPr lang="en-IN"/>
        </a:p>
      </dgm:t>
    </dgm:pt>
    <dgm:pt modelId="{9A398962-33C3-4255-886C-E1A7AE1A7C7C}" type="sibTrans" cxnId="{009DE672-97EB-4361-8BB8-2104CED6847D}">
      <dgm:prSet/>
      <dgm:spPr/>
      <dgm:t>
        <a:bodyPr/>
        <a:lstStyle/>
        <a:p>
          <a:endParaRPr lang="en-IN"/>
        </a:p>
      </dgm:t>
    </dgm:pt>
    <dgm:pt modelId="{BBD84324-AC54-423D-B808-35C068B40232}">
      <dgm:prSet phldrT="[Text]" custT="1"/>
      <dgm:spPr/>
      <dgm:t>
        <a:bodyPr/>
        <a:lstStyle/>
        <a:p>
          <a:r>
            <a:rPr lang="en-US" sz="2100" b="0" dirty="0"/>
            <a:t>Type </a:t>
          </a:r>
          <a:r>
            <a:rPr lang="en-US" sz="2100" b="0" dirty="0" err="1"/>
            <a:t>LoadBalancer</a:t>
          </a:r>
          <a:endParaRPr lang="en-IN" sz="2100" b="0" dirty="0"/>
        </a:p>
      </dgm:t>
    </dgm:pt>
    <dgm:pt modelId="{A474FA88-855C-4856-A9BD-1602AC5EC743}" type="parTrans" cxnId="{836C6D5C-5152-43A6-8FA0-721C746670B3}">
      <dgm:prSet/>
      <dgm:spPr/>
      <dgm:t>
        <a:bodyPr/>
        <a:lstStyle/>
        <a:p>
          <a:endParaRPr lang="en-IN"/>
        </a:p>
      </dgm:t>
    </dgm:pt>
    <dgm:pt modelId="{D8DC0804-47A9-4272-8E82-1F6613085675}" type="sibTrans" cxnId="{836C6D5C-5152-43A6-8FA0-721C746670B3}">
      <dgm:prSet/>
      <dgm:spPr/>
      <dgm:t>
        <a:bodyPr/>
        <a:lstStyle/>
        <a:p>
          <a:endParaRPr lang="en-IN"/>
        </a:p>
      </dgm:t>
    </dgm:pt>
    <dgm:pt modelId="{FE691FE4-E3FC-4FEB-AB86-E011BCAB83E7}" type="pres">
      <dgm:prSet presAssocID="{0EECF268-2D99-4FD4-BD32-30F633A0B028}" presName="hierChild1" presStyleCnt="0">
        <dgm:presLayoutVars>
          <dgm:chPref val="1"/>
          <dgm:dir/>
          <dgm:animOne val="branch"/>
          <dgm:animLvl val="lvl"/>
          <dgm:resizeHandles/>
        </dgm:presLayoutVars>
      </dgm:prSet>
      <dgm:spPr/>
    </dgm:pt>
    <dgm:pt modelId="{DFE20D2F-7FD7-4121-9388-84A4AC8F15C4}" type="pres">
      <dgm:prSet presAssocID="{C4FEABA0-4164-4D27-A34B-09403844DD8D}" presName="hierRoot1" presStyleCnt="0"/>
      <dgm:spPr/>
    </dgm:pt>
    <dgm:pt modelId="{DF432C49-D6B5-4FDB-8959-748CB82E6ADC}" type="pres">
      <dgm:prSet presAssocID="{C4FEABA0-4164-4D27-A34B-09403844DD8D}" presName="composite" presStyleCnt="0"/>
      <dgm:spPr/>
    </dgm:pt>
    <dgm:pt modelId="{2742F2A5-958B-4BDD-BEDF-3401B266E3D2}" type="pres">
      <dgm:prSet presAssocID="{C4FEABA0-4164-4D27-A34B-09403844DD8D}" presName="background" presStyleLbl="node0" presStyleIdx="0" presStyleCnt="1"/>
      <dgm:spPr>
        <a:effectLst>
          <a:glow rad="139700">
            <a:schemeClr val="accent1">
              <a:satMod val="175000"/>
              <a:alpha val="40000"/>
            </a:schemeClr>
          </a:glow>
          <a:outerShdw blurRad="50800" dist="38100" algn="l" rotWithShape="0">
            <a:prstClr val="black">
              <a:alpha val="40000"/>
            </a:prstClr>
          </a:outerShdw>
        </a:effectLst>
      </dgm:spPr>
    </dgm:pt>
    <dgm:pt modelId="{C37BE27C-59DD-4521-92F7-1E66EAE420E7}" type="pres">
      <dgm:prSet presAssocID="{C4FEABA0-4164-4D27-A34B-09403844DD8D}" presName="text" presStyleLbl="fgAcc0" presStyleIdx="0" presStyleCnt="1">
        <dgm:presLayoutVars>
          <dgm:chPref val="3"/>
        </dgm:presLayoutVars>
      </dgm:prSet>
      <dgm:spPr/>
    </dgm:pt>
    <dgm:pt modelId="{50609C67-DC1D-43BF-B29B-E31315167871}" type="pres">
      <dgm:prSet presAssocID="{C4FEABA0-4164-4D27-A34B-09403844DD8D}" presName="hierChild2" presStyleCnt="0"/>
      <dgm:spPr/>
    </dgm:pt>
    <dgm:pt modelId="{0708BD8D-1C5F-445C-8DD7-B9D80B94769E}" type="pres">
      <dgm:prSet presAssocID="{F4876DB8-FBD8-4CA9-A6CB-607FFD3C9275}" presName="Name10" presStyleLbl="parChTrans1D2" presStyleIdx="0" presStyleCnt="2"/>
      <dgm:spPr/>
    </dgm:pt>
    <dgm:pt modelId="{591CFF27-0004-4493-B2DB-DB7BD528201D}" type="pres">
      <dgm:prSet presAssocID="{44963B3E-2B84-4357-87F1-3EE152DBFC01}" presName="hierRoot2" presStyleCnt="0"/>
      <dgm:spPr/>
    </dgm:pt>
    <dgm:pt modelId="{76A7C890-2B4C-42C2-B87B-80B810242A03}" type="pres">
      <dgm:prSet presAssocID="{44963B3E-2B84-4357-87F1-3EE152DBFC01}" presName="composite2" presStyleCnt="0"/>
      <dgm:spPr/>
    </dgm:pt>
    <dgm:pt modelId="{64B685D1-9D2B-4C6F-AA36-551EA97B623E}" type="pres">
      <dgm:prSet presAssocID="{44963B3E-2B84-4357-87F1-3EE152DBFC01}" presName="background2" presStyleLbl="node2" presStyleIdx="0" presStyleCnt="2"/>
      <dgm:spPr>
        <a:effectLst>
          <a:glow rad="139700">
            <a:schemeClr val="accent1">
              <a:satMod val="175000"/>
              <a:alpha val="40000"/>
            </a:schemeClr>
          </a:glow>
          <a:outerShdw blurRad="50800" dist="38100" algn="l" rotWithShape="0">
            <a:prstClr val="black">
              <a:alpha val="40000"/>
            </a:prstClr>
          </a:outerShdw>
        </a:effectLst>
      </dgm:spPr>
    </dgm:pt>
    <dgm:pt modelId="{9645E6B4-BA59-430F-9146-E809910114D4}" type="pres">
      <dgm:prSet presAssocID="{44963B3E-2B84-4357-87F1-3EE152DBFC01}" presName="text2" presStyleLbl="fgAcc2" presStyleIdx="0" presStyleCnt="2" custScaleX="110233">
        <dgm:presLayoutVars>
          <dgm:chPref val="3"/>
        </dgm:presLayoutVars>
      </dgm:prSet>
      <dgm:spPr/>
    </dgm:pt>
    <dgm:pt modelId="{F51DBBDF-0B84-45E9-820A-C981141801FD}" type="pres">
      <dgm:prSet presAssocID="{44963B3E-2B84-4357-87F1-3EE152DBFC01}" presName="hierChild3" presStyleCnt="0"/>
      <dgm:spPr/>
    </dgm:pt>
    <dgm:pt modelId="{926350B1-4016-4897-A89F-999E1D4A0153}" type="pres">
      <dgm:prSet presAssocID="{A474FA88-855C-4856-A9BD-1602AC5EC743}" presName="Name10" presStyleLbl="parChTrans1D2" presStyleIdx="1" presStyleCnt="2"/>
      <dgm:spPr/>
    </dgm:pt>
    <dgm:pt modelId="{1C276718-4080-464B-9661-404BDDBD01D4}" type="pres">
      <dgm:prSet presAssocID="{BBD84324-AC54-423D-B808-35C068B40232}" presName="hierRoot2" presStyleCnt="0"/>
      <dgm:spPr/>
    </dgm:pt>
    <dgm:pt modelId="{3BDC7B24-E4F5-4982-AFDB-71E7B5749CC8}" type="pres">
      <dgm:prSet presAssocID="{BBD84324-AC54-423D-B808-35C068B40232}" presName="composite2" presStyleCnt="0"/>
      <dgm:spPr/>
    </dgm:pt>
    <dgm:pt modelId="{0A946004-7AD8-4E64-93A9-F9F99397B6B8}" type="pres">
      <dgm:prSet presAssocID="{BBD84324-AC54-423D-B808-35C068B40232}" presName="background2" presStyleLbl="node2" presStyleIdx="1" presStyleCnt="2"/>
      <dgm:spPr>
        <a:effectLst>
          <a:glow rad="139700">
            <a:schemeClr val="accent1">
              <a:satMod val="175000"/>
              <a:alpha val="40000"/>
            </a:schemeClr>
          </a:glow>
          <a:outerShdw blurRad="50800" dist="38100" algn="l" rotWithShape="0">
            <a:prstClr val="black">
              <a:alpha val="40000"/>
            </a:prstClr>
          </a:outerShdw>
        </a:effectLst>
      </dgm:spPr>
    </dgm:pt>
    <dgm:pt modelId="{5E0F521D-4767-4025-A9B5-8E92CDC34F93}" type="pres">
      <dgm:prSet presAssocID="{BBD84324-AC54-423D-B808-35C068B40232}" presName="text2" presStyleLbl="fgAcc2" presStyleIdx="1" presStyleCnt="2" custScaleX="123085">
        <dgm:presLayoutVars>
          <dgm:chPref val="3"/>
        </dgm:presLayoutVars>
      </dgm:prSet>
      <dgm:spPr/>
    </dgm:pt>
    <dgm:pt modelId="{1CFDAD83-7414-4201-AC18-779A04DF7C0B}" type="pres">
      <dgm:prSet presAssocID="{BBD84324-AC54-423D-B808-35C068B40232}" presName="hierChild3" presStyleCnt="0"/>
      <dgm:spPr/>
    </dgm:pt>
  </dgm:ptLst>
  <dgm:cxnLst>
    <dgm:cxn modelId="{1D3B681C-8479-4852-816A-239526F87DE2}" type="presOf" srcId="{A474FA88-855C-4856-A9BD-1602AC5EC743}" destId="{926350B1-4016-4897-A89F-999E1D4A0153}" srcOrd="0" destOrd="0" presId="urn:microsoft.com/office/officeart/2005/8/layout/hierarchy1"/>
    <dgm:cxn modelId="{836C6D5C-5152-43A6-8FA0-721C746670B3}" srcId="{C4FEABA0-4164-4D27-A34B-09403844DD8D}" destId="{BBD84324-AC54-423D-B808-35C068B40232}" srcOrd="1" destOrd="0" parTransId="{A474FA88-855C-4856-A9BD-1602AC5EC743}" sibTransId="{D8DC0804-47A9-4272-8E82-1F6613085675}"/>
    <dgm:cxn modelId="{792ED443-5AE7-4011-8CFC-D768DCD2D551}" type="presOf" srcId="{C4FEABA0-4164-4D27-A34B-09403844DD8D}" destId="{C37BE27C-59DD-4521-92F7-1E66EAE420E7}" srcOrd="0" destOrd="0" presId="urn:microsoft.com/office/officeart/2005/8/layout/hierarchy1"/>
    <dgm:cxn modelId="{E813474C-A9F2-4C2D-BD8B-623C528CFD70}" type="presOf" srcId="{44963B3E-2B84-4357-87F1-3EE152DBFC01}" destId="{9645E6B4-BA59-430F-9146-E809910114D4}" srcOrd="0" destOrd="0" presId="urn:microsoft.com/office/officeart/2005/8/layout/hierarchy1"/>
    <dgm:cxn modelId="{B736C952-4F36-4D1D-BB63-FC926CD09C79}" srcId="{0EECF268-2D99-4FD4-BD32-30F633A0B028}" destId="{C4FEABA0-4164-4D27-A34B-09403844DD8D}" srcOrd="0" destOrd="0" parTransId="{C04CA373-347A-4FD8-8C2C-0CA828CBC54C}" sibTransId="{5504FB7A-88C1-4579-B66F-C819455844B5}"/>
    <dgm:cxn modelId="{009DE672-97EB-4361-8BB8-2104CED6847D}" srcId="{C4FEABA0-4164-4D27-A34B-09403844DD8D}" destId="{44963B3E-2B84-4357-87F1-3EE152DBFC01}" srcOrd="0" destOrd="0" parTransId="{F4876DB8-FBD8-4CA9-A6CB-607FFD3C9275}" sibTransId="{9A398962-33C3-4255-886C-E1A7AE1A7C7C}"/>
    <dgm:cxn modelId="{623179B4-A3CF-4BD7-951C-F28E37674751}" type="presOf" srcId="{BBD84324-AC54-423D-B808-35C068B40232}" destId="{5E0F521D-4767-4025-A9B5-8E92CDC34F93}" srcOrd="0" destOrd="0" presId="urn:microsoft.com/office/officeart/2005/8/layout/hierarchy1"/>
    <dgm:cxn modelId="{9068E7BC-CDCE-43D6-AEF2-2BAFED881E18}" type="presOf" srcId="{F4876DB8-FBD8-4CA9-A6CB-607FFD3C9275}" destId="{0708BD8D-1C5F-445C-8DD7-B9D80B94769E}" srcOrd="0" destOrd="0" presId="urn:microsoft.com/office/officeart/2005/8/layout/hierarchy1"/>
    <dgm:cxn modelId="{2E4A2CD8-38CE-4540-ACC5-E82795E6BC84}" type="presOf" srcId="{0EECF268-2D99-4FD4-BD32-30F633A0B028}" destId="{FE691FE4-E3FC-4FEB-AB86-E011BCAB83E7}" srcOrd="0" destOrd="0" presId="urn:microsoft.com/office/officeart/2005/8/layout/hierarchy1"/>
    <dgm:cxn modelId="{D7DB7CB3-CA72-4DF3-9557-64FEBACC1D08}" type="presParOf" srcId="{FE691FE4-E3FC-4FEB-AB86-E011BCAB83E7}" destId="{DFE20D2F-7FD7-4121-9388-84A4AC8F15C4}" srcOrd="0" destOrd="0" presId="urn:microsoft.com/office/officeart/2005/8/layout/hierarchy1"/>
    <dgm:cxn modelId="{CF8F8B0F-761D-4AF0-B42D-918AC51794B6}" type="presParOf" srcId="{DFE20D2F-7FD7-4121-9388-84A4AC8F15C4}" destId="{DF432C49-D6B5-4FDB-8959-748CB82E6ADC}" srcOrd="0" destOrd="0" presId="urn:microsoft.com/office/officeart/2005/8/layout/hierarchy1"/>
    <dgm:cxn modelId="{70CD8A5C-7FCC-47A3-B5A9-7EA2C5387579}" type="presParOf" srcId="{DF432C49-D6B5-4FDB-8959-748CB82E6ADC}" destId="{2742F2A5-958B-4BDD-BEDF-3401B266E3D2}" srcOrd="0" destOrd="0" presId="urn:microsoft.com/office/officeart/2005/8/layout/hierarchy1"/>
    <dgm:cxn modelId="{9B61C3B3-9729-409B-B08B-6351FCAF97FD}" type="presParOf" srcId="{DF432C49-D6B5-4FDB-8959-748CB82E6ADC}" destId="{C37BE27C-59DD-4521-92F7-1E66EAE420E7}" srcOrd="1" destOrd="0" presId="urn:microsoft.com/office/officeart/2005/8/layout/hierarchy1"/>
    <dgm:cxn modelId="{FA405EA5-453C-4B7B-841A-5FDBFE70B008}" type="presParOf" srcId="{DFE20D2F-7FD7-4121-9388-84A4AC8F15C4}" destId="{50609C67-DC1D-43BF-B29B-E31315167871}" srcOrd="1" destOrd="0" presId="urn:microsoft.com/office/officeart/2005/8/layout/hierarchy1"/>
    <dgm:cxn modelId="{D78C3DE6-AF5E-412A-85AE-0A36AB2C1553}" type="presParOf" srcId="{50609C67-DC1D-43BF-B29B-E31315167871}" destId="{0708BD8D-1C5F-445C-8DD7-B9D80B94769E}" srcOrd="0" destOrd="0" presId="urn:microsoft.com/office/officeart/2005/8/layout/hierarchy1"/>
    <dgm:cxn modelId="{1889AE9C-C1F7-4FCB-AEF4-81EFA8434433}" type="presParOf" srcId="{50609C67-DC1D-43BF-B29B-E31315167871}" destId="{591CFF27-0004-4493-B2DB-DB7BD528201D}" srcOrd="1" destOrd="0" presId="urn:microsoft.com/office/officeart/2005/8/layout/hierarchy1"/>
    <dgm:cxn modelId="{DA60D3A6-300C-4155-91EF-0BD6589C1133}" type="presParOf" srcId="{591CFF27-0004-4493-B2DB-DB7BD528201D}" destId="{76A7C890-2B4C-42C2-B87B-80B810242A03}" srcOrd="0" destOrd="0" presId="urn:microsoft.com/office/officeart/2005/8/layout/hierarchy1"/>
    <dgm:cxn modelId="{73082AD2-526C-4161-9742-7788539EBDF3}" type="presParOf" srcId="{76A7C890-2B4C-42C2-B87B-80B810242A03}" destId="{64B685D1-9D2B-4C6F-AA36-551EA97B623E}" srcOrd="0" destOrd="0" presId="urn:microsoft.com/office/officeart/2005/8/layout/hierarchy1"/>
    <dgm:cxn modelId="{D367D2EC-029F-4D17-A189-175C7329E28D}" type="presParOf" srcId="{76A7C890-2B4C-42C2-B87B-80B810242A03}" destId="{9645E6B4-BA59-430F-9146-E809910114D4}" srcOrd="1" destOrd="0" presId="urn:microsoft.com/office/officeart/2005/8/layout/hierarchy1"/>
    <dgm:cxn modelId="{28BDA9BB-1C3C-4702-A796-2E317E4B61B2}" type="presParOf" srcId="{591CFF27-0004-4493-B2DB-DB7BD528201D}" destId="{F51DBBDF-0B84-45E9-820A-C981141801FD}" srcOrd="1" destOrd="0" presId="urn:microsoft.com/office/officeart/2005/8/layout/hierarchy1"/>
    <dgm:cxn modelId="{B823AF16-5059-4CA8-82C6-A932B484DEE2}" type="presParOf" srcId="{50609C67-DC1D-43BF-B29B-E31315167871}" destId="{926350B1-4016-4897-A89F-999E1D4A0153}" srcOrd="2" destOrd="0" presId="urn:microsoft.com/office/officeart/2005/8/layout/hierarchy1"/>
    <dgm:cxn modelId="{81500505-6EDA-464E-A2C6-500D1946352E}" type="presParOf" srcId="{50609C67-DC1D-43BF-B29B-E31315167871}" destId="{1C276718-4080-464B-9661-404BDDBD01D4}" srcOrd="3" destOrd="0" presId="urn:microsoft.com/office/officeart/2005/8/layout/hierarchy1"/>
    <dgm:cxn modelId="{C028E35C-83C6-4AC9-84A9-2EDB8C5CD396}" type="presParOf" srcId="{1C276718-4080-464B-9661-404BDDBD01D4}" destId="{3BDC7B24-E4F5-4982-AFDB-71E7B5749CC8}" srcOrd="0" destOrd="0" presId="urn:microsoft.com/office/officeart/2005/8/layout/hierarchy1"/>
    <dgm:cxn modelId="{0E9411B9-5EC1-464A-8CA3-C72B31C190F6}" type="presParOf" srcId="{3BDC7B24-E4F5-4982-AFDB-71E7B5749CC8}" destId="{0A946004-7AD8-4E64-93A9-F9F99397B6B8}" srcOrd="0" destOrd="0" presId="urn:microsoft.com/office/officeart/2005/8/layout/hierarchy1"/>
    <dgm:cxn modelId="{813E1C79-1DAA-4C69-849E-F876C6627B7E}" type="presParOf" srcId="{3BDC7B24-E4F5-4982-AFDB-71E7B5749CC8}" destId="{5E0F521D-4767-4025-A9B5-8E92CDC34F93}" srcOrd="1" destOrd="0" presId="urn:microsoft.com/office/officeart/2005/8/layout/hierarchy1"/>
    <dgm:cxn modelId="{4E47E358-24B2-4A13-A4FB-9132E9C9A171}" type="presParOf" srcId="{1C276718-4080-464B-9661-404BDDBD01D4}" destId="{1CFDAD83-7414-4201-AC18-779A04DF7C0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04A023-34BC-4FBB-AFDD-37BD4C7DCD0F}" type="doc">
      <dgm:prSet loTypeId="urn:microsoft.com/office/officeart/2005/8/layout/StepDownProcess" loCatId="process" qsTypeId="urn:microsoft.com/office/officeart/2005/8/quickstyle/3d1" qsCatId="3D" csTypeId="urn:microsoft.com/office/officeart/2005/8/colors/accent1_2" csCatId="accent1" phldr="1"/>
      <dgm:spPr/>
      <dgm:t>
        <a:bodyPr/>
        <a:lstStyle/>
        <a:p>
          <a:endParaRPr lang="en-IN"/>
        </a:p>
      </dgm:t>
    </dgm:pt>
    <dgm:pt modelId="{D4630F56-8F3F-4022-AA4F-69917CCAAA1F}">
      <dgm:prSet phldrT="[Text]"/>
      <dgm:spPr/>
      <dgm:t>
        <a:bodyPr/>
        <a:lstStyle/>
        <a:p>
          <a:pPr>
            <a:buSzPts val="1400"/>
            <a:buFont typeface="+mj-lt"/>
            <a:buAutoNum type="arabicPeriod"/>
          </a:pPr>
          <a:r>
            <a:rPr lang="en-US" b="1" dirty="0"/>
            <a:t>Write</a:t>
          </a:r>
          <a:endParaRPr lang="en-IN" b="1" dirty="0"/>
        </a:p>
      </dgm:t>
    </dgm:pt>
    <dgm:pt modelId="{186EF9A2-F4A9-4042-AF90-1D58420E5B22}" type="parTrans" cxnId="{FDDD23A0-D88F-4346-B3D9-3CA6FAE552E3}">
      <dgm:prSet/>
      <dgm:spPr/>
      <dgm:t>
        <a:bodyPr/>
        <a:lstStyle/>
        <a:p>
          <a:endParaRPr lang="en-IN"/>
        </a:p>
      </dgm:t>
    </dgm:pt>
    <dgm:pt modelId="{200E4564-9C3D-48C8-866B-A57C6B9E6947}" type="sibTrans" cxnId="{FDDD23A0-D88F-4346-B3D9-3CA6FAE552E3}">
      <dgm:prSet/>
      <dgm:spPr/>
      <dgm:t>
        <a:bodyPr/>
        <a:lstStyle/>
        <a:p>
          <a:endParaRPr lang="en-IN"/>
        </a:p>
      </dgm:t>
    </dgm:pt>
    <dgm:pt modelId="{6E8B0A41-4F9C-468B-9410-6B82E5D22FE3}">
      <dgm:prSet phldrT="[Text]"/>
      <dgm:spPr/>
      <dgm:t>
        <a:bodyPr/>
        <a:lstStyle/>
        <a:p>
          <a:pPr>
            <a:buSzPts val="1400"/>
            <a:buFont typeface="+mj-lt"/>
            <a:buAutoNum type="arabicPeriod"/>
          </a:pPr>
          <a:r>
            <a:rPr lang="en-IN" b="1" dirty="0"/>
            <a:t>Compose</a:t>
          </a:r>
        </a:p>
      </dgm:t>
    </dgm:pt>
    <dgm:pt modelId="{F3C7BA71-F79C-4C4E-AD6F-FF18D5210EA0}" type="parTrans" cxnId="{87F50A05-2FDC-46BD-AFFD-08376F6DE7C0}">
      <dgm:prSet/>
      <dgm:spPr/>
      <dgm:t>
        <a:bodyPr/>
        <a:lstStyle/>
        <a:p>
          <a:endParaRPr lang="en-IN"/>
        </a:p>
      </dgm:t>
    </dgm:pt>
    <dgm:pt modelId="{9027A91C-BFCA-41F2-B080-FECE20525453}" type="sibTrans" cxnId="{87F50A05-2FDC-46BD-AFFD-08376F6DE7C0}">
      <dgm:prSet/>
      <dgm:spPr/>
      <dgm:t>
        <a:bodyPr/>
        <a:lstStyle/>
        <a:p>
          <a:endParaRPr lang="en-IN"/>
        </a:p>
      </dgm:t>
    </dgm:pt>
    <dgm:pt modelId="{5C05CA5D-A22E-4FEA-A7E5-6EB2EB618516}">
      <dgm:prSet phldrT="[Text]"/>
      <dgm:spPr/>
      <dgm:t>
        <a:bodyPr/>
        <a:lstStyle/>
        <a:p>
          <a:pPr>
            <a:buSzPts val="1400"/>
            <a:buFont typeface="+mj-lt"/>
            <a:buAutoNum type="arabicPeriod"/>
          </a:pPr>
          <a:r>
            <a:rPr lang="en-IN" b="1" dirty="0"/>
            <a:t>Plan</a:t>
          </a:r>
        </a:p>
      </dgm:t>
    </dgm:pt>
    <dgm:pt modelId="{481019A5-227A-4C22-9261-63A85A1AF5DA}" type="parTrans" cxnId="{4002BDD7-755F-4355-BBCD-570FD3299397}">
      <dgm:prSet/>
      <dgm:spPr/>
      <dgm:t>
        <a:bodyPr/>
        <a:lstStyle/>
        <a:p>
          <a:endParaRPr lang="en-IN"/>
        </a:p>
      </dgm:t>
    </dgm:pt>
    <dgm:pt modelId="{59D3E2FF-B13E-468C-89EA-A74F0C569454}" type="sibTrans" cxnId="{4002BDD7-755F-4355-BBCD-570FD3299397}">
      <dgm:prSet/>
      <dgm:spPr/>
      <dgm:t>
        <a:bodyPr/>
        <a:lstStyle/>
        <a:p>
          <a:endParaRPr lang="en-IN"/>
        </a:p>
      </dgm:t>
    </dgm:pt>
    <dgm:pt modelId="{3A658522-BAB1-4B93-AF5C-CA4234B55E47}">
      <dgm:prSet/>
      <dgm:spPr/>
      <dgm:t>
        <a:bodyPr/>
        <a:lstStyle/>
        <a:p>
          <a:pPr>
            <a:buSzPts val="1400"/>
            <a:buFont typeface="+mj-lt"/>
            <a:buAutoNum type="arabicPeriod"/>
          </a:pPr>
          <a:r>
            <a:rPr lang="en-IN" b="1" dirty="0"/>
            <a:t>Provision &amp; Manage</a:t>
          </a:r>
        </a:p>
      </dgm:t>
    </dgm:pt>
    <dgm:pt modelId="{6F6BEACE-A61F-4322-B06D-00E2600B2817}" type="parTrans" cxnId="{FD2225F1-C3B7-46A1-B5D6-95F207ACED83}">
      <dgm:prSet/>
      <dgm:spPr/>
      <dgm:t>
        <a:bodyPr/>
        <a:lstStyle/>
        <a:p>
          <a:endParaRPr lang="en-IN"/>
        </a:p>
      </dgm:t>
    </dgm:pt>
    <dgm:pt modelId="{DDB25615-7DC6-4341-A42E-BAFE4B870E72}" type="sibTrans" cxnId="{FD2225F1-C3B7-46A1-B5D6-95F207ACED83}">
      <dgm:prSet/>
      <dgm:spPr/>
      <dgm:t>
        <a:bodyPr/>
        <a:lstStyle/>
        <a:p>
          <a:endParaRPr lang="en-IN"/>
        </a:p>
      </dgm:t>
    </dgm:pt>
    <dgm:pt modelId="{34F51468-61E5-4DFB-AB2E-BC0566A0E72F}" type="pres">
      <dgm:prSet presAssocID="{CD04A023-34BC-4FBB-AFDD-37BD4C7DCD0F}" presName="rootnode" presStyleCnt="0">
        <dgm:presLayoutVars>
          <dgm:chMax/>
          <dgm:chPref/>
          <dgm:dir/>
          <dgm:animLvl val="lvl"/>
        </dgm:presLayoutVars>
      </dgm:prSet>
      <dgm:spPr/>
    </dgm:pt>
    <dgm:pt modelId="{51B5CD4C-1C04-4ACD-B1B7-C3359D79E3F7}" type="pres">
      <dgm:prSet presAssocID="{D4630F56-8F3F-4022-AA4F-69917CCAAA1F}" presName="composite" presStyleCnt="0"/>
      <dgm:spPr/>
    </dgm:pt>
    <dgm:pt modelId="{13DE286C-61E0-41C8-969C-0DAD1158F313}" type="pres">
      <dgm:prSet presAssocID="{D4630F56-8F3F-4022-AA4F-69917CCAAA1F}" presName="bentUpArrow1" presStyleLbl="alignImgPlace1" presStyleIdx="0" presStyleCnt="3"/>
      <dgm:spPr/>
    </dgm:pt>
    <dgm:pt modelId="{4F7A88A2-4D2F-4BDA-80BD-178DEBF8C84D}" type="pres">
      <dgm:prSet presAssocID="{D4630F56-8F3F-4022-AA4F-69917CCAAA1F}" presName="ParentText" presStyleLbl="node1" presStyleIdx="0" presStyleCnt="4" custLinFactNeighborX="5270" custLinFactNeighborY="-1504">
        <dgm:presLayoutVars>
          <dgm:chMax val="1"/>
          <dgm:chPref val="1"/>
          <dgm:bulletEnabled val="1"/>
        </dgm:presLayoutVars>
      </dgm:prSet>
      <dgm:spPr/>
    </dgm:pt>
    <dgm:pt modelId="{38664F3C-6272-4989-B820-C6285EA2C734}" type="pres">
      <dgm:prSet presAssocID="{D4630F56-8F3F-4022-AA4F-69917CCAAA1F}" presName="ChildText" presStyleLbl="revTx" presStyleIdx="0" presStyleCnt="3" custScaleX="99818" custScaleY="99159">
        <dgm:presLayoutVars>
          <dgm:chMax val="0"/>
          <dgm:chPref val="0"/>
          <dgm:bulletEnabled val="1"/>
        </dgm:presLayoutVars>
      </dgm:prSet>
      <dgm:spPr/>
    </dgm:pt>
    <dgm:pt modelId="{040E4D1B-5191-478C-9956-C6D222E9728B}" type="pres">
      <dgm:prSet presAssocID="{200E4564-9C3D-48C8-866B-A57C6B9E6947}" presName="sibTrans" presStyleCnt="0"/>
      <dgm:spPr/>
    </dgm:pt>
    <dgm:pt modelId="{EF157CD5-435D-43ED-9875-DAD2309D75D5}" type="pres">
      <dgm:prSet presAssocID="{6E8B0A41-4F9C-468B-9410-6B82E5D22FE3}" presName="composite" presStyleCnt="0"/>
      <dgm:spPr/>
    </dgm:pt>
    <dgm:pt modelId="{9BF756F7-D209-4329-9B83-769BB04038A8}" type="pres">
      <dgm:prSet presAssocID="{6E8B0A41-4F9C-468B-9410-6B82E5D22FE3}" presName="bentUpArrow1" presStyleLbl="alignImgPlace1" presStyleIdx="1" presStyleCnt="3"/>
      <dgm:spPr/>
    </dgm:pt>
    <dgm:pt modelId="{4462DACC-00B6-455E-9D7C-C7528EAAFC96}" type="pres">
      <dgm:prSet presAssocID="{6E8B0A41-4F9C-468B-9410-6B82E5D22FE3}" presName="ParentText" presStyleLbl="node1" presStyleIdx="1" presStyleCnt="4">
        <dgm:presLayoutVars>
          <dgm:chMax val="1"/>
          <dgm:chPref val="1"/>
          <dgm:bulletEnabled val="1"/>
        </dgm:presLayoutVars>
      </dgm:prSet>
      <dgm:spPr/>
    </dgm:pt>
    <dgm:pt modelId="{FD9F224B-BC20-41EE-B59A-A3033856EE1B}" type="pres">
      <dgm:prSet presAssocID="{6E8B0A41-4F9C-468B-9410-6B82E5D22FE3}" presName="ChildText" presStyleLbl="revTx" presStyleIdx="1" presStyleCnt="3">
        <dgm:presLayoutVars>
          <dgm:chMax val="0"/>
          <dgm:chPref val="0"/>
          <dgm:bulletEnabled val="1"/>
        </dgm:presLayoutVars>
      </dgm:prSet>
      <dgm:spPr/>
    </dgm:pt>
    <dgm:pt modelId="{03E93F25-4981-4763-8468-99A0102C6279}" type="pres">
      <dgm:prSet presAssocID="{9027A91C-BFCA-41F2-B080-FECE20525453}" presName="sibTrans" presStyleCnt="0"/>
      <dgm:spPr/>
    </dgm:pt>
    <dgm:pt modelId="{3C172F1C-BE0B-426C-9141-8EEC1149A6B7}" type="pres">
      <dgm:prSet presAssocID="{5C05CA5D-A22E-4FEA-A7E5-6EB2EB618516}" presName="composite" presStyleCnt="0"/>
      <dgm:spPr/>
    </dgm:pt>
    <dgm:pt modelId="{0FE9732F-BA29-4594-AC59-8ED388F66F9C}" type="pres">
      <dgm:prSet presAssocID="{5C05CA5D-A22E-4FEA-A7E5-6EB2EB618516}" presName="bentUpArrow1" presStyleLbl="alignImgPlace1" presStyleIdx="2" presStyleCnt="3"/>
      <dgm:spPr/>
    </dgm:pt>
    <dgm:pt modelId="{F24E5A75-5ACA-4E9F-8464-5E40D177F9F6}" type="pres">
      <dgm:prSet presAssocID="{5C05CA5D-A22E-4FEA-A7E5-6EB2EB618516}" presName="ParentText" presStyleLbl="node1" presStyleIdx="2" presStyleCnt="4">
        <dgm:presLayoutVars>
          <dgm:chMax val="1"/>
          <dgm:chPref val="1"/>
          <dgm:bulletEnabled val="1"/>
        </dgm:presLayoutVars>
      </dgm:prSet>
      <dgm:spPr/>
    </dgm:pt>
    <dgm:pt modelId="{CF567655-0CA0-4C84-BD96-831BDA20DB90}" type="pres">
      <dgm:prSet presAssocID="{5C05CA5D-A22E-4FEA-A7E5-6EB2EB618516}" presName="ChildText" presStyleLbl="revTx" presStyleIdx="2" presStyleCnt="3">
        <dgm:presLayoutVars>
          <dgm:chMax val="0"/>
          <dgm:chPref val="0"/>
          <dgm:bulletEnabled val="1"/>
        </dgm:presLayoutVars>
      </dgm:prSet>
      <dgm:spPr/>
    </dgm:pt>
    <dgm:pt modelId="{AD277EC5-892C-4FBC-ACF3-BB1D2E9E3672}" type="pres">
      <dgm:prSet presAssocID="{59D3E2FF-B13E-468C-89EA-A74F0C569454}" presName="sibTrans" presStyleCnt="0"/>
      <dgm:spPr/>
    </dgm:pt>
    <dgm:pt modelId="{FB994211-040C-49F0-AA22-8C7BAC9CC953}" type="pres">
      <dgm:prSet presAssocID="{3A658522-BAB1-4B93-AF5C-CA4234B55E47}" presName="composite" presStyleCnt="0"/>
      <dgm:spPr/>
    </dgm:pt>
    <dgm:pt modelId="{F0CFD191-D657-4243-9B14-CBFBBBFBC952}" type="pres">
      <dgm:prSet presAssocID="{3A658522-BAB1-4B93-AF5C-CA4234B55E47}" presName="ParentText" presStyleLbl="node1" presStyleIdx="3" presStyleCnt="4">
        <dgm:presLayoutVars>
          <dgm:chMax val="1"/>
          <dgm:chPref val="1"/>
          <dgm:bulletEnabled val="1"/>
        </dgm:presLayoutVars>
      </dgm:prSet>
      <dgm:spPr/>
    </dgm:pt>
  </dgm:ptLst>
  <dgm:cxnLst>
    <dgm:cxn modelId="{87F50A05-2FDC-46BD-AFFD-08376F6DE7C0}" srcId="{CD04A023-34BC-4FBB-AFDD-37BD4C7DCD0F}" destId="{6E8B0A41-4F9C-468B-9410-6B82E5D22FE3}" srcOrd="1" destOrd="0" parTransId="{F3C7BA71-F79C-4C4E-AD6F-FF18D5210EA0}" sibTransId="{9027A91C-BFCA-41F2-B080-FECE20525453}"/>
    <dgm:cxn modelId="{3BED9D26-3701-4B07-8614-014B22296496}" type="presOf" srcId="{D4630F56-8F3F-4022-AA4F-69917CCAAA1F}" destId="{4F7A88A2-4D2F-4BDA-80BD-178DEBF8C84D}" srcOrd="0" destOrd="0" presId="urn:microsoft.com/office/officeart/2005/8/layout/StepDownProcess"/>
    <dgm:cxn modelId="{2F60E099-E150-444B-984D-877CE992EC13}" type="presOf" srcId="{5C05CA5D-A22E-4FEA-A7E5-6EB2EB618516}" destId="{F24E5A75-5ACA-4E9F-8464-5E40D177F9F6}" srcOrd="0" destOrd="0" presId="urn:microsoft.com/office/officeart/2005/8/layout/StepDownProcess"/>
    <dgm:cxn modelId="{FDDD23A0-D88F-4346-B3D9-3CA6FAE552E3}" srcId="{CD04A023-34BC-4FBB-AFDD-37BD4C7DCD0F}" destId="{D4630F56-8F3F-4022-AA4F-69917CCAAA1F}" srcOrd="0" destOrd="0" parTransId="{186EF9A2-F4A9-4042-AF90-1D58420E5B22}" sibTransId="{200E4564-9C3D-48C8-866B-A57C6B9E6947}"/>
    <dgm:cxn modelId="{7B7DDFA7-5F3A-4248-B09E-50F3E20E8E4D}" type="presOf" srcId="{3A658522-BAB1-4B93-AF5C-CA4234B55E47}" destId="{F0CFD191-D657-4243-9B14-CBFBBBFBC952}" srcOrd="0" destOrd="0" presId="urn:microsoft.com/office/officeart/2005/8/layout/StepDownProcess"/>
    <dgm:cxn modelId="{81C399C1-E8CA-4BD2-BE35-27B38E28AB7A}" type="presOf" srcId="{CD04A023-34BC-4FBB-AFDD-37BD4C7DCD0F}" destId="{34F51468-61E5-4DFB-AB2E-BC0566A0E72F}" srcOrd="0" destOrd="0" presId="urn:microsoft.com/office/officeart/2005/8/layout/StepDownProcess"/>
    <dgm:cxn modelId="{4002BDD7-755F-4355-BBCD-570FD3299397}" srcId="{CD04A023-34BC-4FBB-AFDD-37BD4C7DCD0F}" destId="{5C05CA5D-A22E-4FEA-A7E5-6EB2EB618516}" srcOrd="2" destOrd="0" parTransId="{481019A5-227A-4C22-9261-63A85A1AF5DA}" sibTransId="{59D3E2FF-B13E-468C-89EA-A74F0C569454}"/>
    <dgm:cxn modelId="{FD2225F1-C3B7-46A1-B5D6-95F207ACED83}" srcId="{CD04A023-34BC-4FBB-AFDD-37BD4C7DCD0F}" destId="{3A658522-BAB1-4B93-AF5C-CA4234B55E47}" srcOrd="3" destOrd="0" parTransId="{6F6BEACE-A61F-4322-B06D-00E2600B2817}" sibTransId="{DDB25615-7DC6-4341-A42E-BAFE4B870E72}"/>
    <dgm:cxn modelId="{6D8B47F8-8FDD-4EE4-82B2-93541D66CA7A}" type="presOf" srcId="{6E8B0A41-4F9C-468B-9410-6B82E5D22FE3}" destId="{4462DACC-00B6-455E-9D7C-C7528EAAFC96}" srcOrd="0" destOrd="0" presId="urn:microsoft.com/office/officeart/2005/8/layout/StepDownProcess"/>
    <dgm:cxn modelId="{B221ABED-A022-4DB9-B1C6-5DC5224565F5}" type="presParOf" srcId="{34F51468-61E5-4DFB-AB2E-BC0566A0E72F}" destId="{51B5CD4C-1C04-4ACD-B1B7-C3359D79E3F7}" srcOrd="0" destOrd="0" presId="urn:microsoft.com/office/officeart/2005/8/layout/StepDownProcess"/>
    <dgm:cxn modelId="{DE2D115E-EF0F-4830-8AFB-319D5E1F0E23}" type="presParOf" srcId="{51B5CD4C-1C04-4ACD-B1B7-C3359D79E3F7}" destId="{13DE286C-61E0-41C8-969C-0DAD1158F313}" srcOrd="0" destOrd="0" presId="urn:microsoft.com/office/officeart/2005/8/layout/StepDownProcess"/>
    <dgm:cxn modelId="{DC226F4C-CB34-4968-93A2-49E5BDB5053D}" type="presParOf" srcId="{51B5CD4C-1C04-4ACD-B1B7-C3359D79E3F7}" destId="{4F7A88A2-4D2F-4BDA-80BD-178DEBF8C84D}" srcOrd="1" destOrd="0" presId="urn:microsoft.com/office/officeart/2005/8/layout/StepDownProcess"/>
    <dgm:cxn modelId="{2D5FBF38-46B2-4D37-88FF-DD267CBB9B8F}" type="presParOf" srcId="{51B5CD4C-1C04-4ACD-B1B7-C3359D79E3F7}" destId="{38664F3C-6272-4989-B820-C6285EA2C734}" srcOrd="2" destOrd="0" presId="urn:microsoft.com/office/officeart/2005/8/layout/StepDownProcess"/>
    <dgm:cxn modelId="{79F9C4D6-80C3-4339-BA6E-2915457E8158}" type="presParOf" srcId="{34F51468-61E5-4DFB-AB2E-BC0566A0E72F}" destId="{040E4D1B-5191-478C-9956-C6D222E9728B}" srcOrd="1" destOrd="0" presId="urn:microsoft.com/office/officeart/2005/8/layout/StepDownProcess"/>
    <dgm:cxn modelId="{BCCBB7A7-8484-44A9-AB18-8D870647B084}" type="presParOf" srcId="{34F51468-61E5-4DFB-AB2E-BC0566A0E72F}" destId="{EF157CD5-435D-43ED-9875-DAD2309D75D5}" srcOrd="2" destOrd="0" presId="urn:microsoft.com/office/officeart/2005/8/layout/StepDownProcess"/>
    <dgm:cxn modelId="{ECFD6C47-BD51-44A0-9848-FE20EE5ADF9D}" type="presParOf" srcId="{EF157CD5-435D-43ED-9875-DAD2309D75D5}" destId="{9BF756F7-D209-4329-9B83-769BB04038A8}" srcOrd="0" destOrd="0" presId="urn:microsoft.com/office/officeart/2005/8/layout/StepDownProcess"/>
    <dgm:cxn modelId="{0F32A91D-4AD9-411B-96D4-A54E83EA92DA}" type="presParOf" srcId="{EF157CD5-435D-43ED-9875-DAD2309D75D5}" destId="{4462DACC-00B6-455E-9D7C-C7528EAAFC96}" srcOrd="1" destOrd="0" presId="urn:microsoft.com/office/officeart/2005/8/layout/StepDownProcess"/>
    <dgm:cxn modelId="{83349CC7-DE4C-445A-8A14-0B10D68A1581}" type="presParOf" srcId="{EF157CD5-435D-43ED-9875-DAD2309D75D5}" destId="{FD9F224B-BC20-41EE-B59A-A3033856EE1B}" srcOrd="2" destOrd="0" presId="urn:microsoft.com/office/officeart/2005/8/layout/StepDownProcess"/>
    <dgm:cxn modelId="{76DE4103-C5DA-4352-AFCF-5B6A9202A255}" type="presParOf" srcId="{34F51468-61E5-4DFB-AB2E-BC0566A0E72F}" destId="{03E93F25-4981-4763-8468-99A0102C6279}" srcOrd="3" destOrd="0" presId="urn:microsoft.com/office/officeart/2005/8/layout/StepDownProcess"/>
    <dgm:cxn modelId="{E337D7EE-46A8-4C3B-85A2-A7E5B26AA732}" type="presParOf" srcId="{34F51468-61E5-4DFB-AB2E-BC0566A0E72F}" destId="{3C172F1C-BE0B-426C-9141-8EEC1149A6B7}" srcOrd="4" destOrd="0" presId="urn:microsoft.com/office/officeart/2005/8/layout/StepDownProcess"/>
    <dgm:cxn modelId="{6A2CDAEE-8D2E-45CD-8F83-6A38B40C5EB4}" type="presParOf" srcId="{3C172F1C-BE0B-426C-9141-8EEC1149A6B7}" destId="{0FE9732F-BA29-4594-AC59-8ED388F66F9C}" srcOrd="0" destOrd="0" presId="urn:microsoft.com/office/officeart/2005/8/layout/StepDownProcess"/>
    <dgm:cxn modelId="{A67C1AF0-39C6-48E0-9107-18E9AB88985D}" type="presParOf" srcId="{3C172F1C-BE0B-426C-9141-8EEC1149A6B7}" destId="{F24E5A75-5ACA-4E9F-8464-5E40D177F9F6}" srcOrd="1" destOrd="0" presId="urn:microsoft.com/office/officeart/2005/8/layout/StepDownProcess"/>
    <dgm:cxn modelId="{44CAECE9-DEA4-4698-ACE2-AEC4DF62B0A8}" type="presParOf" srcId="{3C172F1C-BE0B-426C-9141-8EEC1149A6B7}" destId="{CF567655-0CA0-4C84-BD96-831BDA20DB90}" srcOrd="2" destOrd="0" presId="urn:microsoft.com/office/officeart/2005/8/layout/StepDownProcess"/>
    <dgm:cxn modelId="{47F6724D-2B91-4691-A824-11BE0ECDE5B3}" type="presParOf" srcId="{34F51468-61E5-4DFB-AB2E-BC0566A0E72F}" destId="{AD277EC5-892C-4FBC-ACF3-BB1D2E9E3672}" srcOrd="5" destOrd="0" presId="urn:microsoft.com/office/officeart/2005/8/layout/StepDownProcess"/>
    <dgm:cxn modelId="{0539D8C7-5C29-4423-9071-59712D392341}" type="presParOf" srcId="{34F51468-61E5-4DFB-AB2E-BC0566A0E72F}" destId="{FB994211-040C-49F0-AA22-8C7BAC9CC953}" srcOrd="6" destOrd="0" presId="urn:microsoft.com/office/officeart/2005/8/layout/StepDownProcess"/>
    <dgm:cxn modelId="{C8B39977-014A-4E93-A902-881825EF8335}" type="presParOf" srcId="{FB994211-040C-49F0-AA22-8C7BAC9CC953}" destId="{F0CFD191-D657-4243-9B14-CBFBBBFBC952}"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713E0-3AC9-40FE-995C-DC50E569B523}">
      <dsp:nvSpPr>
        <dsp:cNvPr id="0" name=""/>
        <dsp:cNvSpPr/>
      </dsp:nvSpPr>
      <dsp:spPr>
        <a:xfrm>
          <a:off x="322" y="0"/>
          <a:ext cx="3220554" cy="4022725"/>
        </a:xfrm>
        <a:prstGeom prst="triangle">
          <a:avLst/>
        </a:prstGeom>
        <a:solidFill>
          <a:schemeClr val="accent1">
            <a:hueOff val="0"/>
            <a:satOff val="0"/>
            <a:lumOff val="0"/>
            <a:alphaOff val="0"/>
          </a:schemeClr>
        </a:solidFill>
        <a:ln>
          <a:noFill/>
        </a:ln>
        <a:effectLst>
          <a:innerShdw blurRad="114300">
            <a:prstClr val="black"/>
          </a:innerShdw>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9827A789-F568-4ED8-AE6B-E9FAF3560B8A}">
      <dsp:nvSpPr>
        <dsp:cNvPr id="0" name=""/>
        <dsp:cNvSpPr/>
      </dsp:nvSpPr>
      <dsp:spPr>
        <a:xfrm>
          <a:off x="1610277" y="404433"/>
          <a:ext cx="2093360" cy="95225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Software as a Service (SaaS)</a:t>
          </a:r>
          <a:endParaRPr lang="en-IN" sz="2100" kern="1200" dirty="0"/>
        </a:p>
      </dsp:txBody>
      <dsp:txXfrm>
        <a:off x="1656762" y="450918"/>
        <a:ext cx="2000390" cy="859284"/>
      </dsp:txXfrm>
    </dsp:sp>
    <dsp:sp modelId="{AB818670-4190-4528-A275-BDC1B26D9666}">
      <dsp:nvSpPr>
        <dsp:cNvPr id="0" name=""/>
        <dsp:cNvSpPr/>
      </dsp:nvSpPr>
      <dsp:spPr>
        <a:xfrm>
          <a:off x="1610277" y="1475719"/>
          <a:ext cx="2093360" cy="95225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Platform as a Service (PaaS)</a:t>
          </a:r>
          <a:endParaRPr lang="en-IN" sz="2100" kern="1200" dirty="0"/>
        </a:p>
      </dsp:txBody>
      <dsp:txXfrm>
        <a:off x="1656762" y="1522204"/>
        <a:ext cx="2000390" cy="859284"/>
      </dsp:txXfrm>
    </dsp:sp>
    <dsp:sp modelId="{4F5E6904-4D9C-4235-8C9C-CDF24A221926}">
      <dsp:nvSpPr>
        <dsp:cNvPr id="0" name=""/>
        <dsp:cNvSpPr/>
      </dsp:nvSpPr>
      <dsp:spPr>
        <a:xfrm>
          <a:off x="1610277" y="2547005"/>
          <a:ext cx="2093360" cy="95225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Infrastructure as a Service (IaaS)</a:t>
          </a:r>
          <a:endParaRPr lang="en-IN" sz="2100" kern="1200" dirty="0"/>
        </a:p>
      </dsp:txBody>
      <dsp:txXfrm>
        <a:off x="1656762" y="2593490"/>
        <a:ext cx="2000390" cy="859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E7C59-8744-43AB-8305-3C6A394C0A19}">
      <dsp:nvSpPr>
        <dsp:cNvPr id="0" name=""/>
        <dsp:cNvSpPr/>
      </dsp:nvSpPr>
      <dsp:spPr>
        <a:xfrm rot="16200000">
          <a:off x="-1434190" y="2358973"/>
          <a:ext cx="3481184" cy="350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8832" bIns="0" numCol="1" spcCol="1270" anchor="t" anchorCtr="0">
          <a:noAutofit/>
        </a:bodyPr>
        <a:lstStyle/>
        <a:p>
          <a:pPr marL="0" lvl="0" indent="0" algn="l" defTabSz="1066800">
            <a:lnSpc>
              <a:spcPct val="90000"/>
            </a:lnSpc>
            <a:spcBef>
              <a:spcPct val="0"/>
            </a:spcBef>
            <a:spcAft>
              <a:spcPct val="35000"/>
            </a:spcAft>
            <a:buNone/>
          </a:pPr>
          <a:r>
            <a:rPr lang="en-US" sz="2400" kern="1200" dirty="0"/>
            <a:t>Elastic Block Storage</a:t>
          </a:r>
          <a:endParaRPr lang="en-IN" sz="2400" kern="1200" dirty="0"/>
        </a:p>
      </dsp:txBody>
      <dsp:txXfrm>
        <a:off x="-1434190" y="2358973"/>
        <a:ext cx="3481184" cy="350171"/>
      </dsp:txXfrm>
    </dsp:sp>
    <dsp:sp modelId="{3DBBADAF-3E62-4FAB-B787-24F73D0D7A24}">
      <dsp:nvSpPr>
        <dsp:cNvPr id="0" name=""/>
        <dsp:cNvSpPr/>
      </dsp:nvSpPr>
      <dsp:spPr>
        <a:xfrm>
          <a:off x="481487" y="793466"/>
          <a:ext cx="1744224" cy="3481184"/>
        </a:xfrm>
        <a:prstGeom prst="rect">
          <a:avLst/>
        </a:prstGeom>
        <a:solidFill>
          <a:schemeClr val="accent1">
            <a:lumMod val="60000"/>
            <a:lumOff val="40000"/>
          </a:schemeClr>
        </a:solidFill>
        <a:ln w="15875" cap="flat" cmpd="sng" algn="ctr">
          <a:solidFill>
            <a:schemeClr val="lt1">
              <a:hueOff val="0"/>
              <a:satOff val="0"/>
              <a:lumOff val="0"/>
              <a:alphaOff val="0"/>
            </a:schemeClr>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08832"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accent2">
                  <a:lumMod val="50000"/>
                </a:schemeClr>
              </a:solidFill>
            </a:rPr>
            <a:t>Provides block storage volumes for EC2 instances </a:t>
          </a:r>
          <a:endParaRPr lang="en-IN" sz="1800" kern="1200" dirty="0">
            <a:solidFill>
              <a:schemeClr val="accent2">
                <a:lumMod val="50000"/>
              </a:schemeClr>
            </a:solidFill>
          </a:endParaRPr>
        </a:p>
        <a:p>
          <a:pPr marL="171450" lvl="1" indent="-171450" algn="l" defTabSz="800100">
            <a:lnSpc>
              <a:spcPct val="90000"/>
            </a:lnSpc>
            <a:spcBef>
              <a:spcPct val="0"/>
            </a:spcBef>
            <a:spcAft>
              <a:spcPct val="15000"/>
            </a:spcAft>
            <a:buChar char="•"/>
          </a:pPr>
          <a:r>
            <a:rPr lang="en-US" sz="1800" kern="1200" dirty="0">
              <a:solidFill>
                <a:schemeClr val="accent2">
                  <a:lumMod val="50000"/>
                </a:schemeClr>
              </a:solidFill>
            </a:rPr>
            <a:t>It is a SAN-like storage and can be accessed by only one instance.</a:t>
          </a:r>
          <a:endParaRPr lang="en-IN" sz="1800" kern="1200" dirty="0">
            <a:solidFill>
              <a:schemeClr val="accent2">
                <a:lumMod val="50000"/>
              </a:schemeClr>
            </a:solidFill>
          </a:endParaRPr>
        </a:p>
      </dsp:txBody>
      <dsp:txXfrm>
        <a:off x="481487" y="793466"/>
        <a:ext cx="1744224" cy="3481184"/>
      </dsp:txXfrm>
    </dsp:sp>
    <dsp:sp modelId="{874043CA-1DB8-465F-98CB-0A37FB0C0A22}">
      <dsp:nvSpPr>
        <dsp:cNvPr id="0" name=""/>
        <dsp:cNvSpPr/>
      </dsp:nvSpPr>
      <dsp:spPr>
        <a:xfrm>
          <a:off x="-33036" y="48263"/>
          <a:ext cx="1029048" cy="988792"/>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3512" t="-2641" r="-30488" b="-2641"/>
          </a:stretch>
        </a:blipFill>
        <a:ln w="15875"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dsp:style>
    </dsp:sp>
    <dsp:sp modelId="{75BA4090-387F-4C2E-AEF1-1853484D5505}">
      <dsp:nvSpPr>
        <dsp:cNvPr id="0" name=""/>
        <dsp:cNvSpPr/>
      </dsp:nvSpPr>
      <dsp:spPr>
        <a:xfrm rot="16200000">
          <a:off x="1263833" y="2360363"/>
          <a:ext cx="3481184" cy="350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8832" bIns="0" numCol="1" spcCol="1270" anchor="t" anchorCtr="0">
          <a:noAutofit/>
        </a:bodyPr>
        <a:lstStyle/>
        <a:p>
          <a:pPr marL="0" lvl="0" indent="0" algn="l" defTabSz="1066800">
            <a:lnSpc>
              <a:spcPct val="90000"/>
            </a:lnSpc>
            <a:spcBef>
              <a:spcPct val="0"/>
            </a:spcBef>
            <a:spcAft>
              <a:spcPct val="35000"/>
            </a:spcAft>
            <a:buNone/>
          </a:pPr>
          <a:r>
            <a:rPr lang="en-US" sz="2400" kern="1200" dirty="0"/>
            <a:t>Elastic File Storage</a:t>
          </a:r>
          <a:endParaRPr lang="en-IN" sz="2400" kern="1200" dirty="0"/>
        </a:p>
      </dsp:txBody>
      <dsp:txXfrm>
        <a:off x="1263833" y="2360363"/>
        <a:ext cx="3481184" cy="350171"/>
      </dsp:txXfrm>
    </dsp:sp>
    <dsp:sp modelId="{7287C18A-24C1-4C85-87A6-75A6F908CA24}">
      <dsp:nvSpPr>
        <dsp:cNvPr id="0" name=""/>
        <dsp:cNvSpPr/>
      </dsp:nvSpPr>
      <dsp:spPr>
        <a:xfrm>
          <a:off x="3179511" y="794856"/>
          <a:ext cx="1744224" cy="3481184"/>
        </a:xfrm>
        <a:prstGeom prst="rect">
          <a:avLst/>
        </a:prstGeom>
        <a:solidFill>
          <a:schemeClr val="accent1">
            <a:lumMod val="60000"/>
            <a:lumOff val="40000"/>
          </a:schemeClr>
        </a:solidFill>
        <a:ln w="15875" cap="flat" cmpd="sng" algn="ctr">
          <a:solidFill>
            <a:schemeClr val="bg2"/>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08832"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accent2">
                  <a:lumMod val="50000"/>
                </a:schemeClr>
              </a:solidFill>
            </a:rPr>
            <a:t>Provides a scalable network file storage for EC2 instances</a:t>
          </a:r>
          <a:endParaRPr lang="en-IN" sz="1800" kern="1200" dirty="0">
            <a:solidFill>
              <a:schemeClr val="accent2">
                <a:lumMod val="50000"/>
              </a:schemeClr>
            </a:solidFill>
          </a:endParaRPr>
        </a:p>
        <a:p>
          <a:pPr marL="171450" lvl="1" indent="-171450" algn="l" defTabSz="800100">
            <a:lnSpc>
              <a:spcPct val="90000"/>
            </a:lnSpc>
            <a:spcBef>
              <a:spcPct val="0"/>
            </a:spcBef>
            <a:spcAft>
              <a:spcPct val="15000"/>
            </a:spcAft>
            <a:buChar char="•"/>
          </a:pPr>
          <a:r>
            <a:rPr lang="en-US" sz="1800" kern="1200" dirty="0">
              <a:solidFill>
                <a:schemeClr val="accent2">
                  <a:lumMod val="50000"/>
                </a:schemeClr>
              </a:solidFill>
            </a:rPr>
            <a:t>It is a NAS-like storage and can be accessed by multiple instances at same time</a:t>
          </a:r>
          <a:endParaRPr lang="en-IN" sz="1800" kern="1200" dirty="0">
            <a:solidFill>
              <a:schemeClr val="accent2">
                <a:lumMod val="50000"/>
              </a:schemeClr>
            </a:solidFill>
          </a:endParaRPr>
        </a:p>
      </dsp:txBody>
      <dsp:txXfrm>
        <a:off x="3179511" y="794856"/>
        <a:ext cx="1744224" cy="3481184"/>
      </dsp:txXfrm>
    </dsp:sp>
    <dsp:sp modelId="{7AB934E4-B854-44EC-86BB-8118A83CB0EF}">
      <dsp:nvSpPr>
        <dsp:cNvPr id="0" name=""/>
        <dsp:cNvSpPr/>
      </dsp:nvSpPr>
      <dsp:spPr>
        <a:xfrm>
          <a:off x="2593268" y="50406"/>
          <a:ext cx="1011771" cy="99157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9183" r="-12091"/>
          </a:stretch>
        </a:blipFill>
        <a:ln w="15875"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dsp:style>
    </dsp:sp>
    <dsp:sp modelId="{9EB6B3FB-D364-416D-AA5A-02634BB57B6D}">
      <dsp:nvSpPr>
        <dsp:cNvPr id="0" name=""/>
        <dsp:cNvSpPr/>
      </dsp:nvSpPr>
      <dsp:spPr>
        <a:xfrm rot="16200000">
          <a:off x="3916932" y="2285643"/>
          <a:ext cx="3481184" cy="350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08832" bIns="0" numCol="1" spcCol="1270" anchor="t" anchorCtr="0">
          <a:noAutofit/>
        </a:bodyPr>
        <a:lstStyle/>
        <a:p>
          <a:pPr marL="0" lvl="0" indent="0" algn="l" defTabSz="1111250">
            <a:lnSpc>
              <a:spcPct val="90000"/>
            </a:lnSpc>
            <a:spcBef>
              <a:spcPct val="0"/>
            </a:spcBef>
            <a:spcAft>
              <a:spcPct val="35000"/>
            </a:spcAft>
            <a:buNone/>
          </a:pPr>
          <a:r>
            <a:rPr lang="en-US" sz="2500" kern="1200" dirty="0"/>
            <a:t>Simple Storage Service</a:t>
          </a:r>
          <a:endParaRPr lang="en-IN" sz="2500" kern="1200" dirty="0"/>
        </a:p>
      </dsp:txBody>
      <dsp:txXfrm>
        <a:off x="3916932" y="2285643"/>
        <a:ext cx="3481184" cy="350171"/>
      </dsp:txXfrm>
    </dsp:sp>
    <dsp:sp modelId="{FAA91F52-7C27-4F6A-90BE-CD4CEB1D1AFE}">
      <dsp:nvSpPr>
        <dsp:cNvPr id="0" name=""/>
        <dsp:cNvSpPr/>
      </dsp:nvSpPr>
      <dsp:spPr>
        <a:xfrm>
          <a:off x="5832610" y="720137"/>
          <a:ext cx="1744224" cy="3481184"/>
        </a:xfrm>
        <a:prstGeom prst="rect">
          <a:avLst/>
        </a:prstGeom>
        <a:solidFill>
          <a:schemeClr val="accent1">
            <a:lumMod val="60000"/>
            <a:lumOff val="40000"/>
          </a:schemeClr>
        </a:solidFill>
        <a:ln w="15875" cap="flat" cmpd="sng" algn="ctr">
          <a:solidFill>
            <a:schemeClr val="lt1">
              <a:hueOff val="0"/>
              <a:satOff val="0"/>
              <a:lumOff val="0"/>
              <a:alphaOff val="0"/>
            </a:schemeClr>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308832"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accent2">
                  <a:lumMod val="50000"/>
                </a:schemeClr>
              </a:solidFill>
            </a:rPr>
            <a:t>Provides a scalable and durable object storage in the cloud.</a:t>
          </a:r>
          <a:endParaRPr lang="en-IN" sz="1800" kern="1200" dirty="0">
            <a:solidFill>
              <a:schemeClr val="accent2">
                <a:lumMod val="50000"/>
              </a:schemeClr>
            </a:solidFill>
          </a:endParaRPr>
        </a:p>
        <a:p>
          <a:pPr marL="171450" lvl="1" indent="-171450" algn="l" defTabSz="800100">
            <a:lnSpc>
              <a:spcPct val="90000"/>
            </a:lnSpc>
            <a:spcBef>
              <a:spcPct val="0"/>
            </a:spcBef>
            <a:spcAft>
              <a:spcPct val="15000"/>
            </a:spcAft>
            <a:buChar char="•"/>
          </a:pPr>
          <a:r>
            <a:rPr lang="en-US" sz="1800" kern="1200" dirty="0">
              <a:solidFill>
                <a:schemeClr val="accent2">
                  <a:lumMod val="50000"/>
                </a:schemeClr>
              </a:solidFill>
            </a:rPr>
            <a:t>It is a disk based storage, data is stored as objects in buckets.</a:t>
          </a:r>
          <a:endParaRPr lang="en-IN" sz="1800" kern="1200" dirty="0">
            <a:solidFill>
              <a:schemeClr val="accent2">
                <a:lumMod val="50000"/>
              </a:schemeClr>
            </a:solidFill>
          </a:endParaRPr>
        </a:p>
      </dsp:txBody>
      <dsp:txXfrm>
        <a:off x="5832610" y="720137"/>
        <a:ext cx="1744224" cy="3481184"/>
      </dsp:txXfrm>
    </dsp:sp>
    <dsp:sp modelId="{0C4B6001-B9F5-435D-B3F8-2C64B13502CE}">
      <dsp:nvSpPr>
        <dsp:cNvPr id="0" name=""/>
        <dsp:cNvSpPr/>
      </dsp:nvSpPr>
      <dsp:spPr>
        <a:xfrm>
          <a:off x="5252996" y="120069"/>
          <a:ext cx="921924" cy="842134"/>
        </a:xfrm>
        <a:prstGeom prst="rect">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l="-12300" t="3149" r="-12300" b="3149"/>
          </a:stretch>
        </a:blipFill>
        <a:ln w="15875" cap="flat" cmpd="sng" algn="ctr">
          <a:solidFill>
            <a:schemeClr val="lt1">
              <a:hueOff val="0"/>
              <a:satOff val="0"/>
              <a:lumOff val="0"/>
              <a:alphaOff val="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06203-4A10-47F7-B36C-E27FC2A56EC8}">
      <dsp:nvSpPr>
        <dsp:cNvPr id="0" name=""/>
        <dsp:cNvSpPr/>
      </dsp:nvSpPr>
      <dsp:spPr>
        <a:xfrm>
          <a:off x="-312981" y="0"/>
          <a:ext cx="4464495" cy="4464495"/>
        </a:xfrm>
        <a:prstGeom prst="pie">
          <a:avLst>
            <a:gd name="adj1" fmla="val 5400000"/>
            <a:gd name="adj2" fmla="val 16200000"/>
          </a:avLst>
        </a:prstGeom>
        <a:solidFill>
          <a:schemeClr val="accent1">
            <a:lumMod val="75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w="381000" prst="coolSlant"/>
        </a:sp3d>
      </dsp:spPr>
      <dsp:style>
        <a:lnRef idx="2">
          <a:scrgbClr r="0" g="0" b="0"/>
        </a:lnRef>
        <a:fillRef idx="1">
          <a:scrgbClr r="0" g="0" b="0"/>
        </a:fillRef>
        <a:effectRef idx="0">
          <a:scrgbClr r="0" g="0" b="0"/>
        </a:effectRef>
        <a:fontRef idx="minor">
          <a:schemeClr val="lt1"/>
        </a:fontRef>
      </dsp:style>
    </dsp:sp>
    <dsp:sp modelId="{F93D33CF-7ACD-4938-95C4-36F5F1D45357}">
      <dsp:nvSpPr>
        <dsp:cNvPr id="0" name=""/>
        <dsp:cNvSpPr/>
      </dsp:nvSpPr>
      <dsp:spPr>
        <a:xfrm>
          <a:off x="1860517" y="0"/>
          <a:ext cx="5765264" cy="4464495"/>
        </a:xfrm>
        <a:prstGeom prst="rect">
          <a:avLst/>
        </a:prstGeom>
        <a:solidFill>
          <a:schemeClr val="lt1">
            <a:alpha val="90000"/>
            <a:hueOff val="0"/>
            <a:satOff val="0"/>
            <a:lumOff val="0"/>
            <a:alphaOff val="0"/>
          </a:schemeClr>
        </a:solidFill>
        <a:ln w="15875" cap="flat" cmpd="sng" algn="ctr">
          <a:solidFill>
            <a:schemeClr val="tx2"/>
          </a:solidFill>
          <a:prstDash val="solid"/>
        </a:ln>
        <a:effectLst/>
        <a:scene3d>
          <a:camera prst="orthographicFront"/>
          <a:lightRig rig="threePt" dir="t"/>
        </a:scene3d>
        <a:sp3d>
          <a:bevelT w="203200"/>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lumMod val="75000"/>
                  <a:lumOff val="25000"/>
                </a:schemeClr>
              </a:solidFill>
            </a:rPr>
            <a:t>- </a:t>
          </a:r>
          <a:r>
            <a:rPr lang="en-US" sz="2300" kern="1200" dirty="0">
              <a:solidFill>
                <a:schemeClr val="tx1">
                  <a:lumMod val="75000"/>
                  <a:lumOff val="25000"/>
                </a:schemeClr>
              </a:solidFill>
            </a:rPr>
            <a:t>Deployment</a:t>
          </a:r>
          <a:endParaRPr lang="en-IN" sz="2300" kern="1200" dirty="0">
            <a:solidFill>
              <a:schemeClr val="tx1">
                <a:lumMod val="75000"/>
                <a:lumOff val="25000"/>
              </a:schemeClr>
            </a:solidFill>
          </a:endParaRPr>
        </a:p>
      </dsp:txBody>
      <dsp:txXfrm>
        <a:off x="1860517" y="0"/>
        <a:ext cx="2882632" cy="1339351"/>
      </dsp:txXfrm>
    </dsp:sp>
    <dsp:sp modelId="{D1003560-15C6-4A6E-B577-B1EC5E7519EA}">
      <dsp:nvSpPr>
        <dsp:cNvPr id="0" name=""/>
        <dsp:cNvSpPr/>
      </dsp:nvSpPr>
      <dsp:spPr>
        <a:xfrm>
          <a:off x="427824" y="1329455"/>
          <a:ext cx="2901918" cy="2901918"/>
        </a:xfrm>
        <a:prstGeom prst="pie">
          <a:avLst>
            <a:gd name="adj1" fmla="val 5400000"/>
            <a:gd name="adj2" fmla="val 16200000"/>
          </a:avLst>
        </a:prstGeom>
        <a:solidFill>
          <a:schemeClr val="accent1"/>
        </a:solidFill>
        <a:ln w="15875" cap="flat" cmpd="sng" algn="ctr">
          <a:solidFill>
            <a:schemeClr val="lt1">
              <a:hueOff val="0"/>
              <a:satOff val="0"/>
              <a:lumOff val="0"/>
              <a:alphaOff val="0"/>
            </a:schemeClr>
          </a:solidFill>
          <a:prstDash val="solid"/>
        </a:ln>
        <a:effectLst/>
        <a:scene3d>
          <a:camera prst="orthographicFront"/>
          <a:lightRig rig="threePt" dir="t"/>
        </a:scene3d>
        <a:sp3d>
          <a:bevelT w="266700"/>
        </a:sp3d>
      </dsp:spPr>
      <dsp:style>
        <a:lnRef idx="2">
          <a:scrgbClr r="0" g="0" b="0"/>
        </a:lnRef>
        <a:fillRef idx="1">
          <a:scrgbClr r="0" g="0" b="0"/>
        </a:fillRef>
        <a:effectRef idx="0">
          <a:scrgbClr r="0" g="0" b="0"/>
        </a:effectRef>
        <a:fontRef idx="minor">
          <a:schemeClr val="lt1"/>
        </a:fontRef>
      </dsp:style>
    </dsp:sp>
    <dsp:sp modelId="{C3608C3D-933B-45E5-8F85-B898F3196094}">
      <dsp:nvSpPr>
        <dsp:cNvPr id="0" name=""/>
        <dsp:cNvSpPr/>
      </dsp:nvSpPr>
      <dsp:spPr>
        <a:xfrm>
          <a:off x="1869280" y="1329455"/>
          <a:ext cx="5765264" cy="2901918"/>
        </a:xfrm>
        <a:prstGeom prst="rect">
          <a:avLst/>
        </a:prstGeom>
        <a:solidFill>
          <a:schemeClr val="lt1">
            <a:alpha val="90000"/>
            <a:hueOff val="0"/>
            <a:satOff val="0"/>
            <a:lumOff val="0"/>
            <a:alphaOff val="0"/>
          </a:schemeClr>
        </a:solidFill>
        <a:ln w="15875" cap="flat" cmpd="sng" algn="ctr">
          <a:solidFill>
            <a:schemeClr val="tx2"/>
          </a:solidFill>
          <a:prstDash val="solid"/>
        </a:ln>
        <a:effectLst/>
        <a:scene3d>
          <a:camera prst="orthographicFront"/>
          <a:lightRig rig="threePt" dir="t"/>
        </a:scene3d>
        <a:sp3d>
          <a:bevelT w="203200"/>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lumMod val="75000"/>
                  <a:lumOff val="25000"/>
                </a:schemeClr>
              </a:solidFill>
            </a:rPr>
            <a:t>- </a:t>
          </a:r>
          <a:r>
            <a:rPr lang="en-US" sz="2300" kern="1200" dirty="0" err="1">
              <a:solidFill>
                <a:schemeClr val="tx1">
                  <a:lumMod val="75000"/>
                  <a:lumOff val="25000"/>
                </a:schemeClr>
              </a:solidFill>
            </a:rPr>
            <a:t>ReplicaSets</a:t>
          </a:r>
          <a:endParaRPr lang="en-IN" sz="2300" kern="1200" dirty="0">
            <a:solidFill>
              <a:schemeClr val="tx1">
                <a:lumMod val="75000"/>
                <a:lumOff val="25000"/>
              </a:schemeClr>
            </a:solidFill>
          </a:endParaRPr>
        </a:p>
      </dsp:txBody>
      <dsp:txXfrm>
        <a:off x="1869280" y="1329455"/>
        <a:ext cx="2882632" cy="1339346"/>
      </dsp:txXfrm>
    </dsp:sp>
    <dsp:sp modelId="{E1C5CEC4-78FD-4FD5-91C3-8C7D29F77130}">
      <dsp:nvSpPr>
        <dsp:cNvPr id="0" name=""/>
        <dsp:cNvSpPr/>
      </dsp:nvSpPr>
      <dsp:spPr>
        <a:xfrm>
          <a:off x="1226716" y="2678698"/>
          <a:ext cx="1339347" cy="1339347"/>
        </a:xfrm>
        <a:prstGeom prst="pie">
          <a:avLst>
            <a:gd name="adj1" fmla="val 5400000"/>
            <a:gd name="adj2" fmla="val 16200000"/>
          </a:avLst>
        </a:prstGeom>
        <a:solidFill>
          <a:schemeClr val="accent1">
            <a:lumMod val="40000"/>
            <a:lumOff val="6000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w="228600"/>
        </a:sp3d>
      </dsp:spPr>
      <dsp:style>
        <a:lnRef idx="2">
          <a:scrgbClr r="0" g="0" b="0"/>
        </a:lnRef>
        <a:fillRef idx="1">
          <a:scrgbClr r="0" g="0" b="0"/>
        </a:fillRef>
        <a:effectRef idx="0">
          <a:scrgbClr r="0" g="0" b="0"/>
        </a:effectRef>
        <a:fontRef idx="minor">
          <a:schemeClr val="lt1"/>
        </a:fontRef>
      </dsp:style>
    </dsp:sp>
    <dsp:sp modelId="{7C5C72EA-F23F-4F25-A994-73DAF4BEF7E4}">
      <dsp:nvSpPr>
        <dsp:cNvPr id="0" name=""/>
        <dsp:cNvSpPr/>
      </dsp:nvSpPr>
      <dsp:spPr>
        <a:xfrm>
          <a:off x="1869107" y="2678698"/>
          <a:ext cx="5765264" cy="1339347"/>
        </a:xfrm>
        <a:prstGeom prst="rect">
          <a:avLst/>
        </a:prstGeom>
        <a:solidFill>
          <a:schemeClr val="lt1">
            <a:alpha val="90000"/>
            <a:hueOff val="0"/>
            <a:satOff val="0"/>
            <a:lumOff val="0"/>
            <a:alphaOff val="0"/>
          </a:schemeClr>
        </a:solidFill>
        <a:ln w="15875" cap="flat" cmpd="sng" algn="ctr">
          <a:solidFill>
            <a:schemeClr val="tx2"/>
          </a:solidFill>
          <a:prstDash val="solid"/>
        </a:ln>
        <a:effectLst/>
        <a:scene3d>
          <a:camera prst="orthographicFront"/>
          <a:lightRig rig="threePt" dir="t"/>
        </a:scene3d>
        <a:sp3d>
          <a:bevelT w="203200"/>
        </a:sp3d>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tx1">
                  <a:lumMod val="75000"/>
                  <a:lumOff val="25000"/>
                </a:schemeClr>
              </a:solidFill>
            </a:rPr>
            <a:t> - Pods</a:t>
          </a:r>
          <a:endParaRPr lang="en-IN" sz="2600" kern="1200" dirty="0">
            <a:solidFill>
              <a:schemeClr val="tx1">
                <a:lumMod val="75000"/>
                <a:lumOff val="25000"/>
              </a:schemeClr>
            </a:solidFill>
          </a:endParaRPr>
        </a:p>
      </dsp:txBody>
      <dsp:txXfrm>
        <a:off x="1869107" y="2678698"/>
        <a:ext cx="2882632" cy="1339347"/>
      </dsp:txXfrm>
    </dsp:sp>
    <dsp:sp modelId="{03EE75DA-01AD-456A-8482-AEE4EC22968D}">
      <dsp:nvSpPr>
        <dsp:cNvPr id="0" name=""/>
        <dsp:cNvSpPr/>
      </dsp:nvSpPr>
      <dsp:spPr>
        <a:xfrm>
          <a:off x="3555130" y="0"/>
          <a:ext cx="4107347" cy="1339351"/>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622300">
            <a:lnSpc>
              <a:spcPct val="90000"/>
            </a:lnSpc>
            <a:spcBef>
              <a:spcPct val="0"/>
            </a:spcBef>
            <a:spcAft>
              <a:spcPct val="15000"/>
            </a:spcAft>
            <a:buChar char="•"/>
          </a:pPr>
          <a:endParaRPr lang="en-IN" sz="1400" kern="1200" dirty="0"/>
        </a:p>
        <a:p>
          <a:pPr marL="114300" lvl="1" indent="-114300" algn="l" defTabSz="666750">
            <a:lnSpc>
              <a:spcPct val="90000"/>
            </a:lnSpc>
            <a:spcBef>
              <a:spcPct val="0"/>
            </a:spcBef>
            <a:spcAft>
              <a:spcPct val="15000"/>
            </a:spcAft>
            <a:buChar char="•"/>
          </a:pPr>
          <a:r>
            <a:rPr lang="en-US" sz="1500" kern="1200" dirty="0"/>
            <a:t>Deployments are a higher level management mechanism that provides declarative updates for Pods and </a:t>
          </a:r>
          <a:r>
            <a:rPr lang="en-US" sz="1500" kern="1200" dirty="0" err="1"/>
            <a:t>ReplicaSets</a:t>
          </a:r>
          <a:r>
            <a:rPr lang="en-US" sz="1500" kern="1200" dirty="0"/>
            <a:t>.</a:t>
          </a:r>
          <a:endParaRPr lang="en-IN" sz="1500" kern="1200" dirty="0"/>
        </a:p>
        <a:p>
          <a:pPr marL="114300" lvl="1" indent="-114300" algn="l" defTabSz="666750">
            <a:lnSpc>
              <a:spcPct val="90000"/>
            </a:lnSpc>
            <a:spcBef>
              <a:spcPct val="0"/>
            </a:spcBef>
            <a:spcAft>
              <a:spcPct val="15000"/>
            </a:spcAft>
            <a:buChar char="•"/>
          </a:pPr>
          <a:r>
            <a:rPr lang="en-US" sz="1500" kern="1200" dirty="0"/>
            <a:t>Deployments will manage what happens to the </a:t>
          </a:r>
          <a:r>
            <a:rPr lang="en-US" sz="1500" kern="1200" dirty="0" err="1"/>
            <a:t>ReplicaSet</a:t>
          </a:r>
          <a:r>
            <a:rPr lang="en-US" sz="1500" kern="1200" dirty="0"/>
            <a:t> - whether an update has to be rolled out, or rolled back</a:t>
          </a:r>
          <a:endParaRPr lang="en-IN" sz="1500" kern="1200" dirty="0"/>
        </a:p>
        <a:p>
          <a:pPr marL="57150" lvl="1" indent="-57150" algn="l" defTabSz="400050">
            <a:lnSpc>
              <a:spcPct val="90000"/>
            </a:lnSpc>
            <a:spcBef>
              <a:spcPct val="0"/>
            </a:spcBef>
            <a:spcAft>
              <a:spcPct val="15000"/>
            </a:spcAft>
            <a:buChar char="•"/>
          </a:pPr>
          <a:endParaRPr lang="en-IN" sz="900" kern="1200" dirty="0"/>
        </a:p>
        <a:p>
          <a:pPr marL="57150" lvl="1" indent="-57150" algn="l" defTabSz="400050">
            <a:lnSpc>
              <a:spcPct val="90000"/>
            </a:lnSpc>
            <a:spcBef>
              <a:spcPct val="0"/>
            </a:spcBef>
            <a:spcAft>
              <a:spcPct val="15000"/>
            </a:spcAft>
            <a:buChar char="•"/>
          </a:pPr>
          <a:endParaRPr lang="en-IN" sz="900" kern="1200" dirty="0"/>
        </a:p>
      </dsp:txBody>
      <dsp:txXfrm>
        <a:off x="3555130" y="0"/>
        <a:ext cx="4107347" cy="1339351"/>
      </dsp:txXfrm>
    </dsp:sp>
    <dsp:sp modelId="{9D845C0D-B040-4915-9E9A-F4139772CCC8}">
      <dsp:nvSpPr>
        <dsp:cNvPr id="0" name=""/>
        <dsp:cNvSpPr/>
      </dsp:nvSpPr>
      <dsp:spPr>
        <a:xfrm>
          <a:off x="3557580" y="1339351"/>
          <a:ext cx="4134559" cy="1339346"/>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A </a:t>
          </a:r>
          <a:r>
            <a:rPr lang="en-US" sz="1500" kern="1200" dirty="0" err="1"/>
            <a:t>ReplicaSet's</a:t>
          </a:r>
          <a:r>
            <a:rPr lang="en-US" sz="1500" kern="1200" dirty="0"/>
            <a:t> purpose is to maintain a stable set of replica Pods running at any given time. </a:t>
          </a:r>
          <a:endParaRPr lang="en-IN" sz="1500" kern="1200" dirty="0"/>
        </a:p>
        <a:p>
          <a:pPr marL="114300" lvl="1" indent="-114300" algn="l" defTabSz="666750">
            <a:lnSpc>
              <a:spcPct val="90000"/>
            </a:lnSpc>
            <a:spcBef>
              <a:spcPct val="0"/>
            </a:spcBef>
            <a:spcAft>
              <a:spcPct val="15000"/>
            </a:spcAft>
            <a:buChar char="•"/>
          </a:pPr>
          <a:r>
            <a:rPr lang="en-US" sz="1500" kern="1200" dirty="0"/>
            <a:t>It is often used to guarantee the availability of a specified number of identical Pods. </a:t>
          </a:r>
          <a:endParaRPr lang="en-IN" sz="1500" kern="1200" dirty="0"/>
        </a:p>
      </dsp:txBody>
      <dsp:txXfrm>
        <a:off x="3557580" y="1339351"/>
        <a:ext cx="4134559" cy="1339346"/>
      </dsp:txXfrm>
    </dsp:sp>
    <dsp:sp modelId="{AB85FFC7-0EAE-4DE7-84DA-1119D241AC67}">
      <dsp:nvSpPr>
        <dsp:cNvPr id="0" name=""/>
        <dsp:cNvSpPr/>
      </dsp:nvSpPr>
      <dsp:spPr>
        <a:xfrm>
          <a:off x="3563706" y="2678698"/>
          <a:ext cx="4077569" cy="133934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en-US" sz="1500" i="1" kern="1200" dirty="0"/>
            <a:t>Pods</a:t>
          </a:r>
          <a:r>
            <a:rPr lang="en-US" sz="1500" kern="1200" dirty="0"/>
            <a:t> are the smallest deployable units of computing that you can create and manage in K8s</a:t>
          </a:r>
          <a:endParaRPr lang="en-IN" sz="1500" kern="1200" dirty="0"/>
        </a:p>
        <a:p>
          <a:pPr marL="114300" lvl="1" indent="-114300" algn="l" defTabSz="666750">
            <a:lnSpc>
              <a:spcPct val="90000"/>
            </a:lnSpc>
            <a:spcBef>
              <a:spcPct val="0"/>
            </a:spcBef>
            <a:spcAft>
              <a:spcPct val="15000"/>
            </a:spcAft>
            <a:buChar char="•"/>
          </a:pPr>
          <a:r>
            <a:rPr lang="en-US" sz="1500" kern="1200" dirty="0"/>
            <a:t>A </a:t>
          </a:r>
          <a:r>
            <a:rPr lang="en-US" sz="1500" i="1" kern="1200" dirty="0"/>
            <a:t>Pod</a:t>
          </a:r>
          <a:r>
            <a:rPr lang="en-US" sz="1500" kern="1200" dirty="0"/>
            <a:t>  is a group of one or more containers, with shared storage and network resources, and a specification of the containers.</a:t>
          </a:r>
          <a:endParaRPr lang="en-IN" sz="1500" kern="1200" dirty="0"/>
        </a:p>
      </dsp:txBody>
      <dsp:txXfrm>
        <a:off x="3563706" y="2678698"/>
        <a:ext cx="4077569" cy="13393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350B1-4016-4897-A89F-999E1D4A0153}">
      <dsp:nvSpPr>
        <dsp:cNvPr id="0" name=""/>
        <dsp:cNvSpPr/>
      </dsp:nvSpPr>
      <dsp:spPr>
        <a:xfrm>
          <a:off x="2061043" y="881188"/>
          <a:ext cx="918467" cy="403337"/>
        </a:xfrm>
        <a:custGeom>
          <a:avLst/>
          <a:gdLst/>
          <a:ahLst/>
          <a:cxnLst/>
          <a:rect l="0" t="0" r="0" b="0"/>
          <a:pathLst>
            <a:path>
              <a:moveTo>
                <a:pt x="0" y="0"/>
              </a:moveTo>
              <a:lnTo>
                <a:pt x="0" y="274863"/>
              </a:lnTo>
              <a:lnTo>
                <a:pt x="918467" y="274863"/>
              </a:lnTo>
              <a:lnTo>
                <a:pt x="918467" y="4033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08BD8D-1C5F-445C-8DD7-B9D80B94769E}">
      <dsp:nvSpPr>
        <dsp:cNvPr id="0" name=""/>
        <dsp:cNvSpPr/>
      </dsp:nvSpPr>
      <dsp:spPr>
        <a:xfrm>
          <a:off x="1053457" y="881188"/>
          <a:ext cx="1007585" cy="403337"/>
        </a:xfrm>
        <a:custGeom>
          <a:avLst/>
          <a:gdLst/>
          <a:ahLst/>
          <a:cxnLst/>
          <a:rect l="0" t="0" r="0" b="0"/>
          <a:pathLst>
            <a:path>
              <a:moveTo>
                <a:pt x="1007585" y="0"/>
              </a:moveTo>
              <a:lnTo>
                <a:pt x="1007585" y="274863"/>
              </a:lnTo>
              <a:lnTo>
                <a:pt x="0" y="274863"/>
              </a:lnTo>
              <a:lnTo>
                <a:pt x="0" y="4033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42F2A5-958B-4BDD-BEDF-3401B266E3D2}">
      <dsp:nvSpPr>
        <dsp:cNvPr id="0" name=""/>
        <dsp:cNvSpPr/>
      </dsp:nvSpPr>
      <dsp:spPr>
        <a:xfrm>
          <a:off x="1367625" y="548"/>
          <a:ext cx="1386835" cy="8806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glow rad="139700">
            <a:schemeClr val="accent1">
              <a:satMod val="175000"/>
              <a:alpha val="40000"/>
            </a:schemeClr>
          </a:glow>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C37BE27C-59DD-4521-92F7-1E66EAE420E7}">
      <dsp:nvSpPr>
        <dsp:cNvPr id="0" name=""/>
        <dsp:cNvSpPr/>
      </dsp:nvSpPr>
      <dsp:spPr>
        <a:xfrm>
          <a:off x="1521718" y="146936"/>
          <a:ext cx="1386835" cy="88064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Service</a:t>
          </a:r>
          <a:endParaRPr lang="en-IN" sz="2800" b="1" kern="1200" dirty="0"/>
        </a:p>
      </dsp:txBody>
      <dsp:txXfrm>
        <a:off x="1547511" y="172729"/>
        <a:ext cx="1335249" cy="829054"/>
      </dsp:txXfrm>
    </dsp:sp>
    <dsp:sp modelId="{64B685D1-9D2B-4C6F-AA36-551EA97B623E}">
      <dsp:nvSpPr>
        <dsp:cNvPr id="0" name=""/>
        <dsp:cNvSpPr/>
      </dsp:nvSpPr>
      <dsp:spPr>
        <a:xfrm>
          <a:off x="289082" y="1284526"/>
          <a:ext cx="1528750" cy="8806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glow rad="139700">
            <a:schemeClr val="accent1">
              <a:satMod val="175000"/>
              <a:alpha val="40000"/>
            </a:schemeClr>
          </a:glow>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9645E6B4-BA59-430F-9146-E809910114D4}">
      <dsp:nvSpPr>
        <dsp:cNvPr id="0" name=""/>
        <dsp:cNvSpPr/>
      </dsp:nvSpPr>
      <dsp:spPr>
        <a:xfrm>
          <a:off x="443175" y="1430915"/>
          <a:ext cx="1528750" cy="88064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kern="1200" dirty="0"/>
            <a:t>Type </a:t>
          </a:r>
          <a:r>
            <a:rPr lang="en-US" sz="2400" b="0" kern="1200" dirty="0" err="1"/>
            <a:t>NodePort</a:t>
          </a:r>
          <a:endParaRPr lang="en-IN" sz="2400" b="0" kern="1200" dirty="0"/>
        </a:p>
      </dsp:txBody>
      <dsp:txXfrm>
        <a:off x="468968" y="1456708"/>
        <a:ext cx="1477164" cy="829054"/>
      </dsp:txXfrm>
    </dsp:sp>
    <dsp:sp modelId="{0A946004-7AD8-4E64-93A9-F9F99397B6B8}">
      <dsp:nvSpPr>
        <dsp:cNvPr id="0" name=""/>
        <dsp:cNvSpPr/>
      </dsp:nvSpPr>
      <dsp:spPr>
        <a:xfrm>
          <a:off x="2126018" y="1284526"/>
          <a:ext cx="1706986" cy="8806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glow rad="139700">
            <a:schemeClr val="accent1">
              <a:satMod val="175000"/>
              <a:alpha val="40000"/>
            </a:schemeClr>
          </a:glow>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5E0F521D-4767-4025-A9B5-8E92CDC34F93}">
      <dsp:nvSpPr>
        <dsp:cNvPr id="0" name=""/>
        <dsp:cNvSpPr/>
      </dsp:nvSpPr>
      <dsp:spPr>
        <a:xfrm>
          <a:off x="2280111" y="1430915"/>
          <a:ext cx="1706986" cy="88064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kern="1200" dirty="0"/>
            <a:t>Type </a:t>
          </a:r>
          <a:r>
            <a:rPr lang="en-US" sz="2100" b="0" kern="1200" dirty="0" err="1"/>
            <a:t>LoadBalancer</a:t>
          </a:r>
          <a:endParaRPr lang="en-IN" sz="2100" b="0" kern="1200" dirty="0"/>
        </a:p>
      </dsp:txBody>
      <dsp:txXfrm>
        <a:off x="2305904" y="1456708"/>
        <a:ext cx="1655400" cy="8290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E286C-61E0-41C8-969C-0DAD1158F313}">
      <dsp:nvSpPr>
        <dsp:cNvPr id="0" name=""/>
        <dsp:cNvSpPr/>
      </dsp:nvSpPr>
      <dsp:spPr>
        <a:xfrm rot="5400000">
          <a:off x="526197" y="753655"/>
          <a:ext cx="661873" cy="753519"/>
        </a:xfrm>
        <a:prstGeom prst="bentUpArrow">
          <a:avLst>
            <a:gd name="adj1" fmla="val 32840"/>
            <a:gd name="adj2" fmla="val 25000"/>
            <a:gd name="adj3" fmla="val 35780"/>
          </a:avLst>
        </a:prstGeom>
        <a:gradFill rotWithShape="0">
          <a:gsLst>
            <a:gs pos="0">
              <a:schemeClr val="accent1">
                <a:tint val="50000"/>
                <a:hueOff val="0"/>
                <a:satOff val="0"/>
                <a:lumOff val="0"/>
                <a:alphaOff val="0"/>
                <a:shade val="85000"/>
                <a:satMod val="130000"/>
              </a:schemeClr>
            </a:gs>
            <a:gs pos="34000">
              <a:schemeClr val="accent1">
                <a:tint val="50000"/>
                <a:hueOff val="0"/>
                <a:satOff val="0"/>
                <a:lumOff val="0"/>
                <a:alphaOff val="0"/>
                <a:shade val="87000"/>
                <a:satMod val="125000"/>
              </a:schemeClr>
            </a:gs>
            <a:gs pos="70000">
              <a:schemeClr val="accent1">
                <a:tint val="50000"/>
                <a:hueOff val="0"/>
                <a:satOff val="0"/>
                <a:lumOff val="0"/>
                <a:alphaOff val="0"/>
                <a:tint val="100000"/>
                <a:shade val="90000"/>
                <a:satMod val="130000"/>
              </a:schemeClr>
            </a:gs>
            <a:gs pos="100000">
              <a:schemeClr val="accent1">
                <a:tint val="5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4F7A88A2-4D2F-4BDA-80BD-178DEBF8C84D}">
      <dsp:nvSpPr>
        <dsp:cNvPr id="0" name=""/>
        <dsp:cNvSpPr/>
      </dsp:nvSpPr>
      <dsp:spPr>
        <a:xfrm>
          <a:off x="409560" y="8225"/>
          <a:ext cx="1114205" cy="779907"/>
        </a:xfrm>
        <a:prstGeom prst="roundRect">
          <a:avLst>
            <a:gd name="adj" fmla="val 166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ts val="1400"/>
            <a:buFont typeface="+mj-lt"/>
            <a:buNone/>
          </a:pPr>
          <a:r>
            <a:rPr lang="en-US" sz="1600" b="1" kern="1200" dirty="0"/>
            <a:t>Write</a:t>
          </a:r>
          <a:endParaRPr lang="en-IN" sz="1600" b="1" kern="1200" dirty="0"/>
        </a:p>
      </dsp:txBody>
      <dsp:txXfrm>
        <a:off x="447639" y="46304"/>
        <a:ext cx="1038047" cy="703749"/>
      </dsp:txXfrm>
    </dsp:sp>
    <dsp:sp modelId="{38664F3C-6272-4989-B820-C6285EA2C734}">
      <dsp:nvSpPr>
        <dsp:cNvPr id="0" name=""/>
        <dsp:cNvSpPr/>
      </dsp:nvSpPr>
      <dsp:spPr>
        <a:xfrm>
          <a:off x="1465784" y="96988"/>
          <a:ext cx="808892" cy="625054"/>
        </a:xfrm>
        <a:prstGeom prst="rect">
          <a:avLst/>
        </a:prstGeom>
        <a:noFill/>
        <a:ln>
          <a:noFill/>
        </a:ln>
        <a:effectLst/>
      </dsp:spPr>
      <dsp:style>
        <a:lnRef idx="0">
          <a:scrgbClr r="0" g="0" b="0"/>
        </a:lnRef>
        <a:fillRef idx="0">
          <a:scrgbClr r="0" g="0" b="0"/>
        </a:fillRef>
        <a:effectRef idx="0">
          <a:scrgbClr r="0" g="0" b="0"/>
        </a:effectRef>
        <a:fontRef idx="minor"/>
      </dsp:style>
    </dsp:sp>
    <dsp:sp modelId="{9BF756F7-D209-4329-9B83-769BB04038A8}">
      <dsp:nvSpPr>
        <dsp:cNvPr id="0" name=""/>
        <dsp:cNvSpPr/>
      </dsp:nvSpPr>
      <dsp:spPr>
        <a:xfrm rot="5400000">
          <a:off x="1449638" y="1629749"/>
          <a:ext cx="661873" cy="753519"/>
        </a:xfrm>
        <a:prstGeom prst="bentUpArrow">
          <a:avLst>
            <a:gd name="adj1" fmla="val 32840"/>
            <a:gd name="adj2" fmla="val 25000"/>
            <a:gd name="adj3" fmla="val 35780"/>
          </a:avLst>
        </a:prstGeom>
        <a:gradFill rotWithShape="0">
          <a:gsLst>
            <a:gs pos="0">
              <a:schemeClr val="accent1">
                <a:tint val="50000"/>
                <a:hueOff val="0"/>
                <a:satOff val="0"/>
                <a:lumOff val="0"/>
                <a:alphaOff val="0"/>
                <a:shade val="85000"/>
                <a:satMod val="130000"/>
              </a:schemeClr>
            </a:gs>
            <a:gs pos="34000">
              <a:schemeClr val="accent1">
                <a:tint val="50000"/>
                <a:hueOff val="0"/>
                <a:satOff val="0"/>
                <a:lumOff val="0"/>
                <a:alphaOff val="0"/>
                <a:shade val="87000"/>
                <a:satMod val="125000"/>
              </a:schemeClr>
            </a:gs>
            <a:gs pos="70000">
              <a:schemeClr val="accent1">
                <a:tint val="50000"/>
                <a:hueOff val="0"/>
                <a:satOff val="0"/>
                <a:lumOff val="0"/>
                <a:alphaOff val="0"/>
                <a:tint val="100000"/>
                <a:shade val="90000"/>
                <a:satMod val="130000"/>
              </a:schemeClr>
            </a:gs>
            <a:gs pos="100000">
              <a:schemeClr val="accent1">
                <a:tint val="5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4462DACC-00B6-455E-9D7C-C7528EAAFC96}">
      <dsp:nvSpPr>
        <dsp:cNvPr id="0" name=""/>
        <dsp:cNvSpPr/>
      </dsp:nvSpPr>
      <dsp:spPr>
        <a:xfrm>
          <a:off x="1274282" y="896049"/>
          <a:ext cx="1114205" cy="779907"/>
        </a:xfrm>
        <a:prstGeom prst="roundRect">
          <a:avLst>
            <a:gd name="adj" fmla="val 166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ts val="1400"/>
            <a:buFont typeface="+mj-lt"/>
            <a:buNone/>
          </a:pPr>
          <a:r>
            <a:rPr lang="en-IN" sz="1600" b="1" kern="1200" dirty="0"/>
            <a:t>Compose</a:t>
          </a:r>
        </a:p>
      </dsp:txBody>
      <dsp:txXfrm>
        <a:off x="1312361" y="934128"/>
        <a:ext cx="1038047" cy="703749"/>
      </dsp:txXfrm>
    </dsp:sp>
    <dsp:sp modelId="{FD9F224B-BC20-41EE-B59A-A3033856EE1B}">
      <dsp:nvSpPr>
        <dsp:cNvPr id="0" name=""/>
        <dsp:cNvSpPr/>
      </dsp:nvSpPr>
      <dsp:spPr>
        <a:xfrm>
          <a:off x="2388487" y="970431"/>
          <a:ext cx="810366" cy="630355"/>
        </a:xfrm>
        <a:prstGeom prst="rect">
          <a:avLst/>
        </a:prstGeom>
        <a:noFill/>
        <a:ln>
          <a:noFill/>
        </a:ln>
        <a:effectLst/>
      </dsp:spPr>
      <dsp:style>
        <a:lnRef idx="0">
          <a:scrgbClr r="0" g="0" b="0"/>
        </a:lnRef>
        <a:fillRef idx="0">
          <a:scrgbClr r="0" g="0" b="0"/>
        </a:fillRef>
        <a:effectRef idx="0">
          <a:scrgbClr r="0" g="0" b="0"/>
        </a:effectRef>
        <a:fontRef idx="minor"/>
      </dsp:style>
    </dsp:sp>
    <dsp:sp modelId="{0FE9732F-BA29-4594-AC59-8ED388F66F9C}">
      <dsp:nvSpPr>
        <dsp:cNvPr id="0" name=""/>
        <dsp:cNvSpPr/>
      </dsp:nvSpPr>
      <dsp:spPr>
        <a:xfrm rot="5400000">
          <a:off x="2373079" y="2505843"/>
          <a:ext cx="661873" cy="753519"/>
        </a:xfrm>
        <a:prstGeom prst="bentUpArrow">
          <a:avLst>
            <a:gd name="adj1" fmla="val 32840"/>
            <a:gd name="adj2" fmla="val 25000"/>
            <a:gd name="adj3" fmla="val 35780"/>
          </a:avLst>
        </a:prstGeom>
        <a:gradFill rotWithShape="0">
          <a:gsLst>
            <a:gs pos="0">
              <a:schemeClr val="accent1">
                <a:tint val="50000"/>
                <a:hueOff val="0"/>
                <a:satOff val="0"/>
                <a:lumOff val="0"/>
                <a:alphaOff val="0"/>
                <a:shade val="85000"/>
                <a:satMod val="130000"/>
              </a:schemeClr>
            </a:gs>
            <a:gs pos="34000">
              <a:schemeClr val="accent1">
                <a:tint val="50000"/>
                <a:hueOff val="0"/>
                <a:satOff val="0"/>
                <a:lumOff val="0"/>
                <a:alphaOff val="0"/>
                <a:shade val="87000"/>
                <a:satMod val="125000"/>
              </a:schemeClr>
            </a:gs>
            <a:gs pos="70000">
              <a:schemeClr val="accent1">
                <a:tint val="50000"/>
                <a:hueOff val="0"/>
                <a:satOff val="0"/>
                <a:lumOff val="0"/>
                <a:alphaOff val="0"/>
                <a:tint val="100000"/>
                <a:shade val="90000"/>
                <a:satMod val="130000"/>
              </a:schemeClr>
            </a:gs>
            <a:gs pos="100000">
              <a:schemeClr val="accent1">
                <a:tint val="5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F24E5A75-5ACA-4E9F-8464-5E40D177F9F6}">
      <dsp:nvSpPr>
        <dsp:cNvPr id="0" name=""/>
        <dsp:cNvSpPr/>
      </dsp:nvSpPr>
      <dsp:spPr>
        <a:xfrm>
          <a:off x="2197723" y="1772142"/>
          <a:ext cx="1114205" cy="779907"/>
        </a:xfrm>
        <a:prstGeom prst="roundRect">
          <a:avLst>
            <a:gd name="adj" fmla="val 166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ts val="1400"/>
            <a:buFont typeface="+mj-lt"/>
            <a:buNone/>
          </a:pPr>
          <a:r>
            <a:rPr lang="en-IN" sz="1600" b="1" kern="1200" dirty="0"/>
            <a:t>Plan</a:t>
          </a:r>
        </a:p>
      </dsp:txBody>
      <dsp:txXfrm>
        <a:off x="2235802" y="1810221"/>
        <a:ext cx="1038047" cy="703749"/>
      </dsp:txXfrm>
    </dsp:sp>
    <dsp:sp modelId="{CF567655-0CA0-4C84-BD96-831BDA20DB90}">
      <dsp:nvSpPr>
        <dsp:cNvPr id="0" name=""/>
        <dsp:cNvSpPr/>
      </dsp:nvSpPr>
      <dsp:spPr>
        <a:xfrm>
          <a:off x="3311928" y="1846524"/>
          <a:ext cx="810366" cy="630355"/>
        </a:xfrm>
        <a:prstGeom prst="rect">
          <a:avLst/>
        </a:prstGeom>
        <a:noFill/>
        <a:ln>
          <a:noFill/>
        </a:ln>
        <a:effectLst/>
      </dsp:spPr>
      <dsp:style>
        <a:lnRef idx="0">
          <a:scrgbClr r="0" g="0" b="0"/>
        </a:lnRef>
        <a:fillRef idx="0">
          <a:scrgbClr r="0" g="0" b="0"/>
        </a:fillRef>
        <a:effectRef idx="0">
          <a:scrgbClr r="0" g="0" b="0"/>
        </a:effectRef>
        <a:fontRef idx="minor"/>
      </dsp:style>
    </dsp:sp>
    <dsp:sp modelId="{F0CFD191-D657-4243-9B14-CBFBBBFBC952}">
      <dsp:nvSpPr>
        <dsp:cNvPr id="0" name=""/>
        <dsp:cNvSpPr/>
      </dsp:nvSpPr>
      <dsp:spPr>
        <a:xfrm>
          <a:off x="3121163" y="2648236"/>
          <a:ext cx="1114205" cy="779907"/>
        </a:xfrm>
        <a:prstGeom prst="roundRect">
          <a:avLst>
            <a:gd name="adj" fmla="val 166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SzPts val="1400"/>
            <a:buFont typeface="+mj-lt"/>
            <a:buNone/>
          </a:pPr>
          <a:r>
            <a:rPr lang="en-IN" sz="1600" b="1" kern="1200" dirty="0"/>
            <a:t>Provision &amp; Manage</a:t>
          </a:r>
        </a:p>
      </dsp:txBody>
      <dsp:txXfrm>
        <a:off x="3159242" y="2686315"/>
        <a:ext cx="1038047" cy="70374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6B901-FB24-44A6-98C2-8C6C5AE8B078}" type="datetimeFigureOut">
              <a:rPr lang="en-US" smtClean="0"/>
              <a:pPr/>
              <a:t>1/31/2021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734EF9-8B19-485C-B7E2-042389A460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734EF9-8B19-485C-B7E2-042389A4601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734EF9-8B19-485C-B7E2-042389A46014}" type="slidenum">
              <a:rPr lang="en-US" smtClean="0"/>
              <a:pPr/>
              <a:t>2</a:t>
            </a:fld>
            <a:endParaRPr lang="en-US"/>
          </a:p>
        </p:txBody>
      </p:sp>
    </p:spTree>
    <p:extLst>
      <p:ext uri="{BB962C8B-B14F-4D97-AF65-F5344CB8AC3E}">
        <p14:creationId xmlns:p14="http://schemas.microsoft.com/office/powerpoint/2010/main" val="43870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D86B5C-AC40-4392-B790-1606041BF5AD}" type="datetime1">
              <a:rPr lang="en-US" smtClean="0"/>
              <a:pPr/>
              <a:t>1/31/2021</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42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6492F-0C5B-4F16-B04A-514DA98FCA20}" type="datetime1">
              <a:rPr lang="en-US" smtClean="0"/>
              <a:pPr/>
              <a:t>1/31/2021</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287090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0BA258-3798-4505-A737-626D0493CC96}" type="datetime1">
              <a:rPr lang="en-US" smtClean="0"/>
              <a:pPr/>
              <a:t>1/31/2021</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407453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B3206-F91A-424E-835A-E2EC2FCB6094}" type="datetime1">
              <a:rPr lang="en-US" smtClean="0"/>
              <a:pPr/>
              <a:t>1/31/2021</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397782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5374A-8E0C-4335-B0E6-2CC5E4842025}" type="datetime1">
              <a:rPr lang="en-US" smtClean="0"/>
              <a:pPr/>
              <a:t>1/31/2021</a:t>
            </a:fld>
            <a:endParaRPr lang="en-US"/>
          </a:p>
        </p:txBody>
      </p:sp>
      <p:sp>
        <p:nvSpPr>
          <p:cNvPr id="5" name="Footer Placeholder 4"/>
          <p:cNvSpPr>
            <a:spLocks noGrp="1"/>
          </p:cNvSpPr>
          <p:nvPr>
            <p:ph type="ftr" sz="quarter" idx="11"/>
          </p:nvPr>
        </p:nvSpPr>
        <p:spPr/>
        <p:txBody>
          <a:bodyPr/>
          <a:lstStyle/>
          <a:p>
            <a:r>
              <a:rPr lang="en-US"/>
              <a:t>Department of ECE, Nitte Meenakshi Institute of Technology</a:t>
            </a:r>
            <a:endParaRPr lang="en-US" dirty="0"/>
          </a:p>
        </p:txBody>
      </p:sp>
      <p:sp>
        <p:nvSpPr>
          <p:cNvPr id="6" name="Slide Number Placeholder 5"/>
          <p:cNvSpPr>
            <a:spLocks noGrp="1"/>
          </p:cNvSpPr>
          <p:nvPr>
            <p:ph type="sldNum" sz="quarter" idx="12"/>
          </p:nvPr>
        </p:nvSpPr>
        <p:spPr/>
        <p:txBody>
          <a:bodyPr/>
          <a:lstStyle/>
          <a:p>
            <a:fld id="{1D19B2F4-5ECC-4710-8784-5371431085EA}"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05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7"/>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9"/>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9A1199-F43F-4D1A-BE5D-2C61B4DD07C5}" type="datetime1">
              <a:rPr lang="en-US" smtClean="0"/>
              <a:pPr/>
              <a:t>1/31/2021</a:t>
            </a:fld>
            <a:endParaRPr lang="en-US"/>
          </a:p>
        </p:txBody>
      </p:sp>
      <p:sp>
        <p:nvSpPr>
          <p:cNvPr id="6" name="Footer Placeholder 5"/>
          <p:cNvSpPr>
            <a:spLocks noGrp="1"/>
          </p:cNvSpPr>
          <p:nvPr>
            <p:ph type="ftr" sz="quarter" idx="11"/>
          </p:nvPr>
        </p:nvSpPr>
        <p:spPr/>
        <p:txBody>
          <a:bodyPr/>
          <a:lstStyle/>
          <a:p>
            <a:r>
              <a:rPr lang="en-US"/>
              <a:t>Department of ECE, Nitte Meenakshi Institute of Technology</a:t>
            </a:r>
            <a:endParaRPr lang="en-US" dirty="0"/>
          </a:p>
        </p:txBody>
      </p:sp>
      <p:sp>
        <p:nvSpPr>
          <p:cNvPr id="7" name="Slide Number Placeholder 6"/>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189980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7"/>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4A1D04-7D51-4B38-A785-FFC7AE5D4AF7}" type="datetime1">
              <a:rPr lang="en-US" smtClean="0"/>
              <a:pPr/>
              <a:t>1/31/2021</a:t>
            </a:fld>
            <a:endParaRPr lang="en-US"/>
          </a:p>
        </p:txBody>
      </p:sp>
      <p:sp>
        <p:nvSpPr>
          <p:cNvPr id="8" name="Footer Placeholder 7"/>
          <p:cNvSpPr>
            <a:spLocks noGrp="1"/>
          </p:cNvSpPr>
          <p:nvPr>
            <p:ph type="ftr" sz="quarter" idx="11"/>
          </p:nvPr>
        </p:nvSpPr>
        <p:spPr/>
        <p:txBody>
          <a:bodyPr/>
          <a:lstStyle/>
          <a:p>
            <a:r>
              <a:rPr lang="en-US"/>
              <a:t>Department of ECE, Nitte Meenakshi Institute of Technology</a:t>
            </a:r>
            <a:endParaRPr lang="en-US" dirty="0"/>
          </a:p>
        </p:txBody>
      </p:sp>
      <p:sp>
        <p:nvSpPr>
          <p:cNvPr id="9" name="Slide Number Placeholder 8"/>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354168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F96045-B3DB-4F1C-A28A-FB97AFF16099}" type="datetime1">
              <a:rPr lang="en-US" smtClean="0"/>
              <a:pPr/>
              <a:t>1/31/2021</a:t>
            </a:fld>
            <a:endParaRPr lang="en-US"/>
          </a:p>
        </p:txBody>
      </p:sp>
      <p:sp>
        <p:nvSpPr>
          <p:cNvPr id="4" name="Footer Placeholder 3"/>
          <p:cNvSpPr>
            <a:spLocks noGrp="1"/>
          </p:cNvSpPr>
          <p:nvPr>
            <p:ph type="ftr" sz="quarter" idx="11"/>
          </p:nvPr>
        </p:nvSpPr>
        <p:spPr/>
        <p:txBody>
          <a:bodyPr/>
          <a:lstStyle/>
          <a:p>
            <a:r>
              <a:rPr lang="en-US"/>
              <a:t>Department of ECE, Nitte Meenakshi Institute of Technology</a:t>
            </a:r>
            <a:endParaRPr lang="en-US" dirty="0"/>
          </a:p>
        </p:txBody>
      </p:sp>
      <p:sp>
        <p:nvSpPr>
          <p:cNvPr id="5" name="Slide Number Placeholder 4"/>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278942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4"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33D142-A255-4FA2-A545-0202EBB2AB97}" type="datetime1">
              <a:rPr lang="en-US" smtClean="0"/>
              <a:pPr/>
              <a:t>1/31/2021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ECE, Nitte Meenakshi Institute of Technology</a:t>
            </a:r>
            <a:endParaRPr lang="en-US" dirty="0"/>
          </a:p>
        </p:txBody>
      </p:sp>
      <p:sp>
        <p:nvSpPr>
          <p:cNvPr id="9" name="Slide Number Placeholder 8"/>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196759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5"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6" y="6459790"/>
            <a:ext cx="1963883" cy="365125"/>
          </a:xfrm>
        </p:spPr>
        <p:txBody>
          <a:bodyPr/>
          <a:lstStyle>
            <a:lvl1pPr algn="l">
              <a:defRPr/>
            </a:lvl1pPr>
          </a:lstStyle>
          <a:p>
            <a:fld id="{A2581064-53D1-4E26-BAEE-3D60D1A445EF}" type="datetime1">
              <a:rPr lang="en-US" smtClean="0"/>
              <a:pPr/>
              <a:t>1/31/2021</a:t>
            </a:fld>
            <a:endParaRPr lang="en-US"/>
          </a:p>
        </p:txBody>
      </p:sp>
      <p:sp>
        <p:nvSpPr>
          <p:cNvPr id="6" name="Footer Placeholder 5"/>
          <p:cNvSpPr>
            <a:spLocks noGrp="1"/>
          </p:cNvSpPr>
          <p:nvPr>
            <p:ph type="ftr" sz="quarter" idx="11"/>
          </p:nvPr>
        </p:nvSpPr>
        <p:spPr>
          <a:xfrm>
            <a:off x="3600450" y="6459790"/>
            <a:ext cx="3486150" cy="365125"/>
          </a:xfrm>
        </p:spPr>
        <p:txBody>
          <a:bodyPr/>
          <a:lstStyle>
            <a:lvl1pPr algn="l">
              <a:defRPr>
                <a:solidFill>
                  <a:schemeClr val="tx2"/>
                </a:solidFill>
              </a:defRPr>
            </a:lvl1pPr>
          </a:lstStyle>
          <a:p>
            <a:r>
              <a:rPr lang="en-US"/>
              <a:t>Department of ECE, Nitte Meenakshi Institute of Technology</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19B2F4-5ECC-4710-8784-5371431085EA}" type="slidenum">
              <a:rPr lang="en-US" smtClean="0"/>
              <a:pPr/>
              <a:t>‹#›</a:t>
            </a:fld>
            <a:endParaRPr lang="en-US"/>
          </a:p>
        </p:txBody>
      </p:sp>
    </p:spTree>
    <p:extLst>
      <p:ext uri="{BB962C8B-B14F-4D97-AF65-F5344CB8AC3E}">
        <p14:creationId xmlns:p14="http://schemas.microsoft.com/office/powerpoint/2010/main" val="186156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14A91-AB01-486A-AED8-E4F0F26FE949}" type="datetime1">
              <a:rPr lang="en-US" smtClean="0"/>
              <a:pPr/>
              <a:t>1/31/2021</a:t>
            </a:fld>
            <a:endParaRPr lang="en-US"/>
          </a:p>
        </p:txBody>
      </p:sp>
      <p:sp>
        <p:nvSpPr>
          <p:cNvPr id="6" name="Footer Placeholder 5"/>
          <p:cNvSpPr>
            <a:spLocks noGrp="1"/>
          </p:cNvSpPr>
          <p:nvPr>
            <p:ph type="ftr" sz="quarter" idx="11"/>
          </p:nvPr>
        </p:nvSpPr>
        <p:spPr/>
        <p:txBody>
          <a:bodyPr/>
          <a:lstStyle/>
          <a:p>
            <a:r>
              <a:rPr lang="en-US"/>
              <a:t>Department of ECE, Nitte Meenakshi Institute of Technology</a:t>
            </a:r>
            <a:endParaRPr lang="en-US" dirty="0"/>
          </a:p>
        </p:txBody>
      </p:sp>
      <p:sp>
        <p:nvSpPr>
          <p:cNvPr id="7" name="Slide Number Placeholder 6"/>
          <p:cNvSpPr>
            <a:spLocks noGrp="1"/>
          </p:cNvSpPr>
          <p:nvPr>
            <p:ph type="sldNum" sz="quarter" idx="12"/>
          </p:nvPr>
        </p:nvSpPr>
        <p:spPr/>
        <p:txBody>
          <a:bodyPr/>
          <a:lstStyle/>
          <a:p>
            <a:fld id="{1D19B2F4-5ECC-4710-8784-5371431085EA}" type="slidenum">
              <a:rPr lang="en-US" smtClean="0"/>
              <a:pPr/>
              <a:t>‹#›</a:t>
            </a:fld>
            <a:endParaRPr lang="en-US"/>
          </a:p>
        </p:txBody>
      </p:sp>
    </p:spTree>
    <p:extLst>
      <p:ext uri="{BB962C8B-B14F-4D97-AF65-F5344CB8AC3E}">
        <p14:creationId xmlns:p14="http://schemas.microsoft.com/office/powerpoint/2010/main" val="219408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2000">
              <a:schemeClr val="accent1">
                <a:lumMod val="5000"/>
                <a:lumOff val="95000"/>
              </a:schemeClr>
            </a:gs>
            <a:gs pos="100000">
              <a:schemeClr val="accent1">
                <a:lumMod val="45000"/>
                <a:lumOff val="55000"/>
              </a:schemeClr>
            </a:gs>
            <a:gs pos="87000">
              <a:schemeClr val="accent1">
                <a:lumMod val="45000"/>
                <a:lumOff val="55000"/>
              </a:schemeClr>
            </a:gs>
            <a:gs pos="6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2"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7"/>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3" y="6459790"/>
            <a:ext cx="1854203" cy="365125"/>
          </a:xfrm>
          <a:prstGeom prst="rect">
            <a:avLst/>
          </a:prstGeom>
        </p:spPr>
        <p:txBody>
          <a:bodyPr vert="horz" lIns="91440" tIns="45720" rIns="91440" bIns="45720" rtlCol="0" anchor="ctr"/>
          <a:lstStyle>
            <a:lvl1pPr algn="l">
              <a:defRPr sz="900">
                <a:solidFill>
                  <a:srgbClr val="FFFFFF"/>
                </a:solidFill>
              </a:defRPr>
            </a:lvl1pPr>
          </a:lstStyle>
          <a:p>
            <a:fld id="{BDCA1131-AB11-440B-834F-FA80257F16C2}" type="datetime1">
              <a:rPr lang="en-US" smtClean="0"/>
              <a:pPr/>
              <a:t>1/31/2021</a:t>
            </a:fld>
            <a:endParaRPr lang="en-US"/>
          </a:p>
        </p:txBody>
      </p:sp>
      <p:sp>
        <p:nvSpPr>
          <p:cNvPr id="5" name="Footer Placeholder 4"/>
          <p:cNvSpPr>
            <a:spLocks noGrp="1"/>
          </p:cNvSpPr>
          <p:nvPr>
            <p:ph type="ftr" sz="quarter" idx="3"/>
          </p:nvPr>
        </p:nvSpPr>
        <p:spPr>
          <a:xfrm>
            <a:off x="2764640" y="6459790"/>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ECE, Nitte Meenakshi Institute of Technology</a:t>
            </a:r>
            <a:endParaRPr lang="en-US" dirty="0"/>
          </a:p>
        </p:txBody>
      </p:sp>
      <p:sp>
        <p:nvSpPr>
          <p:cNvPr id="6" name="Slide Number Placeholder 5"/>
          <p:cNvSpPr>
            <a:spLocks noGrp="1"/>
          </p:cNvSpPr>
          <p:nvPr>
            <p:ph type="sldNum" sz="quarter" idx="4"/>
          </p:nvPr>
        </p:nvSpPr>
        <p:spPr>
          <a:xfrm>
            <a:off x="7425346" y="6459790"/>
            <a:ext cx="984019" cy="365125"/>
          </a:xfrm>
          <a:prstGeom prst="rect">
            <a:avLst/>
          </a:prstGeom>
        </p:spPr>
        <p:txBody>
          <a:bodyPr vert="horz" lIns="91440" tIns="45720" rIns="91440" bIns="45720" rtlCol="0" anchor="ctr"/>
          <a:lstStyle>
            <a:lvl1pPr algn="r">
              <a:defRPr sz="1050">
                <a:solidFill>
                  <a:srgbClr val="FFFFFF"/>
                </a:solidFill>
              </a:defRPr>
            </a:lvl1pPr>
          </a:lstStyle>
          <a:p>
            <a:fld id="{1D19B2F4-5ECC-4710-8784-5371431085EA}"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80465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2" y="2157456"/>
            <a:ext cx="6571316" cy="623248"/>
          </a:xfrm>
        </p:spPr>
        <p:style>
          <a:lnRef idx="2">
            <a:schemeClr val="dk1"/>
          </a:lnRef>
          <a:fillRef idx="1">
            <a:schemeClr val="lt1"/>
          </a:fillRef>
          <a:effectRef idx="0">
            <a:schemeClr val="dk1"/>
          </a:effectRef>
          <a:fontRef idx="minor">
            <a:schemeClr val="dk1"/>
          </a:fontRef>
        </p:style>
        <p:txBody>
          <a:bodyPr>
            <a:noAutofit/>
          </a:bodyPr>
          <a:lstStyle/>
          <a:p>
            <a:pPr algn="ctr"/>
            <a:r>
              <a:rPr lang="en-US" sz="3600" dirty="0"/>
              <a:t>Hybrid Multi Cloud Computing</a:t>
            </a:r>
          </a:p>
        </p:txBody>
      </p:sp>
      <p:sp>
        <p:nvSpPr>
          <p:cNvPr id="3" name="Subtitle 2"/>
          <p:cNvSpPr>
            <a:spLocks noGrp="1"/>
          </p:cNvSpPr>
          <p:nvPr>
            <p:ph type="subTitle" idx="1"/>
          </p:nvPr>
        </p:nvSpPr>
        <p:spPr>
          <a:xfrm>
            <a:off x="1371602" y="3199295"/>
            <a:ext cx="6571316" cy="2436724"/>
          </a:xfrm>
        </p:spPr>
        <p:style>
          <a:lnRef idx="2">
            <a:schemeClr val="dk1"/>
          </a:lnRef>
          <a:fillRef idx="1">
            <a:schemeClr val="lt1"/>
          </a:fillRef>
          <a:effectRef idx="0">
            <a:schemeClr val="dk1"/>
          </a:effectRef>
          <a:fontRef idx="minor">
            <a:schemeClr val="dk1"/>
          </a:fontRef>
        </p:style>
        <p:txBody>
          <a:bodyPr>
            <a:normAutofit lnSpcReduction="10000"/>
          </a:bodyPr>
          <a:lstStyle/>
          <a:p>
            <a:pPr algn="ctr">
              <a:lnSpc>
                <a:spcPct val="150000"/>
              </a:lnSpc>
            </a:pPr>
            <a:r>
              <a:rPr lang="en-US" sz="1951" b="1" cap="none" dirty="0">
                <a:solidFill>
                  <a:schemeClr val="tx1"/>
                </a:solidFill>
              </a:rPr>
              <a:t>Internship Presentation by</a:t>
            </a:r>
            <a:endParaRPr lang="en-US" sz="1951" cap="none" dirty="0">
              <a:solidFill>
                <a:schemeClr val="tx1"/>
              </a:solidFill>
            </a:endParaRPr>
          </a:p>
          <a:p>
            <a:pPr algn="ctr">
              <a:lnSpc>
                <a:spcPct val="150000"/>
              </a:lnSpc>
            </a:pPr>
            <a:r>
              <a:rPr lang="en-US" sz="1951" b="1" cap="none" dirty="0">
                <a:solidFill>
                  <a:schemeClr val="tx1"/>
                </a:solidFill>
              </a:rPr>
              <a:t>Anand D S	</a:t>
            </a:r>
            <a:r>
              <a:rPr lang="en-US" sz="1951" b="1" dirty="0">
                <a:solidFill>
                  <a:schemeClr val="tx1"/>
                </a:solidFill>
              </a:rPr>
              <a:t>	1NT17ECO11</a:t>
            </a:r>
          </a:p>
          <a:p>
            <a:pPr algn="ctr">
              <a:lnSpc>
                <a:spcPct val="150000"/>
              </a:lnSpc>
            </a:pPr>
            <a:r>
              <a:rPr lang="en-US" b="1" cap="none" dirty="0">
                <a:solidFill>
                  <a:schemeClr val="tx1"/>
                </a:solidFill>
              </a:rPr>
              <a:t>Under the guidance of</a:t>
            </a:r>
          </a:p>
          <a:p>
            <a:pPr algn="ctr">
              <a:lnSpc>
                <a:spcPct val="150000"/>
              </a:lnSpc>
            </a:pPr>
            <a:r>
              <a:rPr lang="en-US" sz="1951" b="1" cap="none" dirty="0">
                <a:solidFill>
                  <a:schemeClr val="tx1"/>
                </a:solidFill>
              </a:rPr>
              <a:t>Dr. </a:t>
            </a:r>
            <a:r>
              <a:rPr lang="en-US" sz="1951" b="1" cap="none" dirty="0" err="1">
                <a:solidFill>
                  <a:schemeClr val="tx1"/>
                </a:solidFill>
              </a:rPr>
              <a:t>Shashidhara</a:t>
            </a:r>
            <a:r>
              <a:rPr lang="en-US" sz="1951" b="1" cap="none" dirty="0">
                <a:solidFill>
                  <a:schemeClr val="tx1"/>
                </a:solidFill>
              </a:rPr>
              <a:t> K S </a:t>
            </a:r>
          </a:p>
        </p:txBody>
      </p:sp>
      <p:sp>
        <p:nvSpPr>
          <p:cNvPr id="8" name="Footer Placeholder 7"/>
          <p:cNvSpPr>
            <a:spLocks noGrp="1"/>
          </p:cNvSpPr>
          <p:nvPr>
            <p:ph type="ftr" sz="quarter" idx="11"/>
          </p:nvPr>
        </p:nvSpPr>
        <p:spPr>
          <a:xfrm>
            <a:off x="1714034" y="6525344"/>
            <a:ext cx="5886451" cy="273844"/>
          </a:xfrm>
        </p:spPr>
        <p:txBody>
          <a:bodyPr/>
          <a:lstStyle/>
          <a:p>
            <a:r>
              <a:rPr lang="en-US" sz="1000" dirty="0">
                <a:solidFill>
                  <a:schemeClr val="bg1"/>
                </a:solidFill>
              </a:rPr>
              <a:t>Department of ECE, Nitte Meenakshi Institute of Technology</a:t>
            </a:r>
          </a:p>
        </p:txBody>
      </p:sp>
      <p:pic>
        <p:nvPicPr>
          <p:cNvPr id="7" name="Picture 6" descr="D:\vinay\logo\jkshim-footer - Copy.png"/>
          <p:cNvPicPr/>
          <p:nvPr/>
        </p:nvPicPr>
        <p:blipFill>
          <a:blip r:embed="rId3" cstate="print"/>
          <a:srcRect/>
          <a:stretch>
            <a:fillRect/>
          </a:stretch>
        </p:blipFill>
        <p:spPr bwMode="auto">
          <a:xfrm>
            <a:off x="758525" y="893227"/>
            <a:ext cx="1437217" cy="546378"/>
          </a:xfrm>
          <a:prstGeom prst="rect">
            <a:avLst/>
          </a:prstGeom>
          <a:noFill/>
          <a:ln w="9525">
            <a:noFill/>
            <a:miter lim="800000"/>
            <a:headEnd/>
            <a:tailEnd/>
          </a:ln>
        </p:spPr>
      </p:pic>
      <p:pic>
        <p:nvPicPr>
          <p:cNvPr id="9" name="Picture 8">
            <a:extLst>
              <a:ext uri="{FF2B5EF4-FFF2-40B4-BE49-F238E27FC236}">
                <a16:creationId xmlns:a16="http://schemas.microsoft.com/office/drawing/2014/main" id="{AEAFFB33-5C47-484D-AFC0-73F1E321B059}"/>
              </a:ext>
            </a:extLst>
          </p:cNvPr>
          <p:cNvPicPr/>
          <p:nvPr/>
        </p:nvPicPr>
        <p:blipFill>
          <a:blip r:embed="rId4" cstate="print"/>
          <a:stretch>
            <a:fillRect/>
          </a:stretch>
        </p:blipFill>
        <p:spPr>
          <a:xfrm>
            <a:off x="7200853" y="638764"/>
            <a:ext cx="1242131" cy="984893"/>
          </a:xfrm>
          <a:prstGeom prst="rect">
            <a:avLst/>
          </a:prstGeom>
        </p:spPr>
      </p:pic>
      <p:sp>
        <p:nvSpPr>
          <p:cNvPr id="4" name="TextBox 3">
            <a:extLst>
              <a:ext uri="{FF2B5EF4-FFF2-40B4-BE49-F238E27FC236}">
                <a16:creationId xmlns:a16="http://schemas.microsoft.com/office/drawing/2014/main" id="{25DC8585-A03B-4865-8259-EE05737DF542}"/>
              </a:ext>
            </a:extLst>
          </p:cNvPr>
          <p:cNvSpPr txBox="1"/>
          <p:nvPr/>
        </p:nvSpPr>
        <p:spPr>
          <a:xfrm>
            <a:off x="2195742" y="1021884"/>
            <a:ext cx="5022559" cy="707886"/>
          </a:xfrm>
          <a:prstGeom prst="rect">
            <a:avLst/>
          </a:prstGeom>
          <a:noFill/>
        </p:spPr>
        <p:txBody>
          <a:bodyPr wrap="square" rtlCol="0">
            <a:spAutoFit/>
          </a:bodyPr>
          <a:lstStyle/>
          <a:p>
            <a:pPr algn="ctr"/>
            <a:r>
              <a:rPr lang="en-US" sz="2000" b="1" spc="300" dirty="0">
                <a:solidFill>
                  <a:srgbClr val="000000"/>
                </a:solidFill>
                <a:ea typeface="Times New Roman" panose="02020603050405020304" pitchFamily="18" charset="0"/>
              </a:rPr>
              <a:t>NITTE  MEENAKSHI  INSTITUTE  OF   TECHNOLOGY</a:t>
            </a:r>
            <a:endParaRPr lang="en-IN" sz="2000" b="1" spc="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09EE-6F53-486B-81D7-C17DD4DD6A67}"/>
              </a:ext>
            </a:extLst>
          </p:cNvPr>
          <p:cNvSpPr>
            <a:spLocks noGrp="1"/>
          </p:cNvSpPr>
          <p:nvPr>
            <p:ph type="title"/>
          </p:nvPr>
        </p:nvSpPr>
        <p:spPr/>
        <p:txBody>
          <a:bodyPr/>
          <a:lstStyle/>
          <a:p>
            <a:r>
              <a:rPr lang="en-US" dirty="0"/>
              <a:t>AWS VPC – Network Service</a:t>
            </a:r>
            <a:endParaRPr lang="en-IN" dirty="0"/>
          </a:p>
        </p:txBody>
      </p:sp>
      <p:sp>
        <p:nvSpPr>
          <p:cNvPr id="3" name="Content Placeholder 2">
            <a:extLst>
              <a:ext uri="{FF2B5EF4-FFF2-40B4-BE49-F238E27FC236}">
                <a16:creationId xmlns:a16="http://schemas.microsoft.com/office/drawing/2014/main" id="{B26559CA-1D2B-4786-89F7-64AE31247DF7}"/>
              </a:ext>
            </a:extLst>
          </p:cNvPr>
          <p:cNvSpPr>
            <a:spLocks noGrp="1"/>
          </p:cNvSpPr>
          <p:nvPr>
            <p:ph sz="half" idx="1"/>
          </p:nvPr>
        </p:nvSpPr>
        <p:spPr>
          <a:xfrm>
            <a:off x="848504" y="1844824"/>
            <a:ext cx="7683936" cy="4121415"/>
          </a:xfrm>
        </p:spPr>
        <p:txBody>
          <a:bodyPr>
            <a:normAutofit lnSpcReduction="10000"/>
          </a:bodyPr>
          <a:lstStyle/>
          <a:p>
            <a:pPr>
              <a:buFont typeface="Wingdings" panose="05000000000000000000" pitchFamily="2" charset="2"/>
              <a:buChar char="§"/>
            </a:pPr>
            <a:r>
              <a:rPr lang="en-US" sz="1800" b="1" dirty="0">
                <a:solidFill>
                  <a:srgbClr val="232F3E"/>
                </a:solidFill>
                <a:effectLst/>
                <a:latin typeface="Calibri" panose="020F0502020204030204" pitchFamily="34" charset="0"/>
                <a:ea typeface="Times New Roman" panose="02020603050405020304" pitchFamily="18" charset="0"/>
              </a:rPr>
              <a:t> </a:t>
            </a:r>
            <a:r>
              <a:rPr lang="en-US" b="1" dirty="0">
                <a:effectLst/>
                <a:latin typeface="Calibri" panose="020F0502020204030204" pitchFamily="34" charset="0"/>
                <a:ea typeface="Times New Roman" panose="02020603050405020304" pitchFamily="18" charset="0"/>
              </a:rPr>
              <a:t>Virtual Private Cloud (</a:t>
            </a:r>
            <a:r>
              <a:rPr lang="en-US" dirty="0">
                <a:effectLst/>
                <a:latin typeface="Calibri" panose="020F0502020204030204" pitchFamily="34" charset="0"/>
                <a:ea typeface="Times New Roman" panose="02020603050405020304" pitchFamily="18" charset="0"/>
              </a:rPr>
              <a:t>Amazon VPC) is a service that lets you launch AWS resources in a logically isolated virtual network that you define. </a:t>
            </a:r>
          </a:p>
          <a:p>
            <a:pPr>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You have complete control over your virtual networking environment, including selection of your own IP address range, creation of subnets, and configuration of route tables and network gateways. </a:t>
            </a:r>
            <a:endParaRPr lang="en-US" dirty="0">
              <a:latin typeface="Calibri" panose="020F0502020204030204" pitchFamily="34" charset="0"/>
            </a:endParaRPr>
          </a:p>
          <a:p>
            <a:pPr>
              <a:buFont typeface="Wingdings" panose="05000000000000000000" pitchFamily="2" charset="2"/>
              <a:buChar char="§"/>
            </a:pPr>
            <a:r>
              <a:rPr lang="en-US" dirty="0">
                <a:latin typeface="Calibri" panose="020F0502020204030204" pitchFamily="34" charset="0"/>
              </a:rPr>
              <a:t> </a:t>
            </a:r>
            <a:r>
              <a:rPr lang="en-IN" dirty="0">
                <a:effectLst/>
                <a:latin typeface="Calibri" panose="020F0502020204030204" pitchFamily="34" charset="0"/>
                <a:ea typeface="Times New Roman" panose="02020603050405020304" pitchFamily="18" charset="0"/>
              </a:rPr>
              <a:t>Amazon VPC is the networking layer for Amazon EC2.</a:t>
            </a:r>
            <a:r>
              <a:rPr lang="en-US" dirty="0">
                <a:effectLst/>
                <a:latin typeface="Calibri" panose="020F0502020204030204" pitchFamily="34" charset="0"/>
                <a:ea typeface="Times New Roman" panose="02020603050405020304" pitchFamily="18" charset="0"/>
              </a:rPr>
              <a:t> The following are the key concepts for VPCs:</a:t>
            </a: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Virtual private cloud </a:t>
            </a:r>
            <a:endParaRPr lang="en-US" sz="1800" dirty="0">
              <a:latin typeface="Calibri" panose="020F0502020204030204" pitchFamily="34" charset="0"/>
              <a:ea typeface="Times New Roman" panose="02020603050405020304" pitchFamily="18" charset="0"/>
            </a:endParaRP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Subnet </a:t>
            </a: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Route table </a:t>
            </a:r>
            <a:endParaRPr lang="en-US" sz="1800" dirty="0">
              <a:latin typeface="Calibri" panose="020F0502020204030204" pitchFamily="34" charset="0"/>
              <a:ea typeface="Times New Roman" panose="02020603050405020304" pitchFamily="18" charset="0"/>
            </a:endParaRP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Internet gateway</a:t>
            </a: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NAT </a:t>
            </a:r>
            <a:r>
              <a:rPr lang="en-US" sz="1800" dirty="0">
                <a:latin typeface="Calibri" panose="020F0502020204030204" pitchFamily="34" charset="0"/>
                <a:ea typeface="Times New Roman" panose="02020603050405020304" pitchFamily="18" charset="0"/>
              </a:rPr>
              <a:t>g</a:t>
            </a:r>
            <a:r>
              <a:rPr lang="en-US" sz="1800" dirty="0">
                <a:effectLst/>
                <a:latin typeface="Calibri" panose="020F0502020204030204" pitchFamily="34" charset="0"/>
                <a:ea typeface="Times New Roman" panose="02020603050405020304" pitchFamily="18" charset="0"/>
              </a:rPr>
              <a:t>ateway</a:t>
            </a: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VPC endpoint </a:t>
            </a:r>
            <a:endParaRPr lang="en-IN"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endParaRPr lang="en-IN" dirty="0"/>
          </a:p>
        </p:txBody>
      </p:sp>
      <p:sp>
        <p:nvSpPr>
          <p:cNvPr id="5" name="Footer Placeholder 4">
            <a:extLst>
              <a:ext uri="{FF2B5EF4-FFF2-40B4-BE49-F238E27FC236}">
                <a16:creationId xmlns:a16="http://schemas.microsoft.com/office/drawing/2014/main" id="{DEB61141-82CF-4573-BDB5-7C890D612E15}"/>
              </a:ext>
            </a:extLst>
          </p:cNvPr>
          <p:cNvSpPr>
            <a:spLocks noGrp="1"/>
          </p:cNvSpPr>
          <p:nvPr>
            <p:ph type="ftr" sz="quarter" idx="11"/>
          </p:nvPr>
        </p:nvSpPr>
        <p:spPr/>
        <p:txBody>
          <a:bodyPr/>
          <a:lstStyle/>
          <a:p>
            <a:r>
              <a:rPr lang="en-US"/>
              <a:t>Department of ECE, Nitte Meenakshi Institute of Technology</a:t>
            </a:r>
            <a:endParaRPr lang="en-US" dirty="0"/>
          </a:p>
        </p:txBody>
      </p:sp>
      <p:pic>
        <p:nvPicPr>
          <p:cNvPr id="14" name="Content Placeholder 13">
            <a:extLst>
              <a:ext uri="{FF2B5EF4-FFF2-40B4-BE49-F238E27FC236}">
                <a16:creationId xmlns:a16="http://schemas.microsoft.com/office/drawing/2014/main" id="{4E12173F-794A-487D-ADC2-61C76F6F0C6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11960" y="3905531"/>
            <a:ext cx="3617104" cy="2279959"/>
          </a:xfrm>
        </p:spPr>
      </p:pic>
    </p:spTree>
    <p:extLst>
      <p:ext uri="{BB962C8B-B14F-4D97-AF65-F5344CB8AC3E}">
        <p14:creationId xmlns:p14="http://schemas.microsoft.com/office/powerpoint/2010/main" val="1208622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E1E6-381D-4ECF-A2E4-21D20DB2A672}"/>
              </a:ext>
            </a:extLst>
          </p:cNvPr>
          <p:cNvSpPr>
            <a:spLocks noGrp="1"/>
          </p:cNvSpPr>
          <p:nvPr>
            <p:ph type="title"/>
          </p:nvPr>
        </p:nvSpPr>
        <p:spPr/>
        <p:txBody>
          <a:bodyPr>
            <a:normAutofit/>
          </a:bodyPr>
          <a:lstStyle/>
          <a:p>
            <a:r>
              <a:rPr lang="en-US" sz="4000" b="1" dirty="0"/>
              <a:t>Amazon EKS - Managed Kubernetes Service</a:t>
            </a:r>
            <a:endParaRPr lang="en-IN" sz="4000" b="1" dirty="0"/>
          </a:p>
        </p:txBody>
      </p:sp>
      <p:sp>
        <p:nvSpPr>
          <p:cNvPr id="5" name="Footer Placeholder 4">
            <a:extLst>
              <a:ext uri="{FF2B5EF4-FFF2-40B4-BE49-F238E27FC236}">
                <a16:creationId xmlns:a16="http://schemas.microsoft.com/office/drawing/2014/main" id="{D7ED9D21-03AE-4C96-AE28-5CFE8A532EF7}"/>
              </a:ext>
            </a:extLst>
          </p:cNvPr>
          <p:cNvSpPr>
            <a:spLocks noGrp="1"/>
          </p:cNvSpPr>
          <p:nvPr>
            <p:ph type="ftr" sz="quarter" idx="11"/>
          </p:nvPr>
        </p:nvSpPr>
        <p:spPr/>
        <p:txBody>
          <a:bodyPr/>
          <a:lstStyle/>
          <a:p>
            <a:r>
              <a:rPr lang="en-US"/>
              <a:t>Department of ECE, Nitte Meenakshi Institute of Technology</a:t>
            </a:r>
            <a:endParaRPr lang="en-US" dirty="0"/>
          </a:p>
        </p:txBody>
      </p:sp>
      <p:pic>
        <p:nvPicPr>
          <p:cNvPr id="7" name="Content Placeholder 6" descr="How Amazon EKS works">
            <a:extLst>
              <a:ext uri="{FF2B5EF4-FFF2-40B4-BE49-F238E27FC236}">
                <a16:creationId xmlns:a16="http://schemas.microsoft.com/office/drawing/2014/main" id="{E27B02F9-DCFD-4857-A641-81E3896F1539}"/>
              </a:ext>
            </a:extLst>
          </p:cNvPr>
          <p:cNvPicPr>
            <a:picLocks noGrp="1"/>
          </p:cNvPicPr>
          <p:nvPr>
            <p:ph idx="1"/>
          </p:nvPr>
        </p:nvPicPr>
        <p:blipFill>
          <a:blip r:embed="rId2" cstate="print">
            <a:extLst>
              <a:ext uri="{BEBA8EAE-BF5A-486C-A8C5-ECC9F3942E4B}">
                <a14:imgProps xmlns:a14="http://schemas.microsoft.com/office/drawing/2010/main">
                  <a14:imgLayer r:embed="rId3">
                    <a14:imgEffect>
                      <a14:colorTemperature colorTemp="53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852160" y="2060848"/>
            <a:ext cx="7543800" cy="356824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88176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C452-AC80-4C56-A50B-1FB27C52F28D}"/>
              </a:ext>
            </a:extLst>
          </p:cNvPr>
          <p:cNvSpPr>
            <a:spLocks noGrp="1"/>
          </p:cNvSpPr>
          <p:nvPr>
            <p:ph type="title"/>
          </p:nvPr>
        </p:nvSpPr>
        <p:spPr/>
        <p:txBody>
          <a:bodyPr>
            <a:normAutofit/>
          </a:bodyPr>
          <a:lstStyle/>
          <a:p>
            <a:r>
              <a:rPr lang="en-US" sz="4000" b="1" dirty="0"/>
              <a:t>OpenStack – Private Cloud Platform</a:t>
            </a:r>
            <a:endParaRPr lang="en-IN" sz="4000" b="1" dirty="0"/>
          </a:p>
        </p:txBody>
      </p:sp>
      <p:sp>
        <p:nvSpPr>
          <p:cNvPr id="5" name="Content Placeholder 4">
            <a:extLst>
              <a:ext uri="{FF2B5EF4-FFF2-40B4-BE49-F238E27FC236}">
                <a16:creationId xmlns:a16="http://schemas.microsoft.com/office/drawing/2014/main" id="{5050321B-0893-4EFD-B66D-8DCCB89655C2}"/>
              </a:ext>
            </a:extLst>
          </p:cNvPr>
          <p:cNvSpPr>
            <a:spLocks noGrp="1"/>
          </p:cNvSpPr>
          <p:nvPr>
            <p:ph sz="half" idx="1"/>
          </p:nvPr>
        </p:nvSpPr>
        <p:spPr>
          <a:xfrm>
            <a:off x="971599" y="1915820"/>
            <a:ext cx="4680521" cy="4391573"/>
          </a:xfrm>
        </p:spPr>
        <p:txBody>
          <a:bodyPr>
            <a:normAutofit/>
          </a:bodyPr>
          <a:lstStyle/>
          <a:p>
            <a:pPr algn="just">
              <a:buFont typeface="Wingdings" panose="05000000000000000000" pitchFamily="2" charset="2"/>
              <a:buChar char="§"/>
            </a:pPr>
            <a:r>
              <a:rPr lang="en-IN" sz="1800" b="0" dirty="0">
                <a:solidFill>
                  <a:srgbClr val="202122"/>
                </a:solidFill>
                <a:effectLst/>
                <a:latin typeface="Calibri" panose="020F0502020204030204" pitchFamily="34" charset="0"/>
                <a:ea typeface="Times New Roman" panose="02020603050405020304" pitchFamily="18" charset="0"/>
              </a:rPr>
              <a:t> OpenStack is a </a:t>
            </a:r>
            <a:r>
              <a:rPr lang="en-IN" sz="1800" b="0" dirty="0">
                <a:solidFill>
                  <a:srgbClr val="000000"/>
                </a:solidFill>
                <a:effectLst/>
                <a:latin typeface="Calibri" panose="020F0502020204030204" pitchFamily="34" charset="0"/>
                <a:ea typeface="Times New Roman" panose="02020603050405020304" pitchFamily="18" charset="0"/>
              </a:rPr>
              <a:t>free</a:t>
            </a:r>
            <a:r>
              <a:rPr lang="en-IN" sz="1800" b="0" dirty="0">
                <a:solidFill>
                  <a:srgbClr val="202122"/>
                </a:solidFill>
                <a:effectLst/>
                <a:latin typeface="Calibri" panose="020F0502020204030204" pitchFamily="34" charset="0"/>
                <a:ea typeface="Times New Roman" panose="02020603050405020304" pitchFamily="18" charset="0"/>
              </a:rPr>
              <a:t> </a:t>
            </a:r>
            <a:r>
              <a:rPr lang="en-IN" sz="1800" b="0" dirty="0">
                <a:solidFill>
                  <a:srgbClr val="000000"/>
                </a:solidFill>
                <a:effectLst/>
                <a:latin typeface="Calibri" panose="020F0502020204030204" pitchFamily="34" charset="0"/>
                <a:ea typeface="Times New Roman" panose="02020603050405020304" pitchFamily="18" charset="0"/>
              </a:rPr>
              <a:t>open source</a:t>
            </a:r>
            <a:r>
              <a:rPr lang="en-IN" sz="1800" b="0" dirty="0">
                <a:solidFill>
                  <a:srgbClr val="202122"/>
                </a:solidFill>
                <a:effectLst/>
                <a:latin typeface="Calibri" panose="020F0502020204030204" pitchFamily="34" charset="0"/>
                <a:ea typeface="Times New Roman" panose="02020603050405020304" pitchFamily="18" charset="0"/>
              </a:rPr>
              <a:t> </a:t>
            </a:r>
            <a:r>
              <a:rPr lang="en-IN" sz="1800" b="0" dirty="0">
                <a:solidFill>
                  <a:srgbClr val="000000"/>
                </a:solidFill>
                <a:effectLst/>
                <a:latin typeface="Calibri" panose="020F0502020204030204" pitchFamily="34" charset="0"/>
                <a:ea typeface="Times New Roman" panose="02020603050405020304" pitchFamily="18" charset="0"/>
              </a:rPr>
              <a:t>cloud computing</a:t>
            </a:r>
            <a:r>
              <a:rPr lang="en-IN" sz="1800" b="0" dirty="0">
                <a:solidFill>
                  <a:srgbClr val="202122"/>
                </a:solidFill>
                <a:effectLst/>
                <a:latin typeface="Calibri" panose="020F0502020204030204" pitchFamily="34" charset="0"/>
                <a:ea typeface="Times New Roman" panose="02020603050405020304" pitchFamily="18" charset="0"/>
              </a:rPr>
              <a:t> platform, mostly deployed as </a:t>
            </a:r>
            <a:r>
              <a:rPr lang="en-IN" sz="1800" b="0" dirty="0">
                <a:solidFill>
                  <a:srgbClr val="000000"/>
                </a:solidFill>
                <a:effectLst/>
                <a:latin typeface="Calibri" panose="020F0502020204030204" pitchFamily="34" charset="0"/>
                <a:ea typeface="Times New Roman" panose="02020603050405020304" pitchFamily="18" charset="0"/>
              </a:rPr>
              <a:t>infrastructure-as-a-service</a:t>
            </a:r>
            <a:r>
              <a:rPr lang="en-IN" sz="1800" b="0" dirty="0">
                <a:solidFill>
                  <a:srgbClr val="202122"/>
                </a:solidFill>
                <a:effectLst/>
                <a:latin typeface="Calibri" panose="020F0502020204030204" pitchFamily="34" charset="0"/>
                <a:ea typeface="Times New Roman" panose="02020603050405020304" pitchFamily="18" charset="0"/>
              </a:rPr>
              <a:t> (IaaS) for private clouds where virtual servers and other resources are made available to users.</a:t>
            </a:r>
            <a:endPar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algn="just">
              <a:buFont typeface="Wingdings" panose="05000000000000000000" pitchFamily="2" charset="2"/>
              <a:buChar char="§"/>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OpenStack is a cloud operating system that controls large pools of compute, storage, and networking resources throughout a datacentre, all managed and provisioned through APIs with common authentication mechanisms.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A dashboard is also available, giving administrators control while empowering their users to provision resources through a web interface.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p>
        </p:txBody>
      </p:sp>
      <p:sp>
        <p:nvSpPr>
          <p:cNvPr id="4" name="Footer Placeholder 3">
            <a:extLst>
              <a:ext uri="{FF2B5EF4-FFF2-40B4-BE49-F238E27FC236}">
                <a16:creationId xmlns:a16="http://schemas.microsoft.com/office/drawing/2014/main" id="{7B0C88AA-D028-4092-B855-B9EEE733081E}"/>
              </a:ext>
            </a:extLst>
          </p:cNvPr>
          <p:cNvSpPr>
            <a:spLocks noGrp="1"/>
          </p:cNvSpPr>
          <p:nvPr>
            <p:ph type="ftr" sz="quarter" idx="11"/>
          </p:nvPr>
        </p:nvSpPr>
        <p:spPr/>
        <p:txBody>
          <a:bodyPr/>
          <a:lstStyle/>
          <a:p>
            <a:r>
              <a:rPr lang="en-US"/>
              <a:t>Department of ECE, Nitte Meenakshi Institute of Technology</a:t>
            </a:r>
            <a:endParaRPr lang="en-US" dirty="0"/>
          </a:p>
        </p:txBody>
      </p:sp>
      <p:pic>
        <p:nvPicPr>
          <p:cNvPr id="15" name="Content Placeholder 14">
            <a:extLst>
              <a:ext uri="{FF2B5EF4-FFF2-40B4-BE49-F238E27FC236}">
                <a16:creationId xmlns:a16="http://schemas.microsoft.com/office/drawing/2014/main" id="{0073C6CC-06D1-4CDF-8BBB-B33EF0C3DB0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3054" r="12646"/>
          <a:stretch/>
        </p:blipFill>
        <p:spPr>
          <a:xfrm>
            <a:off x="5652120" y="2564904"/>
            <a:ext cx="3043007" cy="2304256"/>
          </a:xfr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39442362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85D3-7D63-44FE-B203-0B685F00C35F}"/>
              </a:ext>
            </a:extLst>
          </p:cNvPr>
          <p:cNvSpPr>
            <a:spLocks noGrp="1"/>
          </p:cNvSpPr>
          <p:nvPr>
            <p:ph type="title"/>
          </p:nvPr>
        </p:nvSpPr>
        <p:spPr/>
        <p:txBody>
          <a:bodyPr/>
          <a:lstStyle/>
          <a:p>
            <a:r>
              <a:rPr lang="en-US" dirty="0"/>
              <a:t>OpenStack Components</a:t>
            </a:r>
            <a:endParaRPr lang="en-IN" dirty="0"/>
          </a:p>
        </p:txBody>
      </p:sp>
      <p:sp>
        <p:nvSpPr>
          <p:cNvPr id="3" name="Content Placeholder 2">
            <a:extLst>
              <a:ext uri="{FF2B5EF4-FFF2-40B4-BE49-F238E27FC236}">
                <a16:creationId xmlns:a16="http://schemas.microsoft.com/office/drawing/2014/main" id="{963DF870-31F1-4AAB-A6DD-5B36985A9E74}"/>
              </a:ext>
            </a:extLst>
          </p:cNvPr>
          <p:cNvSpPr>
            <a:spLocks noGrp="1"/>
          </p:cNvSpPr>
          <p:nvPr>
            <p:ph sz="half" idx="1"/>
          </p:nvPr>
        </p:nvSpPr>
        <p:spPr>
          <a:xfrm>
            <a:off x="822960" y="1845739"/>
            <a:ext cx="7997512" cy="4023359"/>
          </a:xfrm>
        </p:spPr>
        <p:txBody>
          <a:bodyPr>
            <a:normAutofit/>
          </a:bodyPr>
          <a:lstStyle/>
          <a:p>
            <a:r>
              <a:rPr lang="en-US" sz="1800" dirty="0">
                <a:effectLst/>
                <a:latin typeface="Calibri" panose="020F0502020204030204" pitchFamily="34" charset="0"/>
                <a:ea typeface="Times New Roman" panose="02020603050405020304" pitchFamily="18" charset="0"/>
              </a:rPr>
              <a:t>There are 6 stable, core services that handle compute, networking, storage, identity, and images while more than a dozen optional ones vary in developmental maturity.</a:t>
            </a:r>
          </a:p>
          <a:p>
            <a:pPr marL="201168" lvl="1" indent="0" algn="just">
              <a:spcBef>
                <a:spcPts val="1200"/>
              </a:spcBef>
              <a:buSzPts val="1600"/>
              <a:buNone/>
            </a:pPr>
            <a:r>
              <a:rPr lang="en-IN" dirty="0">
                <a:effectLst/>
                <a:latin typeface="Calibri" panose="020F0502020204030204" pitchFamily="34" charset="0"/>
                <a:ea typeface="Times New Roman" panose="02020603050405020304" pitchFamily="18" charset="0"/>
              </a:rPr>
              <a:t>* </a:t>
            </a:r>
            <a:r>
              <a:rPr lang="en-IN" b="1" dirty="0">
                <a:effectLst/>
                <a:latin typeface="Calibri" panose="020F0502020204030204" pitchFamily="34" charset="0"/>
                <a:ea typeface="Times New Roman" panose="02020603050405020304" pitchFamily="18" charset="0"/>
              </a:rPr>
              <a:t>NOVA</a:t>
            </a:r>
            <a:r>
              <a:rPr lang="en-IN" dirty="0">
                <a:effectLst/>
                <a:latin typeface="Calibri" panose="020F0502020204030204" pitchFamily="34" charset="0"/>
                <a:ea typeface="Times New Roman" panose="02020603050405020304" pitchFamily="18" charset="0"/>
              </a:rPr>
              <a:t> – Compute Service</a:t>
            </a:r>
            <a:r>
              <a:rPr lang="en-IN" dirty="0">
                <a:latin typeface="Times New Roman" panose="02020603050405020304" pitchFamily="18" charset="0"/>
                <a:ea typeface="Times New Roman" panose="02020603050405020304" pitchFamily="18" charset="0"/>
              </a:rPr>
              <a:t>			</a:t>
            </a:r>
            <a:r>
              <a:rPr lang="en-IN" b="1" dirty="0">
                <a:latin typeface="Times New Roman" panose="02020603050405020304" pitchFamily="18" charset="0"/>
                <a:ea typeface="Times New Roman" panose="02020603050405020304" pitchFamily="18" charset="0"/>
              </a:rPr>
              <a:t>*</a:t>
            </a:r>
            <a:r>
              <a:rPr lang="en-IN" dirty="0">
                <a:latin typeface="Times New Roman" panose="02020603050405020304" pitchFamily="18" charset="0"/>
                <a:ea typeface="Times New Roman" panose="02020603050405020304" pitchFamily="18" charset="0"/>
              </a:rPr>
              <a:t> </a:t>
            </a:r>
            <a:r>
              <a:rPr lang="en-IN" b="1" dirty="0">
                <a:effectLst/>
                <a:latin typeface="Calibri" panose="020F0502020204030204" pitchFamily="34" charset="0"/>
                <a:ea typeface="Times New Roman" panose="02020603050405020304" pitchFamily="18" charset="0"/>
              </a:rPr>
              <a:t>NEUTRON</a:t>
            </a:r>
            <a:r>
              <a:rPr lang="en-IN" dirty="0">
                <a:effectLst/>
                <a:latin typeface="Calibri" panose="020F0502020204030204" pitchFamily="34" charset="0"/>
                <a:ea typeface="Times New Roman" panose="02020603050405020304" pitchFamily="18" charset="0"/>
              </a:rPr>
              <a:t> – Network Service</a:t>
            </a:r>
            <a:endParaRPr lang="en-IN" dirty="0">
              <a:effectLst/>
              <a:latin typeface="Times New Roman" panose="02020603050405020304" pitchFamily="18" charset="0"/>
              <a:ea typeface="Times New Roman" panose="02020603050405020304" pitchFamily="18" charset="0"/>
            </a:endParaRPr>
          </a:p>
          <a:p>
            <a:pPr marL="201168" lvl="1" indent="0" algn="just">
              <a:buSzPts val="1600"/>
              <a:buNone/>
            </a:pPr>
            <a:r>
              <a:rPr lang="en-IN" dirty="0">
                <a:effectLst/>
                <a:latin typeface="Calibri" panose="020F0502020204030204" pitchFamily="34" charset="0"/>
                <a:ea typeface="Times New Roman" panose="02020603050405020304" pitchFamily="18" charset="0"/>
              </a:rPr>
              <a:t>* </a:t>
            </a:r>
            <a:r>
              <a:rPr lang="en-IN" b="1" dirty="0">
                <a:effectLst/>
                <a:latin typeface="Calibri" panose="020F0502020204030204" pitchFamily="34" charset="0"/>
                <a:ea typeface="Times New Roman" panose="02020603050405020304" pitchFamily="18" charset="0"/>
              </a:rPr>
              <a:t>SWIFT</a:t>
            </a:r>
            <a:r>
              <a:rPr lang="en-IN" dirty="0">
                <a:effectLst/>
                <a:latin typeface="Calibri" panose="020F0502020204030204" pitchFamily="34" charset="0"/>
                <a:ea typeface="Times New Roman" panose="02020603050405020304" pitchFamily="18" charset="0"/>
              </a:rPr>
              <a:t> – Object Storage Service</a:t>
            </a:r>
            <a:r>
              <a:rPr lang="en-IN" dirty="0">
                <a:latin typeface="Times New Roman" panose="02020603050405020304" pitchFamily="18" charset="0"/>
                <a:ea typeface="Times New Roman" panose="02020603050405020304" pitchFamily="18" charset="0"/>
              </a:rPr>
              <a:t>		</a:t>
            </a:r>
            <a:r>
              <a:rPr lang="en-IN" b="1" dirty="0">
                <a:latin typeface="Times New Roman" panose="02020603050405020304" pitchFamily="18" charset="0"/>
                <a:ea typeface="Times New Roman" panose="02020603050405020304" pitchFamily="18" charset="0"/>
              </a:rPr>
              <a:t>*</a:t>
            </a:r>
            <a:r>
              <a:rPr lang="en-IN" dirty="0">
                <a:latin typeface="Times New Roman" panose="02020603050405020304" pitchFamily="18" charset="0"/>
                <a:ea typeface="Times New Roman" panose="02020603050405020304" pitchFamily="18" charset="0"/>
              </a:rPr>
              <a:t> </a:t>
            </a:r>
            <a:r>
              <a:rPr lang="en-IN" b="1" dirty="0">
                <a:effectLst/>
                <a:latin typeface="Calibri" panose="020F0502020204030204" pitchFamily="34" charset="0"/>
                <a:ea typeface="Times New Roman" panose="02020603050405020304" pitchFamily="18" charset="0"/>
              </a:rPr>
              <a:t>CINDER</a:t>
            </a:r>
            <a:r>
              <a:rPr lang="en-IN" dirty="0">
                <a:effectLst/>
                <a:latin typeface="Calibri" panose="020F0502020204030204" pitchFamily="34" charset="0"/>
                <a:ea typeface="Times New Roman" panose="02020603050405020304" pitchFamily="18" charset="0"/>
              </a:rPr>
              <a:t> – Block Storage Service</a:t>
            </a:r>
            <a:endParaRPr lang="en-IN" dirty="0">
              <a:effectLst/>
              <a:latin typeface="Times New Roman" panose="02020603050405020304" pitchFamily="18" charset="0"/>
              <a:ea typeface="Times New Roman" panose="02020603050405020304" pitchFamily="18" charset="0"/>
            </a:endParaRPr>
          </a:p>
          <a:p>
            <a:pPr marL="201168" lvl="1" indent="0" algn="just">
              <a:buSzPts val="1600"/>
              <a:buNone/>
            </a:pPr>
            <a:r>
              <a:rPr lang="en-IN" dirty="0">
                <a:effectLst/>
                <a:latin typeface="Calibri" panose="020F0502020204030204" pitchFamily="34" charset="0"/>
                <a:ea typeface="Times New Roman" panose="02020603050405020304" pitchFamily="18" charset="0"/>
              </a:rPr>
              <a:t>* </a:t>
            </a:r>
            <a:r>
              <a:rPr lang="en-IN" b="1" dirty="0">
                <a:effectLst/>
                <a:latin typeface="Calibri" panose="020F0502020204030204" pitchFamily="34" charset="0"/>
                <a:ea typeface="Times New Roman" panose="02020603050405020304" pitchFamily="18" charset="0"/>
              </a:rPr>
              <a:t>KEYSTONE</a:t>
            </a:r>
            <a:r>
              <a:rPr lang="en-IN" dirty="0">
                <a:effectLst/>
                <a:latin typeface="Calibri" panose="020F0502020204030204" pitchFamily="34" charset="0"/>
                <a:ea typeface="Times New Roman" panose="02020603050405020304" pitchFamily="18" charset="0"/>
              </a:rPr>
              <a:t> – Authentication Service</a:t>
            </a:r>
            <a:r>
              <a:rPr lang="en-IN" dirty="0">
                <a:latin typeface="Times New Roman" panose="02020603050405020304" pitchFamily="18" charset="0"/>
                <a:ea typeface="Times New Roman" panose="02020603050405020304" pitchFamily="18" charset="0"/>
              </a:rPr>
              <a:t>	</a:t>
            </a:r>
            <a:r>
              <a:rPr lang="en-IN" b="1" dirty="0">
                <a:latin typeface="Times New Roman" panose="02020603050405020304" pitchFamily="18" charset="0"/>
                <a:ea typeface="Times New Roman" panose="02020603050405020304" pitchFamily="18" charset="0"/>
              </a:rPr>
              <a:t>* </a:t>
            </a:r>
            <a:r>
              <a:rPr lang="en-IN" b="1" dirty="0">
                <a:effectLst/>
                <a:latin typeface="Calibri" panose="020F0502020204030204" pitchFamily="34" charset="0"/>
                <a:ea typeface="Times New Roman" panose="02020603050405020304" pitchFamily="18" charset="0"/>
              </a:rPr>
              <a:t>GLANCE</a:t>
            </a:r>
            <a:r>
              <a:rPr lang="en-IN" dirty="0">
                <a:effectLst/>
                <a:latin typeface="Calibri" panose="020F0502020204030204" pitchFamily="34" charset="0"/>
                <a:ea typeface="Times New Roman" panose="02020603050405020304" pitchFamily="18" charset="0"/>
              </a:rPr>
              <a:t> – Image Service</a:t>
            </a:r>
            <a:endParaRPr lang="en-IN"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endParaRPr lang="en-IN" dirty="0"/>
          </a:p>
        </p:txBody>
      </p:sp>
      <p:pic>
        <p:nvPicPr>
          <p:cNvPr id="7" name="Content Placeholder 6">
            <a:extLst>
              <a:ext uri="{FF2B5EF4-FFF2-40B4-BE49-F238E27FC236}">
                <a16:creationId xmlns:a16="http://schemas.microsoft.com/office/drawing/2014/main" id="{64B6D9CA-6FB4-4DD3-A83B-A315CB8CF950}"/>
              </a:ext>
            </a:extLst>
          </p:cNvPr>
          <p:cNvPicPr>
            <a:picLocks noGrp="1" noChangeAspect="1"/>
          </p:cNvPicPr>
          <p:nvPr>
            <p:ph sz="half" idx="2"/>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301"/>
          <a:stretch/>
        </p:blipFill>
        <p:spPr>
          <a:xfrm>
            <a:off x="1043608" y="3429000"/>
            <a:ext cx="7124030" cy="2664296"/>
          </a:xfrm>
        </p:spPr>
      </p:pic>
      <p:sp>
        <p:nvSpPr>
          <p:cNvPr id="5" name="Footer Placeholder 4">
            <a:extLst>
              <a:ext uri="{FF2B5EF4-FFF2-40B4-BE49-F238E27FC236}">
                <a16:creationId xmlns:a16="http://schemas.microsoft.com/office/drawing/2014/main" id="{CDE566FE-FFDC-4D6C-A35F-CC2C299BBC79}"/>
              </a:ext>
            </a:extLst>
          </p:cNvPr>
          <p:cNvSpPr>
            <a:spLocks noGrp="1"/>
          </p:cNvSpPr>
          <p:nvPr>
            <p:ph type="ftr" sz="quarter" idx="11"/>
          </p:nvPr>
        </p:nvSpPr>
        <p:spPr/>
        <p:txBody>
          <a:bodyPr/>
          <a:lstStyle/>
          <a:p>
            <a:r>
              <a:rPr lang="en-US"/>
              <a:t>Department of ECE, Nitte Meenakshi Institute of Technology</a:t>
            </a:r>
            <a:endParaRPr lang="en-US" dirty="0"/>
          </a:p>
        </p:txBody>
      </p:sp>
    </p:spTree>
    <p:extLst>
      <p:ext uri="{BB962C8B-B14F-4D97-AF65-F5344CB8AC3E}">
        <p14:creationId xmlns:p14="http://schemas.microsoft.com/office/powerpoint/2010/main" val="2371904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1FDA-D466-49F0-BDD7-FEB0B4B16724}"/>
              </a:ext>
            </a:extLst>
          </p:cNvPr>
          <p:cNvSpPr>
            <a:spLocks noGrp="1"/>
          </p:cNvSpPr>
          <p:nvPr>
            <p:ph type="title"/>
          </p:nvPr>
        </p:nvSpPr>
        <p:spPr/>
        <p:txBody>
          <a:bodyPr>
            <a:normAutofit/>
          </a:bodyPr>
          <a:lstStyle/>
          <a:p>
            <a:pPr>
              <a:lnSpc>
                <a:spcPct val="100000"/>
              </a:lnSpc>
            </a:pPr>
            <a:r>
              <a:rPr lang="en-US" sz="6000" b="1" dirty="0"/>
              <a:t>	  Kubernetes</a:t>
            </a:r>
            <a:endParaRPr lang="en-IN" sz="6000" b="1" dirty="0"/>
          </a:p>
        </p:txBody>
      </p:sp>
      <p:sp>
        <p:nvSpPr>
          <p:cNvPr id="3" name="Content Placeholder 2">
            <a:extLst>
              <a:ext uri="{FF2B5EF4-FFF2-40B4-BE49-F238E27FC236}">
                <a16:creationId xmlns:a16="http://schemas.microsoft.com/office/drawing/2014/main" id="{3B70963C-CDB3-4C90-8F41-91FB595711BC}"/>
              </a:ext>
            </a:extLst>
          </p:cNvPr>
          <p:cNvSpPr>
            <a:spLocks noGrp="1"/>
          </p:cNvSpPr>
          <p:nvPr>
            <p:ph sz="half" idx="1"/>
          </p:nvPr>
        </p:nvSpPr>
        <p:spPr>
          <a:xfrm>
            <a:off x="822960" y="1845739"/>
            <a:ext cx="7349440" cy="4023359"/>
          </a:xfrm>
        </p:spPr>
        <p:txBody>
          <a:bodyPr/>
          <a:lstStyle/>
          <a:p>
            <a:pPr>
              <a:buFont typeface="Wingdings" panose="05000000000000000000" pitchFamily="2" charset="2"/>
              <a:buChar char="§"/>
            </a:pPr>
            <a:r>
              <a:rPr lang="en-IN" sz="1800" dirty="0">
                <a:solidFill>
                  <a:srgbClr val="222222"/>
                </a:solidFill>
                <a:effectLst/>
                <a:latin typeface="Calibri" panose="020F0502020204030204" pitchFamily="34" charset="0"/>
                <a:ea typeface="Times New Roman" panose="02020603050405020304" pitchFamily="18" charset="0"/>
              </a:rPr>
              <a:t> Kubernetes, also known as K8s, is an open-source system for automating deployment, scaling, and management of containerized applications.</a:t>
            </a:r>
          </a:p>
          <a:p>
            <a:pPr>
              <a:buFont typeface="Wingdings" panose="05000000000000000000" pitchFamily="2" charset="2"/>
              <a:buChar char="§"/>
            </a:pPr>
            <a:r>
              <a:rPr lang="en-IN" sz="1800" dirty="0">
                <a:solidFill>
                  <a:srgbClr val="222222"/>
                </a:solidFill>
                <a:latin typeface="Calibri" panose="020F0502020204030204" pitchFamily="34" charset="0"/>
                <a:ea typeface="Times New Roman" panose="02020603050405020304" pitchFamily="18" charset="0"/>
              </a:rPr>
              <a:t> </a:t>
            </a:r>
            <a:r>
              <a:rPr lang="en-US" sz="1800" dirty="0">
                <a:solidFill>
                  <a:srgbClr val="222222"/>
                </a:solidFill>
                <a:effectLst/>
                <a:latin typeface="Calibri" panose="020F0502020204030204" pitchFamily="34" charset="0"/>
                <a:ea typeface="Times New Roman" panose="02020603050405020304" pitchFamily="18" charset="0"/>
              </a:rPr>
              <a:t>Containers are similar to VMs, but they have relaxed isolation properties to share the Operating System (OS) among the applications.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Footer Placeholder 4">
            <a:extLst>
              <a:ext uri="{FF2B5EF4-FFF2-40B4-BE49-F238E27FC236}">
                <a16:creationId xmlns:a16="http://schemas.microsoft.com/office/drawing/2014/main" id="{E2574199-BFD1-4471-944C-3BDE29ED254C}"/>
              </a:ext>
            </a:extLst>
          </p:cNvPr>
          <p:cNvSpPr>
            <a:spLocks noGrp="1"/>
          </p:cNvSpPr>
          <p:nvPr>
            <p:ph type="ftr" sz="quarter" idx="11"/>
          </p:nvPr>
        </p:nvSpPr>
        <p:spPr/>
        <p:txBody>
          <a:bodyPr/>
          <a:lstStyle/>
          <a:p>
            <a:r>
              <a:rPr lang="en-US"/>
              <a:t>Department of ECE, Nitte Meenakshi Institute of Technology</a:t>
            </a:r>
            <a:endParaRPr lang="en-US" dirty="0"/>
          </a:p>
        </p:txBody>
      </p:sp>
      <p:pic>
        <p:nvPicPr>
          <p:cNvPr id="6" name="Picture 5" descr="Kubernetes Cluster Deployment | Blue Sentry IT">
            <a:extLst>
              <a:ext uri="{FF2B5EF4-FFF2-40B4-BE49-F238E27FC236}">
                <a16:creationId xmlns:a16="http://schemas.microsoft.com/office/drawing/2014/main" id="{C6095072-5A53-4A86-B084-24EDEE215787}"/>
              </a:ext>
            </a:extLst>
          </p:cNvPr>
          <p:cNvPicPr/>
          <p:nvPr/>
        </p:nvPicPr>
        <p:blipFill rotWithShape="1">
          <a:blip r:embed="rId2" cstate="print">
            <a:extLst>
              <a:ext uri="{28A0092B-C50C-407E-A947-70E740481C1C}">
                <a14:useLocalDpi xmlns:a14="http://schemas.microsoft.com/office/drawing/2010/main" val="0"/>
              </a:ext>
            </a:extLst>
          </a:blip>
          <a:srcRect l="27273" r="30202" b="30530"/>
          <a:stretch/>
        </p:blipFill>
        <p:spPr bwMode="auto">
          <a:xfrm>
            <a:off x="822960" y="656992"/>
            <a:ext cx="1300768" cy="1080371"/>
          </a:xfrm>
          <a:prstGeom prst="rect">
            <a:avLst/>
          </a:prstGeom>
          <a:noFill/>
          <a:ln>
            <a:noFill/>
          </a:ln>
        </p:spPr>
      </p:pic>
      <p:pic>
        <p:nvPicPr>
          <p:cNvPr id="8" name="Picture 7">
            <a:extLst>
              <a:ext uri="{FF2B5EF4-FFF2-40B4-BE49-F238E27FC236}">
                <a16:creationId xmlns:a16="http://schemas.microsoft.com/office/drawing/2014/main" id="{C8DC013A-486F-4669-9481-233CAE5FBFE6}"/>
              </a:ext>
            </a:extLst>
          </p:cNvPr>
          <p:cNvPicPr/>
          <p:nvPr/>
        </p:nvPicPr>
        <p:blipFill rotWithShape="1">
          <a:blip r:embed="rId3" cstate="print">
            <a:extLst>
              <a:ext uri="{28A0092B-C50C-407E-A947-70E740481C1C}">
                <a14:useLocalDpi xmlns:a14="http://schemas.microsoft.com/office/drawing/2010/main" val="0"/>
              </a:ext>
            </a:extLst>
          </a:blip>
          <a:srcRect t="6459" b="8626"/>
          <a:stretch/>
        </p:blipFill>
        <p:spPr bwMode="auto">
          <a:xfrm>
            <a:off x="838840" y="3212976"/>
            <a:ext cx="7349440" cy="28440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021307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DE2A-6EC7-4BBA-A9DD-AE2ED2FA013E}"/>
              </a:ext>
            </a:extLst>
          </p:cNvPr>
          <p:cNvSpPr>
            <a:spLocks noGrp="1"/>
          </p:cNvSpPr>
          <p:nvPr>
            <p:ph type="title"/>
          </p:nvPr>
        </p:nvSpPr>
        <p:spPr>
          <a:xfrm>
            <a:off x="822960" y="286607"/>
            <a:ext cx="7853496" cy="1450757"/>
          </a:xfrm>
        </p:spPr>
        <p:txBody>
          <a:bodyPr>
            <a:normAutofit/>
          </a:bodyPr>
          <a:lstStyle/>
          <a:p>
            <a:r>
              <a:rPr lang="en-IN" sz="4800" dirty="0"/>
              <a:t>Kubernetes Cluster Architecture</a:t>
            </a:r>
            <a:endParaRPr lang="en-IN" dirty="0"/>
          </a:p>
        </p:txBody>
      </p:sp>
      <p:sp>
        <p:nvSpPr>
          <p:cNvPr id="5" name="Footer Placeholder 4">
            <a:extLst>
              <a:ext uri="{FF2B5EF4-FFF2-40B4-BE49-F238E27FC236}">
                <a16:creationId xmlns:a16="http://schemas.microsoft.com/office/drawing/2014/main" id="{44544A0F-7363-4C6E-B1CA-ABC22D89DA3D}"/>
              </a:ext>
            </a:extLst>
          </p:cNvPr>
          <p:cNvSpPr>
            <a:spLocks noGrp="1"/>
          </p:cNvSpPr>
          <p:nvPr>
            <p:ph type="ftr" sz="quarter" idx="11"/>
          </p:nvPr>
        </p:nvSpPr>
        <p:spPr/>
        <p:txBody>
          <a:bodyPr/>
          <a:lstStyle/>
          <a:p>
            <a:r>
              <a:rPr lang="en-US"/>
              <a:t>Department of ECE, Nitte Meenakshi Institute of Technology</a:t>
            </a:r>
            <a:endParaRPr lang="en-US" dirty="0"/>
          </a:p>
        </p:txBody>
      </p:sp>
      <p:pic>
        <p:nvPicPr>
          <p:cNvPr id="6" name="Content Placeholder 5">
            <a:extLst>
              <a:ext uri="{FF2B5EF4-FFF2-40B4-BE49-F238E27FC236}">
                <a16:creationId xmlns:a16="http://schemas.microsoft.com/office/drawing/2014/main" id="{E9D86136-1095-4D86-A127-7A2BE6BF3A33}"/>
              </a:ext>
            </a:extLst>
          </p:cNvPr>
          <p:cNvPicPr>
            <a:picLocks noGrp="1"/>
          </p:cNvPicPr>
          <p:nvPr>
            <p:ph sz="half" idx="1"/>
          </p:nvPr>
        </p:nvPicPr>
        <p:blipFill rotWithShape="1">
          <a:blip r:embed="rId2" cstate="print">
            <a:extLst>
              <a:ext uri="{28A0092B-C50C-407E-A947-70E740481C1C}">
                <a14:useLocalDpi xmlns:a14="http://schemas.microsoft.com/office/drawing/2010/main" val="0"/>
              </a:ext>
            </a:extLst>
          </a:blip>
          <a:srcRect t="1350" b="-5203"/>
          <a:stretch/>
        </p:blipFill>
        <p:spPr bwMode="auto">
          <a:xfrm>
            <a:off x="822960" y="2060848"/>
            <a:ext cx="7589520" cy="38164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41077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FDDE-48A5-4F15-88DC-5253F396188D}"/>
              </a:ext>
            </a:extLst>
          </p:cNvPr>
          <p:cNvSpPr>
            <a:spLocks noGrp="1"/>
          </p:cNvSpPr>
          <p:nvPr>
            <p:ph type="title"/>
          </p:nvPr>
        </p:nvSpPr>
        <p:spPr>
          <a:xfrm>
            <a:off x="822960" y="286608"/>
            <a:ext cx="7637472" cy="1300286"/>
          </a:xfrm>
        </p:spPr>
        <p:txBody>
          <a:bodyPr>
            <a:normAutofit/>
          </a:bodyPr>
          <a:lstStyle/>
          <a:p>
            <a:r>
              <a:rPr lang="en-US" sz="4600" dirty="0"/>
              <a:t>Kubernetes Workload Resources</a:t>
            </a:r>
            <a:endParaRPr lang="en-IN" sz="4600" dirty="0"/>
          </a:p>
        </p:txBody>
      </p:sp>
      <p:graphicFrame>
        <p:nvGraphicFramePr>
          <p:cNvPr id="6" name="Content Placeholder 5">
            <a:extLst>
              <a:ext uri="{FF2B5EF4-FFF2-40B4-BE49-F238E27FC236}">
                <a16:creationId xmlns:a16="http://schemas.microsoft.com/office/drawing/2014/main" id="{C153BB07-281F-4923-A181-C19E580C5A6C}"/>
              </a:ext>
            </a:extLst>
          </p:cNvPr>
          <p:cNvGraphicFramePr>
            <a:graphicFrameLocks noGrp="1"/>
          </p:cNvGraphicFramePr>
          <p:nvPr>
            <p:ph sz="half" idx="2"/>
            <p:extLst>
              <p:ext uri="{D42A27DB-BD31-4B8C-83A1-F6EECF244321}">
                <p14:modId xmlns:p14="http://schemas.microsoft.com/office/powerpoint/2010/main" val="1905600913"/>
              </p:ext>
            </p:extLst>
          </p:nvPr>
        </p:nvGraphicFramePr>
        <p:xfrm>
          <a:off x="822960" y="1844824"/>
          <a:ext cx="7997512" cy="4464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69F11B7D-050B-4182-AB94-3E48D214B7EC}"/>
              </a:ext>
            </a:extLst>
          </p:cNvPr>
          <p:cNvSpPr>
            <a:spLocks noGrp="1"/>
          </p:cNvSpPr>
          <p:nvPr>
            <p:ph type="ftr" sz="quarter" idx="11"/>
          </p:nvPr>
        </p:nvSpPr>
        <p:spPr/>
        <p:txBody>
          <a:bodyPr/>
          <a:lstStyle/>
          <a:p>
            <a:r>
              <a:rPr lang="en-US"/>
              <a:t>Department of ECE, Nitte Meenakshi Institute of Technology</a:t>
            </a:r>
            <a:endParaRPr lang="en-US" dirty="0"/>
          </a:p>
        </p:txBody>
      </p:sp>
    </p:spTree>
    <p:extLst>
      <p:ext uri="{BB962C8B-B14F-4D97-AF65-F5344CB8AC3E}">
        <p14:creationId xmlns:p14="http://schemas.microsoft.com/office/powerpoint/2010/main" val="412801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43FD-564F-4D66-8ADA-01CC5E68498A}"/>
              </a:ext>
            </a:extLst>
          </p:cNvPr>
          <p:cNvSpPr>
            <a:spLocks noGrp="1"/>
          </p:cNvSpPr>
          <p:nvPr>
            <p:ph type="title"/>
          </p:nvPr>
        </p:nvSpPr>
        <p:spPr>
          <a:xfrm>
            <a:off x="822960" y="286607"/>
            <a:ext cx="7709480" cy="1450757"/>
          </a:xfrm>
        </p:spPr>
        <p:txBody>
          <a:bodyPr/>
          <a:lstStyle/>
          <a:p>
            <a:r>
              <a:rPr lang="en-US" dirty="0"/>
              <a:t>Kubernetes Network Resources</a:t>
            </a:r>
            <a:endParaRPr lang="en-IN" dirty="0"/>
          </a:p>
        </p:txBody>
      </p:sp>
      <p:graphicFrame>
        <p:nvGraphicFramePr>
          <p:cNvPr id="8" name="Content Placeholder 7">
            <a:extLst>
              <a:ext uri="{FF2B5EF4-FFF2-40B4-BE49-F238E27FC236}">
                <a16:creationId xmlns:a16="http://schemas.microsoft.com/office/drawing/2014/main" id="{B562CC18-A60F-4393-838C-7285CE728AA4}"/>
              </a:ext>
            </a:extLst>
          </p:cNvPr>
          <p:cNvGraphicFramePr>
            <a:graphicFrameLocks noGrp="1"/>
          </p:cNvGraphicFramePr>
          <p:nvPr>
            <p:ph sz="half" idx="1"/>
            <p:extLst>
              <p:ext uri="{D42A27DB-BD31-4B8C-83A1-F6EECF244321}">
                <p14:modId xmlns:p14="http://schemas.microsoft.com/office/powerpoint/2010/main" val="3696808976"/>
              </p:ext>
            </p:extLst>
          </p:nvPr>
        </p:nvGraphicFramePr>
        <p:xfrm>
          <a:off x="4521584" y="1882521"/>
          <a:ext cx="4276180" cy="2312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149D8D46-0922-475B-9B08-51CFAEF2C3CA}"/>
              </a:ext>
            </a:extLst>
          </p:cNvPr>
          <p:cNvSpPr>
            <a:spLocks noGrp="1"/>
          </p:cNvSpPr>
          <p:nvPr>
            <p:ph sz="half" idx="2"/>
          </p:nvPr>
        </p:nvSpPr>
        <p:spPr>
          <a:xfrm>
            <a:off x="604771" y="1882521"/>
            <a:ext cx="3916814" cy="2241904"/>
          </a:xfrm>
        </p:spPr>
        <p:txBody>
          <a:bodyPr>
            <a:normAutofit lnSpcReduction="10000"/>
          </a:bodyPr>
          <a:lstStyle/>
          <a:p>
            <a:pPr>
              <a:lnSpc>
                <a:spcPct val="115000"/>
              </a:lnSpc>
              <a:spcBef>
                <a:spcPts val="1200"/>
              </a:spcBef>
            </a:pPr>
            <a:r>
              <a:rPr lang="en-US" sz="2400" b="1" kern="0" dirty="0">
                <a:solidFill>
                  <a:srgbClr val="222222"/>
                </a:solidFill>
                <a:effectLst/>
                <a:ea typeface="Times New Roman" panose="02020603050405020304" pitchFamily="18" charset="0"/>
                <a:cs typeface="Times New Roman" panose="02020603050405020304" pitchFamily="18" charset="0"/>
              </a:rPr>
              <a:t>Service</a:t>
            </a:r>
            <a:endParaRPr lang="en-IN" sz="2400" b="1" kern="0" dirty="0">
              <a:solidFill>
                <a:srgbClr val="365F91"/>
              </a:solidFill>
              <a:effectLst/>
              <a:ea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dirty="0">
                <a:solidFill>
                  <a:srgbClr val="222222"/>
                </a:solidFill>
                <a:effectLst/>
                <a:latin typeface="Calibri" panose="020F0502020204030204" pitchFamily="34" charset="0"/>
                <a:ea typeface="Times New Roman" panose="02020603050405020304" pitchFamily="18" charset="0"/>
              </a:rPr>
              <a:t>An abstract way to expose an application running on a set of </a:t>
            </a:r>
            <a:r>
              <a:rPr lang="en-US"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Pods</a:t>
            </a:r>
            <a:r>
              <a:rPr lang="en-US" dirty="0">
                <a:solidFill>
                  <a:srgbClr val="222222"/>
                </a:solidFill>
                <a:effectLst/>
                <a:latin typeface="Calibri" panose="020F0502020204030204" pitchFamily="34" charset="0"/>
                <a:ea typeface="Times New Roman" panose="02020603050405020304" pitchFamily="18" charset="0"/>
              </a:rPr>
              <a:t> as a network service.</a:t>
            </a:r>
          </a:p>
          <a:p>
            <a:pPr lvl="1" algn="just">
              <a:buFont typeface="Wingdings" panose="05000000000000000000" pitchFamily="2" charset="2"/>
              <a:buChar char="§"/>
            </a:pPr>
            <a:r>
              <a:rPr lang="en-US" dirty="0">
                <a:solidFill>
                  <a:srgbClr val="222222"/>
                </a:solidFill>
                <a:effectLst/>
                <a:latin typeface="Calibri" panose="020F0502020204030204" pitchFamily="34" charset="0"/>
                <a:ea typeface="Times New Roman" panose="02020603050405020304" pitchFamily="18" charset="0"/>
              </a:rPr>
              <a:t>Kubernetes gives Pods their own IP addresses and a single DNS name for a set of Pods, and can load-balance across them.</a:t>
            </a:r>
            <a:endParaRPr lang="en-IN" dirty="0"/>
          </a:p>
        </p:txBody>
      </p:sp>
      <p:sp>
        <p:nvSpPr>
          <p:cNvPr id="5" name="Footer Placeholder 4">
            <a:extLst>
              <a:ext uri="{FF2B5EF4-FFF2-40B4-BE49-F238E27FC236}">
                <a16:creationId xmlns:a16="http://schemas.microsoft.com/office/drawing/2014/main" id="{FF6DC5BB-0C0D-4A07-89DF-19A2B03F954E}"/>
              </a:ext>
            </a:extLst>
          </p:cNvPr>
          <p:cNvSpPr>
            <a:spLocks noGrp="1"/>
          </p:cNvSpPr>
          <p:nvPr>
            <p:ph type="ftr" sz="quarter" idx="11"/>
          </p:nvPr>
        </p:nvSpPr>
        <p:spPr/>
        <p:txBody>
          <a:bodyPr/>
          <a:lstStyle/>
          <a:p>
            <a:r>
              <a:rPr lang="en-US"/>
              <a:t>Department of ECE, Nitte Meenakshi Institute of Technology</a:t>
            </a:r>
            <a:endParaRPr lang="en-US" dirty="0"/>
          </a:p>
        </p:txBody>
      </p:sp>
      <p:sp>
        <p:nvSpPr>
          <p:cNvPr id="9" name="Content Placeholder 3">
            <a:extLst>
              <a:ext uri="{FF2B5EF4-FFF2-40B4-BE49-F238E27FC236}">
                <a16:creationId xmlns:a16="http://schemas.microsoft.com/office/drawing/2014/main" id="{AC6C47CA-4B79-44EC-868E-CCC19033C314}"/>
              </a:ext>
            </a:extLst>
          </p:cNvPr>
          <p:cNvSpPr txBox="1">
            <a:spLocks/>
          </p:cNvSpPr>
          <p:nvPr/>
        </p:nvSpPr>
        <p:spPr>
          <a:xfrm>
            <a:off x="794973" y="4124425"/>
            <a:ext cx="7997512" cy="27335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lnSpc>
                <a:spcPct val="115000"/>
              </a:lnSpc>
              <a:spcBef>
                <a:spcPts val="200"/>
              </a:spcBef>
              <a:buFont typeface="+mj-lt"/>
              <a:buAutoNum type="arabicPeriod"/>
            </a:pP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Type </a:t>
            </a:r>
            <a:r>
              <a:rPr lang="en-US" sz="1800" b="1"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NodePort</a:t>
            </a:r>
            <a:endParaRPr lang="en-IN"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1800" dirty="0">
                <a:solidFill>
                  <a:srgbClr val="222222"/>
                </a:solidFill>
                <a:effectLst/>
                <a:latin typeface="Calibri" panose="020F0502020204030204" pitchFamily="34" charset="0"/>
                <a:ea typeface="Times New Roman" panose="02020603050405020304" pitchFamily="18" charset="0"/>
              </a:rPr>
              <a:t>Using a </a:t>
            </a:r>
            <a:r>
              <a:rPr lang="en-US" sz="1800" dirty="0" err="1">
                <a:solidFill>
                  <a:srgbClr val="222222"/>
                </a:solidFill>
                <a:effectLst/>
                <a:latin typeface="Calibri" panose="020F0502020204030204" pitchFamily="34" charset="0"/>
                <a:ea typeface="Times New Roman" panose="02020603050405020304" pitchFamily="18" charset="0"/>
              </a:rPr>
              <a:t>NodePort</a:t>
            </a:r>
            <a:r>
              <a:rPr lang="en-US" sz="1800" dirty="0">
                <a:solidFill>
                  <a:srgbClr val="222222"/>
                </a:solidFill>
                <a:effectLst/>
                <a:latin typeface="Calibri" panose="020F0502020204030204" pitchFamily="34" charset="0"/>
                <a:ea typeface="Times New Roman" panose="02020603050405020304" pitchFamily="18" charset="0"/>
              </a:rPr>
              <a:t> gives you the freedom to set up your own load balancing solution, to configure environments that are not fully supported by Kubernetes, or even to just expose one or more node’s IPs directly.</a:t>
            </a:r>
          </a:p>
          <a:p>
            <a:pPr marL="342900" indent="-342900">
              <a:lnSpc>
                <a:spcPct val="115000"/>
              </a:lnSpc>
              <a:spcBef>
                <a:spcPts val="200"/>
              </a:spcBef>
              <a:buFont typeface="+mj-lt"/>
              <a:buAutoNum type="arabicPeriod"/>
            </a:pPr>
            <a:r>
              <a:rPr lang="en-US" sz="1800" b="1" dirty="0">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Type </a:t>
            </a:r>
            <a:r>
              <a:rPr lang="en-US" sz="1800" b="1" dirty="0" err="1">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LoadBalancer</a:t>
            </a:r>
            <a:endParaRPr lang="en-IN"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1800" dirty="0">
                <a:solidFill>
                  <a:srgbClr val="222222"/>
                </a:solidFill>
                <a:effectLst/>
                <a:latin typeface="Calibri" panose="020F0502020204030204" pitchFamily="34" charset="0"/>
                <a:ea typeface="Times New Roman" panose="02020603050405020304" pitchFamily="18" charset="0"/>
              </a:rPr>
              <a:t>On cloud providers which support external load balancers, setting the type field to </a:t>
            </a:r>
            <a:r>
              <a:rPr lang="en-US" sz="1800" dirty="0" err="1">
                <a:solidFill>
                  <a:srgbClr val="222222"/>
                </a:solidFill>
                <a:effectLst/>
                <a:latin typeface="Calibri" panose="020F0502020204030204" pitchFamily="34" charset="0"/>
                <a:ea typeface="Times New Roman" panose="02020603050405020304" pitchFamily="18" charset="0"/>
              </a:rPr>
              <a:t>LoadBalancer</a:t>
            </a:r>
            <a:r>
              <a:rPr lang="en-US" sz="1800" dirty="0">
                <a:solidFill>
                  <a:srgbClr val="222222"/>
                </a:solidFill>
                <a:effectLst/>
                <a:latin typeface="Calibri" panose="020F0502020204030204" pitchFamily="34" charset="0"/>
                <a:ea typeface="Times New Roman" panose="02020603050405020304" pitchFamily="18" charset="0"/>
              </a:rPr>
              <a:t> provisions a load balancer for your Service.</a:t>
            </a:r>
            <a:endParaRPr lang="en-IN" sz="16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154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7A53-902D-4FCF-981C-E096231316C3}"/>
              </a:ext>
            </a:extLst>
          </p:cNvPr>
          <p:cNvSpPr>
            <a:spLocks noGrp="1"/>
          </p:cNvSpPr>
          <p:nvPr>
            <p:ph type="title"/>
          </p:nvPr>
        </p:nvSpPr>
        <p:spPr/>
        <p:txBody>
          <a:bodyPr/>
          <a:lstStyle/>
          <a:p>
            <a:r>
              <a:rPr lang="en-IN" dirty="0"/>
              <a:t>Kubernetes Storage Resources</a:t>
            </a:r>
          </a:p>
        </p:txBody>
      </p:sp>
      <p:pic>
        <p:nvPicPr>
          <p:cNvPr id="7" name="Content Placeholder 6">
            <a:extLst>
              <a:ext uri="{FF2B5EF4-FFF2-40B4-BE49-F238E27FC236}">
                <a16:creationId xmlns:a16="http://schemas.microsoft.com/office/drawing/2014/main" id="{7D1DF492-3A69-4EB0-9BAD-2B70762E6E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1999" y="2060848"/>
            <a:ext cx="4392489" cy="3600400"/>
          </a:xfrm>
        </p:spPr>
      </p:pic>
      <p:sp>
        <p:nvSpPr>
          <p:cNvPr id="5" name="Footer Placeholder 4">
            <a:extLst>
              <a:ext uri="{FF2B5EF4-FFF2-40B4-BE49-F238E27FC236}">
                <a16:creationId xmlns:a16="http://schemas.microsoft.com/office/drawing/2014/main" id="{BCE1D9C2-9E74-438A-9EE1-F5D122B78246}"/>
              </a:ext>
            </a:extLst>
          </p:cNvPr>
          <p:cNvSpPr>
            <a:spLocks noGrp="1"/>
          </p:cNvSpPr>
          <p:nvPr>
            <p:ph type="ftr" sz="quarter" idx="11"/>
          </p:nvPr>
        </p:nvSpPr>
        <p:spPr/>
        <p:txBody>
          <a:bodyPr/>
          <a:lstStyle/>
          <a:p>
            <a:r>
              <a:rPr lang="en-US"/>
              <a:t>Department of ECE, Nitte Meenakshi Institute of Technology</a:t>
            </a:r>
            <a:endParaRPr lang="en-US" dirty="0"/>
          </a:p>
        </p:txBody>
      </p:sp>
      <p:sp>
        <p:nvSpPr>
          <p:cNvPr id="6" name="Content Placeholder 3">
            <a:extLst>
              <a:ext uri="{FF2B5EF4-FFF2-40B4-BE49-F238E27FC236}">
                <a16:creationId xmlns:a16="http://schemas.microsoft.com/office/drawing/2014/main" id="{A5300D35-D8D3-46B4-B6B2-292C1724D0D1}"/>
              </a:ext>
            </a:extLst>
          </p:cNvPr>
          <p:cNvSpPr>
            <a:spLocks noGrp="1"/>
          </p:cNvSpPr>
          <p:nvPr>
            <p:ph sz="half" idx="2"/>
          </p:nvPr>
        </p:nvSpPr>
        <p:spPr>
          <a:xfrm>
            <a:off x="604770" y="1882520"/>
            <a:ext cx="3967229" cy="4066759"/>
          </a:xfrm>
        </p:spPr>
        <p:txBody>
          <a:bodyPr>
            <a:normAutofit/>
          </a:bodyPr>
          <a:lstStyle/>
          <a:p>
            <a:pPr>
              <a:lnSpc>
                <a:spcPct val="115000"/>
              </a:lnSpc>
              <a:spcBef>
                <a:spcPts val="1200"/>
              </a:spcBef>
            </a:pPr>
            <a:r>
              <a:rPr lang="en-US" sz="1800" b="1" kern="0" dirty="0" err="1">
                <a:solidFill>
                  <a:srgbClr val="222222"/>
                </a:solidFill>
                <a:effectLst/>
                <a:ea typeface="Times New Roman" panose="02020603050405020304" pitchFamily="18" charset="0"/>
                <a:cs typeface="Times New Roman" panose="02020603050405020304" pitchFamily="18" charset="0"/>
              </a:rPr>
              <a:t>PersistentVolume</a:t>
            </a:r>
            <a:r>
              <a:rPr lang="en-US" sz="1800" b="1" kern="0" dirty="0">
                <a:solidFill>
                  <a:srgbClr val="222222"/>
                </a:solidFill>
                <a:effectLst/>
                <a:ea typeface="Times New Roman" panose="02020603050405020304" pitchFamily="18" charset="0"/>
                <a:cs typeface="Times New Roman" panose="02020603050405020304" pitchFamily="18" charset="0"/>
              </a:rPr>
              <a:t> (PV)</a:t>
            </a:r>
            <a:endParaRPr lang="en-IN" sz="1800" b="1" kern="0" dirty="0">
              <a:solidFill>
                <a:srgbClr val="365F91"/>
              </a:solidFill>
              <a:effectLst/>
              <a:ea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a:solidFill>
                  <a:srgbClr val="222222"/>
                </a:solidFill>
                <a:effectLst/>
                <a:latin typeface="Calibri" panose="020F0502020204030204" pitchFamily="34" charset="0"/>
                <a:ea typeface="Times New Roman" panose="02020603050405020304" pitchFamily="18" charset="0"/>
              </a:rPr>
              <a:t>A </a:t>
            </a:r>
            <a:r>
              <a:rPr lang="en-US" dirty="0" err="1">
                <a:solidFill>
                  <a:srgbClr val="222222"/>
                </a:solidFill>
                <a:effectLst/>
                <a:latin typeface="Calibri" panose="020F0502020204030204" pitchFamily="34" charset="0"/>
                <a:ea typeface="Times New Roman" panose="02020603050405020304" pitchFamily="18" charset="0"/>
              </a:rPr>
              <a:t>PersistentVolume</a:t>
            </a:r>
            <a:r>
              <a:rPr lang="en-US" dirty="0">
                <a:solidFill>
                  <a:srgbClr val="222222"/>
                </a:solidFill>
                <a:effectLst/>
                <a:latin typeface="Calibri" panose="020F0502020204030204" pitchFamily="34" charset="0"/>
                <a:ea typeface="Times New Roman" panose="02020603050405020304" pitchFamily="18" charset="0"/>
              </a:rPr>
              <a:t> (PV) is a piece of storage in the cluster that has been provisioned by an administrator or dynamically provisioned using Storage Classes. </a:t>
            </a:r>
          </a:p>
          <a:p>
            <a:pPr marL="0" indent="0">
              <a:buNone/>
            </a:pPr>
            <a:r>
              <a:rPr lang="en-US" dirty="0">
                <a:solidFill>
                  <a:srgbClr val="222222"/>
                </a:solidFill>
                <a:effectLst/>
                <a:latin typeface="Calibri" panose="020F0502020204030204" pitchFamily="34" charset="0"/>
                <a:ea typeface="Times New Roman" panose="02020603050405020304" pitchFamily="18" charset="0"/>
              </a:rPr>
              <a:t> </a:t>
            </a:r>
            <a:r>
              <a:rPr lang="en-US" sz="1800" b="1" dirty="0" err="1">
                <a:solidFill>
                  <a:srgbClr val="222222"/>
                </a:solidFill>
                <a:effectLst/>
                <a:latin typeface="Calibri" panose="020F0502020204030204" pitchFamily="34" charset="0"/>
                <a:ea typeface="Times New Roman" panose="02020603050405020304" pitchFamily="18" charset="0"/>
              </a:rPr>
              <a:t>PersistentVolumeClaim</a:t>
            </a:r>
            <a:r>
              <a:rPr lang="en-US" sz="1800" b="1" dirty="0">
                <a:solidFill>
                  <a:srgbClr val="222222"/>
                </a:solidFill>
                <a:effectLst/>
                <a:latin typeface="Calibri" panose="020F0502020204030204" pitchFamily="34" charset="0"/>
                <a:ea typeface="Times New Roman" panose="02020603050405020304" pitchFamily="18" charset="0"/>
              </a:rPr>
              <a:t> (PVC)</a:t>
            </a:r>
          </a:p>
          <a:p>
            <a:pPr lvl="1">
              <a:buFont typeface="Wingdings" panose="05000000000000000000" pitchFamily="2" charset="2"/>
              <a:buChar char="§"/>
            </a:pPr>
            <a:r>
              <a:rPr lang="en-US" dirty="0">
                <a:solidFill>
                  <a:srgbClr val="222222"/>
                </a:solidFill>
                <a:effectLst/>
                <a:latin typeface="Calibri" panose="020F0502020204030204" pitchFamily="34" charset="0"/>
                <a:ea typeface="Times New Roman" panose="02020603050405020304" pitchFamily="18" charset="0"/>
              </a:rPr>
              <a:t>A </a:t>
            </a:r>
            <a:r>
              <a:rPr lang="en-US" dirty="0" err="1">
                <a:solidFill>
                  <a:srgbClr val="222222"/>
                </a:solidFill>
                <a:effectLst/>
                <a:latin typeface="Calibri" panose="020F0502020204030204" pitchFamily="34" charset="0"/>
                <a:ea typeface="Times New Roman" panose="02020603050405020304" pitchFamily="18" charset="0"/>
              </a:rPr>
              <a:t>PersistentVolumeClaim</a:t>
            </a:r>
            <a:r>
              <a:rPr lang="en-US" dirty="0">
                <a:solidFill>
                  <a:srgbClr val="222222"/>
                </a:solidFill>
                <a:effectLst/>
                <a:latin typeface="Calibri" panose="020F0502020204030204" pitchFamily="34" charset="0"/>
                <a:ea typeface="Times New Roman" panose="02020603050405020304" pitchFamily="18" charset="0"/>
              </a:rPr>
              <a:t> (PVC) is a request for storage by a user. It is similar to a Pod. Pods consume node resources and PVCs consume PV resources. Claims can request specific size and access modes </a:t>
            </a:r>
          </a:p>
        </p:txBody>
      </p:sp>
    </p:spTree>
    <p:extLst>
      <p:ext uri="{BB962C8B-B14F-4D97-AF65-F5344CB8AC3E}">
        <p14:creationId xmlns:p14="http://schemas.microsoft.com/office/powerpoint/2010/main" val="32077692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5CB3-352F-4BC7-980F-12DE1DF8A05B}"/>
              </a:ext>
            </a:extLst>
          </p:cNvPr>
          <p:cNvSpPr>
            <a:spLocks noGrp="1"/>
          </p:cNvSpPr>
          <p:nvPr>
            <p:ph type="title"/>
          </p:nvPr>
        </p:nvSpPr>
        <p:spPr>
          <a:xfrm>
            <a:off x="822960" y="33085"/>
            <a:ext cx="7543800" cy="1704280"/>
          </a:xfrm>
        </p:spPr>
        <p:txBody>
          <a:bodyPr>
            <a:normAutofit/>
          </a:bodyPr>
          <a:lstStyle/>
          <a:p>
            <a:pPr>
              <a:lnSpc>
                <a:spcPct val="100000"/>
              </a:lnSpc>
            </a:pPr>
            <a:r>
              <a:rPr lang="en-IN" dirty="0"/>
              <a:t>Cloud Automation using </a:t>
            </a:r>
            <a:br>
              <a:rPr lang="en-IN" dirty="0"/>
            </a:br>
            <a:endParaRPr lang="en-IN" dirty="0"/>
          </a:p>
        </p:txBody>
      </p:sp>
      <p:sp>
        <p:nvSpPr>
          <p:cNvPr id="4" name="Content Placeholder 3">
            <a:extLst>
              <a:ext uri="{FF2B5EF4-FFF2-40B4-BE49-F238E27FC236}">
                <a16:creationId xmlns:a16="http://schemas.microsoft.com/office/drawing/2014/main" id="{F9C026E2-29E3-4903-ACF4-192455E031BA}"/>
              </a:ext>
            </a:extLst>
          </p:cNvPr>
          <p:cNvSpPr>
            <a:spLocks noGrp="1"/>
          </p:cNvSpPr>
          <p:nvPr>
            <p:ph sz="half" idx="2"/>
          </p:nvPr>
        </p:nvSpPr>
        <p:spPr>
          <a:xfrm>
            <a:off x="899592" y="1940744"/>
            <a:ext cx="7467167" cy="1704280"/>
          </a:xfrm>
        </p:spPr>
        <p:txBody>
          <a:bodyPr>
            <a:normAutofit lnSpcReduction="10000"/>
          </a:bodyPr>
          <a:lstStyle/>
          <a:p>
            <a:pPr algn="just">
              <a:buFont typeface="Wingdings" panose="05000000000000000000" pitchFamily="2" charset="2"/>
              <a:buChar char="§"/>
            </a:pPr>
            <a:r>
              <a:rPr lang="en-US" sz="1800" spc="15" dirty="0">
                <a:solidFill>
                  <a:srgbClr val="000000"/>
                </a:solidFill>
                <a:effectLst/>
                <a:latin typeface="Calibri" panose="020F0502020204030204" pitchFamily="34" charset="0"/>
                <a:ea typeface="Times New Roman" panose="02020603050405020304" pitchFamily="18" charset="0"/>
              </a:rPr>
              <a:t> Terraform is an open-source infrastructure as code software tool that provides a consistent CLI workflow to manage hundreds of cloud services. It </a:t>
            </a:r>
            <a:r>
              <a:rPr lang="en-IN" sz="1800" spc="10" dirty="0">
                <a:solidFill>
                  <a:srgbClr val="1D1E23"/>
                </a:solidFill>
                <a:effectLst/>
                <a:latin typeface="Calibri" panose="020F0502020204030204" pitchFamily="34" charset="0"/>
                <a:ea typeface="Times New Roman" panose="02020603050405020304" pitchFamily="18" charset="0"/>
              </a:rPr>
              <a:t>is a tool for building, changing, and versioning infrastructure safely and efficiently. </a:t>
            </a:r>
          </a:p>
          <a:p>
            <a:pPr algn="just">
              <a:buFont typeface="Wingdings" panose="05000000000000000000" pitchFamily="2" charset="2"/>
              <a:buChar char="§"/>
            </a:pPr>
            <a:r>
              <a:rPr lang="en-IN" sz="1800" spc="10" dirty="0">
                <a:solidFill>
                  <a:srgbClr val="1D1E23"/>
                </a:solidFill>
                <a:effectLst/>
                <a:latin typeface="Calibri" panose="020F0502020204030204" pitchFamily="34" charset="0"/>
                <a:ea typeface="Times New Roman" panose="02020603050405020304" pitchFamily="18" charset="0"/>
              </a:rPr>
              <a:t> Terraform generates an execution plan describing what it will do to reach the desired state, and then executes it to build the described infrastructure.</a:t>
            </a:r>
          </a:p>
        </p:txBody>
      </p:sp>
      <p:sp>
        <p:nvSpPr>
          <p:cNvPr id="5" name="Footer Placeholder 4">
            <a:extLst>
              <a:ext uri="{FF2B5EF4-FFF2-40B4-BE49-F238E27FC236}">
                <a16:creationId xmlns:a16="http://schemas.microsoft.com/office/drawing/2014/main" id="{363EDD84-EE76-4CBB-923D-27D24872ECD0}"/>
              </a:ext>
            </a:extLst>
          </p:cNvPr>
          <p:cNvSpPr>
            <a:spLocks noGrp="1"/>
          </p:cNvSpPr>
          <p:nvPr>
            <p:ph type="ftr" sz="quarter" idx="11"/>
          </p:nvPr>
        </p:nvSpPr>
        <p:spPr/>
        <p:txBody>
          <a:bodyPr/>
          <a:lstStyle/>
          <a:p>
            <a:r>
              <a:rPr lang="en-US"/>
              <a:t>Department of ECE, Nitte Meenakshi Institute of Technology</a:t>
            </a:r>
            <a:endParaRPr lang="en-US" dirty="0"/>
          </a:p>
        </p:txBody>
      </p:sp>
      <p:pic>
        <p:nvPicPr>
          <p:cNvPr id="6" name="Picture 5" descr="Terraform-Logo | Startup logo, Data map, Logos">
            <a:extLst>
              <a:ext uri="{FF2B5EF4-FFF2-40B4-BE49-F238E27FC236}">
                <a16:creationId xmlns:a16="http://schemas.microsoft.com/office/drawing/2014/main" id="{E9B624DD-BBA9-4E05-B386-1D555C7FB79F}"/>
              </a:ext>
            </a:extLst>
          </p:cNvPr>
          <p:cNvPicPr/>
          <p:nvPr/>
        </p:nvPicPr>
        <p:blipFill rotWithShape="1">
          <a:blip r:embed="rId2">
            <a:extLst>
              <a:ext uri="{28A0092B-C50C-407E-A947-70E740481C1C}">
                <a14:useLocalDpi xmlns:a14="http://schemas.microsoft.com/office/drawing/2010/main" val="0"/>
              </a:ext>
            </a:extLst>
          </a:blip>
          <a:srcRect l="34998" t="36834" b="28952"/>
          <a:stretch/>
        </p:blipFill>
        <p:spPr bwMode="auto">
          <a:xfrm>
            <a:off x="1909350" y="988902"/>
            <a:ext cx="3209702" cy="843272"/>
          </a:xfrm>
          <a:prstGeom prst="rect">
            <a:avLst/>
          </a:prstGeom>
          <a:noFill/>
          <a:ln>
            <a:noFill/>
          </a:ln>
        </p:spPr>
      </p:pic>
      <p:pic>
        <p:nvPicPr>
          <p:cNvPr id="7" name="Picture 6" descr="Terraform-Logo | Startup logo, Data map, Logos">
            <a:extLst>
              <a:ext uri="{FF2B5EF4-FFF2-40B4-BE49-F238E27FC236}">
                <a16:creationId xmlns:a16="http://schemas.microsoft.com/office/drawing/2014/main" id="{3B8CB817-6F2C-4CAE-B279-B5F2C8297D69}"/>
              </a:ext>
            </a:extLst>
          </p:cNvPr>
          <p:cNvPicPr/>
          <p:nvPr/>
        </p:nvPicPr>
        <p:blipFill rotWithShape="1">
          <a:blip r:embed="rId2">
            <a:extLst>
              <a:ext uri="{28A0092B-C50C-407E-A947-70E740481C1C}">
                <a14:useLocalDpi xmlns:a14="http://schemas.microsoft.com/office/drawing/2010/main" val="0"/>
              </a:ext>
            </a:extLst>
          </a:blip>
          <a:srcRect l="806" t="10654" r="65461" b="13393"/>
          <a:stretch/>
        </p:blipFill>
        <p:spPr bwMode="auto">
          <a:xfrm>
            <a:off x="971600" y="830537"/>
            <a:ext cx="806890" cy="906828"/>
          </a:xfrm>
          <a:prstGeom prst="rect">
            <a:avLst/>
          </a:prstGeom>
          <a:noFill/>
          <a:ln>
            <a:noFill/>
          </a:ln>
        </p:spPr>
      </p:pic>
      <p:pic>
        <p:nvPicPr>
          <p:cNvPr id="13" name="Picture 12">
            <a:extLst>
              <a:ext uri="{FF2B5EF4-FFF2-40B4-BE49-F238E27FC236}">
                <a16:creationId xmlns:a16="http://schemas.microsoft.com/office/drawing/2014/main" id="{AFC2EC06-7D38-4359-800B-2AABB8CEDB1D}"/>
              </a:ext>
            </a:extLst>
          </p:cNvPr>
          <p:cNvPicPr/>
          <p:nvPr/>
        </p:nvPicPr>
        <p:blipFill rotWithShape="1">
          <a:blip r:embed="rId3" cstate="print">
            <a:extLst>
              <a:ext uri="{28A0092B-C50C-407E-A947-70E740481C1C}">
                <a14:useLocalDpi xmlns:a14="http://schemas.microsoft.com/office/drawing/2010/main" val="0"/>
              </a:ext>
            </a:extLst>
          </a:blip>
          <a:srcRect l="27219" t="31453" b="11275"/>
          <a:stretch/>
        </p:blipFill>
        <p:spPr>
          <a:xfrm>
            <a:off x="4355976" y="3645025"/>
            <a:ext cx="4340884" cy="2440444"/>
          </a:xfrm>
          <a:prstGeom prst="rect">
            <a:avLst/>
          </a:prstGeom>
        </p:spPr>
      </p:pic>
      <p:sp>
        <p:nvSpPr>
          <p:cNvPr id="16" name="Content Placeholder 3">
            <a:extLst>
              <a:ext uri="{FF2B5EF4-FFF2-40B4-BE49-F238E27FC236}">
                <a16:creationId xmlns:a16="http://schemas.microsoft.com/office/drawing/2014/main" id="{82745D5C-7C38-4F2D-A7FE-36F0AF345D18}"/>
              </a:ext>
            </a:extLst>
          </p:cNvPr>
          <p:cNvSpPr txBox="1">
            <a:spLocks/>
          </p:cNvSpPr>
          <p:nvPr/>
        </p:nvSpPr>
        <p:spPr>
          <a:xfrm>
            <a:off x="899592" y="3739833"/>
            <a:ext cx="3312368" cy="212926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sz="1800" spc="15" dirty="0">
                <a:solidFill>
                  <a:srgbClr val="000000"/>
                </a:solidFill>
                <a:latin typeface="Calibri" panose="020F0502020204030204" pitchFamily="34" charset="0"/>
                <a:ea typeface="Times New Roman" panose="02020603050405020304" pitchFamily="18" charset="0"/>
              </a:rPr>
              <a:t> </a:t>
            </a:r>
            <a:r>
              <a:rPr lang="en-IN" sz="1800" spc="10" dirty="0">
                <a:solidFill>
                  <a:srgbClr val="1D1E23"/>
                </a:solidFill>
                <a:effectLst/>
                <a:latin typeface="Calibri" panose="020F0502020204030204" pitchFamily="34" charset="0"/>
                <a:ea typeface="Times New Roman" panose="02020603050405020304" pitchFamily="18" charset="0"/>
              </a:rPr>
              <a:t>As the configuration changes, Terraform is able to determine what changed and create incremental execution plans which can be applied.</a:t>
            </a:r>
            <a:endParaRPr lang="en-IN" sz="1600" dirty="0"/>
          </a:p>
        </p:txBody>
      </p:sp>
    </p:spTree>
    <p:extLst>
      <p:ext uri="{BB962C8B-B14F-4D97-AF65-F5344CB8AC3E}">
        <p14:creationId xmlns:p14="http://schemas.microsoft.com/office/powerpoint/2010/main" val="372002730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89CD2BE-F073-4031-984E-D2CAEBBF1A39}"/>
              </a:ext>
            </a:extLst>
          </p:cNvPr>
          <p:cNvSpPr>
            <a:spLocks noGrp="1"/>
          </p:cNvSpPr>
          <p:nvPr>
            <p:ph sz="half" idx="1"/>
          </p:nvPr>
        </p:nvSpPr>
        <p:spPr/>
        <p:txBody>
          <a:bodyPr>
            <a:normAutofit fontScale="92500" lnSpcReduction="10000"/>
          </a:bodyPr>
          <a:lstStyle/>
          <a:p>
            <a:pPr>
              <a:buFont typeface="Wingdings" panose="05000000000000000000" pitchFamily="2" charset="2"/>
              <a:buChar char="§"/>
            </a:pPr>
            <a:r>
              <a:rPr lang="en-IN" sz="2400" dirty="0"/>
              <a:t> </a:t>
            </a:r>
            <a:r>
              <a:rPr lang="en-IN" sz="2400" b="1" dirty="0"/>
              <a:t>Cloud Computing</a:t>
            </a:r>
          </a:p>
          <a:p>
            <a:pPr lvl="2">
              <a:buFont typeface="Wingdings" panose="05000000000000000000" pitchFamily="2" charset="2"/>
              <a:buChar char="§"/>
            </a:pPr>
            <a:r>
              <a:rPr lang="en-IN" sz="1800" dirty="0"/>
              <a:t>Types of cloud computing</a:t>
            </a:r>
          </a:p>
          <a:p>
            <a:pPr lvl="2">
              <a:buFont typeface="Wingdings" panose="05000000000000000000" pitchFamily="2" charset="2"/>
              <a:buChar char="§"/>
            </a:pPr>
            <a:r>
              <a:rPr lang="en-US" sz="1800" dirty="0">
                <a:ea typeface="Times New Roman" panose="02020603050405020304" pitchFamily="18" charset="0"/>
                <a:cs typeface="Times New Roman" panose="02020603050405020304" pitchFamily="18" charset="0"/>
              </a:rPr>
              <a:t>Deployment Models</a:t>
            </a:r>
          </a:p>
          <a:p>
            <a:pPr lvl="2">
              <a:buFont typeface="Wingdings" panose="05000000000000000000" pitchFamily="2" charset="2"/>
              <a:buChar char="§"/>
            </a:pPr>
            <a:r>
              <a:rPr lang="en-US" sz="1800" dirty="0">
                <a:latin typeface="Calibri" panose="020F0502020204030204" pitchFamily="34" charset="0"/>
                <a:ea typeface="Times New Roman" panose="02020603050405020304" pitchFamily="18" charset="0"/>
              </a:rPr>
              <a:t>Hybrid </a:t>
            </a:r>
            <a:r>
              <a:rPr lang="en-US" sz="1800" dirty="0">
                <a:latin typeface="Calibri" panose="020F0502020204030204" pitchFamily="34" charset="0"/>
                <a:ea typeface="Times New Roman" panose="02020603050405020304" pitchFamily="18" charset="0"/>
                <a:cs typeface="Times New Roman" panose="02020603050405020304" pitchFamily="18" charset="0"/>
              </a:rPr>
              <a:t>Cloud Deployment</a:t>
            </a:r>
            <a:endParaRPr lang="en-IN" sz="1800" dirty="0"/>
          </a:p>
          <a:p>
            <a:pPr>
              <a:buFont typeface="Wingdings" panose="05000000000000000000" pitchFamily="2" charset="2"/>
              <a:buChar char="§"/>
            </a:pPr>
            <a:r>
              <a:rPr lang="en-IN" sz="2400" dirty="0"/>
              <a:t> </a:t>
            </a:r>
            <a:r>
              <a:rPr lang="en-IN" sz="2400" b="1" dirty="0"/>
              <a:t>Amazon Web Services</a:t>
            </a: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Compute Services</a:t>
            </a: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Storage Services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Network Services</a:t>
            </a: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AWS EKS</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 OpenStack</a:t>
            </a: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What is OpenStack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OpenStack Components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2">
              <a:buFont typeface="Wingdings" panose="05000000000000000000" pitchFamily="2" charset="2"/>
              <a:buChar char="§"/>
            </a:pPr>
            <a:endParaRPr lang="en-IN" sz="1800" b="1" dirty="0"/>
          </a:p>
          <a:p>
            <a:endParaRPr lang="en-IN" dirty="0"/>
          </a:p>
        </p:txBody>
      </p:sp>
      <p:sp>
        <p:nvSpPr>
          <p:cNvPr id="5" name="Content Placeholder 4">
            <a:extLst>
              <a:ext uri="{FF2B5EF4-FFF2-40B4-BE49-F238E27FC236}">
                <a16:creationId xmlns:a16="http://schemas.microsoft.com/office/drawing/2014/main" id="{52E05A1D-0334-405F-B70E-5BCCEEA929A2}"/>
              </a:ext>
            </a:extLst>
          </p:cNvPr>
          <p:cNvSpPr>
            <a:spLocks noGrp="1"/>
          </p:cNvSpPr>
          <p:nvPr>
            <p:ph sz="half" idx="2"/>
          </p:nvPr>
        </p:nvSpPr>
        <p:spPr>
          <a:xfrm>
            <a:off x="4663440" y="1845735"/>
            <a:ext cx="3869000" cy="4023360"/>
          </a:xfrm>
        </p:spPr>
        <p:txBody>
          <a:bodyPr>
            <a:normAutofit fontScale="92500" lnSpcReduction="10000"/>
          </a:bodyPr>
          <a:lstStyle/>
          <a:p>
            <a:pPr>
              <a:buFont typeface="Wingdings" panose="05000000000000000000" pitchFamily="2" charset="2"/>
              <a:buChar char="§"/>
            </a:pPr>
            <a:r>
              <a:rPr lang="en-US" sz="2400" b="1" dirty="0">
                <a:effectLst/>
                <a:latin typeface="Calibri" panose="020F0502020204030204" pitchFamily="34" charset="0"/>
                <a:ea typeface="Times New Roman" panose="02020603050405020304" pitchFamily="18" charset="0"/>
              </a:rPr>
              <a:t> Kubernetes</a:t>
            </a:r>
          </a:p>
          <a:p>
            <a:pPr lvl="2">
              <a:buFont typeface="Wingdings" panose="05000000000000000000" pitchFamily="2" charset="2"/>
              <a:buChar char="§"/>
            </a:pPr>
            <a:r>
              <a:rPr lang="en-IN" sz="1800" dirty="0"/>
              <a:t>Kubernetes Cluster Architecture</a:t>
            </a:r>
          </a:p>
          <a:p>
            <a:pPr lvl="2">
              <a:buFont typeface="Wingdings" panose="05000000000000000000" pitchFamily="2" charset="2"/>
              <a:buChar char="§"/>
            </a:pPr>
            <a:r>
              <a:rPr lang="en-US" sz="1800" kern="0" dirty="0">
                <a:ln>
                  <a:noFill/>
                </a:ln>
                <a:ea typeface="Times New Roman" panose="02020603050405020304" pitchFamily="18" charset="0"/>
                <a:cs typeface="Arial" panose="020B0604020202020204" pitchFamily="34" charset="0"/>
              </a:rPr>
              <a:t>Workload Resources</a:t>
            </a:r>
            <a:endParaRPr lang="en-IN" sz="1800" kern="0" dirty="0">
              <a:ea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1800" dirty="0"/>
              <a:t>Network Resource – Services</a:t>
            </a:r>
          </a:p>
          <a:p>
            <a:pPr lvl="2">
              <a:buFont typeface="Wingdings" panose="05000000000000000000" pitchFamily="2" charset="2"/>
              <a:buChar char="§"/>
            </a:pPr>
            <a:r>
              <a:rPr lang="en-IN" sz="1800" dirty="0"/>
              <a:t>Storage Resources</a:t>
            </a:r>
          </a:p>
          <a:p>
            <a:pPr>
              <a:buFont typeface="Wingdings" panose="05000000000000000000" pitchFamily="2" charset="2"/>
              <a:buChar char="§"/>
            </a:pPr>
            <a:r>
              <a:rPr lang="en-IN" sz="2400" b="1" dirty="0"/>
              <a:t> Terraform</a:t>
            </a:r>
          </a:p>
          <a:p>
            <a:pPr lvl="2">
              <a:buFont typeface="Wingdings" panose="05000000000000000000" pitchFamily="2" charset="2"/>
              <a:buChar char="§"/>
            </a:pPr>
            <a:r>
              <a:rPr lang="en-US" sz="1800" dirty="0">
                <a:effectLst/>
                <a:ea typeface="Times New Roman" panose="02020603050405020304" pitchFamily="18" charset="0"/>
              </a:rPr>
              <a:t>Cloud Automation </a:t>
            </a:r>
          </a:p>
          <a:p>
            <a:pPr lvl="2">
              <a:buFont typeface="Wingdings" panose="05000000000000000000" pitchFamily="2" charset="2"/>
              <a:buChar char="§"/>
            </a:pPr>
            <a:r>
              <a:rPr lang="en-US" sz="1800" spc="-10" dirty="0">
                <a:solidFill>
                  <a:srgbClr val="252937"/>
                </a:solidFill>
                <a:effectLst/>
                <a:latin typeface="Calibri" panose="020F0502020204030204" pitchFamily="34" charset="0"/>
                <a:ea typeface="Times New Roman" panose="02020603050405020304" pitchFamily="18" charset="0"/>
                <a:cs typeface="Times New Roman" panose="02020603050405020304" pitchFamily="18" charset="0"/>
              </a:rPr>
              <a:t>How to use Terraform</a:t>
            </a:r>
            <a:endParaRPr lang="en-US" sz="1800" spc="-10" dirty="0">
              <a:solidFill>
                <a:srgbClr val="252937"/>
              </a:solidFill>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b="1" dirty="0">
                <a:latin typeface="Calibri" panose="020F0502020204030204" pitchFamily="34" charset="0"/>
              </a:rPr>
              <a:t> Conclusion</a:t>
            </a:r>
            <a:endParaRPr lang="en-IN" sz="2600" b="1" dirty="0"/>
          </a:p>
          <a:p>
            <a:pPr lvl="1">
              <a:buFont typeface="Wingdings" panose="05000000000000000000" pitchFamily="2" charset="2"/>
              <a:buChar char="§"/>
            </a:pPr>
            <a:r>
              <a:rPr lang="en-US" sz="1900" b="1" dirty="0">
                <a:effectLst/>
                <a:latin typeface="Calibri" panose="020F0502020204030204" pitchFamily="34" charset="0"/>
                <a:ea typeface="Times New Roman" panose="02020603050405020304" pitchFamily="18" charset="0"/>
              </a:rPr>
              <a:t>DEMO – Configuring AWS web infrastructure using Terraform</a:t>
            </a:r>
          </a:p>
          <a:p>
            <a:pPr lvl="1">
              <a:buFont typeface="Wingdings" panose="05000000000000000000" pitchFamily="2" charset="2"/>
              <a:buChar char="§"/>
            </a:pPr>
            <a:endParaRPr lang="en-IN" sz="2200" b="1" dirty="0"/>
          </a:p>
          <a:p>
            <a:pPr>
              <a:buFont typeface="Wingdings" panose="05000000000000000000" pitchFamily="2" charset="2"/>
              <a:buChar char="§"/>
            </a:pPr>
            <a:endParaRPr lang="en-IN" sz="1800" dirty="0"/>
          </a:p>
        </p:txBody>
      </p:sp>
      <p:sp>
        <p:nvSpPr>
          <p:cNvPr id="3" name="Footer Placeholder 2"/>
          <p:cNvSpPr>
            <a:spLocks noGrp="1"/>
          </p:cNvSpPr>
          <p:nvPr>
            <p:ph type="ftr" sz="quarter" idx="11"/>
          </p:nvPr>
        </p:nvSpPr>
        <p:spPr>
          <a:xfrm>
            <a:off x="2764640" y="6453336"/>
            <a:ext cx="3869000" cy="371579"/>
          </a:xfrm>
        </p:spPr>
        <p:txBody>
          <a:bodyPr/>
          <a:lstStyle/>
          <a:p>
            <a:pPr algn="l"/>
            <a:r>
              <a:rPr lang="en-US" sz="1000" dirty="0"/>
              <a:t>Department of ECE, Nitte Meenakshi Institute of Technology</a:t>
            </a:r>
          </a:p>
        </p:txBody>
      </p:sp>
      <p:sp>
        <p:nvSpPr>
          <p:cNvPr id="7" name="Title 6">
            <a:extLst>
              <a:ext uri="{FF2B5EF4-FFF2-40B4-BE49-F238E27FC236}">
                <a16:creationId xmlns:a16="http://schemas.microsoft.com/office/drawing/2014/main" id="{3F15AD36-C7CD-4C9D-A84E-3336917F4170}"/>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Contents</a:t>
            </a:r>
            <a:endParaRPr lang="en-IN"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CC8B-08D5-4D51-83E3-97C90DB9B62E}"/>
              </a:ext>
            </a:extLst>
          </p:cNvPr>
          <p:cNvSpPr>
            <a:spLocks noGrp="1"/>
          </p:cNvSpPr>
          <p:nvPr>
            <p:ph type="title"/>
          </p:nvPr>
        </p:nvSpPr>
        <p:spPr/>
        <p:txBody>
          <a:bodyPr/>
          <a:lstStyle/>
          <a:p>
            <a:r>
              <a:rPr lang="en-US" dirty="0"/>
              <a:t>How to use Terraform </a:t>
            </a:r>
            <a:endParaRPr lang="en-IN" dirty="0"/>
          </a:p>
        </p:txBody>
      </p:sp>
      <p:sp>
        <p:nvSpPr>
          <p:cNvPr id="3" name="Content Placeholder 2">
            <a:extLst>
              <a:ext uri="{FF2B5EF4-FFF2-40B4-BE49-F238E27FC236}">
                <a16:creationId xmlns:a16="http://schemas.microsoft.com/office/drawing/2014/main" id="{EA8A5A53-77D5-48B1-892F-A66D9DD1ED50}"/>
              </a:ext>
            </a:extLst>
          </p:cNvPr>
          <p:cNvSpPr>
            <a:spLocks noGrp="1"/>
          </p:cNvSpPr>
          <p:nvPr>
            <p:ph sz="half" idx="1"/>
          </p:nvPr>
        </p:nvSpPr>
        <p:spPr>
          <a:xfrm>
            <a:off x="822959" y="1845739"/>
            <a:ext cx="7543165" cy="791173"/>
          </a:xfrm>
        </p:spPr>
        <p:txBody>
          <a:bodyPr/>
          <a:lstStyle/>
          <a:p>
            <a:r>
              <a:rPr lang="en-US" sz="1800" spc="15"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Terraform Cloud provides remote operations for Terraform, and is ideal for production and team environments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735A1CD-5CF9-42D5-AFEC-FAD53173D95F}"/>
              </a:ext>
            </a:extLst>
          </p:cNvPr>
          <p:cNvSpPr>
            <a:spLocks noGrp="1"/>
          </p:cNvSpPr>
          <p:nvPr>
            <p:ph type="ftr" sz="quarter" idx="11"/>
          </p:nvPr>
        </p:nvSpPr>
        <p:spPr/>
        <p:txBody>
          <a:bodyPr/>
          <a:lstStyle/>
          <a:p>
            <a:r>
              <a:rPr lang="en-US"/>
              <a:t>Department of ECE, Nitte Meenakshi Institute of Technology</a:t>
            </a:r>
            <a:endParaRPr lang="en-US" dirty="0"/>
          </a:p>
        </p:txBody>
      </p:sp>
      <p:graphicFrame>
        <p:nvGraphicFramePr>
          <p:cNvPr id="11" name="Content Placeholder 10">
            <a:extLst>
              <a:ext uri="{FF2B5EF4-FFF2-40B4-BE49-F238E27FC236}">
                <a16:creationId xmlns:a16="http://schemas.microsoft.com/office/drawing/2014/main" id="{98814D4D-5BFC-4065-BB89-2F90035C14BA}"/>
              </a:ext>
            </a:extLst>
          </p:cNvPr>
          <p:cNvGraphicFramePr>
            <a:graphicFrameLocks noGrp="1"/>
          </p:cNvGraphicFramePr>
          <p:nvPr>
            <p:ph sz="half" idx="2"/>
            <p:extLst>
              <p:ext uri="{D42A27DB-BD31-4B8C-83A1-F6EECF244321}">
                <p14:modId xmlns:p14="http://schemas.microsoft.com/office/powerpoint/2010/main" val="3804009671"/>
              </p:ext>
            </p:extLst>
          </p:nvPr>
        </p:nvGraphicFramePr>
        <p:xfrm>
          <a:off x="395536" y="2497039"/>
          <a:ext cx="4586211" cy="344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EE751B60-BE6F-41FD-BC99-0B4EFE70B17D}"/>
              </a:ext>
            </a:extLst>
          </p:cNvPr>
          <p:cNvSpPr txBox="1"/>
          <p:nvPr/>
        </p:nvSpPr>
        <p:spPr>
          <a:xfrm>
            <a:off x="1907704" y="2566788"/>
            <a:ext cx="2520280" cy="584775"/>
          </a:xfrm>
          <a:prstGeom prst="rect">
            <a:avLst/>
          </a:prstGeom>
          <a:noFill/>
        </p:spPr>
        <p:txBody>
          <a:bodyPr wrap="square" rtlCol="0">
            <a:spAutoFit/>
          </a:bodyPr>
          <a:lstStyle/>
          <a:p>
            <a:r>
              <a:rPr lang="en-US" sz="1600" dirty="0">
                <a:effectLst/>
                <a:latin typeface="Calibri" panose="020F0502020204030204" pitchFamily="34" charset="0"/>
                <a:ea typeface="Times New Roman" panose="02020603050405020304" pitchFamily="18" charset="0"/>
              </a:rPr>
              <a:t>1</a:t>
            </a:r>
            <a:r>
              <a:rPr lang="en-US" sz="16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 Create new infrastructure using HCL</a:t>
            </a:r>
            <a:endParaRPr lang="en-IN" sz="1600" dirty="0">
              <a:effectLst>
                <a:outerShdw blurRad="38100" dist="38100" dir="2700000" algn="tl">
                  <a:srgbClr val="000000">
                    <a:alpha val="43137"/>
                  </a:srgbClr>
                </a:outerShdw>
              </a:effectLst>
            </a:endParaRPr>
          </a:p>
        </p:txBody>
      </p:sp>
      <p:sp>
        <p:nvSpPr>
          <p:cNvPr id="13" name="TextBox 12">
            <a:extLst>
              <a:ext uri="{FF2B5EF4-FFF2-40B4-BE49-F238E27FC236}">
                <a16:creationId xmlns:a16="http://schemas.microsoft.com/office/drawing/2014/main" id="{9EA857DE-C080-46E8-AD9E-14CB8A3BF97D}"/>
              </a:ext>
            </a:extLst>
          </p:cNvPr>
          <p:cNvSpPr txBox="1"/>
          <p:nvPr/>
        </p:nvSpPr>
        <p:spPr>
          <a:xfrm>
            <a:off x="2767810" y="3383001"/>
            <a:ext cx="2088232" cy="738664"/>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2. Connect a workspace to a Terraform configuration stored locally</a:t>
            </a:r>
            <a:endParaRPr lang="en-IN" sz="1400" dirty="0">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F230CEDD-8C7C-4DF8-8B70-4E824B1A6F65}"/>
              </a:ext>
            </a:extLst>
          </p:cNvPr>
          <p:cNvSpPr txBox="1"/>
          <p:nvPr/>
        </p:nvSpPr>
        <p:spPr>
          <a:xfrm>
            <a:off x="3775922" y="4287372"/>
            <a:ext cx="2304256" cy="738664"/>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3. Terraform Cloud provides a plan for infrastructure changes before every run.</a:t>
            </a:r>
            <a:endParaRPr lang="en-IN" sz="1400" dirty="0">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id="{43904F3F-A855-4D81-A49F-D7F0B4DCD2D3}"/>
              </a:ext>
            </a:extLst>
          </p:cNvPr>
          <p:cNvSpPr txBox="1"/>
          <p:nvPr/>
        </p:nvSpPr>
        <p:spPr>
          <a:xfrm>
            <a:off x="4716016" y="5156739"/>
            <a:ext cx="2088232" cy="954107"/>
          </a:xfrm>
          <a:prstGeom prst="rect">
            <a:avLst/>
          </a:prstGeom>
          <a:noFill/>
        </p:spPr>
        <p:txBody>
          <a:bodyPr wrap="square" rtlCol="0">
            <a:spAutoFit/>
          </a:bodyPr>
          <a:lstStyle/>
          <a:p>
            <a:r>
              <a:rPr lang="en-US" sz="1400"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rPr>
              <a:t>4. Provision and manage infrastructure reliably and securely with Terraform Cloud’s run environment. </a:t>
            </a:r>
            <a:endParaRPr lang="en-IN" sz="1400" dirty="0">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0E8FCB23-AEB0-4E3D-92F5-7A7938004EB1}"/>
              </a:ext>
            </a:extLst>
          </p:cNvPr>
          <p:cNvSpPr txBox="1"/>
          <p:nvPr/>
        </p:nvSpPr>
        <p:spPr>
          <a:xfrm>
            <a:off x="5292080" y="2265221"/>
            <a:ext cx="3280912" cy="1785104"/>
          </a:xfrm>
          <a:prstGeom prst="rect">
            <a:avLst/>
          </a:prstGeom>
          <a:noFill/>
          <a:ln cap="sq" cmpd="sng">
            <a:solidFill>
              <a:schemeClr val="accent2">
                <a:lumMod val="50000"/>
                <a:alpha val="47000"/>
              </a:schemeClr>
            </a:solidFill>
            <a:round/>
          </a:ln>
        </p:spPr>
        <p:txBody>
          <a:bodyPr wrap="square">
            <a:spAutoFit/>
          </a:bodyPr>
          <a:lstStyle/>
          <a:p>
            <a:pPr>
              <a:spcBef>
                <a:spcPts val="600"/>
              </a:spcBef>
              <a:spcAft>
                <a:spcPts val="600"/>
              </a:spcAft>
            </a:pPr>
            <a:r>
              <a:rPr lang="en-IN" sz="1600" u="sng"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Terraform has four major commands</a:t>
            </a:r>
            <a:r>
              <a:rPr lang="en-IN" sz="1600" dirty="0">
                <a:solidFill>
                  <a:srgbClr val="202122"/>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terraform </a:t>
            </a:r>
            <a:r>
              <a:rPr lang="en-IN" sz="16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init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terraform plan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terraform apply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solidFill>
                  <a:srgbClr val="00008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IN" sz="16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terraform destroy</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194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fade">
                                      <p:cBhvr>
                                        <p:cTn id="21" dur="1000"/>
                                        <p:tgtEl>
                                          <p:spTgt spid="14">
                                            <p:txEl>
                                              <p:pRg st="0" end="0"/>
                                            </p:txEl>
                                          </p:spTgt>
                                        </p:tgtEl>
                                      </p:cBhvr>
                                    </p:animEffect>
                                    <p:anim calcmode="lin" valueType="num">
                                      <p:cBhvr>
                                        <p:cTn id="22"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fade">
                                      <p:cBhvr>
                                        <p:cTn id="28" dur="1000"/>
                                        <p:tgtEl>
                                          <p:spTgt spid="15">
                                            <p:txEl>
                                              <p:pRg st="0" end="0"/>
                                            </p:txEl>
                                          </p:spTgt>
                                        </p:tgtEl>
                                      </p:cBhvr>
                                    </p:animEffect>
                                    <p:anim calcmode="lin" valueType="num">
                                      <p:cBhvr>
                                        <p:cTn id="29"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430F-5AB4-4F41-B043-1F6676015D9F}"/>
              </a:ext>
            </a:extLst>
          </p:cNvPr>
          <p:cNvSpPr>
            <a:spLocks noGrp="1"/>
          </p:cNvSpPr>
          <p:nvPr>
            <p:ph type="title"/>
          </p:nvPr>
        </p:nvSpPr>
        <p:spPr/>
        <p:txBody>
          <a:bodyPr>
            <a:normAutofit/>
          </a:bodyPr>
          <a:lstStyle/>
          <a:p>
            <a:r>
              <a:rPr lang="en-IN" dirty="0"/>
              <a:t>DEMO – Configuring AWS web infrastructure using Terraform</a:t>
            </a:r>
          </a:p>
        </p:txBody>
      </p:sp>
      <p:sp>
        <p:nvSpPr>
          <p:cNvPr id="5" name="Footer Placeholder 4">
            <a:extLst>
              <a:ext uri="{FF2B5EF4-FFF2-40B4-BE49-F238E27FC236}">
                <a16:creationId xmlns:a16="http://schemas.microsoft.com/office/drawing/2014/main" id="{C645DE34-76C9-4ADE-91C7-528A90B6E503}"/>
              </a:ext>
            </a:extLst>
          </p:cNvPr>
          <p:cNvSpPr>
            <a:spLocks noGrp="1"/>
          </p:cNvSpPr>
          <p:nvPr>
            <p:ph type="ftr" sz="quarter" idx="11"/>
          </p:nvPr>
        </p:nvSpPr>
        <p:spPr/>
        <p:txBody>
          <a:bodyPr/>
          <a:lstStyle/>
          <a:p>
            <a:r>
              <a:rPr lang="en-US"/>
              <a:t>Department of ECE, Nitte Meenakshi Institute of Technology</a:t>
            </a:r>
            <a:endParaRPr lang="en-US" dirty="0"/>
          </a:p>
        </p:txBody>
      </p:sp>
      <p:sp>
        <p:nvSpPr>
          <p:cNvPr id="9" name="Rectangle: Rounded Corners 8">
            <a:extLst>
              <a:ext uri="{FF2B5EF4-FFF2-40B4-BE49-F238E27FC236}">
                <a16:creationId xmlns:a16="http://schemas.microsoft.com/office/drawing/2014/main" id="{86C97A00-BC92-4FF0-8876-8F2FFAE6B713}"/>
              </a:ext>
            </a:extLst>
          </p:cNvPr>
          <p:cNvSpPr/>
          <p:nvPr/>
        </p:nvSpPr>
        <p:spPr>
          <a:xfrm>
            <a:off x="1574453" y="2021878"/>
            <a:ext cx="2150392" cy="172845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 name="Picture 2" descr="amazon-ec2-utilities · GitHub Topics · GitHub">
            <a:extLst>
              <a:ext uri="{FF2B5EF4-FFF2-40B4-BE49-F238E27FC236}">
                <a16:creationId xmlns:a16="http://schemas.microsoft.com/office/drawing/2014/main" id="{51345A58-446A-4DFD-A104-81318633B1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866" t="10017" r="33597" b="7761"/>
          <a:stretch/>
        </p:blipFill>
        <p:spPr bwMode="auto">
          <a:xfrm>
            <a:off x="1763688" y="2420888"/>
            <a:ext cx="733111" cy="108500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loudfront, content, delivery, storage icon - Free download">
            <a:extLst>
              <a:ext uri="{FF2B5EF4-FFF2-40B4-BE49-F238E27FC236}">
                <a16:creationId xmlns:a16="http://schemas.microsoft.com/office/drawing/2014/main" id="{E463384D-EA31-48F4-8ED1-4414264ADFA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1633" y="4484517"/>
            <a:ext cx="931660" cy="93166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13FA99F7-FF1A-464C-8A05-77F5B0C1B0D5}"/>
              </a:ext>
            </a:extLst>
          </p:cNvPr>
          <p:cNvSpPr/>
          <p:nvPr/>
        </p:nvSpPr>
        <p:spPr>
          <a:xfrm>
            <a:off x="1471065" y="4556878"/>
            <a:ext cx="2445416" cy="14058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0841FC9F-F6EC-456B-ABA2-F7070456796A}"/>
              </a:ext>
            </a:extLst>
          </p:cNvPr>
          <p:cNvSpPr/>
          <p:nvPr/>
        </p:nvSpPr>
        <p:spPr>
          <a:xfrm>
            <a:off x="1998965" y="5283525"/>
            <a:ext cx="1813224" cy="5390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Amazon S3 | Braze">
            <a:extLst>
              <a:ext uri="{FF2B5EF4-FFF2-40B4-BE49-F238E27FC236}">
                <a16:creationId xmlns:a16="http://schemas.microsoft.com/office/drawing/2014/main" id="{B54BB61F-54C3-4C92-8DA0-29989B66EA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6555" y="5203434"/>
            <a:ext cx="2160240" cy="6755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06DBCA3-4A87-4591-AB80-594239D569CD}"/>
              </a:ext>
            </a:extLst>
          </p:cNvPr>
          <p:cNvSpPr txBox="1"/>
          <p:nvPr/>
        </p:nvSpPr>
        <p:spPr>
          <a:xfrm>
            <a:off x="2274487" y="4699520"/>
            <a:ext cx="1425468" cy="400110"/>
          </a:xfrm>
          <a:prstGeom prst="rect">
            <a:avLst/>
          </a:prstGeom>
          <a:noFill/>
        </p:spPr>
        <p:txBody>
          <a:bodyPr wrap="square" rtlCol="0">
            <a:spAutoFit/>
          </a:bodyPr>
          <a:lstStyle/>
          <a:p>
            <a:r>
              <a:rPr lang="en-US" sz="2000" b="1" dirty="0"/>
              <a:t>CloudFront</a:t>
            </a:r>
            <a:endParaRPr lang="en-IN" sz="2000" b="1" dirty="0"/>
          </a:p>
        </p:txBody>
      </p:sp>
      <p:sp>
        <p:nvSpPr>
          <p:cNvPr id="15" name="TextBox 14">
            <a:extLst>
              <a:ext uri="{FF2B5EF4-FFF2-40B4-BE49-F238E27FC236}">
                <a16:creationId xmlns:a16="http://schemas.microsoft.com/office/drawing/2014/main" id="{C6B5294E-0BAB-40D7-9B9A-2E68446DB91A}"/>
              </a:ext>
            </a:extLst>
          </p:cNvPr>
          <p:cNvSpPr txBox="1"/>
          <p:nvPr/>
        </p:nvSpPr>
        <p:spPr>
          <a:xfrm>
            <a:off x="1937463" y="1982722"/>
            <a:ext cx="1419448" cy="523220"/>
          </a:xfrm>
          <a:prstGeom prst="rect">
            <a:avLst/>
          </a:prstGeom>
          <a:noFill/>
        </p:spPr>
        <p:txBody>
          <a:bodyPr wrap="square" rtlCol="0">
            <a:spAutoFit/>
          </a:bodyPr>
          <a:lstStyle/>
          <a:p>
            <a:r>
              <a:rPr lang="en-US" sz="2800" i="1" dirty="0">
                <a:solidFill>
                  <a:schemeClr val="tx2">
                    <a:lumMod val="50000"/>
                  </a:schemeClr>
                </a:solidFill>
                <a:effectLst>
                  <a:outerShdw blurRad="38100" dist="38100" dir="2700000" algn="tl">
                    <a:srgbClr val="000000">
                      <a:alpha val="43137"/>
                    </a:srgbClr>
                  </a:outerShdw>
                </a:effectLst>
              </a:rPr>
              <a:t>WebApp</a:t>
            </a:r>
            <a:endParaRPr lang="en-IN" sz="2800" i="1" dirty="0">
              <a:solidFill>
                <a:schemeClr val="tx2">
                  <a:lumMod val="50000"/>
                </a:schemeClr>
              </a:solidFill>
              <a:effectLst>
                <a:outerShdw blurRad="38100" dist="38100" dir="2700000" algn="tl">
                  <a:srgbClr val="000000">
                    <a:alpha val="43137"/>
                  </a:srgbClr>
                </a:outerShdw>
              </a:effectLst>
            </a:endParaRPr>
          </a:p>
        </p:txBody>
      </p:sp>
      <p:sp>
        <p:nvSpPr>
          <p:cNvPr id="18" name="Arrow: Up 17">
            <a:extLst>
              <a:ext uri="{FF2B5EF4-FFF2-40B4-BE49-F238E27FC236}">
                <a16:creationId xmlns:a16="http://schemas.microsoft.com/office/drawing/2014/main" id="{328868BA-5483-4693-8A46-22EE79501EC5}"/>
              </a:ext>
            </a:extLst>
          </p:cNvPr>
          <p:cNvSpPr/>
          <p:nvPr/>
        </p:nvSpPr>
        <p:spPr>
          <a:xfrm>
            <a:off x="1998965" y="3821853"/>
            <a:ext cx="551044" cy="668978"/>
          </a:xfrm>
          <a:prstGeom prst="upArrow">
            <a:avLst>
              <a:gd name="adj1" fmla="val 41937"/>
              <a:gd name="adj2" fmla="val 62313"/>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3E3B594-2054-4CA0-A3F2-0BFEAE9C60BE}"/>
              </a:ext>
            </a:extLst>
          </p:cNvPr>
          <p:cNvSpPr txBox="1"/>
          <p:nvPr/>
        </p:nvSpPr>
        <p:spPr>
          <a:xfrm>
            <a:off x="2489722" y="3839026"/>
            <a:ext cx="1112805" cy="646331"/>
          </a:xfrm>
          <a:prstGeom prst="rect">
            <a:avLst/>
          </a:prstGeom>
          <a:noFill/>
        </p:spPr>
        <p:txBody>
          <a:bodyPr wrap="none" rtlCol="0">
            <a:spAutoFit/>
          </a:bodyPr>
          <a:lstStyle/>
          <a:p>
            <a:r>
              <a:rPr lang="en-US" dirty="0"/>
              <a:t>CDN URLs</a:t>
            </a:r>
          </a:p>
          <a:p>
            <a:r>
              <a:rPr lang="en-US" dirty="0"/>
              <a:t>of Images</a:t>
            </a:r>
            <a:endParaRPr lang="en-IN" dirty="0"/>
          </a:p>
        </p:txBody>
      </p:sp>
      <p:pic>
        <p:nvPicPr>
          <p:cNvPr id="1030" name="Picture 6" descr="Install terraform-nightly for Linux using the Snap Store | Snapcraft">
            <a:extLst>
              <a:ext uri="{FF2B5EF4-FFF2-40B4-BE49-F238E27FC236}">
                <a16:creationId xmlns:a16="http://schemas.microsoft.com/office/drawing/2014/main" id="{D89D32B0-51B5-48D9-A900-07D480718F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792" y="3378528"/>
            <a:ext cx="2431361" cy="243136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A72736DC-3EF1-4FFD-B7B9-8AE376A4E369}"/>
              </a:ext>
            </a:extLst>
          </p:cNvPr>
          <p:cNvSpPr/>
          <p:nvPr/>
        </p:nvSpPr>
        <p:spPr>
          <a:xfrm>
            <a:off x="5176953" y="2140167"/>
            <a:ext cx="2384462" cy="13271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4" name="Picture 10" descr="Caleb Stanford">
            <a:extLst>
              <a:ext uri="{FF2B5EF4-FFF2-40B4-BE49-F238E27FC236}">
                <a16:creationId xmlns:a16="http://schemas.microsoft.com/office/drawing/2014/main" id="{50825D9C-C306-4091-9007-C3D0528AE28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09461" y="2281146"/>
            <a:ext cx="1736397" cy="4160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mazon Elastic Block Store - Wikipedia">
            <a:extLst>
              <a:ext uri="{FF2B5EF4-FFF2-40B4-BE49-F238E27FC236}">
                <a16:creationId xmlns:a16="http://schemas.microsoft.com/office/drawing/2014/main" id="{010F9A63-B2A5-49B4-8688-4348302D37C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54937" y="2372379"/>
            <a:ext cx="921045" cy="92104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BD61E63-F878-4231-958B-6B63B3B63437}"/>
              </a:ext>
            </a:extLst>
          </p:cNvPr>
          <p:cNvSpPr txBox="1"/>
          <p:nvPr/>
        </p:nvSpPr>
        <p:spPr>
          <a:xfrm>
            <a:off x="2722898" y="3127213"/>
            <a:ext cx="829202" cy="523220"/>
          </a:xfrm>
          <a:prstGeom prst="rect">
            <a:avLst/>
          </a:prstGeom>
          <a:noFill/>
        </p:spPr>
        <p:txBody>
          <a:bodyPr wrap="none" rtlCol="0">
            <a:spAutoFit/>
          </a:bodyPr>
          <a:lstStyle/>
          <a:p>
            <a:pPr algn="ctr"/>
            <a:r>
              <a:rPr lang="en-US" sz="1400" b="1" dirty="0"/>
              <a:t>Amazon </a:t>
            </a:r>
          </a:p>
          <a:p>
            <a:pPr algn="ctr"/>
            <a:r>
              <a:rPr lang="en-US" sz="1400" b="1" dirty="0"/>
              <a:t>EBS</a:t>
            </a:r>
            <a:endParaRPr lang="en-IN" sz="1400" b="1" dirty="0"/>
          </a:p>
        </p:txBody>
      </p:sp>
      <p:sp>
        <p:nvSpPr>
          <p:cNvPr id="22" name="TextBox 21">
            <a:extLst>
              <a:ext uri="{FF2B5EF4-FFF2-40B4-BE49-F238E27FC236}">
                <a16:creationId xmlns:a16="http://schemas.microsoft.com/office/drawing/2014/main" id="{B00D82F0-1A56-4A50-93E8-5C0C23E3E35D}"/>
              </a:ext>
            </a:extLst>
          </p:cNvPr>
          <p:cNvSpPr txBox="1"/>
          <p:nvPr/>
        </p:nvSpPr>
        <p:spPr>
          <a:xfrm>
            <a:off x="2504549" y="2666472"/>
            <a:ext cx="312906" cy="400110"/>
          </a:xfrm>
          <a:prstGeom prst="rect">
            <a:avLst/>
          </a:prstGeom>
          <a:noFill/>
        </p:spPr>
        <p:txBody>
          <a:bodyPr wrap="none" rtlCol="0">
            <a:spAutoFit/>
          </a:bodyPr>
          <a:lstStyle/>
          <a:p>
            <a:r>
              <a:rPr lang="en-US" sz="2000" b="1" dirty="0"/>
              <a:t>+</a:t>
            </a:r>
            <a:endParaRPr lang="en-IN" sz="2000" b="1" dirty="0"/>
          </a:p>
        </p:txBody>
      </p:sp>
      <p:sp>
        <p:nvSpPr>
          <p:cNvPr id="23" name="TextBox 22">
            <a:extLst>
              <a:ext uri="{FF2B5EF4-FFF2-40B4-BE49-F238E27FC236}">
                <a16:creationId xmlns:a16="http://schemas.microsoft.com/office/drawing/2014/main" id="{A338F894-EF51-4BFB-BB26-D34B2461D234}"/>
              </a:ext>
            </a:extLst>
          </p:cNvPr>
          <p:cNvSpPr txBox="1"/>
          <p:nvPr/>
        </p:nvSpPr>
        <p:spPr>
          <a:xfrm>
            <a:off x="5274121" y="2832901"/>
            <a:ext cx="2287293" cy="369332"/>
          </a:xfrm>
          <a:prstGeom prst="rect">
            <a:avLst/>
          </a:prstGeom>
          <a:noFill/>
        </p:spPr>
        <p:txBody>
          <a:bodyPr wrap="none" rtlCol="0">
            <a:spAutoFit/>
          </a:bodyPr>
          <a:lstStyle/>
          <a:p>
            <a:r>
              <a:rPr lang="en-US" dirty="0"/>
              <a:t>Source Code &amp; Images</a:t>
            </a:r>
            <a:endParaRPr lang="en-IN" dirty="0"/>
          </a:p>
        </p:txBody>
      </p:sp>
      <p:sp>
        <p:nvSpPr>
          <p:cNvPr id="24" name="Arrow: Left 23">
            <a:extLst>
              <a:ext uri="{FF2B5EF4-FFF2-40B4-BE49-F238E27FC236}">
                <a16:creationId xmlns:a16="http://schemas.microsoft.com/office/drawing/2014/main" id="{339382DF-4483-4523-AE1C-FE20884926C8}"/>
              </a:ext>
            </a:extLst>
          </p:cNvPr>
          <p:cNvSpPr/>
          <p:nvPr/>
        </p:nvSpPr>
        <p:spPr>
          <a:xfrm>
            <a:off x="3732595" y="2427739"/>
            <a:ext cx="1375779" cy="676689"/>
          </a:xfrm>
          <a:prstGeom prst="leftArrow">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D890D889-D725-439F-A3BE-940DE2ACED24}"/>
              </a:ext>
            </a:extLst>
          </p:cNvPr>
          <p:cNvSpPr txBox="1"/>
          <p:nvPr/>
        </p:nvSpPr>
        <p:spPr>
          <a:xfrm>
            <a:off x="3799437" y="3025357"/>
            <a:ext cx="1412374" cy="646331"/>
          </a:xfrm>
          <a:prstGeom prst="rect">
            <a:avLst/>
          </a:prstGeom>
          <a:noFill/>
        </p:spPr>
        <p:txBody>
          <a:bodyPr wrap="none" rtlCol="0">
            <a:spAutoFit/>
          </a:bodyPr>
          <a:lstStyle/>
          <a:p>
            <a:pPr algn="ctr"/>
            <a:r>
              <a:rPr lang="en-US" dirty="0"/>
              <a:t>Source Code </a:t>
            </a:r>
          </a:p>
          <a:p>
            <a:pPr algn="ctr"/>
            <a:r>
              <a:rPr lang="en-US" dirty="0"/>
              <a:t>(git clone)</a:t>
            </a:r>
            <a:endParaRPr lang="en-IN" dirty="0"/>
          </a:p>
        </p:txBody>
      </p:sp>
      <p:sp>
        <p:nvSpPr>
          <p:cNvPr id="27" name="Arrow: Bent-Up 26">
            <a:extLst>
              <a:ext uri="{FF2B5EF4-FFF2-40B4-BE49-F238E27FC236}">
                <a16:creationId xmlns:a16="http://schemas.microsoft.com/office/drawing/2014/main" id="{71CBEA11-A2D0-4E64-A967-303FE6A3D5F9}"/>
              </a:ext>
            </a:extLst>
          </p:cNvPr>
          <p:cNvSpPr/>
          <p:nvPr/>
        </p:nvSpPr>
        <p:spPr>
          <a:xfrm rot="5400000" flipV="1">
            <a:off x="4106638" y="3447666"/>
            <a:ext cx="1531521" cy="1757037"/>
          </a:xfrm>
          <a:prstGeom prst="bentUpArrow">
            <a:avLst>
              <a:gd name="adj1" fmla="val 15179"/>
              <a:gd name="adj2" fmla="val 20090"/>
              <a:gd name="adj3" fmla="val 23909"/>
            </a:avLst>
          </a:prstGeom>
          <a:solidFill>
            <a:schemeClr val="accent2">
              <a:lumMod val="40000"/>
              <a:lumOff val="60000"/>
            </a:schemeClr>
          </a:solidFill>
          <a:ln>
            <a:solidFill>
              <a:schemeClr val="accent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C6EDA51-49A6-4288-9AD4-E3D0969D1CD0}"/>
              </a:ext>
            </a:extLst>
          </p:cNvPr>
          <p:cNvSpPr txBox="1"/>
          <p:nvPr/>
        </p:nvSpPr>
        <p:spPr>
          <a:xfrm>
            <a:off x="4371078" y="4891922"/>
            <a:ext cx="885117" cy="923330"/>
          </a:xfrm>
          <a:prstGeom prst="rect">
            <a:avLst/>
          </a:prstGeom>
          <a:noFill/>
        </p:spPr>
        <p:txBody>
          <a:bodyPr wrap="square" rtlCol="0">
            <a:spAutoFit/>
          </a:bodyPr>
          <a:lstStyle/>
          <a:p>
            <a:r>
              <a:rPr lang="en-US" dirty="0"/>
              <a:t>Images upload to S3</a:t>
            </a:r>
            <a:endParaRPr lang="en-IN" dirty="0"/>
          </a:p>
        </p:txBody>
      </p:sp>
      <p:sp>
        <p:nvSpPr>
          <p:cNvPr id="29" name="Rectangle: Rounded Corners 28">
            <a:extLst>
              <a:ext uri="{FF2B5EF4-FFF2-40B4-BE49-F238E27FC236}">
                <a16:creationId xmlns:a16="http://schemas.microsoft.com/office/drawing/2014/main" id="{EB52C78C-8D4D-42D3-B0AB-2CD1344BB9E3}"/>
              </a:ext>
            </a:extLst>
          </p:cNvPr>
          <p:cNvSpPr/>
          <p:nvPr/>
        </p:nvSpPr>
        <p:spPr>
          <a:xfrm>
            <a:off x="822960" y="1844824"/>
            <a:ext cx="7543800" cy="43924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6" name="Picture 35" descr="Terraform-Logo | Startup logo, Data map, Logos">
            <a:extLst>
              <a:ext uri="{FF2B5EF4-FFF2-40B4-BE49-F238E27FC236}">
                <a16:creationId xmlns:a16="http://schemas.microsoft.com/office/drawing/2014/main" id="{89163CBB-B50C-44FC-9C48-283D0B18D295}"/>
              </a:ext>
            </a:extLst>
          </p:cNvPr>
          <p:cNvPicPr/>
          <p:nvPr/>
        </p:nvPicPr>
        <p:blipFill rotWithShape="1">
          <a:blip r:embed="rId8">
            <a:extLst>
              <a:ext uri="{28A0092B-C50C-407E-A947-70E740481C1C}">
                <a14:useLocalDpi xmlns:a14="http://schemas.microsoft.com/office/drawing/2010/main" val="0"/>
              </a:ext>
            </a:extLst>
          </a:blip>
          <a:srcRect l="34998" t="36834" b="28952"/>
          <a:stretch/>
        </p:blipFill>
        <p:spPr bwMode="auto">
          <a:xfrm>
            <a:off x="5584787" y="5536579"/>
            <a:ext cx="2557366" cy="671886"/>
          </a:xfrm>
          <a:prstGeom prst="rect">
            <a:avLst/>
          </a:prstGeom>
          <a:noFill/>
          <a:ln>
            <a:noFill/>
          </a:ln>
        </p:spPr>
      </p:pic>
    </p:spTree>
    <p:extLst>
      <p:ext uri="{BB962C8B-B14F-4D97-AF65-F5344CB8AC3E}">
        <p14:creationId xmlns:p14="http://schemas.microsoft.com/office/powerpoint/2010/main" val="41727893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36"/>
                                        </p:tgtEl>
                                        <p:attrNameLst>
                                          <p:attrName>style.visibility</p:attrName>
                                        </p:attrNameLst>
                                      </p:cBhvr>
                                      <p:to>
                                        <p:strVal val="visible"/>
                                      </p:to>
                                    </p:set>
                                    <p:animEffect transition="in" filter="fade">
                                      <p:cBhvr>
                                        <p:cTn id="14" dur="1000"/>
                                        <p:tgtEl>
                                          <p:spTgt spid="1036"/>
                                        </p:tgtEl>
                                      </p:cBhvr>
                                    </p:animEffect>
                                    <p:anim calcmode="lin" valueType="num">
                                      <p:cBhvr>
                                        <p:cTn id="15" dur="1000" fill="hold"/>
                                        <p:tgtEl>
                                          <p:spTgt spid="1036"/>
                                        </p:tgtEl>
                                        <p:attrNameLst>
                                          <p:attrName>ppt_x</p:attrName>
                                        </p:attrNameLst>
                                      </p:cBhvr>
                                      <p:tavLst>
                                        <p:tav tm="0">
                                          <p:val>
                                            <p:strVal val="#ppt_x"/>
                                          </p:val>
                                        </p:tav>
                                        <p:tav tm="100000">
                                          <p:val>
                                            <p:strVal val="#ppt_x"/>
                                          </p:val>
                                        </p:tav>
                                      </p:tavLst>
                                    </p:anim>
                                    <p:anim calcmode="lin" valueType="num">
                                      <p:cBhvr>
                                        <p:cTn id="16" dur="1000" fill="hold"/>
                                        <p:tgtEl>
                                          <p:spTgt spid="103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fade">
                                      <p:cBhvr>
                                        <p:cTn id="31" dur="1000"/>
                                        <p:tgtEl>
                                          <p:spTgt spid="1028"/>
                                        </p:tgtEl>
                                      </p:cBhvr>
                                    </p:animEffect>
                                    <p:anim calcmode="lin" valueType="num">
                                      <p:cBhvr>
                                        <p:cTn id="32" dur="1000" fill="hold"/>
                                        <p:tgtEl>
                                          <p:spTgt spid="1028"/>
                                        </p:tgtEl>
                                        <p:attrNameLst>
                                          <p:attrName>ppt_x</p:attrName>
                                        </p:attrNameLst>
                                      </p:cBhvr>
                                      <p:tavLst>
                                        <p:tav tm="0">
                                          <p:val>
                                            <p:strVal val="#ppt_x"/>
                                          </p:val>
                                        </p:tav>
                                        <p:tav tm="100000">
                                          <p:val>
                                            <p:strVal val="#ppt_x"/>
                                          </p:val>
                                        </p:tav>
                                      </p:tavLst>
                                    </p:anim>
                                    <p:anim calcmode="lin" valueType="num">
                                      <p:cBhvr>
                                        <p:cTn id="3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26"/>
                                        </p:tgtEl>
                                        <p:attrNameLst>
                                          <p:attrName>style.visibility</p:attrName>
                                        </p:attrNameLst>
                                      </p:cBhvr>
                                      <p:to>
                                        <p:strVal val="visible"/>
                                      </p:to>
                                    </p:set>
                                    <p:animEffect transition="in" filter="fade">
                                      <p:cBhvr>
                                        <p:cTn id="38" dur="1000"/>
                                        <p:tgtEl>
                                          <p:spTgt spid="1026"/>
                                        </p:tgtEl>
                                      </p:cBhvr>
                                    </p:animEffect>
                                    <p:anim calcmode="lin" valueType="num">
                                      <p:cBhvr>
                                        <p:cTn id="39" dur="1000" fill="hold"/>
                                        <p:tgtEl>
                                          <p:spTgt spid="1026"/>
                                        </p:tgtEl>
                                        <p:attrNameLst>
                                          <p:attrName>ppt_x</p:attrName>
                                        </p:attrNameLst>
                                      </p:cBhvr>
                                      <p:tavLst>
                                        <p:tav tm="0">
                                          <p:val>
                                            <p:strVal val="#ppt_x"/>
                                          </p:val>
                                        </p:tav>
                                        <p:tav tm="100000">
                                          <p:val>
                                            <p:strVal val="#ppt_x"/>
                                          </p:val>
                                        </p:tav>
                                      </p:tavLst>
                                    </p:anim>
                                    <p:anim calcmode="lin" valueType="num">
                                      <p:cBhvr>
                                        <p:cTn id="40" dur="1000" fill="hold"/>
                                        <p:tgtEl>
                                          <p:spTgt spid="102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1000"/>
                                        <p:tgtEl>
                                          <p:spTgt spid="25">
                                            <p:txEl>
                                              <p:pRg st="0" end="0"/>
                                            </p:txEl>
                                          </p:spTgt>
                                        </p:tgtEl>
                                      </p:cBhvr>
                                    </p:animEffect>
                                    <p:anim calcmode="lin" valueType="num">
                                      <p:cBhvr>
                                        <p:cTn id="51"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25">
                                            <p:txEl>
                                              <p:pRg st="0" end="0"/>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5">
                                            <p:txEl>
                                              <p:pRg st="1" end="1"/>
                                            </p:txEl>
                                          </p:spTgt>
                                        </p:tgtEl>
                                        <p:attrNameLst>
                                          <p:attrName>style.visibility</p:attrName>
                                        </p:attrNameLst>
                                      </p:cBhvr>
                                      <p:to>
                                        <p:strVal val="visible"/>
                                      </p:to>
                                    </p:set>
                                    <p:animEffect transition="in" filter="fade">
                                      <p:cBhvr>
                                        <p:cTn id="55" dur="1000"/>
                                        <p:tgtEl>
                                          <p:spTgt spid="25">
                                            <p:txEl>
                                              <p:pRg st="1" end="1"/>
                                            </p:txEl>
                                          </p:spTgt>
                                        </p:tgtEl>
                                      </p:cBhvr>
                                    </p:animEffect>
                                    <p:anim calcmode="lin" valueType="num">
                                      <p:cBhvr>
                                        <p:cTn id="56" dur="1000" fill="hold"/>
                                        <p:tgtEl>
                                          <p:spTgt spid="25">
                                            <p:txEl>
                                              <p:pRg st="1" end="1"/>
                                            </p:txEl>
                                          </p:spTgt>
                                        </p:tgtEl>
                                        <p:attrNameLst>
                                          <p:attrName>ppt_x</p:attrName>
                                        </p:attrNameLst>
                                      </p:cBhvr>
                                      <p:tavLst>
                                        <p:tav tm="0">
                                          <p:val>
                                            <p:strVal val="#ppt_x"/>
                                          </p:val>
                                        </p:tav>
                                        <p:tav tm="100000">
                                          <p:val>
                                            <p:strVal val="#ppt_x"/>
                                          </p:val>
                                        </p:tav>
                                      </p:tavLst>
                                    </p:anim>
                                    <p:anim calcmode="lin" valueType="num">
                                      <p:cBhvr>
                                        <p:cTn id="57" dur="1000" fill="hold"/>
                                        <p:tgtEl>
                                          <p:spTgt spid="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fade">
                                      <p:cBhvr>
                                        <p:cTn id="62" dur="1000"/>
                                        <p:tgtEl>
                                          <p:spTgt spid="28">
                                            <p:txEl>
                                              <p:pRg st="0" end="0"/>
                                            </p:txEl>
                                          </p:spTgt>
                                        </p:tgtEl>
                                      </p:cBhvr>
                                    </p:animEffect>
                                    <p:anim calcmode="lin" valueType="num">
                                      <p:cBhvr>
                                        <p:cTn id="63"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64" dur="1000" fill="hold"/>
                                        <p:tgtEl>
                                          <p:spTgt spid="2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19">
                                            <p:txEl>
                                              <p:pRg st="0" end="0"/>
                                            </p:txEl>
                                          </p:spTgt>
                                        </p:tgtEl>
                                        <p:attrNameLst>
                                          <p:attrName>style.visibility</p:attrName>
                                        </p:attrNameLst>
                                      </p:cBhvr>
                                      <p:to>
                                        <p:strVal val="visible"/>
                                      </p:to>
                                    </p:set>
                                    <p:animEffect transition="in" filter="fade">
                                      <p:cBhvr>
                                        <p:cTn id="69" dur="1000"/>
                                        <p:tgtEl>
                                          <p:spTgt spid="19">
                                            <p:txEl>
                                              <p:pRg st="0" end="0"/>
                                            </p:txEl>
                                          </p:spTgt>
                                        </p:tgtEl>
                                      </p:cBhvr>
                                    </p:animEffect>
                                    <p:anim calcmode="lin" valueType="num">
                                      <p:cBhvr>
                                        <p:cTn id="70"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19">
                                            <p:txEl>
                                              <p:pRg st="0" end="0"/>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9">
                                            <p:txEl>
                                              <p:pRg st="1" end="1"/>
                                            </p:txEl>
                                          </p:spTgt>
                                        </p:tgtEl>
                                        <p:attrNameLst>
                                          <p:attrName>style.visibility</p:attrName>
                                        </p:attrNameLst>
                                      </p:cBhvr>
                                      <p:to>
                                        <p:strVal val="visible"/>
                                      </p:to>
                                    </p:set>
                                    <p:animEffect transition="in" filter="fade">
                                      <p:cBhvr>
                                        <p:cTn id="74" dur="1000"/>
                                        <p:tgtEl>
                                          <p:spTgt spid="19">
                                            <p:txEl>
                                              <p:pRg st="1" end="1"/>
                                            </p:txEl>
                                          </p:spTgt>
                                        </p:tgtEl>
                                      </p:cBhvr>
                                    </p:animEffect>
                                    <p:anim calcmode="lin" valueType="num">
                                      <p:cBhvr>
                                        <p:cTn id="75"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76" dur="10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CDA3D1A5-1DC3-4C34-8443-68DBD0972D16}"/>
              </a:ext>
            </a:extLst>
          </p:cNvPr>
          <p:cNvSpPr>
            <a:spLocks noGrp="1"/>
          </p:cNvSpPr>
          <p:nvPr>
            <p:ph idx="1"/>
          </p:nvPr>
        </p:nvSpPr>
        <p:spPr>
          <a:xfrm>
            <a:off x="3462114" y="2847851"/>
            <a:ext cx="3365078" cy="1008112"/>
          </a:xfrm>
        </p:spPr>
        <p:txBody>
          <a:bodyPr>
            <a:normAutofit/>
          </a:bodyPr>
          <a:lstStyle/>
          <a:p>
            <a:pPr marL="0" indent="0">
              <a:buNone/>
            </a:pPr>
            <a:r>
              <a:rPr lang="en-US" sz="6000" dirty="0"/>
              <a:t>Thank You</a:t>
            </a:r>
            <a:endParaRPr lang="en-IN" sz="6000" dirty="0"/>
          </a:p>
        </p:txBody>
      </p:sp>
      <p:sp>
        <p:nvSpPr>
          <p:cNvPr id="5" name="Footer Placeholder 4">
            <a:extLst>
              <a:ext uri="{FF2B5EF4-FFF2-40B4-BE49-F238E27FC236}">
                <a16:creationId xmlns:a16="http://schemas.microsoft.com/office/drawing/2014/main" id="{65BCFFF2-5EE1-4498-B424-704FDC15C8CE}"/>
              </a:ext>
            </a:extLst>
          </p:cNvPr>
          <p:cNvSpPr>
            <a:spLocks noGrp="1"/>
          </p:cNvSpPr>
          <p:nvPr>
            <p:ph type="ftr" sz="quarter" idx="11"/>
          </p:nvPr>
        </p:nvSpPr>
        <p:spPr/>
        <p:txBody>
          <a:bodyPr/>
          <a:lstStyle/>
          <a:p>
            <a:r>
              <a:rPr lang="en-US"/>
              <a:t>Department of ECE, Nitte Meenakshi Institute of Technology</a:t>
            </a:r>
            <a:endParaRPr lang="en-US" dirty="0"/>
          </a:p>
        </p:txBody>
      </p:sp>
    </p:spTree>
    <p:extLst>
      <p:ext uri="{BB962C8B-B14F-4D97-AF65-F5344CB8AC3E}">
        <p14:creationId xmlns:p14="http://schemas.microsoft.com/office/powerpoint/2010/main" val="163861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C08830-F048-47CC-B6A4-54A4BE6BF867}"/>
              </a:ext>
            </a:extLst>
          </p:cNvPr>
          <p:cNvSpPr>
            <a:spLocks noGrp="1"/>
          </p:cNvSpPr>
          <p:nvPr>
            <p:ph type="title"/>
          </p:nvPr>
        </p:nvSpPr>
        <p:spPr/>
        <p:txBody>
          <a:bodyPr/>
          <a:lstStyle/>
          <a:p>
            <a:r>
              <a:rPr lang="en-US" dirty="0"/>
              <a:t>Cloud Computing</a:t>
            </a:r>
            <a:endParaRPr lang="en-IN" dirty="0"/>
          </a:p>
        </p:txBody>
      </p:sp>
      <p:sp>
        <p:nvSpPr>
          <p:cNvPr id="4" name="Footer Placeholder 3">
            <a:extLst>
              <a:ext uri="{FF2B5EF4-FFF2-40B4-BE49-F238E27FC236}">
                <a16:creationId xmlns:a16="http://schemas.microsoft.com/office/drawing/2014/main" id="{760BCC09-3791-4B14-B7B1-96D86959BBA3}"/>
              </a:ext>
            </a:extLst>
          </p:cNvPr>
          <p:cNvSpPr>
            <a:spLocks noGrp="1"/>
          </p:cNvSpPr>
          <p:nvPr>
            <p:ph type="ftr" sz="quarter" idx="11"/>
          </p:nvPr>
        </p:nvSpPr>
        <p:spPr>
          <a:xfrm>
            <a:off x="2764640" y="6459790"/>
            <a:ext cx="3617103" cy="365125"/>
          </a:xfrm>
        </p:spPr>
        <p:txBody>
          <a:bodyPr/>
          <a:lstStyle/>
          <a:p>
            <a:r>
              <a:rPr lang="en-US" dirty="0"/>
              <a:t>Department of ECE, </a:t>
            </a:r>
            <a:r>
              <a:rPr lang="en-US" dirty="0" err="1"/>
              <a:t>Nitte</a:t>
            </a:r>
            <a:r>
              <a:rPr lang="en-US" dirty="0"/>
              <a:t> Meenakshi Institute of Technology</a:t>
            </a:r>
          </a:p>
        </p:txBody>
      </p:sp>
      <p:sp>
        <p:nvSpPr>
          <p:cNvPr id="8" name="Content Placeholder 7">
            <a:extLst>
              <a:ext uri="{FF2B5EF4-FFF2-40B4-BE49-F238E27FC236}">
                <a16:creationId xmlns:a16="http://schemas.microsoft.com/office/drawing/2014/main" id="{DB50469D-655F-40CB-B098-87DF2F35A292}"/>
              </a:ext>
            </a:extLst>
          </p:cNvPr>
          <p:cNvSpPr>
            <a:spLocks noGrp="1"/>
          </p:cNvSpPr>
          <p:nvPr>
            <p:ph idx="1"/>
          </p:nvPr>
        </p:nvSpPr>
        <p:spPr>
          <a:xfrm>
            <a:off x="777240" y="1844825"/>
            <a:ext cx="5955000" cy="2371672"/>
          </a:xfrm>
        </p:spPr>
        <p:txBody>
          <a:bodyPr>
            <a:normAutofit/>
          </a:bodyPr>
          <a:lstStyle/>
          <a:p>
            <a:pPr>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 Cloud computing is the delivery of different services through the Internet.</a:t>
            </a:r>
          </a:p>
          <a:p>
            <a:pPr>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 These resources include tools and applications like data storage, servers, databases, networking, and software.</a:t>
            </a:r>
            <a:endParaRPr lang="en-US" dirty="0">
              <a:latin typeface="Calibri" panose="020F0502020204030204" pitchFamily="34" charset="0"/>
              <a:ea typeface="Times New Roman" panose="02020603050405020304" pitchFamily="18" charset="0"/>
            </a:endParaRPr>
          </a:p>
          <a:p>
            <a:pPr>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 Rather than keeping files on a proprietary hard drive or local storage device, cloud-based storage makes it possible to save them to a remote database.</a:t>
            </a:r>
          </a:p>
        </p:txBody>
      </p:sp>
      <p:pic>
        <p:nvPicPr>
          <p:cNvPr id="10" name="Picture 2" descr="Cloud Computing Trends That Will Amaze You in 2019 | Hybrid cloud, Cloud  computing, Public cloud">
            <a:extLst>
              <a:ext uri="{FF2B5EF4-FFF2-40B4-BE49-F238E27FC236}">
                <a16:creationId xmlns:a16="http://schemas.microsoft.com/office/drawing/2014/main" id="{C28CD102-E406-4374-9712-804D6281C04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416878" y="1809567"/>
            <a:ext cx="2334727" cy="233472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What You Need to Know About Cloud Computing - Careerguide">
            <a:extLst>
              <a:ext uri="{FF2B5EF4-FFF2-40B4-BE49-F238E27FC236}">
                <a16:creationId xmlns:a16="http://schemas.microsoft.com/office/drawing/2014/main" id="{88F962B0-530F-41A3-9ACE-B3C1EA63605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t="29522" b="19283"/>
          <a:stretch>
            <a:fillRect/>
          </a:stretch>
        </p:blipFill>
        <p:spPr bwMode="auto">
          <a:xfrm>
            <a:off x="28808" y="4509120"/>
            <a:ext cx="9115192" cy="1950418"/>
          </a:xfrm>
          <a:custGeom>
            <a:avLst/>
            <a:gdLst>
              <a:gd name="connsiteX0" fmla="*/ 0 w 9144000"/>
              <a:gd name="connsiteY0" fmla="*/ 0 h 2160240"/>
              <a:gd name="connsiteX1" fmla="*/ 9144000 w 9144000"/>
              <a:gd name="connsiteY1" fmla="*/ 0 h 2160240"/>
              <a:gd name="connsiteX2" fmla="*/ 9144000 w 9144000"/>
              <a:gd name="connsiteY2" fmla="*/ 2160240 h 2160240"/>
              <a:gd name="connsiteX3" fmla="*/ 0 w 9144000"/>
              <a:gd name="connsiteY3" fmla="*/ 2160240 h 2160240"/>
            </a:gdLst>
            <a:ahLst/>
            <a:cxnLst>
              <a:cxn ang="0">
                <a:pos x="connsiteX0" y="connsiteY0"/>
              </a:cxn>
              <a:cxn ang="0">
                <a:pos x="connsiteX1" y="connsiteY1"/>
              </a:cxn>
              <a:cxn ang="0">
                <a:pos x="connsiteX2" y="connsiteY2"/>
              </a:cxn>
              <a:cxn ang="0">
                <a:pos x="connsiteX3" y="connsiteY3"/>
              </a:cxn>
            </a:cxnLst>
            <a:rect l="l" t="t" r="r" b="b"/>
            <a:pathLst>
              <a:path w="9144000" h="2160240">
                <a:moveTo>
                  <a:pt x="0" y="0"/>
                </a:moveTo>
                <a:lnTo>
                  <a:pt x="9144000" y="0"/>
                </a:lnTo>
                <a:lnTo>
                  <a:pt x="9144000" y="2160240"/>
                </a:lnTo>
                <a:lnTo>
                  <a:pt x="0" y="2160240"/>
                </a:lnTo>
                <a:close/>
              </a:path>
            </a:pathLst>
          </a:custGeom>
          <a:noFill/>
        </p:spPr>
      </p:pic>
    </p:spTree>
    <p:extLst>
      <p:ext uri="{BB962C8B-B14F-4D97-AF65-F5344CB8AC3E}">
        <p14:creationId xmlns:p14="http://schemas.microsoft.com/office/powerpoint/2010/main" val="316453085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A126-88EE-42DD-BBF1-431D99CADA33}"/>
              </a:ext>
            </a:extLst>
          </p:cNvPr>
          <p:cNvSpPr>
            <a:spLocks noGrp="1"/>
          </p:cNvSpPr>
          <p:nvPr>
            <p:ph type="title"/>
          </p:nvPr>
        </p:nvSpPr>
        <p:spPr/>
        <p:txBody>
          <a:bodyPr/>
          <a:lstStyle/>
          <a:p>
            <a:r>
              <a:rPr lang="en-US" dirty="0"/>
              <a:t>Types of Cloud Computing</a:t>
            </a:r>
            <a:endParaRPr lang="en-IN" dirty="0"/>
          </a:p>
        </p:txBody>
      </p:sp>
      <p:graphicFrame>
        <p:nvGraphicFramePr>
          <p:cNvPr id="16" name="Content Placeholder 15">
            <a:extLst>
              <a:ext uri="{FF2B5EF4-FFF2-40B4-BE49-F238E27FC236}">
                <a16:creationId xmlns:a16="http://schemas.microsoft.com/office/drawing/2014/main" id="{F5BF3C35-390F-4103-9E39-534DCC0D241B}"/>
              </a:ext>
            </a:extLst>
          </p:cNvPr>
          <p:cNvGraphicFramePr>
            <a:graphicFrameLocks noGrp="1"/>
          </p:cNvGraphicFramePr>
          <p:nvPr>
            <p:ph sz="half" idx="1"/>
            <p:extLst>
              <p:ext uri="{D42A27DB-BD31-4B8C-83A1-F6EECF244321}">
                <p14:modId xmlns:p14="http://schemas.microsoft.com/office/powerpoint/2010/main" val="271554454"/>
              </p:ext>
            </p:extLst>
          </p:nvPr>
        </p:nvGraphicFramePr>
        <p:xfrm>
          <a:off x="822325" y="1846263"/>
          <a:ext cx="3703638"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Content Placeholder 13">
            <a:extLst>
              <a:ext uri="{FF2B5EF4-FFF2-40B4-BE49-F238E27FC236}">
                <a16:creationId xmlns:a16="http://schemas.microsoft.com/office/drawing/2014/main" id="{A3D69777-66FA-46C9-9C34-02D3C744DA4F}"/>
              </a:ext>
            </a:extLst>
          </p:cNvPr>
          <p:cNvSpPr>
            <a:spLocks noGrp="1"/>
          </p:cNvSpPr>
          <p:nvPr>
            <p:ph sz="half" idx="2"/>
          </p:nvPr>
        </p:nvSpPr>
        <p:spPr>
          <a:xfrm>
            <a:off x="4663440" y="1845734"/>
            <a:ext cx="3658235" cy="4175553"/>
          </a:xfrm>
        </p:spPr>
        <p:txBody>
          <a:bodyPr>
            <a:normAutofit/>
          </a:bodyPr>
          <a:lstStyle/>
          <a:p>
            <a:pPr lvl="0"/>
            <a:r>
              <a:rPr lang="en-US" sz="2400" dirty="0"/>
              <a:t>Software as a Service (SaaS)</a:t>
            </a:r>
          </a:p>
          <a:p>
            <a:pPr lvl="1"/>
            <a:r>
              <a:rPr lang="en-US" sz="1800" dirty="0"/>
              <a:t>All software and hardware is transparent</a:t>
            </a:r>
          </a:p>
          <a:p>
            <a:pPr lvl="1"/>
            <a:r>
              <a:rPr lang="en-US" sz="1800" dirty="0"/>
              <a:t>User only knows their own access point</a:t>
            </a:r>
            <a:endParaRPr lang="en-US" sz="2400" dirty="0"/>
          </a:p>
          <a:p>
            <a:pPr lvl="0"/>
            <a:r>
              <a:rPr lang="en-US" sz="2400" dirty="0"/>
              <a:t>Platform as a Service (PaaS)</a:t>
            </a:r>
          </a:p>
          <a:p>
            <a:pPr lvl="1"/>
            <a:r>
              <a:rPr lang="en-US" sz="1800" dirty="0"/>
              <a:t>Users are given software and hardware automatically</a:t>
            </a:r>
          </a:p>
          <a:p>
            <a:pPr lvl="0"/>
            <a:r>
              <a:rPr lang="en-US" sz="2400" dirty="0"/>
              <a:t>Infrastructure as a Service (IaaS)</a:t>
            </a:r>
          </a:p>
          <a:p>
            <a:pPr lvl="1"/>
            <a:r>
              <a:rPr lang="en-US" sz="1800" dirty="0"/>
              <a:t>Basic, service users maintain software</a:t>
            </a:r>
          </a:p>
          <a:p>
            <a:endParaRPr lang="en-IN" dirty="0"/>
          </a:p>
        </p:txBody>
      </p:sp>
      <p:sp>
        <p:nvSpPr>
          <p:cNvPr id="4" name="Footer Placeholder 3">
            <a:extLst>
              <a:ext uri="{FF2B5EF4-FFF2-40B4-BE49-F238E27FC236}">
                <a16:creationId xmlns:a16="http://schemas.microsoft.com/office/drawing/2014/main" id="{6C0BBBBB-1DC8-4538-A148-32D9FE531D07}"/>
              </a:ext>
            </a:extLst>
          </p:cNvPr>
          <p:cNvSpPr>
            <a:spLocks noGrp="1"/>
          </p:cNvSpPr>
          <p:nvPr>
            <p:ph type="ftr" sz="quarter" idx="11"/>
          </p:nvPr>
        </p:nvSpPr>
        <p:spPr/>
        <p:txBody>
          <a:bodyPr/>
          <a:lstStyle/>
          <a:p>
            <a:r>
              <a:rPr lang="en-US"/>
              <a:t>Department of ECE, Nitte Meenakshi Institute of Technology</a:t>
            </a:r>
            <a:endParaRPr lang="en-US" dirty="0"/>
          </a:p>
        </p:txBody>
      </p:sp>
    </p:spTree>
    <p:extLst>
      <p:ext uri="{BB962C8B-B14F-4D97-AF65-F5344CB8AC3E}">
        <p14:creationId xmlns:p14="http://schemas.microsoft.com/office/powerpoint/2010/main" val="1275840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1000"/>
                                        <p:tgtEl>
                                          <p:spTgt spid="14">
                                            <p:txEl>
                                              <p:pRg st="1" end="1"/>
                                            </p:txEl>
                                          </p:spTgt>
                                        </p:tgtEl>
                                      </p:cBhvr>
                                    </p:animEffect>
                                    <p:anim calcmode="lin" valueType="num">
                                      <p:cBhvr>
                                        <p:cTn id="13"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1000"/>
                                        <p:tgtEl>
                                          <p:spTgt spid="14">
                                            <p:txEl>
                                              <p:pRg st="2" end="2"/>
                                            </p:txEl>
                                          </p:spTgt>
                                        </p:tgtEl>
                                      </p:cBhvr>
                                    </p:animEffect>
                                    <p:anim calcmode="lin" valueType="num">
                                      <p:cBhvr>
                                        <p:cTn id="18"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xEl>
                                              <p:pRg st="3" end="3"/>
                                            </p:txEl>
                                          </p:spTgt>
                                        </p:tgtEl>
                                        <p:attrNameLst>
                                          <p:attrName>style.visibility</p:attrName>
                                        </p:attrNameLst>
                                      </p:cBhvr>
                                      <p:to>
                                        <p:strVal val="visible"/>
                                      </p:to>
                                    </p:set>
                                    <p:animEffect transition="in" filter="fade">
                                      <p:cBhvr>
                                        <p:cTn id="24" dur="1000"/>
                                        <p:tgtEl>
                                          <p:spTgt spid="14">
                                            <p:txEl>
                                              <p:pRg st="3" end="3"/>
                                            </p:txEl>
                                          </p:spTgt>
                                        </p:tgtEl>
                                      </p:cBhvr>
                                    </p:animEffect>
                                    <p:anim calcmode="lin" valueType="num">
                                      <p:cBhvr>
                                        <p:cTn id="25"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xEl>
                                              <p:pRg st="4" end="4"/>
                                            </p:txEl>
                                          </p:spTgt>
                                        </p:tgtEl>
                                        <p:attrNameLst>
                                          <p:attrName>style.visibility</p:attrName>
                                        </p:attrNameLst>
                                      </p:cBhvr>
                                      <p:to>
                                        <p:strVal val="visible"/>
                                      </p:to>
                                    </p:set>
                                    <p:animEffect transition="in" filter="fade">
                                      <p:cBhvr>
                                        <p:cTn id="29" dur="1000"/>
                                        <p:tgtEl>
                                          <p:spTgt spid="14">
                                            <p:txEl>
                                              <p:pRg st="4" end="4"/>
                                            </p:txEl>
                                          </p:spTgt>
                                        </p:tgtEl>
                                      </p:cBhvr>
                                    </p:animEffect>
                                    <p:anim calcmode="lin" valueType="num">
                                      <p:cBhvr>
                                        <p:cTn id="30"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4">
                                            <p:txEl>
                                              <p:pRg st="5" end="5"/>
                                            </p:txEl>
                                          </p:spTgt>
                                        </p:tgtEl>
                                        <p:attrNameLst>
                                          <p:attrName>style.visibility</p:attrName>
                                        </p:attrNameLst>
                                      </p:cBhvr>
                                      <p:to>
                                        <p:strVal val="visible"/>
                                      </p:to>
                                    </p:set>
                                    <p:animEffect transition="in" filter="fade">
                                      <p:cBhvr>
                                        <p:cTn id="36" dur="1000"/>
                                        <p:tgtEl>
                                          <p:spTgt spid="14">
                                            <p:txEl>
                                              <p:pRg st="5" end="5"/>
                                            </p:txEl>
                                          </p:spTgt>
                                        </p:tgtEl>
                                      </p:cBhvr>
                                    </p:animEffect>
                                    <p:anim calcmode="lin" valueType="num">
                                      <p:cBhvr>
                                        <p:cTn id="37"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14">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4">
                                            <p:txEl>
                                              <p:pRg st="6" end="6"/>
                                            </p:txEl>
                                          </p:spTgt>
                                        </p:tgtEl>
                                        <p:attrNameLst>
                                          <p:attrName>style.visibility</p:attrName>
                                        </p:attrNameLst>
                                      </p:cBhvr>
                                      <p:to>
                                        <p:strVal val="visible"/>
                                      </p:to>
                                    </p:set>
                                    <p:animEffect transition="in" filter="fade">
                                      <p:cBhvr>
                                        <p:cTn id="41" dur="1000"/>
                                        <p:tgtEl>
                                          <p:spTgt spid="14">
                                            <p:txEl>
                                              <p:pRg st="6" end="6"/>
                                            </p:txEl>
                                          </p:spTgt>
                                        </p:tgtEl>
                                      </p:cBhvr>
                                    </p:animEffect>
                                    <p:anim calcmode="lin" valueType="num">
                                      <p:cBhvr>
                                        <p:cTn id="42"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EE77-4232-4087-9F61-4463ECA4B948}"/>
              </a:ext>
            </a:extLst>
          </p:cNvPr>
          <p:cNvSpPr>
            <a:spLocks noGrp="1"/>
          </p:cNvSpPr>
          <p:nvPr>
            <p:ph type="title"/>
          </p:nvPr>
        </p:nvSpPr>
        <p:spPr>
          <a:xfrm>
            <a:off x="822960" y="620688"/>
            <a:ext cx="4973176" cy="1116676"/>
          </a:xfrm>
        </p:spPr>
        <p:txBody>
          <a:bodyPr>
            <a:normAutofit fontScale="90000"/>
          </a:bodyPr>
          <a:lstStyle/>
          <a:p>
            <a:r>
              <a:rPr lang="en-IN" dirty="0"/>
              <a:t>Cloud Deployment Models</a:t>
            </a:r>
          </a:p>
        </p:txBody>
      </p:sp>
      <p:sp>
        <p:nvSpPr>
          <p:cNvPr id="3" name="Content Placeholder 2">
            <a:extLst>
              <a:ext uri="{FF2B5EF4-FFF2-40B4-BE49-F238E27FC236}">
                <a16:creationId xmlns:a16="http://schemas.microsoft.com/office/drawing/2014/main" id="{E7B3695A-4359-497C-97F5-CC21A7F41861}"/>
              </a:ext>
            </a:extLst>
          </p:cNvPr>
          <p:cNvSpPr>
            <a:spLocks noGrp="1"/>
          </p:cNvSpPr>
          <p:nvPr>
            <p:ph idx="1"/>
          </p:nvPr>
        </p:nvSpPr>
        <p:spPr>
          <a:xfrm>
            <a:off x="822959" y="1845734"/>
            <a:ext cx="3389001" cy="4103546"/>
          </a:xfrm>
        </p:spPr>
        <p:txBody>
          <a:bodyPr>
            <a:normAutofit/>
          </a:bodyPr>
          <a:lstStyle/>
          <a:p>
            <a:pPr>
              <a:buFont typeface="Wingdings" panose="05000000000000000000" pitchFamily="2" charset="2"/>
              <a:buChar char="§"/>
            </a:pPr>
            <a:r>
              <a:rPr lang="en-US" dirty="0"/>
              <a:t> </a:t>
            </a:r>
            <a:r>
              <a:rPr lang="en-US" b="1" dirty="0"/>
              <a:t>PUBLIC CLOUD</a:t>
            </a:r>
          </a:p>
          <a:p>
            <a:pPr lvl="1">
              <a:buFont typeface="Wingdings" panose="05000000000000000000" pitchFamily="2" charset="2"/>
              <a:buChar char="§"/>
            </a:pPr>
            <a:r>
              <a:rPr lang="en-US" dirty="0"/>
              <a:t>Offered by third-party providers</a:t>
            </a:r>
          </a:p>
          <a:p>
            <a:pPr lvl="1">
              <a:buFont typeface="Wingdings" panose="05000000000000000000" pitchFamily="2" charset="2"/>
              <a:buChar char="§"/>
            </a:pPr>
            <a:r>
              <a:rPr lang="en-US" dirty="0"/>
              <a:t>Available to anyone over the public internet</a:t>
            </a:r>
          </a:p>
          <a:p>
            <a:pPr lvl="1">
              <a:buFont typeface="Wingdings" panose="05000000000000000000" pitchFamily="2" charset="2"/>
              <a:buChar char="§"/>
            </a:pPr>
            <a:r>
              <a:rPr lang="en-US" dirty="0"/>
              <a:t>Scales quickly and convenient</a:t>
            </a:r>
          </a:p>
          <a:p>
            <a:pPr>
              <a:buFont typeface="Wingdings" panose="05000000000000000000" pitchFamily="2" charset="2"/>
              <a:buChar char="§"/>
            </a:pPr>
            <a:r>
              <a:rPr lang="en-US" b="1" dirty="0"/>
              <a:t> PRIVATE CLOUD</a:t>
            </a:r>
          </a:p>
          <a:p>
            <a:pPr lvl="1">
              <a:buFont typeface="Wingdings" panose="05000000000000000000" pitchFamily="2" charset="2"/>
              <a:buChar char="§"/>
            </a:pPr>
            <a:r>
              <a:rPr lang="en-US" dirty="0"/>
              <a:t> Offered to select users over the internet or a private internal network</a:t>
            </a:r>
          </a:p>
          <a:p>
            <a:pPr lvl="1">
              <a:buFont typeface="Wingdings" panose="05000000000000000000" pitchFamily="2" charset="2"/>
              <a:buChar char="§"/>
            </a:pPr>
            <a:r>
              <a:rPr lang="en-US" dirty="0"/>
              <a:t> Provides greater security controls</a:t>
            </a:r>
          </a:p>
          <a:p>
            <a:pPr lvl="1">
              <a:buFont typeface="Wingdings" panose="05000000000000000000" pitchFamily="2" charset="2"/>
              <a:buChar char="§"/>
            </a:pPr>
            <a:r>
              <a:rPr lang="en-US" dirty="0"/>
              <a:t>Requires traditional datacenter staffing and maintenance</a:t>
            </a:r>
            <a:endParaRPr lang="en-IN" dirty="0"/>
          </a:p>
        </p:txBody>
      </p:sp>
      <p:sp>
        <p:nvSpPr>
          <p:cNvPr id="4" name="Footer Placeholder 3">
            <a:extLst>
              <a:ext uri="{FF2B5EF4-FFF2-40B4-BE49-F238E27FC236}">
                <a16:creationId xmlns:a16="http://schemas.microsoft.com/office/drawing/2014/main" id="{5ED6AD1A-4B60-430B-88CB-C98CFAABB0AC}"/>
              </a:ext>
            </a:extLst>
          </p:cNvPr>
          <p:cNvSpPr>
            <a:spLocks noGrp="1"/>
          </p:cNvSpPr>
          <p:nvPr>
            <p:ph type="ftr" sz="quarter" idx="11"/>
          </p:nvPr>
        </p:nvSpPr>
        <p:spPr/>
        <p:txBody>
          <a:bodyPr/>
          <a:lstStyle/>
          <a:p>
            <a:r>
              <a:rPr lang="en-US"/>
              <a:t>Department of ECE, Nitte Meenakshi Institute of Technology</a:t>
            </a:r>
            <a:endParaRPr lang="en-US" dirty="0"/>
          </a:p>
        </p:txBody>
      </p:sp>
      <p:pic>
        <p:nvPicPr>
          <p:cNvPr id="3076" name="Picture 4" descr="Types of Cloud – A Primer on the Choices and Challenges |">
            <a:extLst>
              <a:ext uri="{FF2B5EF4-FFF2-40B4-BE49-F238E27FC236}">
                <a16:creationId xmlns:a16="http://schemas.microsoft.com/office/drawing/2014/main" id="{9431C5F1-C2CD-4CCF-92AB-0F0E3E26A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464" y="116632"/>
            <a:ext cx="4822304" cy="3628547"/>
          </a:xfrm>
          <a:prstGeom prst="rect">
            <a:avLst/>
          </a:prstGeom>
          <a:noFill/>
          <a:effectLst>
            <a:innerShdw blurRad="127000" dist="50800" dir="18900000">
              <a:prstClr val="black">
                <a:alpha val="80000"/>
              </a:prstClr>
            </a:innerShdw>
          </a:effectLst>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90750A93-4BCA-49D3-9DCB-FF89BE279AF7}"/>
              </a:ext>
            </a:extLst>
          </p:cNvPr>
          <p:cNvSpPr txBox="1">
            <a:spLocks/>
          </p:cNvSpPr>
          <p:nvPr/>
        </p:nvSpPr>
        <p:spPr>
          <a:xfrm>
            <a:off x="4572000" y="3896975"/>
            <a:ext cx="3816424" cy="21602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b="1" dirty="0"/>
              <a:t> HYBRID CLOUD</a:t>
            </a:r>
          </a:p>
          <a:p>
            <a:pPr lvl="1">
              <a:buFont typeface="Wingdings" panose="05000000000000000000" pitchFamily="2" charset="2"/>
              <a:buChar char="§"/>
            </a:pPr>
            <a:r>
              <a:rPr lang="en-US" dirty="0"/>
              <a:t>Combination of both public and private cloud</a:t>
            </a:r>
          </a:p>
          <a:p>
            <a:pPr lvl="1">
              <a:buFont typeface="Wingdings" panose="05000000000000000000" pitchFamily="2" charset="2"/>
              <a:buChar char="§"/>
            </a:pPr>
            <a:r>
              <a:rPr lang="en-US" dirty="0"/>
              <a:t>Shared security responsibility</a:t>
            </a:r>
          </a:p>
          <a:p>
            <a:pPr lvl="1">
              <a:buFont typeface="Wingdings" panose="05000000000000000000" pitchFamily="2" charset="2"/>
              <a:buChar char="§"/>
            </a:pPr>
            <a:r>
              <a:rPr lang="en-US" dirty="0"/>
              <a:t> Helps maintain tighter controls over sensitive data and processes</a:t>
            </a:r>
          </a:p>
        </p:txBody>
      </p:sp>
    </p:spTree>
    <p:extLst>
      <p:ext uri="{BB962C8B-B14F-4D97-AF65-F5344CB8AC3E}">
        <p14:creationId xmlns:p14="http://schemas.microsoft.com/office/powerpoint/2010/main" val="4083953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04BD-ADFF-4872-85DC-C53E5360C568}"/>
              </a:ext>
            </a:extLst>
          </p:cNvPr>
          <p:cNvSpPr>
            <a:spLocks noGrp="1"/>
          </p:cNvSpPr>
          <p:nvPr>
            <p:ph type="title"/>
          </p:nvPr>
        </p:nvSpPr>
        <p:spPr/>
        <p:txBody>
          <a:bodyPr/>
          <a:lstStyle/>
          <a:p>
            <a:r>
              <a:rPr lang="en-US" dirty="0">
                <a:solidFill>
                  <a:schemeClr val="tx1">
                    <a:lumMod val="75000"/>
                    <a:lumOff val="25000"/>
                  </a:schemeClr>
                </a:solidFill>
              </a:rPr>
              <a:t>Hybrid Cloud Deployment</a:t>
            </a:r>
            <a:endParaRPr lang="en-IN" dirty="0">
              <a:solidFill>
                <a:schemeClr val="tx1">
                  <a:lumMod val="75000"/>
                  <a:lumOff val="25000"/>
                </a:schemeClr>
              </a:solidFill>
            </a:endParaRPr>
          </a:p>
        </p:txBody>
      </p:sp>
      <p:sp>
        <p:nvSpPr>
          <p:cNvPr id="9" name="Content Placeholder 8">
            <a:extLst>
              <a:ext uri="{FF2B5EF4-FFF2-40B4-BE49-F238E27FC236}">
                <a16:creationId xmlns:a16="http://schemas.microsoft.com/office/drawing/2014/main" id="{1FA130F5-620F-42E1-B641-7DBAAE4EB91F}"/>
              </a:ext>
            </a:extLst>
          </p:cNvPr>
          <p:cNvSpPr>
            <a:spLocks noGrp="1"/>
          </p:cNvSpPr>
          <p:nvPr>
            <p:ph sz="half" idx="2"/>
          </p:nvPr>
        </p:nvSpPr>
        <p:spPr>
          <a:xfrm>
            <a:off x="5004048" y="2194267"/>
            <a:ext cx="3617103" cy="3456384"/>
          </a:xfrm>
        </p:spPr>
        <p:txBody>
          <a:bodyPr>
            <a:noAutofit/>
          </a:bodyPr>
          <a:lstStyle/>
          <a:p>
            <a:pPr>
              <a:buFont typeface="Wingdings" panose="05000000000000000000" pitchFamily="2" charset="2"/>
              <a:buChar char="§"/>
            </a:pPr>
            <a:r>
              <a:rPr lang="en-US" b="0" i="0" dirty="0">
                <a:solidFill>
                  <a:srgbClr val="292929"/>
                </a:solidFill>
                <a:effectLst/>
              </a:rPr>
              <a:t> </a:t>
            </a:r>
            <a:r>
              <a:rPr lang="en-US" b="0" i="0" dirty="0">
                <a:effectLst/>
              </a:rPr>
              <a:t>Hybrid Cloud is a combination of Private and Public Cloud.</a:t>
            </a:r>
          </a:p>
          <a:p>
            <a:pPr>
              <a:buFont typeface="Wingdings" panose="05000000000000000000" pitchFamily="2" charset="2"/>
              <a:buChar char="§"/>
            </a:pPr>
            <a:r>
              <a:rPr lang="en-US" b="0" i="0" dirty="0">
                <a:effectLst/>
              </a:rPr>
              <a:t> Hybrid Cloud is essentially useful when some data cannot be put in cloud due to legal reasons.</a:t>
            </a:r>
            <a:endParaRPr lang="en-US" dirty="0"/>
          </a:p>
          <a:p>
            <a:pPr>
              <a:buFont typeface="Wingdings" panose="05000000000000000000" pitchFamily="2" charset="2"/>
              <a:buChar char="§"/>
            </a:pPr>
            <a:r>
              <a:rPr lang="en-US" dirty="0"/>
              <a:t> We</a:t>
            </a:r>
            <a:r>
              <a:rPr lang="en-US" b="0" i="0" dirty="0">
                <a:effectLst/>
              </a:rPr>
              <a:t> can deploy our website on a public cloud for leveraging salability advantages, and could deploy database in private cloud to secure the data.</a:t>
            </a:r>
            <a:endParaRPr lang="en-IN" dirty="0"/>
          </a:p>
        </p:txBody>
      </p:sp>
      <p:sp>
        <p:nvSpPr>
          <p:cNvPr id="4" name="Footer Placeholder 3">
            <a:extLst>
              <a:ext uri="{FF2B5EF4-FFF2-40B4-BE49-F238E27FC236}">
                <a16:creationId xmlns:a16="http://schemas.microsoft.com/office/drawing/2014/main" id="{39136CD6-2DC5-4B1F-A3FB-02E98F7B8D86}"/>
              </a:ext>
            </a:extLst>
          </p:cNvPr>
          <p:cNvSpPr>
            <a:spLocks noGrp="1"/>
          </p:cNvSpPr>
          <p:nvPr>
            <p:ph type="ftr" sz="quarter" idx="11"/>
          </p:nvPr>
        </p:nvSpPr>
        <p:spPr/>
        <p:txBody>
          <a:bodyPr/>
          <a:lstStyle/>
          <a:p>
            <a:r>
              <a:rPr lang="en-US"/>
              <a:t>Department of ECE, Nitte Meenakshi Institute of Technology</a:t>
            </a:r>
            <a:endParaRPr lang="en-US" dirty="0"/>
          </a:p>
        </p:txBody>
      </p:sp>
      <p:pic>
        <p:nvPicPr>
          <p:cNvPr id="4098" name="Picture 2" descr="Digital And Hybrid Cloud - Overcome Obstacles">
            <a:extLst>
              <a:ext uri="{FF2B5EF4-FFF2-40B4-BE49-F238E27FC236}">
                <a16:creationId xmlns:a16="http://schemas.microsoft.com/office/drawing/2014/main" id="{E5F19F68-1A65-4F83-B9D4-C12A5EB0F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28" y="2328059"/>
            <a:ext cx="4120461" cy="2792578"/>
          </a:xfrm>
          <a:prstGeom prst="rect">
            <a:avLst/>
          </a:prstGeom>
          <a:noFill/>
          <a:effectLst>
            <a:innerShdw blurRad="1270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518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B66055C-20CE-4A15-82C9-382364FFD721}"/>
              </a:ext>
            </a:extLst>
          </p:cNvPr>
          <p:cNvSpPr>
            <a:spLocks noGrp="1"/>
          </p:cNvSpPr>
          <p:nvPr>
            <p:ph type="title"/>
          </p:nvPr>
        </p:nvSpPr>
        <p:spPr/>
        <p:txBody>
          <a:bodyPr/>
          <a:lstStyle/>
          <a:p>
            <a:r>
              <a:rPr lang="en-IN" dirty="0"/>
              <a:t>Amazon Web Services – </a:t>
            </a:r>
            <a:br>
              <a:rPr lang="en-IN" dirty="0"/>
            </a:br>
            <a:r>
              <a:rPr lang="en-IN" sz="1200" dirty="0"/>
              <a:t>.</a:t>
            </a:r>
            <a:endParaRPr lang="en-IN" dirty="0"/>
          </a:p>
        </p:txBody>
      </p:sp>
      <p:sp>
        <p:nvSpPr>
          <p:cNvPr id="5" name="Footer Placeholder 4">
            <a:extLst>
              <a:ext uri="{FF2B5EF4-FFF2-40B4-BE49-F238E27FC236}">
                <a16:creationId xmlns:a16="http://schemas.microsoft.com/office/drawing/2014/main" id="{48858FAD-4E64-4256-87B6-3505E36A3373}"/>
              </a:ext>
            </a:extLst>
          </p:cNvPr>
          <p:cNvSpPr>
            <a:spLocks noGrp="1"/>
          </p:cNvSpPr>
          <p:nvPr>
            <p:ph type="ftr" sz="quarter" idx="11"/>
          </p:nvPr>
        </p:nvSpPr>
        <p:spPr/>
        <p:txBody>
          <a:bodyPr/>
          <a:lstStyle/>
          <a:p>
            <a:r>
              <a:rPr lang="en-US"/>
              <a:t>Department of ECE, Nitte Meenakshi Institute of Technology</a:t>
            </a:r>
            <a:endParaRPr lang="en-US" dirty="0"/>
          </a:p>
        </p:txBody>
      </p:sp>
      <p:pic>
        <p:nvPicPr>
          <p:cNvPr id="10" name="Content Placeholder 9" descr="AWS Cloud Migration Services in Pune, Bangalore, Delhi | SoftFlame Solutions">
            <a:extLst>
              <a:ext uri="{FF2B5EF4-FFF2-40B4-BE49-F238E27FC236}">
                <a16:creationId xmlns:a16="http://schemas.microsoft.com/office/drawing/2014/main" id="{0760139B-D8DF-46F3-9781-C95722C6381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7757" y="3068960"/>
            <a:ext cx="7543800" cy="3155412"/>
          </a:xfrm>
          <a:prstGeom prst="rect">
            <a:avLst/>
          </a:prstGeom>
          <a:noFill/>
        </p:spPr>
      </p:pic>
      <p:sp>
        <p:nvSpPr>
          <p:cNvPr id="11" name="Content Placeholder 8">
            <a:extLst>
              <a:ext uri="{FF2B5EF4-FFF2-40B4-BE49-F238E27FC236}">
                <a16:creationId xmlns:a16="http://schemas.microsoft.com/office/drawing/2014/main" id="{54BE7E22-6A47-48F9-BA51-050F240E3584}"/>
              </a:ext>
            </a:extLst>
          </p:cNvPr>
          <p:cNvSpPr txBox="1">
            <a:spLocks/>
          </p:cNvSpPr>
          <p:nvPr/>
        </p:nvSpPr>
        <p:spPr>
          <a:xfrm>
            <a:off x="822960" y="1844824"/>
            <a:ext cx="7709480" cy="101870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lvl="0" indent="-342900" algn="just">
              <a:lnSpc>
                <a:spcPct val="115000"/>
              </a:lnSpc>
              <a:spcAft>
                <a:spcPts val="1000"/>
              </a:spcAft>
              <a:buFont typeface="Symbol" panose="05050102010706020507" pitchFamily="18" charset="2"/>
              <a:buChar char=""/>
            </a:pPr>
            <a:r>
              <a:rPr lang="en-US" dirty="0">
                <a:solidFill>
                  <a:srgbClr val="292929"/>
                </a:solidFill>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Amazon Web Services (AWS) is a subsidiary of Amazon providing on-demand cloud computing platforms and APIs to individuals, companies, and governments, on a metered pay-as-you-go basis.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FA789BA-6D9A-493D-91CA-2939C3F02F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256" y="762905"/>
            <a:ext cx="1547664" cy="926180"/>
          </a:xfrm>
          <a:prstGeom prst="rect">
            <a:avLst/>
          </a:prstGeom>
        </p:spPr>
      </p:pic>
    </p:spTree>
    <p:extLst>
      <p:ext uri="{BB962C8B-B14F-4D97-AF65-F5344CB8AC3E}">
        <p14:creationId xmlns:p14="http://schemas.microsoft.com/office/powerpoint/2010/main" val="20384179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60DE-B829-4D01-B55C-EA093441B2D5}"/>
              </a:ext>
            </a:extLst>
          </p:cNvPr>
          <p:cNvSpPr>
            <a:spLocks noGrp="1"/>
          </p:cNvSpPr>
          <p:nvPr>
            <p:ph type="title"/>
          </p:nvPr>
        </p:nvSpPr>
        <p:spPr/>
        <p:txBody>
          <a:bodyPr/>
          <a:lstStyle/>
          <a:p>
            <a:r>
              <a:rPr lang="en-US" dirty="0"/>
              <a:t>AWS EC2 – Compute Service</a:t>
            </a:r>
            <a:endParaRPr lang="en-IN" dirty="0"/>
          </a:p>
        </p:txBody>
      </p:sp>
      <p:sp>
        <p:nvSpPr>
          <p:cNvPr id="3" name="Content Placeholder 2">
            <a:extLst>
              <a:ext uri="{FF2B5EF4-FFF2-40B4-BE49-F238E27FC236}">
                <a16:creationId xmlns:a16="http://schemas.microsoft.com/office/drawing/2014/main" id="{4EEFDCB6-9662-4702-8E94-6C3CBADF4C27}"/>
              </a:ext>
            </a:extLst>
          </p:cNvPr>
          <p:cNvSpPr>
            <a:spLocks noGrp="1"/>
          </p:cNvSpPr>
          <p:nvPr>
            <p:ph sz="half" idx="1"/>
          </p:nvPr>
        </p:nvSpPr>
        <p:spPr>
          <a:xfrm>
            <a:off x="822960" y="2492896"/>
            <a:ext cx="4392488" cy="3888432"/>
          </a:xfrm>
        </p:spPr>
        <p:txBody>
          <a:bodyPr/>
          <a:lstStyle/>
          <a:p>
            <a:pPr lvl="1" algn="just">
              <a:buFont typeface="Wingdings" panose="05000000000000000000" pitchFamily="2" charset="2"/>
              <a:buChar char="§"/>
            </a:pPr>
            <a:r>
              <a:rPr lang="en-IN" sz="2000" dirty="0">
                <a:effectLst/>
                <a:latin typeface="Calibri" panose="020F0502020204030204" pitchFamily="34" charset="0"/>
                <a:ea typeface="Times New Roman" panose="02020603050405020304" pitchFamily="18" charset="0"/>
                <a:cs typeface="Calibri" panose="020F0502020204030204" pitchFamily="34" charset="0"/>
              </a:rPr>
              <a:t>Amazon EC2 presents a true virtual computing environment, allowing you to use web service interfaces to launch instances with a variety of operating systems, load them with your custom application environment, manage your network’s access permissions, and run your image using as many or few systems as you desire.</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p>
        </p:txBody>
      </p:sp>
      <p:sp>
        <p:nvSpPr>
          <p:cNvPr id="4" name="Footer Placeholder 3">
            <a:extLst>
              <a:ext uri="{FF2B5EF4-FFF2-40B4-BE49-F238E27FC236}">
                <a16:creationId xmlns:a16="http://schemas.microsoft.com/office/drawing/2014/main" id="{B25661D0-663C-453A-9DF4-F174B2F4390B}"/>
              </a:ext>
            </a:extLst>
          </p:cNvPr>
          <p:cNvSpPr>
            <a:spLocks noGrp="1"/>
          </p:cNvSpPr>
          <p:nvPr>
            <p:ph type="ftr" sz="quarter" idx="11"/>
          </p:nvPr>
        </p:nvSpPr>
        <p:spPr/>
        <p:txBody>
          <a:bodyPr/>
          <a:lstStyle/>
          <a:p>
            <a:r>
              <a:rPr lang="en-US"/>
              <a:t>Department of ECE, Nitte Meenakshi Institute of Technology</a:t>
            </a:r>
            <a:endParaRPr lang="en-US" dirty="0"/>
          </a:p>
        </p:txBody>
      </p:sp>
      <p:pic>
        <p:nvPicPr>
          <p:cNvPr id="5122" name="Picture 2" descr="amazon-ec2-utilities · GitHub Topics · GitHub">
            <a:extLst>
              <a:ext uri="{FF2B5EF4-FFF2-40B4-BE49-F238E27FC236}">
                <a16:creationId xmlns:a16="http://schemas.microsoft.com/office/drawing/2014/main" id="{62E7628F-A86F-4679-A254-639A58CE6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838372"/>
            <a:ext cx="5065757"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358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D089-A5A9-4563-9770-9B5A53107DF4}"/>
              </a:ext>
            </a:extLst>
          </p:cNvPr>
          <p:cNvSpPr>
            <a:spLocks noGrp="1"/>
          </p:cNvSpPr>
          <p:nvPr>
            <p:ph type="title"/>
          </p:nvPr>
        </p:nvSpPr>
        <p:spPr/>
        <p:txBody>
          <a:bodyPr/>
          <a:lstStyle/>
          <a:p>
            <a:r>
              <a:rPr lang="en-US" dirty="0"/>
              <a:t>AWS Storage Services</a:t>
            </a:r>
            <a:endParaRPr lang="en-IN" dirty="0"/>
          </a:p>
        </p:txBody>
      </p:sp>
      <p:graphicFrame>
        <p:nvGraphicFramePr>
          <p:cNvPr id="7" name="Content Placeholder 6">
            <a:extLst>
              <a:ext uri="{FF2B5EF4-FFF2-40B4-BE49-F238E27FC236}">
                <a16:creationId xmlns:a16="http://schemas.microsoft.com/office/drawing/2014/main" id="{0DAC3608-C4BA-4221-ADC1-814AEBEDAF22}"/>
              </a:ext>
            </a:extLst>
          </p:cNvPr>
          <p:cNvGraphicFramePr>
            <a:graphicFrameLocks noGrp="1"/>
          </p:cNvGraphicFramePr>
          <p:nvPr>
            <p:ph sz="half" idx="1"/>
            <p:extLst>
              <p:ext uri="{D42A27DB-BD31-4B8C-83A1-F6EECF244321}">
                <p14:modId xmlns:p14="http://schemas.microsoft.com/office/powerpoint/2010/main" val="1060768026"/>
              </p:ext>
            </p:extLst>
          </p:nvPr>
        </p:nvGraphicFramePr>
        <p:xfrm>
          <a:off x="822324" y="1846263"/>
          <a:ext cx="7543799" cy="4463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DADFA17D-C209-45F6-8B71-D1E8ED195C5C}"/>
              </a:ext>
            </a:extLst>
          </p:cNvPr>
          <p:cNvSpPr>
            <a:spLocks noGrp="1"/>
          </p:cNvSpPr>
          <p:nvPr>
            <p:ph type="ftr" sz="quarter" idx="11"/>
          </p:nvPr>
        </p:nvSpPr>
        <p:spPr/>
        <p:txBody>
          <a:bodyPr/>
          <a:lstStyle/>
          <a:p>
            <a:r>
              <a:rPr lang="en-US"/>
              <a:t>Department of ECE, Nitte Meenakshi Institute of Technology</a:t>
            </a:r>
            <a:endParaRPr lang="en-US" dirty="0"/>
          </a:p>
        </p:txBody>
      </p:sp>
    </p:spTree>
    <p:extLst>
      <p:ext uri="{BB962C8B-B14F-4D97-AF65-F5344CB8AC3E}">
        <p14:creationId xmlns:p14="http://schemas.microsoft.com/office/powerpoint/2010/main" val="1406066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1012</TotalTime>
  <Words>1595</Words>
  <Application>Microsoft Office PowerPoint</Application>
  <PresentationFormat>On-screen Show (4:3)</PresentationFormat>
  <Paragraphs>181</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Cambria</vt:lpstr>
      <vt:lpstr>Courier New</vt:lpstr>
      <vt:lpstr>Symbol</vt:lpstr>
      <vt:lpstr>Times New Roman</vt:lpstr>
      <vt:lpstr>Wingdings</vt:lpstr>
      <vt:lpstr>Retrospect</vt:lpstr>
      <vt:lpstr>Hybrid Multi Cloud Computing</vt:lpstr>
      <vt:lpstr>Contents</vt:lpstr>
      <vt:lpstr>Cloud Computing</vt:lpstr>
      <vt:lpstr>Types of Cloud Computing</vt:lpstr>
      <vt:lpstr>Cloud Deployment Models</vt:lpstr>
      <vt:lpstr>Hybrid Cloud Deployment</vt:lpstr>
      <vt:lpstr>Amazon Web Services –  .</vt:lpstr>
      <vt:lpstr>AWS EC2 – Compute Service</vt:lpstr>
      <vt:lpstr>AWS Storage Services</vt:lpstr>
      <vt:lpstr>AWS VPC – Network Service</vt:lpstr>
      <vt:lpstr>Amazon EKS - Managed Kubernetes Service</vt:lpstr>
      <vt:lpstr>OpenStack – Private Cloud Platform</vt:lpstr>
      <vt:lpstr>OpenStack Components</vt:lpstr>
      <vt:lpstr>   Kubernetes</vt:lpstr>
      <vt:lpstr>Kubernetes Cluster Architecture</vt:lpstr>
      <vt:lpstr>Kubernetes Workload Resources</vt:lpstr>
      <vt:lpstr>Kubernetes Network Resources</vt:lpstr>
      <vt:lpstr>Kubernetes Storage Resources</vt:lpstr>
      <vt:lpstr>Cloud Automation using  </vt:lpstr>
      <vt:lpstr>How to use Terraform </vt:lpstr>
      <vt:lpstr>DEMO – Configuring AWS web infrastructure using Terraform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Anandteerth</dc:creator>
  <cp:lastModifiedBy>Anand D.S</cp:lastModifiedBy>
  <cp:revision>123</cp:revision>
  <dcterms:created xsi:type="dcterms:W3CDTF">2016-07-14T21:41:24Z</dcterms:created>
  <dcterms:modified xsi:type="dcterms:W3CDTF">2021-01-31T18:19:55Z</dcterms:modified>
</cp:coreProperties>
</file>