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61" r:id="rId3"/>
    <p:sldId id="268" r:id="rId4"/>
    <p:sldId id="271" r:id="rId5"/>
    <p:sldId id="263" r:id="rId6"/>
    <p:sldId id="273" r:id="rId7"/>
    <p:sldId id="264" r:id="rId8"/>
    <p:sldId id="274" r:id="rId9"/>
    <p:sldId id="265" r:id="rId10"/>
    <p:sldId id="275" r:id="rId11"/>
    <p:sldId id="266" r:id="rId12"/>
    <p:sldId id="276" r:id="rId13"/>
    <p:sldId id="277" r:id="rId14"/>
    <p:sldId id="278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DC9"/>
    <a:srgbClr val="22E2E2"/>
    <a:srgbClr val="01506E"/>
    <a:srgbClr val="29B0D5"/>
    <a:srgbClr val="34B5D8"/>
    <a:srgbClr val="01445F"/>
    <a:srgbClr val="000000"/>
    <a:srgbClr val="30B2D7"/>
    <a:srgbClr val="0182A9"/>
    <a:srgbClr val="046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4" autoAdjust="0"/>
    <p:restoredTop sz="94660"/>
  </p:normalViewPr>
  <p:slideViewPr>
    <p:cSldViewPr snapToGrid="0">
      <p:cViewPr>
        <p:scale>
          <a:sx n="75" d="100"/>
          <a:sy n="75" d="100"/>
        </p:scale>
        <p:origin x="1092" y="-2478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95421-4DF7-4004-B280-6276959DD6C3}" type="datetimeFigureOut">
              <a:rPr lang="pt-BR" smtClean="0"/>
              <a:t>14/05/2024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C590-49D7-4B65-B0A4-FC3AE6DAA4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70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925A-EA6D-40BA-A172-2AA1138F1148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8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D5FC-0EAB-4434-A7EE-56C7A0D167B9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4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C958-D107-4592-ACB3-12309D065C89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1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3A18-EE57-409D-B4BC-5C01E0371FE4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38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61B5-8075-4889-B407-E25771D2B215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5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4E87-6DDE-4340-8FDC-B66B6ED35561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38B-7C30-4347-B09E-558F29DAC266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88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8793-0876-4C41-A740-9E09951C7966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70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9144-652E-48BE-B911-DFAA8E00F23B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77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CE73-8BE6-45F1-8B37-0EAC7341C8E3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6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1F66-258F-437C-971C-235E89C610B9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D8E5-C142-479D-8CA5-279AB5631354}" type="datetime1">
              <a:rPr lang="pt-BR" smtClean="0"/>
              <a:t>14/05/2024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FRONTEND CSS - ANA PATRÍCIA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CBBD-09FE-4791-8A8E-3DC6509F67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ananeres/Ebook-IA-SeletoresCSS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undo logo">
            <a:extLst>
              <a:ext uri="{FF2B5EF4-FFF2-40B4-BE49-F238E27FC236}">
                <a16:creationId xmlns:a16="http://schemas.microsoft.com/office/drawing/2014/main" id="{FED14E9A-2550-4B24-AD7F-A1191272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429"/>
            <a:ext cx="9639468" cy="5578896"/>
          </a:xfrm>
          <a:prstGeom prst="rect">
            <a:avLst/>
          </a:prstGeom>
        </p:spPr>
      </p:pic>
      <p:sp>
        <p:nvSpPr>
          <p:cNvPr id="8" name="complemento-topo">
            <a:extLst>
              <a:ext uri="{FF2B5EF4-FFF2-40B4-BE49-F238E27FC236}">
                <a16:creationId xmlns:a16="http://schemas.microsoft.com/office/drawing/2014/main" id="{6AC1C7D3-D861-461C-8043-5A8FCE0F92B6}"/>
              </a:ext>
            </a:extLst>
          </p:cNvPr>
          <p:cNvSpPr/>
          <p:nvPr/>
        </p:nvSpPr>
        <p:spPr>
          <a:xfrm>
            <a:off x="0" y="0"/>
            <a:ext cx="9639468" cy="4226707"/>
          </a:xfrm>
          <a:prstGeom prst="rect">
            <a:avLst/>
          </a:prstGeom>
          <a:solidFill>
            <a:srgbClr val="AE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0CB40502-61F0-422F-8491-974EFAB86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625" y1="30169" x2="40625" y2="30169"/>
                        <a14:foregroundMark x1="36719" y1="28814" x2="59115" y2="30847"/>
                        <a14:foregroundMark x1="62313" y1="36610" x2="65885" y2="43051"/>
                        <a14:foregroundMark x1="61947" y1="35951" x2="62124" y2="36271"/>
                        <a14:foregroundMark x1="59115" y1="30847" x2="61560" y2="35254"/>
                        <a14:foregroundMark x1="65885" y1="43051" x2="64844" y2="55932"/>
                        <a14:foregroundMark x1="64844" y1="55932" x2="57813" y2="70169"/>
                        <a14:foregroundMark x1="57813" y1="70169" x2="45052" y2="71525"/>
                        <a14:foregroundMark x1="45052" y1="71525" x2="35156" y2="56271"/>
                        <a14:foregroundMark x1="35156" y1="56271" x2="34635" y2="35254"/>
                        <a14:foregroundMark x1="41667" y1="13898" x2="41667" y2="13898"/>
                        <a14:foregroundMark x1="48698" y1="14237" x2="48698" y2="14237"/>
                        <a14:foregroundMark x1="55469" y1="14915" x2="55469" y2="14915"/>
                        <a14:backgroundMark x1="61458" y1="35254" x2="61458" y2="35254"/>
                        <a14:backgroundMark x1="61719" y1="35254" x2="61979" y2="35932"/>
                        <a14:backgroundMark x1="61719" y1="36271" x2="61719" y2="36610"/>
                        <a14:backgroundMark x1="51042" y1="14576" x2="51042" y2="14576"/>
                        <a14:backgroundMark x1="48958" y1="17966" x2="48958" y2="17966"/>
                        <a14:backgroundMark x1="50000" y1="17966" x2="50000" y2="17966"/>
                        <a14:backgroundMark x1="55729" y1="17966" x2="55729" y2="17966"/>
                        <a14:backgroundMark x1="57031" y1="17966" x2="57031" y2="17966"/>
                        <a14:backgroundMark x1="57552" y1="14576" x2="57552" y2="145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0594" y="4984075"/>
            <a:ext cx="5660011" cy="4348185"/>
          </a:xfrm>
          <a:prstGeom prst="rect">
            <a:avLst/>
          </a:prstGeom>
        </p:spPr>
      </p:pic>
      <p:sp>
        <p:nvSpPr>
          <p:cNvPr id="6" name="complemento-baixo">
            <a:extLst>
              <a:ext uri="{FF2B5EF4-FFF2-40B4-BE49-F238E27FC236}">
                <a16:creationId xmlns:a16="http://schemas.microsoft.com/office/drawing/2014/main" id="{2FFE96F2-A6FF-4FA7-83E5-76FBEA894AC7}"/>
              </a:ext>
            </a:extLst>
          </p:cNvPr>
          <p:cNvSpPr/>
          <p:nvPr/>
        </p:nvSpPr>
        <p:spPr>
          <a:xfrm>
            <a:off x="0" y="9332260"/>
            <a:ext cx="9639468" cy="3469340"/>
          </a:xfrm>
          <a:prstGeom prst="rect">
            <a:avLst/>
          </a:prstGeom>
          <a:solidFill>
            <a:srgbClr val="015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DA4D9691-02AB-4B80-9148-E9313A751E3F}"/>
              </a:ext>
            </a:extLst>
          </p:cNvPr>
          <p:cNvSpPr txBox="1"/>
          <p:nvPr/>
        </p:nvSpPr>
        <p:spPr>
          <a:xfrm>
            <a:off x="342984" y="1099704"/>
            <a:ext cx="8953500" cy="156966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9600" dirty="0">
                <a:effectLst>
                  <a:glow rad="25400">
                    <a:srgbClr val="0182A9"/>
                  </a:glow>
                </a:effectLst>
                <a:latin typeface="Pirata One" pitchFamily="2" charset="0"/>
                <a:cs typeface="Mongolian Baiti" panose="03000500000000000000" pitchFamily="66" charset="0"/>
              </a:rPr>
              <a:t>SELETORES CSS</a:t>
            </a:r>
            <a:endParaRPr lang="pt-BR" sz="9600" dirty="0">
              <a:effectLst>
                <a:glow rad="25400">
                  <a:srgbClr val="0182A9"/>
                </a:glow>
              </a:effectLst>
              <a:latin typeface="Pirata One" pitchFamily="2" charset="0"/>
              <a:cs typeface="Mongolian Baiti" panose="03000500000000000000" pitchFamily="66" charset="0"/>
            </a:endParaRPr>
          </a:p>
        </p:txBody>
      </p:sp>
      <p:sp>
        <p:nvSpPr>
          <p:cNvPr id="3" name="fundo-subtitulo">
            <a:extLst>
              <a:ext uri="{FF2B5EF4-FFF2-40B4-BE49-F238E27FC236}">
                <a16:creationId xmlns:a16="http://schemas.microsoft.com/office/drawing/2014/main" id="{2DB84167-B28E-407E-8657-EB1093BCC0A9}"/>
              </a:ext>
            </a:extLst>
          </p:cNvPr>
          <p:cNvSpPr/>
          <p:nvPr/>
        </p:nvSpPr>
        <p:spPr>
          <a:xfrm>
            <a:off x="0" y="2696675"/>
            <a:ext cx="9639468" cy="885787"/>
          </a:xfrm>
          <a:prstGeom prst="rect">
            <a:avLst/>
          </a:prstGeom>
          <a:solidFill>
            <a:srgbClr val="30B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CB7F64D6-33DE-46E4-8191-751A65FFE8CB}"/>
              </a:ext>
            </a:extLst>
          </p:cNvPr>
          <p:cNvSpPr txBox="1"/>
          <p:nvPr/>
        </p:nvSpPr>
        <p:spPr>
          <a:xfrm>
            <a:off x="304716" y="2843547"/>
            <a:ext cx="8991768" cy="630942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35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>
                    <a:srgbClr val="0182A9"/>
                  </a:glow>
                </a:effectLst>
                <a:latin typeface="Handodle" pitchFamily="2" charset="0"/>
                <a:ea typeface="PanicStricken" panose="02000603000000000000" pitchFamily="2" charset="0"/>
                <a:cs typeface="Mongolian Baiti" panose="03000500000000000000" pitchFamily="66" charset="0"/>
              </a:rPr>
              <a:t>EM BUSCA DO ONE PIECE DA ESTILIZAÇÃO</a:t>
            </a:r>
            <a:endParaRPr lang="pt-BR" sz="3500" dirty="0">
              <a:solidFill>
                <a:schemeClr val="accent5">
                  <a:lumMod val="20000"/>
                  <a:lumOff val="80000"/>
                </a:schemeClr>
              </a:solidFill>
              <a:effectLst>
                <a:glow>
                  <a:srgbClr val="0182A9"/>
                </a:glow>
              </a:effectLst>
              <a:latin typeface="Handodle" pitchFamily="2" charset="0"/>
              <a:ea typeface="PanicStricken" panose="02000603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10" name="fundo-subtitulo">
            <a:extLst>
              <a:ext uri="{FF2B5EF4-FFF2-40B4-BE49-F238E27FC236}">
                <a16:creationId xmlns:a16="http://schemas.microsoft.com/office/drawing/2014/main" id="{7B1FADB4-C367-4F90-A12C-5B8470A9A9A3}"/>
              </a:ext>
            </a:extLst>
          </p:cNvPr>
          <p:cNvSpPr/>
          <p:nvPr/>
        </p:nvSpPr>
        <p:spPr>
          <a:xfrm>
            <a:off x="2644831" y="11701896"/>
            <a:ext cx="4349806" cy="758365"/>
          </a:xfrm>
          <a:prstGeom prst="rect">
            <a:avLst/>
          </a:prstGeom>
          <a:solidFill>
            <a:srgbClr val="29B0D5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ubtitulo">
            <a:extLst>
              <a:ext uri="{FF2B5EF4-FFF2-40B4-BE49-F238E27FC236}">
                <a16:creationId xmlns:a16="http://schemas.microsoft.com/office/drawing/2014/main" id="{B955FAAD-D6B5-4704-A4F6-828377307BA7}"/>
              </a:ext>
            </a:extLst>
          </p:cNvPr>
          <p:cNvSpPr txBox="1"/>
          <p:nvPr/>
        </p:nvSpPr>
        <p:spPr>
          <a:xfrm>
            <a:off x="2644831" y="11765607"/>
            <a:ext cx="4349806" cy="630942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3500" dirty="0">
                <a:solidFill>
                  <a:srgbClr val="01445F"/>
                </a:solidFill>
                <a:effectLst>
                  <a:glow>
                    <a:srgbClr val="0182A9"/>
                  </a:glow>
                </a:effectLst>
                <a:latin typeface="Handodle" pitchFamily="2" charset="0"/>
                <a:ea typeface="PanicStricken" panose="02000603000000000000" pitchFamily="2" charset="0"/>
                <a:cs typeface="Mongolian Baiti" panose="03000500000000000000" pitchFamily="66" charset="0"/>
              </a:rPr>
              <a:t>ANA PATRÍCIA</a:t>
            </a:r>
            <a:endParaRPr lang="pt-BR" sz="3500" dirty="0">
              <a:solidFill>
                <a:srgbClr val="01445F"/>
              </a:solidFill>
              <a:effectLst>
                <a:glow>
                  <a:srgbClr val="0182A9"/>
                </a:glow>
              </a:effectLst>
              <a:latin typeface="Handodle" pitchFamily="2" charset="0"/>
              <a:ea typeface="PanicStricken" panose="02000603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13" name="texto-componente">
            <a:extLst>
              <a:ext uri="{FF2B5EF4-FFF2-40B4-BE49-F238E27FC236}">
                <a16:creationId xmlns:a16="http://schemas.microsoft.com/office/drawing/2014/main" id="{43895F12-674B-493D-89AD-B55A53B111EC}"/>
              </a:ext>
            </a:extLst>
          </p:cNvPr>
          <p:cNvSpPr txBox="1"/>
          <p:nvPr/>
        </p:nvSpPr>
        <p:spPr>
          <a:xfrm>
            <a:off x="630280" y="10418070"/>
            <a:ext cx="8528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Handodle" pitchFamily="2" charset="0"/>
              </a:rPr>
              <a:t>Aprenda quais são os principais tipos de seletores mais utilizados na hora de construir páginas web</a:t>
            </a:r>
          </a:p>
        </p:txBody>
      </p:sp>
    </p:spTree>
    <p:extLst>
      <p:ext uri="{BB962C8B-B14F-4D97-AF65-F5344CB8AC3E}">
        <p14:creationId xmlns:p14="http://schemas.microsoft.com/office/powerpoint/2010/main" val="202438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">
            <a:extLst>
              <a:ext uri="{FF2B5EF4-FFF2-40B4-BE49-F238E27FC236}">
                <a16:creationId xmlns:a16="http://schemas.microsoft.com/office/drawing/2014/main" id="{0BAA41D3-993A-41D6-9D73-BE8DFF19F6C4}"/>
              </a:ext>
            </a:extLst>
          </p:cNvPr>
          <p:cNvSpPr txBox="1"/>
          <p:nvPr/>
        </p:nvSpPr>
        <p:spPr>
          <a:xfrm>
            <a:off x="2447364" y="806461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SELEÇÃO CONDICIONAL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BA9AE2-4904-4419-BCB7-B545DEAA6F20}"/>
              </a:ext>
            </a:extLst>
          </p:cNvPr>
          <p:cNvSpPr/>
          <p:nvPr/>
        </p:nvSpPr>
        <p:spPr>
          <a:xfrm flipV="1">
            <a:off x="540442" y="48114"/>
            <a:ext cx="144000" cy="1296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-componente">
            <a:extLst>
              <a:ext uri="{FF2B5EF4-FFF2-40B4-BE49-F238E27FC236}">
                <a16:creationId xmlns:a16="http://schemas.microsoft.com/office/drawing/2014/main" id="{EDCEF4FC-9D68-4424-A32A-64A53A8194A6}"/>
              </a:ext>
            </a:extLst>
          </p:cNvPr>
          <p:cNvSpPr txBox="1"/>
          <p:nvPr/>
        </p:nvSpPr>
        <p:spPr>
          <a:xfrm>
            <a:off x="1265418" y="3200071"/>
            <a:ext cx="7153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Os seletores de atributo permitem selecionar elementos com base em determinados atributos, como links com um determinado ´ href ´, trazendo uma abordagem mais precisa e condicional para a estilização.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4AFEB0-F870-46FD-92FF-FB1CB181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541" y="4601845"/>
            <a:ext cx="10596282" cy="40342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56CC1B-B6A2-4C91-996B-371513D16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2" y="7433294"/>
            <a:ext cx="7153836" cy="5061339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8119113-EA62-477D-ACCF-900344C1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CAE97C4-3CA6-4A79-9A74-06A8671D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10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0208E2-9F8E-4E77-B8CA-5CFC784BC3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286" l="2486" r="95856">
                        <a14:foregroundMark x1="17127" y1="60714" x2="17127" y2="60714"/>
                        <a14:foregroundMark x1="10773" y1="67857" x2="3039" y2="19048"/>
                        <a14:foregroundMark x1="3039" y1="19048" x2="43923" y2="2381"/>
                        <a14:foregroundMark x1="43923" y1="2381" x2="90331" y2="21429"/>
                        <a14:foregroundMark x1="90331" y1="21429" x2="65746" y2="86905"/>
                        <a14:foregroundMark x1="65746" y1="86905" x2="47238" y2="97619"/>
                        <a14:foregroundMark x1="47238" y1="97619" x2="9945" y2="67857"/>
                        <a14:foregroundMark x1="9945" y1="67857" x2="9392" y2="66667"/>
                        <a14:foregroundMark x1="56077" y1="79762" x2="56077" y2="79762"/>
                        <a14:foregroundMark x1="57735" y1="29762" x2="57735" y2="29762"/>
                        <a14:foregroundMark x1="61878" y1="26190" x2="62431" y2="26190"/>
                        <a14:foregroundMark x1="70166" y1="20238" x2="70166" y2="20238"/>
                        <a14:foregroundMark x1="71547" y1="25000" x2="71547" y2="25000"/>
                        <a14:foregroundMark x1="35635" y1="20238" x2="35635" y2="20238"/>
                        <a14:foregroundMark x1="33702" y1="23810" x2="33702" y2="23810"/>
                        <a14:foregroundMark x1="28177" y1="28571" x2="28177" y2="28571"/>
                        <a14:foregroundMark x1="17956" y1="25000" x2="17956" y2="25000"/>
                        <a14:foregroundMark x1="9116" y1="26190" x2="9116" y2="26190"/>
                        <a14:foregroundMark x1="6077" y1="27381" x2="6077" y2="27381"/>
                        <a14:foregroundMark x1="52762" y1="55952" x2="52762" y2="55952"/>
                        <a14:foregroundMark x1="95856" y1="27381" x2="95856" y2="27381"/>
                        <a14:foregroundMark x1="4144" y1="35714" x2="3867" y2="15476"/>
                        <a14:foregroundMark x1="2762" y1="26190" x2="2762" y2="26190"/>
                        <a14:foregroundMark x1="3039" y1="33333" x2="3039" y2="19048"/>
                        <a14:foregroundMark x1="4696" y1="33333" x2="4420" y2="17857"/>
                        <a14:foregroundMark x1="4696" y1="33333" x2="3591" y2="19048"/>
                        <a14:foregroundMark x1="94199" y1="25000" x2="95856" y2="17857"/>
                        <a14:foregroundMark x1="95028" y1="22619" x2="94751" y2="21429"/>
                        <a14:foregroundMark x1="95304" y1="21429" x2="94751" y2="20238"/>
                        <a14:backgroundMark x1="829" y1="9524" x2="829" y2="9524"/>
                        <a14:backgroundMark x1="580" y1="26190" x2="552" y2="27381"/>
                        <a14:backgroundMark x1="1105" y1="3571" x2="580" y2="26190"/>
                        <a14:backgroundMark x1="95856" y1="4762" x2="94475" y2="3571"/>
                        <a14:backgroundMark x1="93370" y1="11905" x2="93646" y2="10714"/>
                        <a14:backgroundMark x1="96422" y1="12116" x2="96961" y2="11905"/>
                        <a14:backgroundMark x1="94335" y1="12934" x2="95429" y2="1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12" b="1"/>
          <a:stretch/>
        </p:blipFill>
        <p:spPr>
          <a:xfrm>
            <a:off x="2943739" y="1764979"/>
            <a:ext cx="3877023" cy="9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C74D17-0FCA-457A-86CD-4D6C7D5CC27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">
            <a:extLst>
              <a:ext uri="{FF2B5EF4-FFF2-40B4-BE49-F238E27FC236}">
                <a16:creationId xmlns:a16="http://schemas.microsoft.com/office/drawing/2014/main" id="{7522D872-BC2D-43E3-801C-33925BA8F700}"/>
              </a:ext>
            </a:extLst>
          </p:cNvPr>
          <p:cNvSpPr txBox="1"/>
          <p:nvPr/>
        </p:nvSpPr>
        <p:spPr>
          <a:xfrm>
            <a:off x="1223682" y="5965409"/>
            <a:ext cx="7153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DESCENDÊNCIA</a:t>
            </a:r>
          </a:p>
        </p:txBody>
      </p:sp>
      <p:sp>
        <p:nvSpPr>
          <p:cNvPr id="4" name="titulo-componente">
            <a:extLst>
              <a:ext uri="{FF2B5EF4-FFF2-40B4-BE49-F238E27FC236}">
                <a16:creationId xmlns:a16="http://schemas.microsoft.com/office/drawing/2014/main" id="{AB5B182B-05F5-4C3A-A2D5-EFA5C3968130}"/>
              </a:ext>
            </a:extLst>
          </p:cNvPr>
          <p:cNvSpPr txBox="1"/>
          <p:nvPr/>
        </p:nvSpPr>
        <p:spPr>
          <a:xfrm>
            <a:off x="1474621" y="1929985"/>
            <a:ext cx="66519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35ADC9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F509B1-ED34-4EC5-9D2E-369EADA73B66}"/>
              </a:ext>
            </a:extLst>
          </p:cNvPr>
          <p:cNvSpPr/>
          <p:nvPr/>
        </p:nvSpPr>
        <p:spPr>
          <a:xfrm>
            <a:off x="838200" y="8639176"/>
            <a:ext cx="7924800" cy="127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o-componente">
            <a:extLst>
              <a:ext uri="{FF2B5EF4-FFF2-40B4-BE49-F238E27FC236}">
                <a16:creationId xmlns:a16="http://schemas.microsoft.com/office/drawing/2014/main" id="{B25EA7B2-AEDB-491D-BDDC-E463188CB0EE}"/>
              </a:ext>
            </a:extLst>
          </p:cNvPr>
          <p:cNvSpPr txBox="1"/>
          <p:nvPr/>
        </p:nvSpPr>
        <p:spPr>
          <a:xfrm>
            <a:off x="1223681" y="9320174"/>
            <a:ext cx="715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Os seletores de descendência selecionam elementos que são filhos de outros elementos.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CFBA326-F5E4-4429-8584-0DAB36EB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0227029-1A82-410E-92BD-48908F87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29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">
            <a:extLst>
              <a:ext uri="{FF2B5EF4-FFF2-40B4-BE49-F238E27FC236}">
                <a16:creationId xmlns:a16="http://schemas.microsoft.com/office/drawing/2014/main" id="{0BAA41D3-993A-41D6-9D73-BE8DFF19F6C4}"/>
              </a:ext>
            </a:extLst>
          </p:cNvPr>
          <p:cNvSpPr txBox="1"/>
          <p:nvPr/>
        </p:nvSpPr>
        <p:spPr>
          <a:xfrm>
            <a:off x="2205126" y="804114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CONTROLE HIERÁRQUICO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BA9AE2-4904-4419-BCB7-B545DEAA6F20}"/>
              </a:ext>
            </a:extLst>
          </p:cNvPr>
          <p:cNvSpPr/>
          <p:nvPr/>
        </p:nvSpPr>
        <p:spPr>
          <a:xfrm flipV="1">
            <a:off x="540442" y="48114"/>
            <a:ext cx="144000" cy="1296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-componente">
            <a:extLst>
              <a:ext uri="{FF2B5EF4-FFF2-40B4-BE49-F238E27FC236}">
                <a16:creationId xmlns:a16="http://schemas.microsoft.com/office/drawing/2014/main" id="{EDCEF4FC-9D68-4424-A32A-64A53A8194A6}"/>
              </a:ext>
            </a:extLst>
          </p:cNvPr>
          <p:cNvSpPr txBox="1"/>
          <p:nvPr/>
        </p:nvSpPr>
        <p:spPr>
          <a:xfrm>
            <a:off x="1223682" y="3062776"/>
            <a:ext cx="7153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Os seletores de descendência permitem aplicar estilos a elementos específicos dentro de outros elementos, com base em sua hierarquia no documento HTML. Isso é útil para estilizar elementos de forma seletiva em contextos específicos.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609719-666D-4659-ACC8-6100D3D44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993" y="4736913"/>
            <a:ext cx="10581186" cy="41446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30D0EB-C5E8-43BD-9005-4EC6A1AF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08" y="7807116"/>
            <a:ext cx="6747655" cy="473964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F8FC981-9A60-48F7-99C7-692307E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5039845-AA80-459F-993A-20CED353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12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96E4ED-E4E0-4A49-8F50-3C6D79E496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286" l="2486" r="95856">
                        <a14:foregroundMark x1="17127" y1="60714" x2="17127" y2="60714"/>
                        <a14:foregroundMark x1="10773" y1="67857" x2="3039" y2="19048"/>
                        <a14:foregroundMark x1="3039" y1="19048" x2="43923" y2="2381"/>
                        <a14:foregroundMark x1="43923" y1="2381" x2="90331" y2="21429"/>
                        <a14:foregroundMark x1="90331" y1="21429" x2="65746" y2="86905"/>
                        <a14:foregroundMark x1="65746" y1="86905" x2="47238" y2="97619"/>
                        <a14:foregroundMark x1="47238" y1="97619" x2="9945" y2="67857"/>
                        <a14:foregroundMark x1="9945" y1="67857" x2="9392" y2="66667"/>
                        <a14:foregroundMark x1="56077" y1="79762" x2="56077" y2="79762"/>
                        <a14:foregroundMark x1="57735" y1="29762" x2="57735" y2="29762"/>
                        <a14:foregroundMark x1="61878" y1="26190" x2="62431" y2="26190"/>
                        <a14:foregroundMark x1="70166" y1="20238" x2="70166" y2="20238"/>
                        <a14:foregroundMark x1="71547" y1="25000" x2="71547" y2="25000"/>
                        <a14:foregroundMark x1="35635" y1="20238" x2="35635" y2="20238"/>
                        <a14:foregroundMark x1="33702" y1="23810" x2="33702" y2="23810"/>
                        <a14:foregroundMark x1="28177" y1="28571" x2="28177" y2="28571"/>
                        <a14:foregroundMark x1="17956" y1="25000" x2="17956" y2="25000"/>
                        <a14:foregroundMark x1="9116" y1="26190" x2="9116" y2="26190"/>
                        <a14:foregroundMark x1="6077" y1="27381" x2="6077" y2="27381"/>
                        <a14:foregroundMark x1="52762" y1="55952" x2="52762" y2="55952"/>
                        <a14:foregroundMark x1="95856" y1="27381" x2="95856" y2="27381"/>
                        <a14:foregroundMark x1="4144" y1="35714" x2="3867" y2="15476"/>
                        <a14:foregroundMark x1="2762" y1="26190" x2="2762" y2="26190"/>
                        <a14:foregroundMark x1="3039" y1="33333" x2="3039" y2="19048"/>
                        <a14:foregroundMark x1="4696" y1="33333" x2="4420" y2="17857"/>
                        <a14:foregroundMark x1="4696" y1="33333" x2="3591" y2="19048"/>
                        <a14:foregroundMark x1="94199" y1="25000" x2="95856" y2="17857"/>
                        <a14:foregroundMark x1="95028" y1="22619" x2="94751" y2="21429"/>
                        <a14:foregroundMark x1="95304" y1="21429" x2="94751" y2="20238"/>
                        <a14:backgroundMark x1="829" y1="9524" x2="829" y2="9524"/>
                        <a14:backgroundMark x1="580" y1="26190" x2="552" y2="27381"/>
                        <a14:backgroundMark x1="1105" y1="3571" x2="580" y2="26190"/>
                        <a14:backgroundMark x1="95856" y1="4762" x2="94475" y2="3571"/>
                        <a14:backgroundMark x1="93370" y1="11905" x2="93646" y2="10714"/>
                        <a14:backgroundMark x1="96422" y1="12116" x2="96961" y2="11905"/>
                        <a14:backgroundMark x1="94335" y1="12934" x2="95429" y2="1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12" b="1"/>
          <a:stretch/>
        </p:blipFill>
        <p:spPr>
          <a:xfrm>
            <a:off x="2903825" y="1832756"/>
            <a:ext cx="3877023" cy="9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2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C74D17-0FCA-457A-86CD-4D6C7D5CC27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">
            <a:extLst>
              <a:ext uri="{FF2B5EF4-FFF2-40B4-BE49-F238E27FC236}">
                <a16:creationId xmlns:a16="http://schemas.microsoft.com/office/drawing/2014/main" id="{7522D872-BC2D-43E3-801C-33925BA8F700}"/>
              </a:ext>
            </a:extLst>
          </p:cNvPr>
          <p:cNvSpPr txBox="1"/>
          <p:nvPr/>
        </p:nvSpPr>
        <p:spPr>
          <a:xfrm>
            <a:off x="759543" y="6364288"/>
            <a:ext cx="818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F509B1-ED34-4EC5-9D2E-369EADA73B66}"/>
              </a:ext>
            </a:extLst>
          </p:cNvPr>
          <p:cNvSpPr/>
          <p:nvPr/>
        </p:nvSpPr>
        <p:spPr>
          <a:xfrm>
            <a:off x="838200" y="8639176"/>
            <a:ext cx="7924800" cy="127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CFBA326-F5E4-4429-8584-0DAB36EB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0227029-1A82-410E-92BD-48908F87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34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">
            <a:extLst>
              <a:ext uri="{FF2B5EF4-FFF2-40B4-BE49-F238E27FC236}">
                <a16:creationId xmlns:a16="http://schemas.microsoft.com/office/drawing/2014/main" id="{0BAA41D3-993A-41D6-9D73-BE8DFF19F6C4}"/>
              </a:ext>
            </a:extLst>
          </p:cNvPr>
          <p:cNvSpPr txBox="1"/>
          <p:nvPr/>
        </p:nvSpPr>
        <p:spPr>
          <a:xfrm>
            <a:off x="1906922" y="804114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OBRIGADA POR LER ATÉ AQUI!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BA9AE2-4904-4419-BCB7-B545DEAA6F20}"/>
              </a:ext>
            </a:extLst>
          </p:cNvPr>
          <p:cNvSpPr/>
          <p:nvPr/>
        </p:nvSpPr>
        <p:spPr>
          <a:xfrm flipV="1">
            <a:off x="540442" y="48114"/>
            <a:ext cx="144000" cy="1296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-componente">
            <a:extLst>
              <a:ext uri="{FF2B5EF4-FFF2-40B4-BE49-F238E27FC236}">
                <a16:creationId xmlns:a16="http://schemas.microsoft.com/office/drawing/2014/main" id="{EDCEF4FC-9D68-4424-A32A-64A53A8194A6}"/>
              </a:ext>
            </a:extLst>
          </p:cNvPr>
          <p:cNvSpPr txBox="1"/>
          <p:nvPr/>
        </p:nvSpPr>
        <p:spPr>
          <a:xfrm>
            <a:off x="1265417" y="3459364"/>
            <a:ext cx="715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Esse Ebook foi gerado por IA e diagramado por humano.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F8FC981-9A60-48F7-99C7-692307E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5039845-AA80-459F-993A-20CED353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14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96E4ED-E4E0-4A49-8F50-3C6D79E49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286" l="2486" r="95856">
                        <a14:foregroundMark x1="17127" y1="60714" x2="17127" y2="60714"/>
                        <a14:foregroundMark x1="10773" y1="67857" x2="3039" y2="19048"/>
                        <a14:foregroundMark x1="3039" y1="19048" x2="43923" y2="2381"/>
                        <a14:foregroundMark x1="43923" y1="2381" x2="90331" y2="21429"/>
                        <a14:foregroundMark x1="90331" y1="21429" x2="65746" y2="86905"/>
                        <a14:foregroundMark x1="65746" y1="86905" x2="47238" y2="97619"/>
                        <a14:foregroundMark x1="47238" y1="97619" x2="9945" y2="67857"/>
                        <a14:foregroundMark x1="9945" y1="67857" x2="9392" y2="66667"/>
                        <a14:foregroundMark x1="56077" y1="79762" x2="56077" y2="79762"/>
                        <a14:foregroundMark x1="57735" y1="29762" x2="57735" y2="29762"/>
                        <a14:foregroundMark x1="61878" y1="26190" x2="62431" y2="26190"/>
                        <a14:foregroundMark x1="70166" y1="20238" x2="70166" y2="20238"/>
                        <a14:foregroundMark x1="71547" y1="25000" x2="71547" y2="25000"/>
                        <a14:foregroundMark x1="35635" y1="20238" x2="35635" y2="20238"/>
                        <a14:foregroundMark x1="33702" y1="23810" x2="33702" y2="23810"/>
                        <a14:foregroundMark x1="28177" y1="28571" x2="28177" y2="28571"/>
                        <a14:foregroundMark x1="17956" y1="25000" x2="17956" y2="25000"/>
                        <a14:foregroundMark x1="9116" y1="26190" x2="9116" y2="26190"/>
                        <a14:foregroundMark x1="6077" y1="27381" x2="6077" y2="27381"/>
                        <a14:foregroundMark x1="52762" y1="55952" x2="52762" y2="55952"/>
                        <a14:foregroundMark x1="95856" y1="27381" x2="95856" y2="27381"/>
                        <a14:foregroundMark x1="4144" y1="35714" x2="3867" y2="15476"/>
                        <a14:foregroundMark x1="2762" y1="26190" x2="2762" y2="26190"/>
                        <a14:foregroundMark x1="3039" y1="33333" x2="3039" y2="19048"/>
                        <a14:foregroundMark x1="4696" y1="33333" x2="4420" y2="17857"/>
                        <a14:foregroundMark x1="4696" y1="33333" x2="3591" y2="19048"/>
                        <a14:foregroundMark x1="94199" y1="25000" x2="95856" y2="17857"/>
                        <a14:foregroundMark x1="95028" y1="22619" x2="94751" y2="21429"/>
                        <a14:foregroundMark x1="95304" y1="21429" x2="94751" y2="20238"/>
                        <a14:backgroundMark x1="829" y1="9524" x2="829" y2="9524"/>
                        <a14:backgroundMark x1="580" y1="26190" x2="552" y2="27381"/>
                        <a14:backgroundMark x1="1105" y1="3571" x2="580" y2="26190"/>
                        <a14:backgroundMark x1="95856" y1="4762" x2="94475" y2="3571"/>
                        <a14:backgroundMark x1="93370" y1="11905" x2="93646" y2="10714"/>
                        <a14:backgroundMark x1="96422" y1="12116" x2="96961" y2="11905"/>
                        <a14:backgroundMark x1="94335" y1="12934" x2="95429" y2="1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12" b="1"/>
          <a:stretch/>
        </p:blipFill>
        <p:spPr>
          <a:xfrm>
            <a:off x="2903825" y="1832756"/>
            <a:ext cx="3877023" cy="9092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2CAD638-64A1-4183-8BF8-5518D59EF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10" y="4425950"/>
            <a:ext cx="1974850" cy="1974850"/>
          </a:xfrm>
          <a:prstGeom prst="rect">
            <a:avLst/>
          </a:prstGeom>
        </p:spPr>
      </p:pic>
      <p:sp>
        <p:nvSpPr>
          <p:cNvPr id="13" name="CaixaDeTexto 12">
            <a:hlinkClick r:id="rId5"/>
            <a:extLst>
              <a:ext uri="{FF2B5EF4-FFF2-40B4-BE49-F238E27FC236}">
                <a16:creationId xmlns:a16="http://schemas.microsoft.com/office/drawing/2014/main" id="{EEC2AB44-11A7-47E4-8579-E639F2282B2C}"/>
              </a:ext>
            </a:extLst>
          </p:cNvPr>
          <p:cNvSpPr txBox="1"/>
          <p:nvPr/>
        </p:nvSpPr>
        <p:spPr>
          <a:xfrm>
            <a:off x="1431478" y="6791723"/>
            <a:ext cx="68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5"/>
              </a:rPr>
              <a:t>https://github.com/ananeres/Ebook-IA-SeletoresCSS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DFB5932-CF45-406A-9E49-FA201EC6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286" l="2486" r="95856">
                        <a14:foregroundMark x1="17127" y1="60714" x2="17127" y2="60714"/>
                        <a14:foregroundMark x1="10773" y1="67857" x2="3039" y2="19048"/>
                        <a14:foregroundMark x1="3039" y1="19048" x2="43923" y2="2381"/>
                        <a14:foregroundMark x1="43923" y1="2381" x2="90331" y2="21429"/>
                        <a14:foregroundMark x1="90331" y1="21429" x2="65746" y2="86905"/>
                        <a14:foregroundMark x1="65746" y1="86905" x2="47238" y2="97619"/>
                        <a14:foregroundMark x1="47238" y1="97619" x2="9945" y2="67857"/>
                        <a14:foregroundMark x1="9945" y1="67857" x2="9392" y2="66667"/>
                        <a14:foregroundMark x1="56077" y1="79762" x2="56077" y2="79762"/>
                        <a14:foregroundMark x1="57735" y1="29762" x2="57735" y2="29762"/>
                        <a14:foregroundMark x1="61878" y1="26190" x2="62431" y2="26190"/>
                        <a14:foregroundMark x1="70166" y1="20238" x2="70166" y2="20238"/>
                        <a14:foregroundMark x1="71547" y1="25000" x2="71547" y2="25000"/>
                        <a14:foregroundMark x1="35635" y1="20238" x2="35635" y2="20238"/>
                        <a14:foregroundMark x1="33702" y1="23810" x2="33702" y2="23810"/>
                        <a14:foregroundMark x1="28177" y1="28571" x2="28177" y2="28571"/>
                        <a14:foregroundMark x1="17956" y1="25000" x2="17956" y2="25000"/>
                        <a14:foregroundMark x1="9116" y1="26190" x2="9116" y2="26190"/>
                        <a14:foregroundMark x1="6077" y1="27381" x2="6077" y2="27381"/>
                        <a14:foregroundMark x1="52762" y1="55952" x2="52762" y2="55952"/>
                        <a14:foregroundMark x1="95856" y1="27381" x2="95856" y2="27381"/>
                        <a14:foregroundMark x1="4144" y1="35714" x2="3867" y2="15476"/>
                        <a14:foregroundMark x1="2762" y1="26190" x2="2762" y2="26190"/>
                        <a14:foregroundMark x1="3039" y1="33333" x2="3039" y2="19048"/>
                        <a14:foregroundMark x1="4696" y1="33333" x2="4420" y2="17857"/>
                        <a14:foregroundMark x1="4696" y1="33333" x2="3591" y2="19048"/>
                        <a14:foregroundMark x1="94199" y1="25000" x2="95856" y2="17857"/>
                        <a14:foregroundMark x1="95028" y1="22619" x2="94751" y2="21429"/>
                        <a14:foregroundMark x1="95304" y1="21429" x2="94751" y2="20238"/>
                        <a14:backgroundMark x1="829" y1="9524" x2="829" y2="9524"/>
                        <a14:backgroundMark x1="580" y1="26190" x2="552" y2="27381"/>
                        <a14:backgroundMark x1="1105" y1="3571" x2="580" y2="26190"/>
                        <a14:backgroundMark x1="95856" y1="4762" x2="94475" y2="3571"/>
                        <a14:backgroundMark x1="93370" y1="11905" x2="93646" y2="10714"/>
                        <a14:backgroundMark x1="96422" y1="12116" x2="96961" y2="11905"/>
                        <a14:backgroundMark x1="94335" y1="12934" x2="95429" y2="1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12" b="1"/>
          <a:stretch/>
        </p:blipFill>
        <p:spPr>
          <a:xfrm>
            <a:off x="2903825" y="10886055"/>
            <a:ext cx="3877023" cy="90926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95795E1-324E-443B-91F6-DD7BEABD8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764" y="8359606"/>
            <a:ext cx="3995751" cy="131472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7173E62-1F40-4C5E-BFA4-EB58BBA103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44"/>
          <a:stretch/>
        </p:blipFill>
        <p:spPr>
          <a:xfrm>
            <a:off x="2387092" y="8361107"/>
            <a:ext cx="1022672" cy="13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">
            <a:extLst>
              <a:ext uri="{FF2B5EF4-FFF2-40B4-BE49-F238E27FC236}">
                <a16:creationId xmlns:a16="http://schemas.microsoft.com/office/drawing/2014/main" id="{0BAA41D3-993A-41D6-9D73-BE8DFF19F6C4}"/>
              </a:ext>
            </a:extLst>
          </p:cNvPr>
          <p:cNvSpPr txBox="1"/>
          <p:nvPr/>
        </p:nvSpPr>
        <p:spPr>
          <a:xfrm>
            <a:off x="905716" y="804114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DOMINANDO OS SELETORES CSS</a:t>
            </a:r>
          </a:p>
        </p:txBody>
      </p:sp>
      <p:sp>
        <p:nvSpPr>
          <p:cNvPr id="4" name="subtitulo-componente">
            <a:extLst>
              <a:ext uri="{FF2B5EF4-FFF2-40B4-BE49-F238E27FC236}">
                <a16:creationId xmlns:a16="http://schemas.microsoft.com/office/drawing/2014/main" id="{B228C5C4-D43C-4863-9235-20FEBDDC284C}"/>
              </a:ext>
            </a:extLst>
          </p:cNvPr>
          <p:cNvSpPr txBox="1"/>
          <p:nvPr/>
        </p:nvSpPr>
        <p:spPr>
          <a:xfrm>
            <a:off x="905716" y="1972433"/>
            <a:ext cx="715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+mj-lt"/>
              </a:rPr>
              <a:t>Um Guia Simples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BA9AE2-4904-4419-BCB7-B545DEAA6F20}"/>
              </a:ext>
            </a:extLst>
          </p:cNvPr>
          <p:cNvSpPr/>
          <p:nvPr/>
        </p:nvSpPr>
        <p:spPr>
          <a:xfrm flipV="1">
            <a:off x="540442" y="48114"/>
            <a:ext cx="144000" cy="1296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-componente">
            <a:extLst>
              <a:ext uri="{FF2B5EF4-FFF2-40B4-BE49-F238E27FC236}">
                <a16:creationId xmlns:a16="http://schemas.microsoft.com/office/drawing/2014/main" id="{EDCEF4FC-9D68-4424-A32A-64A53A8194A6}"/>
              </a:ext>
            </a:extLst>
          </p:cNvPr>
          <p:cNvSpPr txBox="1"/>
          <p:nvPr/>
        </p:nvSpPr>
        <p:spPr>
          <a:xfrm>
            <a:off x="905716" y="3017641"/>
            <a:ext cx="7153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CSS (Cascading Style Sheets) </a:t>
            </a:r>
            <a:r>
              <a:rPr lang="pt-PT" sz="2400" dirty="0"/>
              <a:t>é uma linguagem de estilo usada para definir a apresentação de um documento HTML. Os seletores CSS são usados para direcionar elementos HTML e aplicar estilos a eles. Neste ebook, vamos explorar os principais seletores CSS e como usá-los em seus projetos.</a:t>
            </a:r>
            <a:endParaRPr lang="pt-BR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15AE97-8043-4642-8BB7-C2735CA1C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625" y1="30169" x2="40625" y2="30169"/>
                        <a14:foregroundMark x1="36719" y1="28814" x2="59115" y2="30847"/>
                        <a14:foregroundMark x1="62313" y1="36610" x2="65885" y2="43051"/>
                        <a14:foregroundMark x1="61947" y1="35951" x2="62124" y2="36271"/>
                        <a14:foregroundMark x1="59115" y1="30847" x2="61560" y2="35254"/>
                        <a14:foregroundMark x1="65885" y1="43051" x2="64844" y2="55932"/>
                        <a14:foregroundMark x1="64844" y1="55932" x2="57813" y2="70169"/>
                        <a14:foregroundMark x1="57813" y1="70169" x2="45052" y2="71525"/>
                        <a14:foregroundMark x1="45052" y1="71525" x2="35156" y2="56271"/>
                        <a14:foregroundMark x1="35156" y1="56271" x2="34635" y2="35254"/>
                        <a14:foregroundMark x1="41667" y1="13898" x2="41667" y2="13898"/>
                        <a14:foregroundMark x1="48698" y1="14237" x2="48698" y2="14237"/>
                        <a14:foregroundMark x1="55469" y1="14915" x2="55469" y2="14915"/>
                        <a14:backgroundMark x1="61458" y1="35254" x2="61458" y2="35254"/>
                        <a14:backgroundMark x1="61719" y1="35254" x2="61979" y2="35932"/>
                        <a14:backgroundMark x1="61719" y1="36271" x2="61719" y2="36610"/>
                        <a14:backgroundMark x1="51042" y1="14576" x2="51042" y2="14576"/>
                        <a14:backgroundMark x1="48958" y1="17966" x2="48958" y2="17966"/>
                        <a14:backgroundMark x1="50000" y1="17966" x2="50000" y2="17966"/>
                        <a14:backgroundMark x1="55729" y1="17966" x2="55729" y2="17966"/>
                        <a14:backgroundMark x1="57031" y1="17966" x2="57031" y2="17966"/>
                        <a14:backgroundMark x1="57552" y1="14576" x2="57552" y2="145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8194" y="6614332"/>
            <a:ext cx="5660011" cy="4348185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14906C18-07C7-4EEE-98FB-D5780224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5FBA961B-AE6E-411B-A03E-7166ADC5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63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C74D17-0FCA-457A-86CD-4D6C7D5CC27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">
            <a:extLst>
              <a:ext uri="{FF2B5EF4-FFF2-40B4-BE49-F238E27FC236}">
                <a16:creationId xmlns:a16="http://schemas.microsoft.com/office/drawing/2014/main" id="{7522D872-BC2D-43E3-801C-33925BA8F700}"/>
              </a:ext>
            </a:extLst>
          </p:cNvPr>
          <p:cNvSpPr txBox="1"/>
          <p:nvPr/>
        </p:nvSpPr>
        <p:spPr>
          <a:xfrm>
            <a:off x="1223682" y="5965409"/>
            <a:ext cx="7153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ELEMENTOS</a:t>
            </a:r>
          </a:p>
        </p:txBody>
      </p:sp>
      <p:sp>
        <p:nvSpPr>
          <p:cNvPr id="4" name="titulo-componente">
            <a:extLst>
              <a:ext uri="{FF2B5EF4-FFF2-40B4-BE49-F238E27FC236}">
                <a16:creationId xmlns:a16="http://schemas.microsoft.com/office/drawing/2014/main" id="{AB5B182B-05F5-4C3A-A2D5-EFA5C3968130}"/>
              </a:ext>
            </a:extLst>
          </p:cNvPr>
          <p:cNvSpPr txBox="1"/>
          <p:nvPr/>
        </p:nvSpPr>
        <p:spPr>
          <a:xfrm>
            <a:off x="1474621" y="1929985"/>
            <a:ext cx="66519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35ADC9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F509B1-ED34-4EC5-9D2E-369EADA73B66}"/>
              </a:ext>
            </a:extLst>
          </p:cNvPr>
          <p:cNvSpPr/>
          <p:nvPr/>
        </p:nvSpPr>
        <p:spPr>
          <a:xfrm>
            <a:off x="838200" y="8639176"/>
            <a:ext cx="7924800" cy="127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o-componente">
            <a:extLst>
              <a:ext uri="{FF2B5EF4-FFF2-40B4-BE49-F238E27FC236}">
                <a16:creationId xmlns:a16="http://schemas.microsoft.com/office/drawing/2014/main" id="{689FC66E-7852-4AE4-9231-8E381C042C5A}"/>
              </a:ext>
            </a:extLst>
          </p:cNvPr>
          <p:cNvSpPr txBox="1"/>
          <p:nvPr/>
        </p:nvSpPr>
        <p:spPr>
          <a:xfrm>
            <a:off x="1223681" y="9320174"/>
            <a:ext cx="715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Os seletores de elementos são usados para selecionar elementos HTML com base em seus nomes. Eles são representados pelo nome do elemento.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D0976D2-25C0-4BC1-86C7-7DDFE44A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ADFB69F-B44C-4CC8-AD49-F288E544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98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">
            <a:extLst>
              <a:ext uri="{FF2B5EF4-FFF2-40B4-BE49-F238E27FC236}">
                <a16:creationId xmlns:a16="http://schemas.microsoft.com/office/drawing/2014/main" id="{0BAA41D3-993A-41D6-9D73-BE8DFF19F6C4}"/>
              </a:ext>
            </a:extLst>
          </p:cNvPr>
          <p:cNvSpPr txBox="1"/>
          <p:nvPr/>
        </p:nvSpPr>
        <p:spPr>
          <a:xfrm>
            <a:off x="2696416" y="833919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UTILIZAÇÃO BÁSICA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BA9AE2-4904-4419-BCB7-B545DEAA6F20}"/>
              </a:ext>
            </a:extLst>
          </p:cNvPr>
          <p:cNvSpPr/>
          <p:nvPr/>
        </p:nvSpPr>
        <p:spPr>
          <a:xfrm flipV="1">
            <a:off x="540442" y="48114"/>
            <a:ext cx="144000" cy="1296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-componente">
            <a:extLst>
              <a:ext uri="{FF2B5EF4-FFF2-40B4-BE49-F238E27FC236}">
                <a16:creationId xmlns:a16="http://schemas.microsoft.com/office/drawing/2014/main" id="{EDCEF4FC-9D68-4424-A32A-64A53A8194A6}"/>
              </a:ext>
            </a:extLst>
          </p:cNvPr>
          <p:cNvSpPr txBox="1"/>
          <p:nvPr/>
        </p:nvSpPr>
        <p:spPr>
          <a:xfrm>
            <a:off x="1223682" y="3707206"/>
            <a:ext cx="715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Seletor de elemento é o mais básico. Ele seleciona todos os elementos com o nome especificado.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F25BAB7-A21C-4C5C-9CAA-E7869374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86" y="4907421"/>
            <a:ext cx="9678972" cy="5987211"/>
          </a:xfrm>
          <a:prstGeom prst="rect">
            <a:avLst/>
          </a:prstGeom>
        </p:spPr>
      </p:pic>
      <p:sp>
        <p:nvSpPr>
          <p:cNvPr id="24" name="Espaço Reservado para Rodapé 23">
            <a:extLst>
              <a:ext uri="{FF2B5EF4-FFF2-40B4-BE49-F238E27FC236}">
                <a16:creationId xmlns:a16="http://schemas.microsoft.com/office/drawing/2014/main" id="{D6E2F5BC-936D-49ED-AC8E-0B12BFB3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AAB3D7E7-90FD-48E8-A620-2A32B843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4</a:t>
            </a:fld>
            <a:endParaRPr lang="pt-BR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A69E569-5DF7-49D1-889D-36E1C2691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89286" l="2486" r="95856">
                        <a14:foregroundMark x1="17127" y1="60714" x2="17127" y2="60714"/>
                        <a14:foregroundMark x1="10773" y1="67857" x2="3039" y2="19048"/>
                        <a14:foregroundMark x1="3039" y1="19048" x2="43923" y2="2381"/>
                        <a14:foregroundMark x1="43923" y1="2381" x2="90331" y2="21429"/>
                        <a14:foregroundMark x1="90331" y1="21429" x2="65746" y2="86905"/>
                        <a14:foregroundMark x1="65746" y1="86905" x2="47238" y2="97619"/>
                        <a14:foregroundMark x1="47238" y1="97619" x2="9945" y2="67857"/>
                        <a14:foregroundMark x1="9945" y1="67857" x2="9392" y2="66667"/>
                        <a14:foregroundMark x1="56077" y1="79762" x2="56077" y2="79762"/>
                        <a14:foregroundMark x1="57735" y1="29762" x2="57735" y2="29762"/>
                        <a14:foregroundMark x1="61878" y1="26190" x2="62431" y2="26190"/>
                        <a14:foregroundMark x1="70166" y1="20238" x2="70166" y2="20238"/>
                        <a14:foregroundMark x1="71547" y1="25000" x2="71547" y2="25000"/>
                        <a14:foregroundMark x1="35635" y1="20238" x2="35635" y2="20238"/>
                        <a14:foregroundMark x1="33702" y1="23810" x2="33702" y2="23810"/>
                        <a14:foregroundMark x1="28177" y1="28571" x2="28177" y2="28571"/>
                        <a14:foregroundMark x1="17956" y1="25000" x2="17956" y2="25000"/>
                        <a14:foregroundMark x1="9116" y1="26190" x2="9116" y2="26190"/>
                        <a14:foregroundMark x1="6077" y1="27381" x2="6077" y2="27381"/>
                        <a14:foregroundMark x1="52762" y1="55952" x2="52762" y2="55952"/>
                        <a14:foregroundMark x1="95856" y1="27381" x2="95856" y2="27381"/>
                        <a14:foregroundMark x1="4144" y1="35714" x2="3867" y2="15476"/>
                        <a14:foregroundMark x1="2762" y1="26190" x2="2762" y2="26190"/>
                        <a14:foregroundMark x1="3039" y1="33333" x2="3039" y2="19048"/>
                        <a14:foregroundMark x1="4696" y1="33333" x2="4420" y2="17857"/>
                        <a14:foregroundMark x1="4696" y1="33333" x2="3591" y2="19048"/>
                        <a14:foregroundMark x1="94199" y1="25000" x2="95856" y2="17857"/>
                        <a14:foregroundMark x1="95028" y1="22619" x2="94751" y2="21429"/>
                        <a14:foregroundMark x1="95304" y1="21429" x2="94751" y2="20238"/>
                        <a14:backgroundMark x1="829" y1="9524" x2="829" y2="9524"/>
                        <a14:backgroundMark x1="580" y1="26190" x2="552" y2="27381"/>
                        <a14:backgroundMark x1="1105" y1="3571" x2="580" y2="26190"/>
                        <a14:backgroundMark x1="95856" y1="4762" x2="94475" y2="3571"/>
                        <a14:backgroundMark x1="93370" y1="11905" x2="93646" y2="10714"/>
                        <a14:backgroundMark x1="96422" y1="12116" x2="96961" y2="11905"/>
                        <a14:backgroundMark x1="94335" y1="12934" x2="95429" y2="1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12" b="1"/>
          <a:stretch/>
        </p:blipFill>
        <p:spPr>
          <a:xfrm>
            <a:off x="2903825" y="1832756"/>
            <a:ext cx="3877023" cy="9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6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C74D17-0FCA-457A-86CD-4D6C7D5CC27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">
            <a:extLst>
              <a:ext uri="{FF2B5EF4-FFF2-40B4-BE49-F238E27FC236}">
                <a16:creationId xmlns:a16="http://schemas.microsoft.com/office/drawing/2014/main" id="{7522D872-BC2D-43E3-801C-33925BA8F700}"/>
              </a:ext>
            </a:extLst>
          </p:cNvPr>
          <p:cNvSpPr txBox="1"/>
          <p:nvPr/>
        </p:nvSpPr>
        <p:spPr>
          <a:xfrm>
            <a:off x="1135408" y="7192626"/>
            <a:ext cx="7330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ID</a:t>
            </a:r>
          </a:p>
        </p:txBody>
      </p:sp>
      <p:sp>
        <p:nvSpPr>
          <p:cNvPr id="4" name="titulo-componente">
            <a:extLst>
              <a:ext uri="{FF2B5EF4-FFF2-40B4-BE49-F238E27FC236}">
                <a16:creationId xmlns:a16="http://schemas.microsoft.com/office/drawing/2014/main" id="{AB5B182B-05F5-4C3A-A2D5-EFA5C3968130}"/>
              </a:ext>
            </a:extLst>
          </p:cNvPr>
          <p:cNvSpPr txBox="1"/>
          <p:nvPr/>
        </p:nvSpPr>
        <p:spPr>
          <a:xfrm>
            <a:off x="1474621" y="1939286"/>
            <a:ext cx="66519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35ADC9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F509B1-ED34-4EC5-9D2E-369EADA73B66}"/>
              </a:ext>
            </a:extLst>
          </p:cNvPr>
          <p:cNvSpPr/>
          <p:nvPr/>
        </p:nvSpPr>
        <p:spPr>
          <a:xfrm>
            <a:off x="838200" y="8639176"/>
            <a:ext cx="7924800" cy="127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o-componente">
            <a:extLst>
              <a:ext uri="{FF2B5EF4-FFF2-40B4-BE49-F238E27FC236}">
                <a16:creationId xmlns:a16="http://schemas.microsoft.com/office/drawing/2014/main" id="{35FD8185-A301-438B-87FD-80A4B70E2D00}"/>
              </a:ext>
            </a:extLst>
          </p:cNvPr>
          <p:cNvSpPr txBox="1"/>
          <p:nvPr/>
        </p:nvSpPr>
        <p:spPr>
          <a:xfrm>
            <a:off x="1223681" y="9320174"/>
            <a:ext cx="715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Os seletores de ID selecionam elementos com base em seu atributo ´id´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6F9C60F-5FEB-4B33-AE9F-D0863E32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F458DA4-31BC-48FD-BB24-9E02D17B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8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">
            <a:extLst>
              <a:ext uri="{FF2B5EF4-FFF2-40B4-BE49-F238E27FC236}">
                <a16:creationId xmlns:a16="http://schemas.microsoft.com/office/drawing/2014/main" id="{0BAA41D3-993A-41D6-9D73-BE8DFF19F6C4}"/>
              </a:ext>
            </a:extLst>
          </p:cNvPr>
          <p:cNvSpPr txBox="1"/>
          <p:nvPr/>
        </p:nvSpPr>
        <p:spPr>
          <a:xfrm>
            <a:off x="1265418" y="849249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IDENTIFICANDO ELEMENTOS ÚNICOS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BA9AE2-4904-4419-BCB7-B545DEAA6F20}"/>
              </a:ext>
            </a:extLst>
          </p:cNvPr>
          <p:cNvSpPr/>
          <p:nvPr/>
        </p:nvSpPr>
        <p:spPr>
          <a:xfrm flipV="1">
            <a:off x="540442" y="48114"/>
            <a:ext cx="144000" cy="1296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-componente">
            <a:extLst>
              <a:ext uri="{FF2B5EF4-FFF2-40B4-BE49-F238E27FC236}">
                <a16:creationId xmlns:a16="http://schemas.microsoft.com/office/drawing/2014/main" id="{EDCEF4FC-9D68-4424-A32A-64A53A8194A6}"/>
              </a:ext>
            </a:extLst>
          </p:cNvPr>
          <p:cNvSpPr txBox="1"/>
          <p:nvPr/>
        </p:nvSpPr>
        <p:spPr>
          <a:xfrm>
            <a:off x="1223682" y="3017641"/>
            <a:ext cx="715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O seletor de ID é usado para selecionar um único elemento com base no valor único de seu atributo ID. É muito eficiente para estilizar elementos únicos.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B35110B-9CAD-4E80-8B69-BDA6B3A9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88" y="4036556"/>
            <a:ext cx="6467896" cy="465546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D3417C7-AE4E-44B6-9C61-A0F5213F6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5" y="7542821"/>
            <a:ext cx="7700402" cy="5003935"/>
          </a:xfrm>
          <a:prstGeom prst="rect">
            <a:avLst/>
          </a:prstGeom>
        </p:spPr>
      </p:pic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947EDD24-8EDC-4639-B3E9-FEBD5D34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C163EB0E-65C2-4FAA-B56A-CCB79072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6</a:t>
            </a:fld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BB534B9-3013-4566-B2C4-E1A6851E1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286" l="2486" r="95856">
                        <a14:foregroundMark x1="17127" y1="60714" x2="17127" y2="60714"/>
                        <a14:foregroundMark x1="10773" y1="67857" x2="3039" y2="19048"/>
                        <a14:foregroundMark x1="3039" y1="19048" x2="43923" y2="2381"/>
                        <a14:foregroundMark x1="43923" y1="2381" x2="90331" y2="21429"/>
                        <a14:foregroundMark x1="90331" y1="21429" x2="65746" y2="86905"/>
                        <a14:foregroundMark x1="65746" y1="86905" x2="47238" y2="97619"/>
                        <a14:foregroundMark x1="47238" y1="97619" x2="9945" y2="67857"/>
                        <a14:foregroundMark x1="9945" y1="67857" x2="9392" y2="66667"/>
                        <a14:foregroundMark x1="56077" y1="79762" x2="56077" y2="79762"/>
                        <a14:foregroundMark x1="57735" y1="29762" x2="57735" y2="29762"/>
                        <a14:foregroundMark x1="61878" y1="26190" x2="62431" y2="26190"/>
                        <a14:foregroundMark x1="70166" y1="20238" x2="70166" y2="20238"/>
                        <a14:foregroundMark x1="71547" y1="25000" x2="71547" y2="25000"/>
                        <a14:foregroundMark x1="35635" y1="20238" x2="35635" y2="20238"/>
                        <a14:foregroundMark x1="33702" y1="23810" x2="33702" y2="23810"/>
                        <a14:foregroundMark x1="28177" y1="28571" x2="28177" y2="28571"/>
                        <a14:foregroundMark x1="17956" y1="25000" x2="17956" y2="25000"/>
                        <a14:foregroundMark x1="9116" y1="26190" x2="9116" y2="26190"/>
                        <a14:foregroundMark x1="6077" y1="27381" x2="6077" y2="27381"/>
                        <a14:foregroundMark x1="52762" y1="55952" x2="52762" y2="55952"/>
                        <a14:foregroundMark x1="95856" y1="27381" x2="95856" y2="27381"/>
                        <a14:foregroundMark x1="4144" y1="35714" x2="3867" y2="15476"/>
                        <a14:foregroundMark x1="2762" y1="26190" x2="2762" y2="26190"/>
                        <a14:foregroundMark x1="3039" y1="33333" x2="3039" y2="19048"/>
                        <a14:foregroundMark x1="4696" y1="33333" x2="4420" y2="17857"/>
                        <a14:foregroundMark x1="4696" y1="33333" x2="3591" y2="19048"/>
                        <a14:foregroundMark x1="94199" y1="25000" x2="95856" y2="17857"/>
                        <a14:foregroundMark x1="95028" y1="22619" x2="94751" y2="21429"/>
                        <a14:foregroundMark x1="95304" y1="21429" x2="94751" y2="20238"/>
                        <a14:backgroundMark x1="829" y1="9524" x2="829" y2="9524"/>
                        <a14:backgroundMark x1="580" y1="26190" x2="552" y2="27381"/>
                        <a14:backgroundMark x1="1105" y1="3571" x2="580" y2="26190"/>
                        <a14:backgroundMark x1="95856" y1="4762" x2="94475" y2="3571"/>
                        <a14:backgroundMark x1="93370" y1="11905" x2="93646" y2="10714"/>
                        <a14:backgroundMark x1="96422" y1="12116" x2="96961" y2="11905"/>
                        <a14:backgroundMark x1="94335" y1="12934" x2="95429" y2="1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12" b="1"/>
          <a:stretch/>
        </p:blipFill>
        <p:spPr>
          <a:xfrm>
            <a:off x="2903825" y="1832756"/>
            <a:ext cx="3877023" cy="9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C74D17-0FCA-457A-86CD-4D6C7D5CC27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">
            <a:extLst>
              <a:ext uri="{FF2B5EF4-FFF2-40B4-BE49-F238E27FC236}">
                <a16:creationId xmlns:a16="http://schemas.microsoft.com/office/drawing/2014/main" id="{7522D872-BC2D-43E3-801C-33925BA8F700}"/>
              </a:ext>
            </a:extLst>
          </p:cNvPr>
          <p:cNvSpPr txBox="1"/>
          <p:nvPr/>
        </p:nvSpPr>
        <p:spPr>
          <a:xfrm>
            <a:off x="1223682" y="5965409"/>
            <a:ext cx="7153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CLASSE</a:t>
            </a:r>
          </a:p>
        </p:txBody>
      </p:sp>
      <p:sp>
        <p:nvSpPr>
          <p:cNvPr id="4" name="titulo-componente">
            <a:extLst>
              <a:ext uri="{FF2B5EF4-FFF2-40B4-BE49-F238E27FC236}">
                <a16:creationId xmlns:a16="http://schemas.microsoft.com/office/drawing/2014/main" id="{AB5B182B-05F5-4C3A-A2D5-EFA5C3968130}"/>
              </a:ext>
            </a:extLst>
          </p:cNvPr>
          <p:cNvSpPr txBox="1"/>
          <p:nvPr/>
        </p:nvSpPr>
        <p:spPr>
          <a:xfrm>
            <a:off x="1474621" y="1929985"/>
            <a:ext cx="66519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35ADC9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F509B1-ED34-4EC5-9D2E-369EADA73B66}"/>
              </a:ext>
            </a:extLst>
          </p:cNvPr>
          <p:cNvSpPr/>
          <p:nvPr/>
        </p:nvSpPr>
        <p:spPr>
          <a:xfrm>
            <a:off x="838200" y="8639176"/>
            <a:ext cx="7924800" cy="127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o-componente">
            <a:extLst>
              <a:ext uri="{FF2B5EF4-FFF2-40B4-BE49-F238E27FC236}">
                <a16:creationId xmlns:a16="http://schemas.microsoft.com/office/drawing/2014/main" id="{C5C0D06A-D102-420E-9F3F-440621267AF6}"/>
              </a:ext>
            </a:extLst>
          </p:cNvPr>
          <p:cNvSpPr txBox="1"/>
          <p:nvPr/>
        </p:nvSpPr>
        <p:spPr>
          <a:xfrm>
            <a:off x="1223681" y="9320174"/>
            <a:ext cx="715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Os seletores de classe selecionam elementos com base em seus atributos de classe.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1B25B2D-EAA4-4124-953C-729BE9A8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5DF18E0-6C02-410B-8B4F-63028476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24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-componente">
            <a:extLst>
              <a:ext uri="{FF2B5EF4-FFF2-40B4-BE49-F238E27FC236}">
                <a16:creationId xmlns:a16="http://schemas.microsoft.com/office/drawing/2014/main" id="{0BAA41D3-993A-41D6-9D73-BE8DFF19F6C4}"/>
              </a:ext>
            </a:extLst>
          </p:cNvPr>
          <p:cNvSpPr txBox="1"/>
          <p:nvPr/>
        </p:nvSpPr>
        <p:spPr>
          <a:xfrm>
            <a:off x="2108876" y="804114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REUTILIZAÇÃO DE ESTILOS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BA9AE2-4904-4419-BCB7-B545DEAA6F20}"/>
              </a:ext>
            </a:extLst>
          </p:cNvPr>
          <p:cNvSpPr/>
          <p:nvPr/>
        </p:nvSpPr>
        <p:spPr>
          <a:xfrm flipV="1">
            <a:off x="540442" y="48114"/>
            <a:ext cx="144000" cy="1296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o-componente">
            <a:extLst>
              <a:ext uri="{FF2B5EF4-FFF2-40B4-BE49-F238E27FC236}">
                <a16:creationId xmlns:a16="http://schemas.microsoft.com/office/drawing/2014/main" id="{EDCEF4FC-9D68-4424-A32A-64A53A8194A6}"/>
              </a:ext>
            </a:extLst>
          </p:cNvPr>
          <p:cNvSpPr txBox="1"/>
          <p:nvPr/>
        </p:nvSpPr>
        <p:spPr>
          <a:xfrm>
            <a:off x="1280740" y="3066765"/>
            <a:ext cx="7153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Os seletores de classe são úteis para aplicar o mesmo estilo a vários elementos sem a necessidade de repetir o código CSS. Isso promove uma abordagem mais modular e reutilizável.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2979D4-2532-4184-92B8-CCD4845A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718" y="4460481"/>
            <a:ext cx="11674220" cy="37538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E7B93AC-4965-4516-8CDE-7BCC1539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64" y="7167755"/>
            <a:ext cx="6403788" cy="4978769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740D121-FC97-4B9F-9A4B-B1806F5D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154DE46-102F-4109-9B24-C3CA0591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8</a:t>
            </a:fld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441E86C-ED62-4DB7-95AD-09336A344D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286" l="2486" r="95856">
                        <a14:foregroundMark x1="17127" y1="60714" x2="17127" y2="60714"/>
                        <a14:foregroundMark x1="10773" y1="67857" x2="3039" y2="19048"/>
                        <a14:foregroundMark x1="3039" y1="19048" x2="43923" y2="2381"/>
                        <a14:foregroundMark x1="43923" y1="2381" x2="90331" y2="21429"/>
                        <a14:foregroundMark x1="90331" y1="21429" x2="65746" y2="86905"/>
                        <a14:foregroundMark x1="65746" y1="86905" x2="47238" y2="97619"/>
                        <a14:foregroundMark x1="47238" y1="97619" x2="9945" y2="67857"/>
                        <a14:foregroundMark x1="9945" y1="67857" x2="9392" y2="66667"/>
                        <a14:foregroundMark x1="56077" y1="79762" x2="56077" y2="79762"/>
                        <a14:foregroundMark x1="57735" y1="29762" x2="57735" y2="29762"/>
                        <a14:foregroundMark x1="61878" y1="26190" x2="62431" y2="26190"/>
                        <a14:foregroundMark x1="70166" y1="20238" x2="70166" y2="20238"/>
                        <a14:foregroundMark x1="71547" y1="25000" x2="71547" y2="25000"/>
                        <a14:foregroundMark x1="35635" y1="20238" x2="35635" y2="20238"/>
                        <a14:foregroundMark x1="33702" y1="23810" x2="33702" y2="23810"/>
                        <a14:foregroundMark x1="28177" y1="28571" x2="28177" y2="28571"/>
                        <a14:foregroundMark x1="17956" y1="25000" x2="17956" y2="25000"/>
                        <a14:foregroundMark x1="9116" y1="26190" x2="9116" y2="26190"/>
                        <a14:foregroundMark x1="6077" y1="27381" x2="6077" y2="27381"/>
                        <a14:foregroundMark x1="52762" y1="55952" x2="52762" y2="55952"/>
                        <a14:foregroundMark x1="95856" y1="27381" x2="95856" y2="27381"/>
                        <a14:foregroundMark x1="4144" y1="35714" x2="3867" y2="15476"/>
                        <a14:foregroundMark x1="2762" y1="26190" x2="2762" y2="26190"/>
                        <a14:foregroundMark x1="3039" y1="33333" x2="3039" y2="19048"/>
                        <a14:foregroundMark x1="4696" y1="33333" x2="4420" y2="17857"/>
                        <a14:foregroundMark x1="4696" y1="33333" x2="3591" y2="19048"/>
                        <a14:foregroundMark x1="94199" y1="25000" x2="95856" y2="17857"/>
                        <a14:foregroundMark x1="95028" y1="22619" x2="94751" y2="21429"/>
                        <a14:foregroundMark x1="95304" y1="21429" x2="94751" y2="20238"/>
                        <a14:backgroundMark x1="829" y1="9524" x2="829" y2="9524"/>
                        <a14:backgroundMark x1="580" y1="26190" x2="552" y2="27381"/>
                        <a14:backgroundMark x1="1105" y1="3571" x2="580" y2="26190"/>
                        <a14:backgroundMark x1="95856" y1="4762" x2="94475" y2="3571"/>
                        <a14:backgroundMark x1="93370" y1="11905" x2="93646" y2="10714"/>
                        <a14:backgroundMark x1="96422" y1="12116" x2="96961" y2="11905"/>
                        <a14:backgroundMark x1="94335" y1="12934" x2="95429" y2="1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12" b="1"/>
          <a:stretch/>
        </p:blipFill>
        <p:spPr>
          <a:xfrm>
            <a:off x="2903825" y="1832756"/>
            <a:ext cx="3877023" cy="9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C74D17-0FCA-457A-86CD-4D6C7D5CC27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-componente">
            <a:extLst>
              <a:ext uri="{FF2B5EF4-FFF2-40B4-BE49-F238E27FC236}">
                <a16:creationId xmlns:a16="http://schemas.microsoft.com/office/drawing/2014/main" id="{7522D872-BC2D-43E3-801C-33925BA8F700}"/>
              </a:ext>
            </a:extLst>
          </p:cNvPr>
          <p:cNvSpPr txBox="1"/>
          <p:nvPr/>
        </p:nvSpPr>
        <p:spPr>
          <a:xfrm>
            <a:off x="1223682" y="5965409"/>
            <a:ext cx="7153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SELETORES DE ATRIBUTO</a:t>
            </a:r>
          </a:p>
        </p:txBody>
      </p:sp>
      <p:sp>
        <p:nvSpPr>
          <p:cNvPr id="4" name="titulo-componente">
            <a:extLst>
              <a:ext uri="{FF2B5EF4-FFF2-40B4-BE49-F238E27FC236}">
                <a16:creationId xmlns:a16="http://schemas.microsoft.com/office/drawing/2014/main" id="{AB5B182B-05F5-4C3A-A2D5-EFA5C3968130}"/>
              </a:ext>
            </a:extLst>
          </p:cNvPr>
          <p:cNvSpPr txBox="1"/>
          <p:nvPr/>
        </p:nvSpPr>
        <p:spPr>
          <a:xfrm>
            <a:off x="1474621" y="1929985"/>
            <a:ext cx="665195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35ADC9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F509B1-ED34-4EC5-9D2E-369EADA73B66}"/>
              </a:ext>
            </a:extLst>
          </p:cNvPr>
          <p:cNvSpPr/>
          <p:nvPr/>
        </p:nvSpPr>
        <p:spPr>
          <a:xfrm>
            <a:off x="838200" y="8639176"/>
            <a:ext cx="7924800" cy="127000"/>
          </a:xfrm>
          <a:prstGeom prst="rect">
            <a:avLst/>
          </a:prstGeom>
          <a:gradFill flip="none" rotWithShape="1">
            <a:gsLst>
              <a:gs pos="0">
                <a:srgbClr val="22E2E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9B0D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o-componente">
            <a:extLst>
              <a:ext uri="{FF2B5EF4-FFF2-40B4-BE49-F238E27FC236}">
                <a16:creationId xmlns:a16="http://schemas.microsoft.com/office/drawing/2014/main" id="{33F6DF1F-3285-4679-B6C5-0618D463F716}"/>
              </a:ext>
            </a:extLst>
          </p:cNvPr>
          <p:cNvSpPr txBox="1"/>
          <p:nvPr/>
        </p:nvSpPr>
        <p:spPr>
          <a:xfrm>
            <a:off x="1223681" y="9320174"/>
            <a:ext cx="715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Os seletores de atributo são usados para selecionar elementos com base em seus atributos.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E249D10-4F7C-466A-B8DB-014F2B8F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FRONTEND CSS - ANA PATRÍCIA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79DF39D-C0C4-4959-AF67-24DCF273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CBBD-09FE-4791-8A8E-3DC6509F67B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195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452</Words>
  <Application>Microsoft Office PowerPoint</Application>
  <PresentationFormat>Papel A3 (297 x 420 mm)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Handodle</vt:lpstr>
      <vt:lpstr>Impact</vt:lpstr>
      <vt:lpstr>Pirata One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Patrícia</dc:creator>
  <cp:lastModifiedBy>Ana Patrícia</cp:lastModifiedBy>
  <cp:revision>47</cp:revision>
  <dcterms:created xsi:type="dcterms:W3CDTF">2024-05-09T19:15:51Z</dcterms:created>
  <dcterms:modified xsi:type="dcterms:W3CDTF">2024-05-15T18:48:17Z</dcterms:modified>
</cp:coreProperties>
</file>