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42"/>
  </p:notesMasterIdLst>
  <p:handoutMasterIdLst>
    <p:handoutMasterId r:id="rId43"/>
  </p:handoutMasterIdLst>
  <p:sldIdLst>
    <p:sldId id="258" r:id="rId3"/>
    <p:sldId id="257" r:id="rId4"/>
    <p:sldId id="259" r:id="rId5"/>
    <p:sldId id="260" r:id="rId6"/>
    <p:sldId id="261" r:id="rId7"/>
    <p:sldId id="262" r:id="rId8"/>
    <p:sldId id="263" r:id="rId9"/>
    <p:sldId id="264" r:id="rId10"/>
    <p:sldId id="265" r:id="rId11"/>
    <p:sldId id="266" r:id="rId12"/>
    <p:sldId id="268" r:id="rId13"/>
    <p:sldId id="285" r:id="rId14"/>
    <p:sldId id="267" r:id="rId15"/>
    <p:sldId id="269" r:id="rId16"/>
    <p:sldId id="270" r:id="rId17"/>
    <p:sldId id="271" r:id="rId18"/>
    <p:sldId id="284" r:id="rId19"/>
    <p:sldId id="305" r:id="rId20"/>
    <p:sldId id="283" r:id="rId21"/>
    <p:sldId id="272" r:id="rId22"/>
    <p:sldId id="273" r:id="rId23"/>
    <p:sldId id="295" r:id="rId24"/>
    <p:sldId id="282" r:id="rId25"/>
    <p:sldId id="276" r:id="rId26"/>
    <p:sldId id="287" r:id="rId27"/>
    <p:sldId id="279" r:id="rId28"/>
    <p:sldId id="306" r:id="rId29"/>
    <p:sldId id="289" r:id="rId30"/>
    <p:sldId id="288" r:id="rId31"/>
    <p:sldId id="292" r:id="rId32"/>
    <p:sldId id="293" r:id="rId33"/>
    <p:sldId id="297" r:id="rId34"/>
    <p:sldId id="299" r:id="rId35"/>
    <p:sldId id="298" r:id="rId36"/>
    <p:sldId id="300" r:id="rId37"/>
    <p:sldId id="301" r:id="rId38"/>
    <p:sldId id="302" r:id="rId39"/>
    <p:sldId id="303" r:id="rId40"/>
    <p:sldId id="304" r:id="rId41"/>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167" autoAdjust="0"/>
  </p:normalViewPr>
  <p:slideViewPr>
    <p:cSldViewPr>
      <p:cViewPr varScale="1">
        <p:scale>
          <a:sx n="55" d="100"/>
          <a:sy n="55" d="100"/>
        </p:scale>
        <p:origin x="-930" y="-78"/>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90" y="-78"/>
      </p:cViewPr>
      <p:guideLst>
        <p:guide orient="horz" pos="2932"/>
        <p:guide pos="219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40175" y="0"/>
            <a:ext cx="3013075" cy="465138"/>
          </a:xfrm>
          <a:prstGeom prst="rect">
            <a:avLst/>
          </a:prstGeom>
        </p:spPr>
        <p:txBody>
          <a:bodyPr vert="horz" lIns="91440" tIns="45720" rIns="91440" bIns="45720" rtlCol="0"/>
          <a:lstStyle>
            <a:lvl1pPr algn="r">
              <a:defRPr sz="1200"/>
            </a:lvl1pPr>
          </a:lstStyle>
          <a:p>
            <a:fld id="{0F4E1720-E864-4D5D-8330-9A43E62B8E39}" type="datetimeFigureOut">
              <a:rPr lang="en-US" smtClean="0"/>
              <a:t>2/12/2010</a:t>
            </a:fld>
            <a:endParaRPr lang="en-US"/>
          </a:p>
        </p:txBody>
      </p:sp>
      <p:sp>
        <p:nvSpPr>
          <p:cNvPr id="4" name="Footer Placeholder 3"/>
          <p:cNvSpPr>
            <a:spLocks noGrp="1"/>
          </p:cNvSpPr>
          <p:nvPr>
            <p:ph type="ftr" sz="quarter" idx="2"/>
          </p:nvPr>
        </p:nvSpPr>
        <p:spPr>
          <a:xfrm>
            <a:off x="0" y="8842375"/>
            <a:ext cx="30130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40175" y="8842375"/>
            <a:ext cx="3013075" cy="465138"/>
          </a:xfrm>
          <a:prstGeom prst="rect">
            <a:avLst/>
          </a:prstGeom>
        </p:spPr>
        <p:txBody>
          <a:bodyPr vert="horz" lIns="91440" tIns="45720" rIns="91440" bIns="45720" rtlCol="0" anchor="b"/>
          <a:lstStyle>
            <a:lvl1pPr algn="r">
              <a:defRPr sz="1200"/>
            </a:lvl1pPr>
          </a:lstStyle>
          <a:p>
            <a:fld id="{5AD6C6E6-1633-48C9-A138-57BF87B4A22E}"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5455"/>
          </a:xfrm>
          <a:prstGeom prst="rect">
            <a:avLst/>
          </a:prstGeom>
        </p:spPr>
        <p:txBody>
          <a:bodyPr vert="horz" lIns="92930" tIns="46465" rIns="92930" bIns="46465" rtlCol="0"/>
          <a:lstStyle>
            <a:lvl1pPr algn="r">
              <a:defRPr sz="1200"/>
            </a:lvl1pPr>
          </a:lstStyle>
          <a:p>
            <a:fld id="{C4DEF37E-81B0-45A8-9E79-2BCEA6ACA92E}" type="datetimeFigureOut">
              <a:rPr lang="en-US" smtClean="0"/>
              <a:pPr/>
              <a:t>2/12/2010</a:t>
            </a:fld>
            <a:endParaRPr lang="en-US"/>
          </a:p>
        </p:txBody>
      </p:sp>
      <p:sp>
        <p:nvSpPr>
          <p:cNvPr id="4" name="Slide Image Placeholder 3"/>
          <p:cNvSpPr>
            <a:spLocks noGrp="1" noRot="1" noChangeAspect="1"/>
          </p:cNvSpPr>
          <p:nvPr>
            <p:ph type="sldImg" idx="2"/>
          </p:nvPr>
        </p:nvSpPr>
        <p:spPr>
          <a:xfrm>
            <a:off x="1150938" y="698500"/>
            <a:ext cx="4652962" cy="3490913"/>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21823"/>
            <a:ext cx="5563870" cy="4189095"/>
          </a:xfrm>
          <a:prstGeom prst="rect">
            <a:avLst/>
          </a:prstGeom>
        </p:spPr>
        <p:txBody>
          <a:bodyPr vert="horz" lIns="92930" tIns="46465" rIns="92930" bIns="4646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13763" cy="465455"/>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29"/>
            <a:ext cx="3013763" cy="465455"/>
          </a:xfrm>
          <a:prstGeom prst="rect">
            <a:avLst/>
          </a:prstGeom>
        </p:spPr>
        <p:txBody>
          <a:bodyPr vert="horz" lIns="92930" tIns="46465" rIns="92930" bIns="46465" rtlCol="0" anchor="b"/>
          <a:lstStyle>
            <a:lvl1pPr algn="r">
              <a:defRPr sz="1200"/>
            </a:lvl1pPr>
          </a:lstStyle>
          <a:p>
            <a:fld id="{76A39F50-FC4F-4BB9-AE56-EB09F349F0B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mathworld.wolfram.com/Knot.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Pause at the end.</a:t>
            </a:r>
            <a:endParaRPr lang="en-US" dirty="0"/>
          </a:p>
        </p:txBody>
      </p:sp>
      <p:sp>
        <p:nvSpPr>
          <p:cNvPr id="4" name="Slide Number Placeholder 3"/>
          <p:cNvSpPr>
            <a:spLocks noGrp="1"/>
          </p:cNvSpPr>
          <p:nvPr>
            <p:ph type="sldNum" sz="quarter" idx="10"/>
          </p:nvPr>
        </p:nvSpPr>
        <p:spPr/>
        <p:txBody>
          <a:bodyPr/>
          <a:lstStyle/>
          <a:p>
            <a:fld id="{76A39F50-FC4F-4BB9-AE56-EB09F349F0BC}"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can stretch or contract the rope, but you can not contract parts of it all the way to a point and make crossings</a:t>
            </a:r>
            <a:r>
              <a:rPr lang="en-US" baseline="0" dirty="0" smtClean="0"/>
              <a:t> disappear.</a:t>
            </a:r>
          </a:p>
          <a:p>
            <a:endParaRPr lang="en-US" dirty="0" smtClean="0"/>
          </a:p>
          <a:p>
            <a:r>
              <a:rPr lang="en-US" dirty="0" smtClean="0"/>
              <a:t>I will present next a set of legal changes you can make to a knot diagram that are sufficient</a:t>
            </a:r>
            <a:r>
              <a:rPr lang="en-US" baseline="0" dirty="0" smtClean="0"/>
              <a:t> to get you from a diagram of one knot to another diagram of the same knot.</a:t>
            </a:r>
          </a:p>
          <a:p>
            <a:endParaRPr lang="en-US" baseline="0" dirty="0" smtClean="0"/>
          </a:p>
          <a:p>
            <a:r>
              <a:rPr lang="en-US" baseline="0" dirty="0" err="1" smtClean="0"/>
              <a:t>f,g</a:t>
            </a:r>
            <a:r>
              <a:rPr lang="en-US" baseline="0" dirty="0" smtClean="0"/>
              <a:t> : N -&gt; M</a:t>
            </a:r>
          </a:p>
          <a:p>
            <a:r>
              <a:rPr lang="en-US" baseline="0" dirty="0" err="1" smtClean="0"/>
              <a:t>Isotopy</a:t>
            </a:r>
            <a:r>
              <a:rPr lang="en-US" baseline="0" dirty="0" smtClean="0"/>
              <a:t> = smooth map </a:t>
            </a:r>
            <a:r>
              <a:rPr lang="en-US" baseline="0" dirty="0" err="1" smtClean="0"/>
              <a:t>Mx</a:t>
            </a:r>
            <a:r>
              <a:rPr lang="en-US" baseline="0" dirty="0" smtClean="0"/>
              <a:t>[0,1] -&gt; M </a:t>
            </a:r>
            <a:r>
              <a:rPr lang="en-US" baseline="0" dirty="0" err="1" smtClean="0"/>
              <a:t>st</a:t>
            </a:r>
            <a:r>
              <a:rPr lang="en-US" baseline="0" dirty="0" smtClean="0"/>
              <a:t> for each t the map M-&gt;M is a </a:t>
            </a:r>
            <a:r>
              <a:rPr lang="en-US" baseline="0" dirty="0" err="1" smtClean="0"/>
              <a:t>diffeomorphism</a:t>
            </a:r>
            <a:r>
              <a:rPr lang="en-US" baseline="0" dirty="0" smtClean="0"/>
              <a:t>, and F1 f = g</a:t>
            </a:r>
          </a:p>
        </p:txBody>
      </p:sp>
      <p:sp>
        <p:nvSpPr>
          <p:cNvPr id="4" name="Slide Number Placeholder 3"/>
          <p:cNvSpPr>
            <a:spLocks noGrp="1"/>
          </p:cNvSpPr>
          <p:nvPr>
            <p:ph type="sldNum" sz="quarter" idx="10"/>
          </p:nvPr>
        </p:nvSpPr>
        <p:spPr/>
        <p:txBody>
          <a:bodyPr/>
          <a:lstStyle/>
          <a:p>
            <a:fld id="{76A39F50-FC4F-4BB9-AE56-EB09F349F0BC}"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a:t>
            </a:r>
            <a:r>
              <a:rPr lang="en-US" baseline="0" dirty="0" smtClean="0"/>
              <a:t> these changes, that we call </a:t>
            </a:r>
            <a:r>
              <a:rPr lang="en-US" baseline="0" dirty="0" err="1" smtClean="0"/>
              <a:t>Reidemeister</a:t>
            </a:r>
            <a:r>
              <a:rPr lang="en-US" baseline="0" dirty="0" smtClean="0"/>
              <a:t> moves are local changes. The picture shows you the change on a small part of the diagram. You should imagine ropes continue, do some knotty things and eventually they are connected to a loop.</a:t>
            </a:r>
          </a:p>
          <a:p>
            <a:r>
              <a:rPr lang="en-US" baseline="0" dirty="0" smtClean="0"/>
              <a:t>R1 – elimination/introduction of a twist</a:t>
            </a:r>
            <a:endParaRPr lang="en-US" dirty="0"/>
          </a:p>
        </p:txBody>
      </p:sp>
      <p:sp>
        <p:nvSpPr>
          <p:cNvPr id="4" name="Slide Number Placeholder 3"/>
          <p:cNvSpPr>
            <a:spLocks noGrp="1"/>
          </p:cNvSpPr>
          <p:nvPr>
            <p:ph type="sldNum" sz="quarter" idx="10"/>
          </p:nvPr>
        </p:nvSpPr>
        <p:spPr/>
        <p:txBody>
          <a:bodyPr/>
          <a:lstStyle/>
          <a:p>
            <a:fld id="{76A39F50-FC4F-4BB9-AE56-EB09F349F0BC}"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R2 move allows</a:t>
            </a:r>
            <a:r>
              <a:rPr lang="en-US" baseline="0" dirty="0" smtClean="0"/>
              <a:t> you to slide a piece of rope sitting on top of another off it.</a:t>
            </a:r>
            <a:endParaRPr lang="en-US" dirty="0"/>
          </a:p>
        </p:txBody>
      </p:sp>
      <p:sp>
        <p:nvSpPr>
          <p:cNvPr id="4" name="Slide Number Placeholder 3"/>
          <p:cNvSpPr>
            <a:spLocks noGrp="1"/>
          </p:cNvSpPr>
          <p:nvPr>
            <p:ph type="sldNum" sz="quarter" idx="10"/>
          </p:nvPr>
        </p:nvSpPr>
        <p:spPr/>
        <p:txBody>
          <a:bodyPr/>
          <a:lstStyle/>
          <a:p>
            <a:fld id="{76A39F50-FC4F-4BB9-AE56-EB09F349F0BC}"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R3 allows you to slide a piece</a:t>
            </a:r>
            <a:r>
              <a:rPr lang="en-US" baseline="0" dirty="0" smtClean="0"/>
              <a:t> of rope sitting on top of two pieces that cross each other, over the crossing.</a:t>
            </a:r>
            <a:endParaRPr lang="en-US" dirty="0"/>
          </a:p>
        </p:txBody>
      </p:sp>
      <p:sp>
        <p:nvSpPr>
          <p:cNvPr id="4" name="Slide Number Placeholder 3"/>
          <p:cNvSpPr>
            <a:spLocks noGrp="1"/>
          </p:cNvSpPr>
          <p:nvPr>
            <p:ph type="sldNum" sz="quarter" idx="10"/>
          </p:nvPr>
        </p:nvSpPr>
        <p:spPr/>
        <p:txBody>
          <a:bodyPr/>
          <a:lstStyle/>
          <a:p>
            <a:fld id="{76A39F50-FC4F-4BB9-AE56-EB09F349F0BC}"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a:t>
            </a:r>
            <a:r>
              <a:rPr lang="en-US" baseline="0" dirty="0" smtClean="0"/>
              <a:t> said earlier that I will present a set of changes that allow you to tell if you can change a diagram into another. The question is if only these three simple moves are enough for that.</a:t>
            </a:r>
          </a:p>
          <a:p>
            <a:r>
              <a:rPr lang="en-US" baseline="0" dirty="0" smtClean="0"/>
              <a:t>Well, they are, but I will not prove it. I will just show you an example. </a:t>
            </a:r>
            <a:endParaRPr lang="en-US" dirty="0" smtClean="0"/>
          </a:p>
          <a:p>
            <a:r>
              <a:rPr lang="en-US" dirty="0" smtClean="0"/>
              <a:t>[[Show</a:t>
            </a:r>
            <a:r>
              <a:rPr lang="en-US" baseline="0" dirty="0" smtClean="0"/>
              <a:t> with a cable R1]]</a:t>
            </a:r>
          </a:p>
          <a:p>
            <a:r>
              <a:rPr lang="en-US" baseline="0" dirty="0" smtClean="0"/>
              <a:t>What if we bring the lower part up? This is a different kink.</a:t>
            </a:r>
          </a:p>
          <a:p>
            <a:r>
              <a:rPr lang="en-US" baseline="0" dirty="0" smtClean="0"/>
              <a:t>I will show you next a sequence of </a:t>
            </a:r>
            <a:r>
              <a:rPr lang="en-US" baseline="0" dirty="0" err="1" smtClean="0"/>
              <a:t>Reidemeister</a:t>
            </a:r>
            <a:r>
              <a:rPr lang="en-US" baseline="0" dirty="0" smtClean="0"/>
              <a:t> moves that take the second type of king to a straight line.</a:t>
            </a:r>
          </a:p>
          <a:p>
            <a:endParaRPr lang="en-US" baseline="0" dirty="0" smtClean="0"/>
          </a:p>
          <a:p>
            <a:r>
              <a:rPr lang="en-US" baseline="0" dirty="0" smtClean="0"/>
              <a:t>Explain the sequence</a:t>
            </a:r>
          </a:p>
        </p:txBody>
      </p:sp>
      <p:sp>
        <p:nvSpPr>
          <p:cNvPr id="4" name="Slide Number Placeholder 3"/>
          <p:cNvSpPr>
            <a:spLocks noGrp="1"/>
          </p:cNvSpPr>
          <p:nvPr>
            <p:ph type="sldNum" sz="quarter" idx="10"/>
          </p:nvPr>
        </p:nvSpPr>
        <p:spPr/>
        <p:txBody>
          <a:bodyPr/>
          <a:lstStyle/>
          <a:p>
            <a:fld id="{76A39F50-FC4F-4BB9-AE56-EB09F349F0BC}"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pictures]]</a:t>
            </a:r>
          </a:p>
          <a:p>
            <a:r>
              <a:rPr lang="en-US" dirty="0" smtClean="0"/>
              <a:t>By this point I hope I convinced you that by using the </a:t>
            </a:r>
            <a:r>
              <a:rPr lang="en-US" dirty="0" err="1" smtClean="0"/>
              <a:t>Reidemeister</a:t>
            </a:r>
            <a:r>
              <a:rPr lang="en-US" dirty="0" smtClean="0"/>
              <a:t> moves it is not easy</a:t>
            </a:r>
            <a:r>
              <a:rPr lang="en-US" baseline="0" dirty="0" smtClean="0"/>
              <a:t> to tell if two knots are the same or not.</a:t>
            </a:r>
          </a:p>
          <a:p>
            <a:r>
              <a:rPr lang="en-US" baseline="0" dirty="0" smtClean="0"/>
              <a:t>Also, these moves are useful to prove that two knots the same. To show that two knots are not the same you need to show there is no sequence of RM taking one diagram to another. This is very hard to impossible in most of the cases.</a:t>
            </a:r>
            <a:endParaRPr lang="en-US" dirty="0"/>
          </a:p>
        </p:txBody>
      </p:sp>
      <p:sp>
        <p:nvSpPr>
          <p:cNvPr id="4" name="Slide Number Placeholder 3"/>
          <p:cNvSpPr>
            <a:spLocks noGrp="1"/>
          </p:cNvSpPr>
          <p:nvPr>
            <p:ph type="sldNum" sz="quarter" idx="10"/>
          </p:nvPr>
        </p:nvSpPr>
        <p:spPr/>
        <p:txBody>
          <a:bodyPr/>
          <a:lstStyle/>
          <a:p>
            <a:fld id="{76A39F50-FC4F-4BB9-AE56-EB09F349F0BC}" type="slidenum">
              <a:rPr lang="en-US" smtClean="0"/>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That’s</a:t>
            </a:r>
            <a:r>
              <a:rPr lang="en-US" baseline="0" dirty="0" smtClean="0"/>
              <a:t> why we define knot invariants.</a:t>
            </a:r>
          </a:p>
          <a:p>
            <a:r>
              <a:rPr lang="en-US" baseline="0" dirty="0" smtClean="0"/>
              <a:t>A knot invariant is a mathematical object associated to a knot, for example a number, or a polynomial.</a:t>
            </a:r>
          </a:p>
          <a:p>
            <a:r>
              <a:rPr lang="en-US" baseline="0" dirty="0" smtClean="0"/>
              <a:t>We need that two equivalent knots to have the same invariant. We do not require, however, that two knots with the same invariant to be equivalent.</a:t>
            </a:r>
          </a:p>
          <a:p>
            <a:r>
              <a:rPr lang="en-US" baseline="0" dirty="0" smtClean="0"/>
              <a:t>Invariants are really good at deciding when two knots are not the same.</a:t>
            </a:r>
          </a:p>
          <a:p>
            <a:endParaRPr lang="en-US" baseline="0" dirty="0" smtClean="0"/>
          </a:p>
          <a:p>
            <a:r>
              <a:rPr lang="en-US" dirty="0" smtClean="0"/>
              <a:t>The crossing number is the minimal number of crossings of any diagram of the knot. </a:t>
            </a:r>
          </a:p>
          <a:p>
            <a:r>
              <a:rPr lang="en-US" baseline="0" dirty="0" smtClean="0"/>
              <a:t>The </a:t>
            </a:r>
            <a:r>
              <a:rPr lang="en-US" dirty="0" smtClean="0"/>
              <a:t>Unknotting Number is the smallest number of times a </a:t>
            </a:r>
            <a:r>
              <a:rPr lang="en-US" dirty="0" smtClean="0">
                <a:hlinkClick r:id="rId3" action="ppaction://hlinkfile"/>
              </a:rPr>
              <a:t>knot</a:t>
            </a:r>
            <a:r>
              <a:rPr lang="en-US" dirty="0" smtClean="0"/>
              <a:t> must be passed through itself to untie it.</a:t>
            </a:r>
          </a:p>
          <a:p>
            <a:r>
              <a:rPr lang="en-US" dirty="0" smtClean="0"/>
              <a:t>These are nice enough invariants to understand, but not so easy to calculate since they involve taking a minimum over an infinite set.</a:t>
            </a:r>
          </a:p>
          <a:p>
            <a:endParaRPr lang="en-US" baseline="0" dirty="0" smtClean="0"/>
          </a:p>
        </p:txBody>
      </p:sp>
      <p:sp>
        <p:nvSpPr>
          <p:cNvPr id="4" name="Slide Number Placeholder 3"/>
          <p:cNvSpPr>
            <a:spLocks noGrp="1"/>
          </p:cNvSpPr>
          <p:nvPr>
            <p:ph type="sldNum" sz="quarter" idx="10"/>
          </p:nvPr>
        </p:nvSpPr>
        <p:spPr/>
        <p:txBody>
          <a:bodyPr/>
          <a:lstStyle/>
          <a:p>
            <a:fld id="{76A39F50-FC4F-4BB9-AE56-EB09F349F0BC}"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One invariant</a:t>
            </a:r>
            <a:r>
              <a:rPr lang="en-US" baseline="0" dirty="0" smtClean="0"/>
              <a:t> that has an algorithm to calculate it has been introduced in 1928 by Alexander. No relationship with Alexander the Great.</a:t>
            </a:r>
          </a:p>
          <a:p>
            <a:r>
              <a:rPr lang="en-US" baseline="0" dirty="0" smtClean="0"/>
              <a:t>This invariant has been called the Alexander polynomial in his honor.</a:t>
            </a:r>
          </a:p>
          <a:p>
            <a:endParaRPr lang="en-US" baseline="0" dirty="0" smtClean="0"/>
          </a:p>
          <a:p>
            <a:r>
              <a:rPr lang="en-US" baseline="0" dirty="0" smtClean="0"/>
              <a:t>Mathematicians created tables of knots believed to be the same. The Alexander polynomial was used to prove that the knots with up to 9 crossings in those tables were actually different.</a:t>
            </a:r>
            <a:endParaRPr lang="en-US" dirty="0" smtClean="0"/>
          </a:p>
        </p:txBody>
      </p:sp>
      <p:sp>
        <p:nvSpPr>
          <p:cNvPr id="4" name="Slide Number Placeholder 3"/>
          <p:cNvSpPr>
            <a:spLocks noGrp="1"/>
          </p:cNvSpPr>
          <p:nvPr>
            <p:ph type="sldNum" sz="quarter" idx="10"/>
          </p:nvPr>
        </p:nvSpPr>
        <p:spPr/>
        <p:txBody>
          <a:bodyPr/>
          <a:lstStyle/>
          <a:p>
            <a:fld id="{76A39F50-FC4F-4BB9-AE56-EB09F349F0BC}" type="slidenum">
              <a:rPr lang="en-US" smtClean="0"/>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Conway come up with a better</a:t>
            </a:r>
            <a:r>
              <a:rPr lang="en-US" baseline="0" dirty="0" smtClean="0"/>
              <a:t> way of defining the Alexander polynomial in 1967. And this is how I will present the Alexander polynomial.</a:t>
            </a:r>
          </a:p>
          <a:p>
            <a:r>
              <a:rPr lang="en-US" baseline="0" dirty="0" smtClean="0"/>
              <a:t>This invariant is defined for oriented knots. </a:t>
            </a:r>
            <a:endParaRPr lang="en-US" dirty="0"/>
          </a:p>
        </p:txBody>
      </p:sp>
      <p:sp>
        <p:nvSpPr>
          <p:cNvPr id="4" name="Slide Number Placeholder 3"/>
          <p:cNvSpPr>
            <a:spLocks noGrp="1"/>
          </p:cNvSpPr>
          <p:nvPr>
            <p:ph type="sldNum" sz="quarter" idx="10"/>
          </p:nvPr>
        </p:nvSpPr>
        <p:spPr/>
        <p:txBody>
          <a:bodyPr/>
          <a:lstStyle/>
          <a:p>
            <a:fld id="{76A39F50-FC4F-4BB9-AE56-EB09F349F0BC}" type="slidenum">
              <a:rPr lang="en-US" smtClean="0"/>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orient a knot means essentially choosing a direction. </a:t>
            </a:r>
          </a:p>
          <a:p>
            <a:endParaRPr lang="en-US" dirty="0" smtClean="0"/>
          </a:p>
          <a:p>
            <a:r>
              <a:rPr lang="en-US" dirty="0" smtClean="0"/>
              <a:t>Now we identify two types of crossings:</a:t>
            </a:r>
            <a:r>
              <a:rPr lang="en-US" baseline="0" dirty="0" smtClean="0"/>
              <a:t> a positive and a negative one.</a:t>
            </a:r>
          </a:p>
          <a:p>
            <a:endParaRPr lang="en-US" baseline="0" dirty="0" smtClean="0"/>
          </a:p>
          <a:p>
            <a:r>
              <a:rPr lang="en-US" baseline="0" dirty="0" smtClean="0"/>
              <a:t>To determine the type of a crossing, imagine you walk on the overpass in the direction given by the arrow. Imagine that on the underpass there are cars going also in the direction of the arrow, for the underpass. Now, the crossing is positive if the cars come from the right, and it is negative if the cars come from the left. </a:t>
            </a:r>
            <a:endParaRPr lang="en-US" dirty="0" smtClean="0"/>
          </a:p>
        </p:txBody>
      </p:sp>
      <p:sp>
        <p:nvSpPr>
          <p:cNvPr id="4" name="Slide Number Placeholder 3"/>
          <p:cNvSpPr>
            <a:spLocks noGrp="1"/>
          </p:cNvSpPr>
          <p:nvPr>
            <p:ph type="sldNum" sz="quarter" idx="10"/>
          </p:nvPr>
        </p:nvSpPr>
        <p:spPr/>
        <p:txBody>
          <a:bodyPr/>
          <a:lstStyle/>
          <a:p>
            <a:fld id="{76A39F50-FC4F-4BB9-AE56-EB09F349F0BC}"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A39F50-FC4F-4BB9-AE56-EB09F349F0BC}"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rule states that the Alexander</a:t>
            </a:r>
            <a:r>
              <a:rPr lang="en-US" baseline="0" dirty="0" smtClean="0"/>
              <a:t> polynomial of the unknot is 1. </a:t>
            </a:r>
          </a:p>
          <a:p>
            <a:r>
              <a:rPr lang="en-US" baseline="0" dirty="0" smtClean="0"/>
              <a:t>Rule 2 gives a relation between the Alexander polynomial of three different knots, but they differ only at one crossing.</a:t>
            </a:r>
          </a:p>
          <a:p>
            <a:r>
              <a:rPr lang="en-US" baseline="0" dirty="0" smtClean="0"/>
              <a:t>We choose one crossing in an oriented knot. Let’s assume this crossing is positive, then this is the L+ knot. </a:t>
            </a:r>
          </a:p>
          <a:p>
            <a:r>
              <a:rPr lang="en-US" baseline="0" dirty="0" smtClean="0"/>
              <a:t>To obtain the L- knot we interchange the role of the overpass and underpass. Essentially, we make the rope go trough itself. </a:t>
            </a:r>
          </a:p>
          <a:p>
            <a:r>
              <a:rPr lang="en-US" baseline="0" dirty="0" smtClean="0"/>
              <a:t>The knot L0 is the knot that is completely missing the crossing we consider. Because the knot is oriented there is only one way to eliminate the crossing.</a:t>
            </a:r>
          </a:p>
          <a:p>
            <a:r>
              <a:rPr lang="en-US" baseline="0" dirty="0" smtClean="0"/>
              <a:t>[[ Read the rule 2]]</a:t>
            </a:r>
          </a:p>
          <a:p>
            <a:endParaRPr lang="en-US" baseline="0" dirty="0" smtClean="0"/>
          </a:p>
          <a:p>
            <a:r>
              <a:rPr lang="en-US" baseline="0" dirty="0" smtClean="0"/>
              <a:t>Conway discovered this relation in </a:t>
            </a:r>
            <a:r>
              <a:rPr lang="en-US" baseline="0" dirty="0" err="1" smtClean="0"/>
              <a:t>highschool</a:t>
            </a:r>
            <a:r>
              <a:rPr lang="en-US" baseline="0" dirty="0" smtClean="0"/>
              <a:t>, but he proved it rigorously much later in his career.</a:t>
            </a:r>
          </a:p>
          <a:p>
            <a:r>
              <a:rPr lang="en-US" baseline="0" dirty="0" smtClean="0"/>
              <a:t>And something similar was present in Alexander’s original paper, in an addendum. </a:t>
            </a:r>
            <a:endParaRPr lang="en-US" dirty="0"/>
          </a:p>
        </p:txBody>
      </p:sp>
      <p:sp>
        <p:nvSpPr>
          <p:cNvPr id="4" name="Slide Number Placeholder 3"/>
          <p:cNvSpPr>
            <a:spLocks noGrp="1"/>
          </p:cNvSpPr>
          <p:nvPr>
            <p:ph type="sldNum" sz="quarter" idx="10"/>
          </p:nvPr>
        </p:nvSpPr>
        <p:spPr/>
        <p:txBody>
          <a:bodyPr/>
          <a:lstStyle/>
          <a:p>
            <a:fld id="{76A39F50-FC4F-4BB9-AE56-EB09F349F0BC}" type="slidenum">
              <a:rPr lang="en-US" smtClean="0"/>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looks like we have a problem: two disjoint</a:t>
            </a:r>
            <a:r>
              <a:rPr lang="en-US" baseline="0" dirty="0" smtClean="0"/>
              <a:t> circles. </a:t>
            </a:r>
            <a:endParaRPr lang="en-US" dirty="0"/>
          </a:p>
        </p:txBody>
      </p:sp>
      <p:sp>
        <p:nvSpPr>
          <p:cNvPr id="4" name="Slide Number Placeholder 3"/>
          <p:cNvSpPr>
            <a:spLocks noGrp="1"/>
          </p:cNvSpPr>
          <p:nvPr>
            <p:ph type="sldNum" sz="quarter" idx="10"/>
          </p:nvPr>
        </p:nvSpPr>
        <p:spPr/>
        <p:txBody>
          <a:bodyPr/>
          <a:lstStyle/>
          <a:p>
            <a:fld id="{76A39F50-FC4F-4BB9-AE56-EB09F349F0BC}" type="slidenum">
              <a:rPr lang="en-US" smtClean="0"/>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start with the picture from</a:t>
            </a:r>
            <a:r>
              <a:rPr lang="en-US" baseline="0" dirty="0" smtClean="0"/>
              <a:t> the previous slide.</a:t>
            </a:r>
          </a:p>
          <a:p>
            <a:r>
              <a:rPr lang="en-US" baseline="0" dirty="0" smtClean="0"/>
              <a:t>If we want to make some progress we better choose a different crossing.</a:t>
            </a:r>
          </a:p>
          <a:p>
            <a:endParaRPr lang="en-US" baseline="0" dirty="0" smtClean="0"/>
          </a:p>
          <a:p>
            <a:r>
              <a:rPr lang="en-US" baseline="0" dirty="0" smtClean="0"/>
              <a:t>It looks we’re back where we started.</a:t>
            </a:r>
            <a:endParaRPr lang="en-US" dirty="0"/>
          </a:p>
        </p:txBody>
      </p:sp>
      <p:sp>
        <p:nvSpPr>
          <p:cNvPr id="4" name="Slide Number Placeholder 3"/>
          <p:cNvSpPr>
            <a:spLocks noGrp="1"/>
          </p:cNvSpPr>
          <p:nvPr>
            <p:ph type="sldNum" sz="quarter" idx="10"/>
          </p:nvPr>
        </p:nvSpPr>
        <p:spPr/>
        <p:txBody>
          <a:bodyPr/>
          <a:lstStyle/>
          <a:p>
            <a:fld id="{76A39F50-FC4F-4BB9-AE56-EB09F349F0BC}" type="slidenum">
              <a:rPr lang="en-US" smtClean="0"/>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way to make progress</a:t>
            </a:r>
            <a:r>
              <a:rPr lang="en-US" baseline="0" dirty="0" smtClean="0"/>
              <a:t> is to represent the two unlinked circles as the L0 knot. </a:t>
            </a:r>
            <a:endParaRPr lang="en-US" dirty="0"/>
          </a:p>
        </p:txBody>
      </p:sp>
      <p:sp>
        <p:nvSpPr>
          <p:cNvPr id="4" name="Slide Number Placeholder 3"/>
          <p:cNvSpPr>
            <a:spLocks noGrp="1"/>
          </p:cNvSpPr>
          <p:nvPr>
            <p:ph type="sldNum" sz="quarter" idx="10"/>
          </p:nvPr>
        </p:nvSpPr>
        <p:spPr/>
        <p:txBody>
          <a:bodyPr/>
          <a:lstStyle/>
          <a:p>
            <a:fld id="{76A39F50-FC4F-4BB9-AE56-EB09F349F0BC}" type="slidenum">
              <a:rPr lang="en-US" smtClean="0"/>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Alexander</a:t>
            </a:r>
            <a:r>
              <a:rPr lang="en-US" baseline="0" dirty="0" smtClean="0"/>
              <a:t> polynomial can be calculated, but it is not straightforward, some attention is required. Another disadvantage, that is not clear at all from what I presented so far it can not tell if a knot is or not the unknot. By rule 1, the unknot has Alexander polynomial 1. There are knots that are not the unknot with Alexander polynomial 1.</a:t>
            </a:r>
          </a:p>
        </p:txBody>
      </p:sp>
      <p:sp>
        <p:nvSpPr>
          <p:cNvPr id="4" name="Slide Number Placeholder 3"/>
          <p:cNvSpPr>
            <a:spLocks noGrp="1"/>
          </p:cNvSpPr>
          <p:nvPr>
            <p:ph type="sldNum" sz="quarter" idx="10"/>
          </p:nvPr>
        </p:nvSpPr>
        <p:spPr/>
        <p:txBody>
          <a:bodyPr/>
          <a:lstStyle/>
          <a:p>
            <a:fld id="{76A39F50-FC4F-4BB9-AE56-EB09F349F0BC}" type="slidenum">
              <a:rPr lang="en-US" smtClean="0"/>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Jones polynomial is an invariant of oriented links. But to define it we first</a:t>
            </a:r>
            <a:r>
              <a:rPr lang="en-US" baseline="0" dirty="0" smtClean="0"/>
              <a:t> need to introduce the Kauffman bracket.</a:t>
            </a:r>
            <a:endParaRPr lang="en-US" dirty="0"/>
          </a:p>
        </p:txBody>
      </p:sp>
      <p:sp>
        <p:nvSpPr>
          <p:cNvPr id="4" name="Slide Number Placeholder 3"/>
          <p:cNvSpPr>
            <a:spLocks noGrp="1"/>
          </p:cNvSpPr>
          <p:nvPr>
            <p:ph type="sldNum" sz="quarter" idx="10"/>
          </p:nvPr>
        </p:nvSpPr>
        <p:spPr/>
        <p:txBody>
          <a:bodyPr/>
          <a:lstStyle/>
          <a:p>
            <a:fld id="{76A39F50-FC4F-4BB9-AE56-EB09F349F0BC}" type="slidenum">
              <a:rPr lang="en-US" smtClean="0"/>
              <a:pPr/>
              <a:t>30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Kauffman</a:t>
            </a:r>
            <a:r>
              <a:rPr lang="en-US" baseline="0" dirty="0" smtClean="0"/>
              <a:t> bracket is defined for </a:t>
            </a:r>
            <a:r>
              <a:rPr lang="en-US" baseline="0" dirty="0" err="1" smtClean="0"/>
              <a:t>unoriented</a:t>
            </a:r>
            <a:r>
              <a:rPr lang="en-US" baseline="0" dirty="0" smtClean="0"/>
              <a:t> diagrams. It is a polynomial, denoted by angular brackets.</a:t>
            </a:r>
          </a:p>
          <a:p>
            <a:endParaRPr lang="en-US" baseline="0" dirty="0" smtClean="0"/>
          </a:p>
          <a:p>
            <a:r>
              <a:rPr lang="en-US" baseline="0" dirty="0" smtClean="0"/>
              <a:t>The Kauffman bracket of a empty diagram is 1.</a:t>
            </a:r>
          </a:p>
          <a:p>
            <a:r>
              <a:rPr lang="en-US" baseline="0" dirty="0" smtClean="0"/>
              <a:t>[click]</a:t>
            </a:r>
          </a:p>
          <a:p>
            <a:r>
              <a:rPr lang="en-US" baseline="0" dirty="0" smtClean="0"/>
              <a:t>If we have a diagram with a disjoint circle then we can eliminate it, but we have to multiply by a factor of ….</a:t>
            </a:r>
          </a:p>
          <a:p>
            <a:r>
              <a:rPr lang="en-US" baseline="0" dirty="0" smtClean="0"/>
              <a:t>Observe that the KB of k disjoint circles is …..</a:t>
            </a:r>
          </a:p>
          <a:p>
            <a:r>
              <a:rPr lang="en-US" baseline="0" dirty="0" smtClean="0"/>
              <a:t>[click] </a:t>
            </a:r>
          </a:p>
          <a:p>
            <a:r>
              <a:rPr lang="en-US" baseline="0" dirty="0" smtClean="0"/>
              <a:t>This rule allows us to eliminate a crossing. Since the diagram is </a:t>
            </a:r>
            <a:r>
              <a:rPr lang="en-US" baseline="0" dirty="0" err="1" smtClean="0"/>
              <a:t>unoriented</a:t>
            </a:r>
            <a:r>
              <a:rPr lang="en-US" baseline="0" dirty="0" smtClean="0"/>
              <a:t> there are two ways we can do it, connecting horizontally and vertically. We call this </a:t>
            </a:r>
            <a:r>
              <a:rPr lang="en-US" baseline="0" dirty="0" err="1" smtClean="0"/>
              <a:t>smootings</a:t>
            </a:r>
            <a:r>
              <a:rPr lang="en-US" baseline="0" dirty="0" smtClean="0"/>
              <a:t>. </a:t>
            </a:r>
          </a:p>
          <a:p>
            <a:r>
              <a:rPr lang="en-US" baseline="0" dirty="0" smtClean="0"/>
              <a:t>Now it is clear, that by applying rule 3 we get something simpler, with fewer crossings.</a:t>
            </a:r>
          </a:p>
          <a:p>
            <a:r>
              <a:rPr lang="en-US" baseline="0" dirty="0" smtClean="0"/>
              <a:t>[click]</a:t>
            </a:r>
          </a:p>
          <a:p>
            <a:r>
              <a:rPr lang="en-US" baseline="0" dirty="0" smtClean="0"/>
              <a:t>We can add a new rule, that is only a rotation by 90 degrees of the previous one, but it will make our lives easier.</a:t>
            </a:r>
          </a:p>
          <a:p>
            <a:endParaRPr lang="en-US" baseline="0" dirty="0" smtClean="0"/>
          </a:p>
        </p:txBody>
      </p:sp>
      <p:sp>
        <p:nvSpPr>
          <p:cNvPr id="4" name="Slide Number Placeholder 3"/>
          <p:cNvSpPr>
            <a:spLocks noGrp="1"/>
          </p:cNvSpPr>
          <p:nvPr>
            <p:ph type="sldNum" sz="quarter" idx="10"/>
          </p:nvPr>
        </p:nvSpPr>
        <p:spPr/>
        <p:txBody>
          <a:bodyPr/>
          <a:lstStyle/>
          <a:p>
            <a:fld id="{76A39F50-FC4F-4BB9-AE56-EB09F349F0BC}" type="slidenum">
              <a:rPr lang="en-US" smtClean="0"/>
              <a:pPr/>
              <a:t>31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 hat is the un-normalized</a:t>
            </a:r>
            <a:r>
              <a:rPr lang="en-US" baseline="0" dirty="0" smtClean="0"/>
              <a:t> Jones polynomial and …. Read the formula</a:t>
            </a:r>
          </a:p>
          <a:p>
            <a:r>
              <a:rPr lang="en-US" baseline="0" dirty="0" smtClean="0"/>
              <a:t>We define the normalized Jones polynomial to be …..</a:t>
            </a:r>
          </a:p>
          <a:p>
            <a:r>
              <a:rPr lang="en-US" baseline="0" dirty="0" smtClean="0"/>
              <a:t>This is done to ensure that the Jones polynomial for the unknot is 1.</a:t>
            </a:r>
          </a:p>
          <a:p>
            <a:endParaRPr lang="en-US" baseline="0" dirty="0" smtClean="0"/>
          </a:p>
          <a:p>
            <a:r>
              <a:rPr lang="en-US" baseline="0" dirty="0" smtClean="0"/>
              <a:t>Now, we apply these formulas to the knot </a:t>
            </a:r>
            <a:endParaRPr lang="en-US" dirty="0"/>
          </a:p>
        </p:txBody>
      </p:sp>
      <p:sp>
        <p:nvSpPr>
          <p:cNvPr id="4" name="Slide Number Placeholder 3"/>
          <p:cNvSpPr>
            <a:spLocks noGrp="1"/>
          </p:cNvSpPr>
          <p:nvPr>
            <p:ph type="sldNum" sz="quarter" idx="10"/>
          </p:nvPr>
        </p:nvSpPr>
        <p:spPr/>
        <p:txBody>
          <a:bodyPr/>
          <a:lstStyle/>
          <a:p>
            <a:fld id="{76A39F50-FC4F-4BB9-AE56-EB09F349F0BC}" type="slidenum">
              <a:rPr lang="en-US" smtClean="0"/>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problem has been solved by Alexander the Great</a:t>
            </a:r>
            <a:r>
              <a:rPr lang="en-US" baseline="0" dirty="0" smtClean="0"/>
              <a:t> by non-knot theoretical means. He cut it with a sword.</a:t>
            </a:r>
            <a:endParaRPr lang="en-US" dirty="0"/>
          </a:p>
        </p:txBody>
      </p:sp>
      <p:sp>
        <p:nvSpPr>
          <p:cNvPr id="4" name="Slide Number Placeholder 3"/>
          <p:cNvSpPr>
            <a:spLocks noGrp="1"/>
          </p:cNvSpPr>
          <p:nvPr>
            <p:ph type="sldNum" sz="quarter" idx="10"/>
          </p:nvPr>
        </p:nvSpPr>
        <p:spPr/>
        <p:txBody>
          <a:bodyPr/>
          <a:lstStyle/>
          <a:p>
            <a:fld id="{76A39F50-FC4F-4BB9-AE56-EB09F349F0BC}"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Smooth embedding =</a:t>
            </a:r>
            <a:r>
              <a:rPr lang="en-US" baseline="0" dirty="0" smtClean="0"/>
              <a:t> topological embedding + immersion (differential is injective)</a:t>
            </a:r>
            <a:endParaRPr lang="en-US" dirty="0"/>
          </a:p>
        </p:txBody>
      </p:sp>
      <p:sp>
        <p:nvSpPr>
          <p:cNvPr id="4" name="Slide Number Placeholder 3"/>
          <p:cNvSpPr>
            <a:spLocks noGrp="1"/>
          </p:cNvSpPr>
          <p:nvPr>
            <p:ph type="sldNum" sz="quarter" idx="10"/>
          </p:nvPr>
        </p:nvSpPr>
        <p:spPr/>
        <p:txBody>
          <a:bodyPr/>
          <a:lstStyle/>
          <a:p>
            <a:fld id="{76A39F50-FC4F-4BB9-AE56-EB09F349F0BC}"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Tricoloration</a:t>
            </a:r>
            <a:r>
              <a:rPr lang="en-US" dirty="0" smtClean="0"/>
              <a:t> of knots</a:t>
            </a:r>
          </a:p>
          <a:p>
            <a:r>
              <a:rPr lang="en-US" dirty="0" smtClean="0"/>
              <a:t>A knot is </a:t>
            </a:r>
            <a:r>
              <a:rPr lang="en-US" b="1" dirty="0" err="1" smtClean="0"/>
              <a:t>tricolorable</a:t>
            </a:r>
            <a:r>
              <a:rPr lang="en-US" dirty="0" smtClean="0"/>
              <a:t> if:</a:t>
            </a:r>
            <a:br>
              <a:rPr lang="en-US" dirty="0" smtClean="0"/>
            </a:br>
            <a:r>
              <a:rPr lang="en-US" b="1" i="1" dirty="0" smtClean="0"/>
              <a:t>Rule 1: At every crossing, either all three strands are of a different color, or the same color.</a:t>
            </a:r>
            <a:br>
              <a:rPr lang="en-US" b="1" i="1" dirty="0" smtClean="0"/>
            </a:br>
            <a:r>
              <a:rPr lang="en-US" b="1" i="1" dirty="0" smtClean="0"/>
              <a:t>Rule 2: All three colors are used in coloring the knot.</a:t>
            </a:r>
            <a:endParaRPr lang="en-US" dirty="0"/>
          </a:p>
        </p:txBody>
      </p:sp>
      <p:sp>
        <p:nvSpPr>
          <p:cNvPr id="4" name="Slide Number Placeholder 3"/>
          <p:cNvSpPr>
            <a:spLocks noGrp="1"/>
          </p:cNvSpPr>
          <p:nvPr>
            <p:ph type="sldNum" sz="quarter" idx="10"/>
          </p:nvPr>
        </p:nvSpPr>
        <p:spPr/>
        <p:txBody>
          <a:bodyPr/>
          <a:lstStyle/>
          <a:p>
            <a:fld id="{76A39F50-FC4F-4BB9-AE56-EB09F349F0BC}"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9305"/>
            <a:r>
              <a:rPr lang="en-US" dirty="0" smtClean="0"/>
              <a:t>Not </a:t>
            </a:r>
            <a:r>
              <a:rPr lang="en-US" dirty="0" err="1" smtClean="0"/>
              <a:t>tricolorable</a:t>
            </a:r>
            <a:endParaRPr lang="en-US" dirty="0" smtClean="0"/>
          </a:p>
        </p:txBody>
      </p:sp>
      <p:sp>
        <p:nvSpPr>
          <p:cNvPr id="4" name="Slide Number Placeholder 3"/>
          <p:cNvSpPr>
            <a:spLocks noGrp="1"/>
          </p:cNvSpPr>
          <p:nvPr>
            <p:ph type="sldNum" sz="quarter" idx="10"/>
          </p:nvPr>
        </p:nvSpPr>
        <p:spPr/>
        <p:txBody>
          <a:bodyPr/>
          <a:lstStyle/>
          <a:p>
            <a:fld id="{76A39F50-FC4F-4BB9-AE56-EB09F349F0BC}"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have here another pretty picture of a knot. Can you tell which of the three</a:t>
            </a:r>
            <a:r>
              <a:rPr lang="en-US" baseline="0" dirty="0" smtClean="0"/>
              <a:t> knots it is? </a:t>
            </a:r>
          </a:p>
          <a:p>
            <a:r>
              <a:rPr lang="en-US" baseline="0" dirty="0" smtClean="0"/>
              <a:t>How many vote for the unknot?</a:t>
            </a:r>
          </a:p>
          <a:p>
            <a:r>
              <a:rPr lang="en-US" baseline="0" dirty="0" smtClean="0"/>
              <a:t>How many vote for the trefoil?</a:t>
            </a:r>
            <a:r>
              <a:rPr lang="en-US" dirty="0" smtClean="0"/>
              <a:t> </a:t>
            </a:r>
          </a:p>
          <a:p>
            <a:r>
              <a:rPr lang="en-US" baseline="0" dirty="0" smtClean="0"/>
              <a:t>How many vote for the figure 8 knot?</a:t>
            </a:r>
          </a:p>
          <a:p>
            <a:endParaRPr lang="en-US" baseline="0" dirty="0" smtClean="0"/>
          </a:p>
          <a:p>
            <a:r>
              <a:rPr lang="en-US" baseline="0" dirty="0" smtClean="0"/>
              <a:t>In the next few slides I will introduce concepts that will help us answer this question.</a:t>
            </a:r>
            <a:endParaRPr lang="en-US" dirty="0"/>
          </a:p>
        </p:txBody>
      </p:sp>
      <p:sp>
        <p:nvSpPr>
          <p:cNvPr id="4" name="Slide Number Placeholder 3"/>
          <p:cNvSpPr>
            <a:spLocks noGrp="1"/>
          </p:cNvSpPr>
          <p:nvPr>
            <p:ph type="sldNum" sz="quarter" idx="10"/>
          </p:nvPr>
        </p:nvSpPr>
        <p:spPr/>
        <p:txBody>
          <a:bodyPr/>
          <a:lstStyle/>
          <a:p>
            <a:fld id="{76A39F50-FC4F-4BB9-AE56-EB09F349F0BC}"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start by defining a two dimensional representation of the knot. </a:t>
            </a:r>
          </a:p>
          <a:p>
            <a:r>
              <a:rPr lang="en-US" baseline="0" dirty="0" smtClean="0"/>
              <a:t>A planar diagram is simply a projection of the knot on a plane carefully chosen.</a:t>
            </a:r>
          </a:p>
          <a:p>
            <a:r>
              <a:rPr lang="en-US" baseline="0" dirty="0" smtClean="0"/>
              <a:t>When we project the knot it is possible that curves that were disjoint to intersect or even overlap.  </a:t>
            </a:r>
          </a:p>
          <a:p>
            <a:r>
              <a:rPr lang="en-US" baseline="0" dirty="0" smtClean="0"/>
              <a:t>We choose the projection plane such that no curves overlap.</a:t>
            </a:r>
          </a:p>
          <a:p>
            <a:r>
              <a:rPr lang="en-US" baseline="0" dirty="0" smtClean="0"/>
              <a:t>    [draw a bad projection of the unknot]</a:t>
            </a:r>
          </a:p>
          <a:p>
            <a:r>
              <a:rPr lang="en-US" baseline="0" dirty="0" smtClean="0"/>
              <a:t>However, it may not be possible to avoid intersection. </a:t>
            </a:r>
          </a:p>
          <a:p>
            <a:r>
              <a:rPr lang="en-US" baseline="0" dirty="0" smtClean="0"/>
              <a:t>What we can avoid is intersection of more than to curves at any given point. </a:t>
            </a:r>
          </a:p>
          <a:p>
            <a:r>
              <a:rPr lang="en-US" baseline="0" dirty="0" smtClean="0"/>
              <a:t>    [draw a bad projection of the trefoil]</a:t>
            </a:r>
          </a:p>
          <a:p>
            <a:r>
              <a:rPr lang="en-US" baseline="0" dirty="0" smtClean="0"/>
              <a:t>The intersection of two curves in the projection is called a crossing.</a:t>
            </a:r>
          </a:p>
          <a:p>
            <a:r>
              <a:rPr lang="en-US" baseline="0" dirty="0" smtClean="0"/>
              <a:t>Of these two curves we draw the one closest to the projection plane with an interrupted line and we call it underpass. The other curve is called the overpass.</a:t>
            </a:r>
          </a:p>
          <a:p>
            <a:r>
              <a:rPr lang="en-US" baseline="0" dirty="0" smtClean="0"/>
              <a:t>  [draw them]</a:t>
            </a:r>
          </a:p>
        </p:txBody>
      </p:sp>
      <p:sp>
        <p:nvSpPr>
          <p:cNvPr id="4" name="Slide Number Placeholder 3"/>
          <p:cNvSpPr>
            <a:spLocks noGrp="1"/>
          </p:cNvSpPr>
          <p:nvPr>
            <p:ph type="sldNum" sz="quarter" idx="10"/>
          </p:nvPr>
        </p:nvSpPr>
        <p:spPr/>
        <p:txBody>
          <a:bodyPr/>
          <a:lstStyle/>
          <a:p>
            <a:fld id="{76A39F50-FC4F-4BB9-AE56-EB09F349F0BC}"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a:t>
            </a:r>
            <a:r>
              <a:rPr lang="en-US" baseline="0" dirty="0" smtClean="0"/>
              <a:t> drawing talents are not so good so I draw most of the knots ahead of time.</a:t>
            </a:r>
          </a:p>
          <a:p>
            <a:r>
              <a:rPr lang="en-US" baseline="0" dirty="0" smtClean="0"/>
              <a:t> [[ explain the diagram of the trefoil ]]</a:t>
            </a:r>
          </a:p>
          <a:p>
            <a:pPr defTabSz="929305"/>
            <a:endParaRPr lang="en-US" dirty="0" smtClean="0"/>
          </a:p>
          <a:p>
            <a:pPr defTabSz="929305"/>
            <a:r>
              <a:rPr lang="en-US" dirty="0" smtClean="0"/>
              <a:t>I</a:t>
            </a:r>
            <a:r>
              <a:rPr lang="en-US" baseline="0" dirty="0" smtClean="0"/>
              <a:t> cheated a little when I asked you to identify a knot because I have not told you yet what it means for two knots to be the same.</a:t>
            </a:r>
            <a:endParaRPr lang="en-US" dirty="0" smtClean="0"/>
          </a:p>
          <a:p>
            <a:endParaRPr lang="en-US" dirty="0"/>
          </a:p>
        </p:txBody>
      </p:sp>
      <p:sp>
        <p:nvSpPr>
          <p:cNvPr id="4" name="Slide Number Placeholder 3"/>
          <p:cNvSpPr>
            <a:spLocks noGrp="1"/>
          </p:cNvSpPr>
          <p:nvPr>
            <p:ph type="sldNum" sz="quarter" idx="10"/>
          </p:nvPr>
        </p:nvSpPr>
        <p:spPr/>
        <p:txBody>
          <a:bodyPr/>
          <a:lstStyle/>
          <a:p>
            <a:fld id="{76A39F50-FC4F-4BB9-AE56-EB09F349F0BC}"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p:txBody>
          <a:bodyPr/>
          <a:lstStyle/>
          <a:p>
            <a:endParaRPr lang="en-US" dirty="0" smtClean="0"/>
          </a:p>
        </p:txBody>
      </p:sp>
      <p:sp>
        <p:nvSpPr>
          <p:cNvPr id="6" name="Slide Number Placeholder 5"/>
          <p:cNvSpPr>
            <a:spLocks noGrp="1"/>
          </p:cNvSpPr>
          <p:nvPr>
            <p:ph type="sldNum" sz="quarter" idx="12"/>
          </p:nvPr>
        </p:nvSpPr>
        <p:spPr/>
        <p:txBody>
          <a:bodyPr/>
          <a:lstStyle/>
          <a:p>
            <a:fld id="{67B0750F-618B-49D7-83E4-FE16A054CA3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750F-618B-49D7-83E4-FE16A054CA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750F-618B-49D7-83E4-FE16A054CA3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220AB-7A7A-4B55-B2E6-8055F7CC485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220AB-7A7A-4B55-B2E6-8055F7CC485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220AB-7A7A-4B55-B2E6-8055F7CC4853}"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220AB-7A7A-4B55-B2E6-8055F7CC4853}"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0220AB-7A7A-4B55-B2E6-8055F7CC4853}"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0220AB-7A7A-4B55-B2E6-8055F7CC4853}"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0220AB-7A7A-4B55-B2E6-8055F7CC4853}"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220AB-7A7A-4B55-B2E6-8055F7CC48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solidFill>
          <a:ln>
            <a:solidFill>
              <a:srgbClr val="C00000"/>
            </a:solidFill>
          </a:ln>
        </p:spPr>
        <p:txBody>
          <a:bodyPr/>
          <a:lstStyle>
            <a:lvl1pPr>
              <a:defRPr>
                <a:solidFill>
                  <a:srgbClr val="C0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b="1"/>
            </a:lvl1pPr>
          </a:lstStyle>
          <a:p>
            <a:fld id="{67B0750F-618B-49D7-83E4-FE16A054CA3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220AB-7A7A-4B55-B2E6-8055F7CC4853}"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220AB-7A7A-4B55-B2E6-8055F7CC4853}"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220AB-7A7A-4B55-B2E6-8055F7CC48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750F-618B-49D7-83E4-FE16A054CA3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750F-618B-49D7-83E4-FE16A054CA3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B0750F-618B-49D7-83E4-FE16A054CA3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B0750F-618B-49D7-83E4-FE16A054CA3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B0750F-618B-49D7-83E4-FE16A054CA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750F-618B-49D7-83E4-FE16A054CA3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750F-618B-49D7-83E4-FE16A054CA3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B0750F-618B-49D7-83E4-FE16A054CA3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220AB-7A7A-4B55-B2E6-8055F7CC48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7.jpe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maa.org/devlin/devlin_9_01.html"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53Knot.png"/>
          <p:cNvPicPr>
            <a:picLocks noChangeAspect="1"/>
          </p:cNvPicPr>
          <p:nvPr/>
        </p:nvPicPr>
        <p:blipFill>
          <a:blip r:embed="rId2" cstate="print"/>
          <a:stretch>
            <a:fillRect/>
          </a:stretch>
        </p:blipFill>
        <p:spPr>
          <a:xfrm>
            <a:off x="0" y="76200"/>
            <a:ext cx="6400800" cy="6525260"/>
          </a:xfrm>
          <a:prstGeom prst="rect">
            <a:avLst/>
          </a:prstGeom>
        </p:spPr>
      </p:pic>
      <p:sp>
        <p:nvSpPr>
          <p:cNvPr id="2" name="Title 1"/>
          <p:cNvSpPr>
            <a:spLocks noGrp="1"/>
          </p:cNvSpPr>
          <p:nvPr>
            <p:ph type="ctrTitle"/>
          </p:nvPr>
        </p:nvSpPr>
        <p:spPr>
          <a:xfrm>
            <a:off x="5334000" y="228600"/>
            <a:ext cx="3657600" cy="3048000"/>
          </a:xfrm>
        </p:spPr>
        <p:txBody>
          <a:bodyPr>
            <a:normAutofit/>
          </a:bodyPr>
          <a:lstStyle/>
          <a:p>
            <a:pPr algn="l"/>
            <a:r>
              <a:rPr lang="en-US" dirty="0" smtClean="0">
                <a:solidFill>
                  <a:schemeClr val="accent2">
                    <a:lumMod val="75000"/>
                  </a:schemeClr>
                </a:solidFill>
              </a:rPr>
              <a:t>An Untangled </a:t>
            </a:r>
            <a:r>
              <a:rPr lang="en-US" dirty="0">
                <a:solidFill>
                  <a:schemeClr val="accent2">
                    <a:lumMod val="75000"/>
                  </a:schemeClr>
                </a:solidFill>
              </a:rPr>
              <a:t>I</a:t>
            </a:r>
            <a:r>
              <a:rPr lang="en-US" dirty="0" smtClean="0">
                <a:solidFill>
                  <a:schemeClr val="accent2">
                    <a:lumMod val="75000"/>
                  </a:schemeClr>
                </a:solidFill>
              </a:rPr>
              <a:t>ntroduction to Knot Theory</a:t>
            </a:r>
            <a:endParaRPr lang="en-US" dirty="0">
              <a:solidFill>
                <a:schemeClr val="accent2">
                  <a:lumMod val="75000"/>
                </a:schemeClr>
              </a:solidFill>
            </a:endParaRPr>
          </a:p>
        </p:txBody>
      </p:sp>
      <p:sp>
        <p:nvSpPr>
          <p:cNvPr id="3" name="Subtitle 2"/>
          <p:cNvSpPr>
            <a:spLocks noGrp="1"/>
          </p:cNvSpPr>
          <p:nvPr>
            <p:ph type="subTitle" idx="1"/>
          </p:nvPr>
        </p:nvSpPr>
        <p:spPr>
          <a:xfrm>
            <a:off x="3810000" y="4953000"/>
            <a:ext cx="5029200" cy="1676400"/>
          </a:xfrm>
        </p:spPr>
        <p:txBody>
          <a:bodyPr>
            <a:noAutofit/>
          </a:bodyPr>
          <a:lstStyle/>
          <a:p>
            <a:pPr algn="r"/>
            <a:r>
              <a:rPr lang="en-US" sz="2400" dirty="0" smtClean="0">
                <a:solidFill>
                  <a:schemeClr val="tx1">
                    <a:lumMod val="75000"/>
                    <a:lumOff val="25000"/>
                  </a:schemeClr>
                </a:solidFill>
              </a:rPr>
              <a:t>Ana </a:t>
            </a:r>
            <a:r>
              <a:rPr lang="en-US" sz="2400" i="1" dirty="0" smtClean="0">
                <a:solidFill>
                  <a:schemeClr val="tx1">
                    <a:lumMod val="75000"/>
                    <a:lumOff val="25000"/>
                  </a:schemeClr>
                </a:solidFill>
              </a:rPr>
              <a:t>Nora</a:t>
            </a:r>
            <a:r>
              <a:rPr lang="en-US" sz="2400" dirty="0" smtClean="0">
                <a:solidFill>
                  <a:schemeClr val="tx1">
                    <a:lumMod val="75000"/>
                    <a:lumOff val="25000"/>
                  </a:schemeClr>
                </a:solidFill>
              </a:rPr>
              <a:t> Evans</a:t>
            </a:r>
          </a:p>
          <a:p>
            <a:pPr algn="r"/>
            <a:r>
              <a:rPr lang="en-US" sz="2400" dirty="0" smtClean="0">
                <a:solidFill>
                  <a:schemeClr val="tx1">
                    <a:lumMod val="75000"/>
                    <a:lumOff val="25000"/>
                  </a:schemeClr>
                </a:solidFill>
              </a:rPr>
              <a:t>University of Virginia Mathematics</a:t>
            </a:r>
          </a:p>
          <a:p>
            <a:pPr algn="r"/>
            <a:r>
              <a:rPr lang="en-US" sz="2400" dirty="0" smtClean="0">
                <a:solidFill>
                  <a:schemeClr val="tx1">
                    <a:lumMod val="75000"/>
                    <a:lumOff val="25000"/>
                  </a:schemeClr>
                </a:solidFill>
              </a:rPr>
              <a:t>12 February 2010</a:t>
            </a:r>
            <a:endParaRPr lang="en-US" sz="24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knot is this?</a:t>
            </a:r>
            <a:endParaRPr lang="en-US" dirty="0"/>
          </a:p>
        </p:txBody>
      </p:sp>
      <p:pic>
        <p:nvPicPr>
          <p:cNvPr id="4" name="Content Placeholder 3" descr="trefoil.png"/>
          <p:cNvPicPr>
            <a:picLocks noGrp="1" noChangeAspect="1"/>
          </p:cNvPicPr>
          <p:nvPr>
            <p:ph idx="1"/>
          </p:nvPr>
        </p:nvPicPr>
        <p:blipFill>
          <a:blip r:embed="rId3" cstate="print"/>
          <a:stretch>
            <a:fillRect/>
          </a:stretch>
        </p:blipFill>
        <p:spPr>
          <a:xfrm>
            <a:off x="228600" y="1905000"/>
            <a:ext cx="4250193" cy="3742531"/>
          </a:xfrm>
        </p:spPr>
      </p:pic>
      <p:pic>
        <p:nvPicPr>
          <p:cNvPr id="5" name="Picture 4" descr="0_1_240.jpg"/>
          <p:cNvPicPr>
            <a:picLocks noChangeAspect="1"/>
          </p:cNvPicPr>
          <p:nvPr/>
        </p:nvPicPr>
        <p:blipFill>
          <a:blip r:embed="rId4" cstate="print"/>
          <a:stretch>
            <a:fillRect/>
          </a:stretch>
        </p:blipFill>
        <p:spPr>
          <a:xfrm>
            <a:off x="5943600" y="1828800"/>
            <a:ext cx="1219200" cy="1219200"/>
          </a:xfrm>
          <a:prstGeom prst="rect">
            <a:avLst/>
          </a:prstGeom>
        </p:spPr>
      </p:pic>
      <p:pic>
        <p:nvPicPr>
          <p:cNvPr id="6" name="Picture 5" descr="3_1_240.jpg"/>
          <p:cNvPicPr>
            <a:picLocks noChangeAspect="1"/>
          </p:cNvPicPr>
          <p:nvPr/>
        </p:nvPicPr>
        <p:blipFill>
          <a:blip r:embed="rId5" cstate="print"/>
          <a:stretch>
            <a:fillRect/>
          </a:stretch>
        </p:blipFill>
        <p:spPr>
          <a:xfrm flipH="1">
            <a:off x="5867400" y="3429000"/>
            <a:ext cx="1371600" cy="1240155"/>
          </a:xfrm>
          <a:prstGeom prst="rect">
            <a:avLst/>
          </a:prstGeom>
        </p:spPr>
      </p:pic>
      <p:pic>
        <p:nvPicPr>
          <p:cNvPr id="7" name="Picture 6" descr="4_1_240.jpg"/>
          <p:cNvPicPr>
            <a:picLocks noChangeAspect="1"/>
          </p:cNvPicPr>
          <p:nvPr/>
        </p:nvPicPr>
        <p:blipFill>
          <a:blip r:embed="rId6" cstate="print"/>
          <a:stretch>
            <a:fillRect/>
          </a:stretch>
        </p:blipFill>
        <p:spPr>
          <a:xfrm>
            <a:off x="5867400" y="4953000"/>
            <a:ext cx="1397000" cy="1524000"/>
          </a:xfrm>
          <a:prstGeom prst="rect">
            <a:avLst/>
          </a:prstGeom>
        </p:spPr>
      </p:pic>
      <p:sp>
        <p:nvSpPr>
          <p:cNvPr id="8" name="Slide Number Placeholder 7"/>
          <p:cNvSpPr>
            <a:spLocks noGrp="1"/>
          </p:cNvSpPr>
          <p:nvPr>
            <p:ph type="sldNum" sz="quarter" idx="12"/>
          </p:nvPr>
        </p:nvSpPr>
        <p:spPr/>
        <p:txBody>
          <a:bodyPr/>
          <a:lstStyle/>
          <a:p>
            <a:fld id="{67B0750F-618B-49D7-83E4-FE16A054CA3B}" type="slidenum">
              <a:rPr lang="en-US" smtClean="0"/>
              <a:pPr/>
              <a:t>10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Planar Diagrams</a:t>
            </a:r>
            <a:endParaRPr lang="en-US" dirty="0"/>
          </a:p>
        </p:txBody>
      </p:sp>
      <p:sp>
        <p:nvSpPr>
          <p:cNvPr id="4" name="Slide Number Placeholder 3"/>
          <p:cNvSpPr>
            <a:spLocks noGrp="1"/>
          </p:cNvSpPr>
          <p:nvPr>
            <p:ph type="sldNum" sz="quarter" idx="12"/>
          </p:nvPr>
        </p:nvSpPr>
        <p:spPr/>
        <p:txBody>
          <a:bodyPr/>
          <a:lstStyle/>
          <a:p>
            <a:fld id="{67B0750F-618B-49D7-83E4-FE16A054CA3B}"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Slide Number Placeholder 2"/>
          <p:cNvSpPr>
            <a:spLocks noGrp="1"/>
          </p:cNvSpPr>
          <p:nvPr>
            <p:ph type="sldNum" sz="quarter" idx="12"/>
          </p:nvPr>
        </p:nvSpPr>
        <p:spPr/>
        <p:txBody>
          <a:bodyPr/>
          <a:lstStyle/>
          <a:p>
            <a:fld id="{67B0750F-618B-49D7-83E4-FE16A054CA3B}" type="slidenum">
              <a:rPr lang="en-US" smtClean="0"/>
              <a:pPr/>
              <a:t>12</a:t>
            </a:fld>
            <a:endParaRPr lang="en-US" dirty="0"/>
          </a:p>
        </p:txBody>
      </p:sp>
      <p:pic>
        <p:nvPicPr>
          <p:cNvPr id="5" name="Picture 4" descr="0_1_240.jpg"/>
          <p:cNvPicPr>
            <a:picLocks noChangeAspect="1"/>
          </p:cNvPicPr>
          <p:nvPr/>
        </p:nvPicPr>
        <p:blipFill>
          <a:blip r:embed="rId4" cstate="print"/>
          <a:stretch>
            <a:fillRect/>
          </a:stretch>
        </p:blipFill>
        <p:spPr>
          <a:xfrm>
            <a:off x="1371600" y="1905000"/>
            <a:ext cx="1219200" cy="1219200"/>
          </a:xfrm>
          <a:prstGeom prst="rect">
            <a:avLst/>
          </a:prstGeom>
        </p:spPr>
      </p:pic>
      <p:pic>
        <p:nvPicPr>
          <p:cNvPr id="6" name="Picture 5" descr="3_1_240.jpg"/>
          <p:cNvPicPr>
            <a:picLocks noChangeAspect="1"/>
          </p:cNvPicPr>
          <p:nvPr/>
        </p:nvPicPr>
        <p:blipFill>
          <a:blip r:embed="rId5" cstate="print"/>
          <a:stretch>
            <a:fillRect/>
          </a:stretch>
        </p:blipFill>
        <p:spPr>
          <a:xfrm rot="10800000" flipH="1" flipV="1">
            <a:off x="3962400" y="1905000"/>
            <a:ext cx="1371600" cy="1240155"/>
          </a:xfrm>
          <a:prstGeom prst="rect">
            <a:avLst/>
          </a:prstGeom>
        </p:spPr>
      </p:pic>
      <p:pic>
        <p:nvPicPr>
          <p:cNvPr id="7" name="Picture 6" descr="4_1_240.jpg"/>
          <p:cNvPicPr>
            <a:picLocks noChangeAspect="1"/>
          </p:cNvPicPr>
          <p:nvPr/>
        </p:nvPicPr>
        <p:blipFill>
          <a:blip r:embed="rId6" cstate="print"/>
          <a:stretch>
            <a:fillRect/>
          </a:stretch>
        </p:blipFill>
        <p:spPr>
          <a:xfrm>
            <a:off x="6629400" y="1828800"/>
            <a:ext cx="1397000" cy="15240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Knot equivalence</a:t>
            </a:r>
            <a:endParaRPr lang="en-US" dirty="0"/>
          </a:p>
        </p:txBody>
      </p:sp>
      <p:sp>
        <p:nvSpPr>
          <p:cNvPr id="3" name="Content Placeholder 2"/>
          <p:cNvSpPr>
            <a:spLocks noGrp="1"/>
          </p:cNvSpPr>
          <p:nvPr>
            <p:ph idx="1"/>
          </p:nvPr>
        </p:nvSpPr>
        <p:spPr>
          <a:xfrm>
            <a:off x="533400" y="3657600"/>
            <a:ext cx="8229600" cy="1676400"/>
          </a:xfrm>
        </p:spPr>
        <p:txBody>
          <a:bodyPr/>
          <a:lstStyle/>
          <a:p>
            <a:pPr>
              <a:buNone/>
            </a:pPr>
            <a:r>
              <a:rPr lang="en-US" dirty="0" smtClean="0"/>
              <a:t>Two knots are equivalent if you can get one from the other by deforming the string without cutting it. </a:t>
            </a:r>
            <a:endParaRPr lang="en-US" dirty="0"/>
          </a:p>
        </p:txBody>
      </p:sp>
      <p:sp>
        <p:nvSpPr>
          <p:cNvPr id="4" name="Rectangle 3"/>
          <p:cNvSpPr/>
          <p:nvPr/>
        </p:nvSpPr>
        <p:spPr>
          <a:xfrm>
            <a:off x="762000" y="1981200"/>
            <a:ext cx="7467600" cy="1143000"/>
          </a:xfrm>
          <a:prstGeom prst="rect">
            <a:avLst/>
          </a:prstGeom>
          <a:solidFill>
            <a:schemeClr val="bg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Two knots are equivalent if there exists an </a:t>
            </a:r>
            <a:r>
              <a:rPr lang="en-US" sz="2800" dirty="0" err="1" smtClean="0">
                <a:solidFill>
                  <a:schemeClr val="tx1"/>
                </a:solidFill>
              </a:rPr>
              <a:t>isotopy</a:t>
            </a:r>
            <a:r>
              <a:rPr lang="en-US" sz="2800" dirty="0" smtClean="0">
                <a:solidFill>
                  <a:schemeClr val="tx1"/>
                </a:solidFill>
              </a:rPr>
              <a:t> of R</a:t>
            </a:r>
            <a:r>
              <a:rPr lang="en-US" sz="2800" baseline="30000" dirty="0" smtClean="0">
                <a:solidFill>
                  <a:schemeClr val="tx1"/>
                </a:solidFill>
              </a:rPr>
              <a:t>3</a:t>
            </a:r>
            <a:r>
              <a:rPr lang="en-US" sz="2800" dirty="0" smtClean="0">
                <a:solidFill>
                  <a:schemeClr val="tx1"/>
                </a:solidFill>
              </a:rPr>
              <a:t> taking one knot to the other. </a:t>
            </a:r>
            <a:endParaRPr lang="en-US" sz="2800" dirty="0">
              <a:solidFill>
                <a:schemeClr val="tx1"/>
              </a:solidFill>
            </a:endParaRPr>
          </a:p>
        </p:txBody>
      </p:sp>
      <p:sp>
        <p:nvSpPr>
          <p:cNvPr id="5" name="Slide Number Placeholder 4"/>
          <p:cNvSpPr>
            <a:spLocks noGrp="1"/>
          </p:cNvSpPr>
          <p:nvPr>
            <p:ph type="sldNum" sz="quarter" idx="12"/>
          </p:nvPr>
        </p:nvSpPr>
        <p:spPr/>
        <p:txBody>
          <a:bodyPr/>
          <a:lstStyle/>
          <a:p>
            <a:fld id="{67B0750F-618B-49D7-83E4-FE16A054CA3B}" type="slidenum">
              <a:rPr lang="en-US" smtClean="0"/>
              <a:pPr/>
              <a:t>13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Reidemeister</a:t>
            </a:r>
            <a:r>
              <a:rPr lang="en-US" dirty="0" smtClean="0"/>
              <a:t> Move 1 (R1)</a:t>
            </a:r>
            <a:endParaRPr lang="en-US" dirty="0"/>
          </a:p>
        </p:txBody>
      </p:sp>
      <p:pic>
        <p:nvPicPr>
          <p:cNvPr id="4" name="Content Placeholder 3" descr="Reidemeister_move_1.png"/>
          <p:cNvPicPr>
            <a:picLocks noGrp="1" noChangeAspect="1"/>
          </p:cNvPicPr>
          <p:nvPr>
            <p:ph idx="1"/>
          </p:nvPr>
        </p:nvPicPr>
        <p:blipFill>
          <a:blip r:embed="rId4" cstate="print"/>
          <a:stretch>
            <a:fillRect/>
          </a:stretch>
        </p:blipFill>
        <p:spPr>
          <a:xfrm>
            <a:off x="914400" y="1981200"/>
            <a:ext cx="3301588" cy="3923810"/>
          </a:xfrm>
        </p:spPr>
      </p:pic>
      <p:sp>
        <p:nvSpPr>
          <p:cNvPr id="5" name="Slide Number Placeholder 4"/>
          <p:cNvSpPr>
            <a:spLocks noGrp="1"/>
          </p:cNvSpPr>
          <p:nvPr>
            <p:ph type="sldNum" sz="quarter" idx="12"/>
          </p:nvPr>
        </p:nvSpPr>
        <p:spPr/>
        <p:txBody>
          <a:bodyPr/>
          <a:lstStyle/>
          <a:p>
            <a:fld id="{67B0750F-618B-49D7-83E4-FE16A054CA3B}"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Reidemeister</a:t>
            </a:r>
            <a:r>
              <a:rPr lang="en-US" dirty="0" smtClean="0"/>
              <a:t> Move 2 (R2)</a:t>
            </a:r>
            <a:endParaRPr lang="en-US" dirty="0"/>
          </a:p>
        </p:txBody>
      </p:sp>
      <p:pic>
        <p:nvPicPr>
          <p:cNvPr id="7" name="Content Placeholder 6" descr="Reidemeister_move_2.png"/>
          <p:cNvPicPr>
            <a:picLocks noGrp="1" noChangeAspect="1"/>
          </p:cNvPicPr>
          <p:nvPr>
            <p:ph idx="1"/>
          </p:nvPr>
        </p:nvPicPr>
        <p:blipFill>
          <a:blip r:embed="rId4" cstate="print"/>
          <a:stretch>
            <a:fillRect/>
          </a:stretch>
        </p:blipFill>
        <p:spPr>
          <a:xfrm>
            <a:off x="304800" y="1905000"/>
            <a:ext cx="5333334" cy="4088889"/>
          </a:xfrm>
        </p:spPr>
      </p:pic>
      <p:sp>
        <p:nvSpPr>
          <p:cNvPr id="4" name="Slide Number Placeholder 3"/>
          <p:cNvSpPr>
            <a:spLocks noGrp="1"/>
          </p:cNvSpPr>
          <p:nvPr>
            <p:ph type="sldNum" sz="quarter" idx="12"/>
          </p:nvPr>
        </p:nvSpPr>
        <p:spPr/>
        <p:txBody>
          <a:bodyPr/>
          <a:lstStyle/>
          <a:p>
            <a:fld id="{67B0750F-618B-49D7-83E4-FE16A054CA3B}"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Reidemeister</a:t>
            </a:r>
            <a:r>
              <a:rPr lang="en-US" dirty="0" smtClean="0"/>
              <a:t> Move 3 (R3)</a:t>
            </a:r>
            <a:endParaRPr lang="en-US" dirty="0"/>
          </a:p>
        </p:txBody>
      </p:sp>
      <p:pic>
        <p:nvPicPr>
          <p:cNvPr id="4" name="Content Placeholder 3" descr="Reidemeister_move_3.png"/>
          <p:cNvPicPr>
            <a:picLocks noGrp="1" noChangeAspect="1"/>
          </p:cNvPicPr>
          <p:nvPr>
            <p:ph idx="1"/>
          </p:nvPr>
        </p:nvPicPr>
        <p:blipFill>
          <a:blip r:embed="rId3" cstate="print"/>
          <a:stretch>
            <a:fillRect/>
          </a:stretch>
        </p:blipFill>
        <p:spPr>
          <a:xfrm>
            <a:off x="457200" y="1600200"/>
            <a:ext cx="8229600" cy="3280489"/>
          </a:xfrm>
        </p:spPr>
      </p:pic>
      <p:sp>
        <p:nvSpPr>
          <p:cNvPr id="5" name="Slide Number Placeholder 4"/>
          <p:cNvSpPr>
            <a:spLocks noGrp="1"/>
          </p:cNvSpPr>
          <p:nvPr>
            <p:ph type="sldNum" sz="quarter" idx="12"/>
          </p:nvPr>
        </p:nvSpPr>
        <p:spPr/>
        <p:txBody>
          <a:bodyPr/>
          <a:lstStyle/>
          <a:p>
            <a:fld id="{67B0750F-618B-49D7-83E4-FE16A054CA3B}"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these three moves enough?</a:t>
            </a:r>
            <a:endParaRPr lang="en-US" dirty="0"/>
          </a:p>
        </p:txBody>
      </p:sp>
      <p:pic>
        <p:nvPicPr>
          <p:cNvPr id="4" name="Picture 3" descr="Reidemeister_move_1.png"/>
          <p:cNvPicPr>
            <a:picLocks noChangeAspect="1"/>
          </p:cNvPicPr>
          <p:nvPr/>
        </p:nvPicPr>
        <p:blipFill>
          <a:blip r:embed="rId4" cstate="print"/>
          <a:stretch>
            <a:fillRect/>
          </a:stretch>
        </p:blipFill>
        <p:spPr>
          <a:xfrm>
            <a:off x="990600" y="1524000"/>
            <a:ext cx="888794" cy="1056297"/>
          </a:xfrm>
          <a:prstGeom prst="rect">
            <a:avLst/>
          </a:prstGeom>
        </p:spPr>
      </p:pic>
      <p:pic>
        <p:nvPicPr>
          <p:cNvPr id="5" name="Picture 4" descr="Reidemeister_move_2.png"/>
          <p:cNvPicPr>
            <a:picLocks noChangeAspect="1"/>
          </p:cNvPicPr>
          <p:nvPr/>
        </p:nvPicPr>
        <p:blipFill>
          <a:blip r:embed="rId5" cstate="print"/>
          <a:stretch>
            <a:fillRect/>
          </a:stretch>
        </p:blipFill>
        <p:spPr>
          <a:xfrm>
            <a:off x="3124200" y="1600200"/>
            <a:ext cx="1219200" cy="934720"/>
          </a:xfrm>
          <a:prstGeom prst="rect">
            <a:avLst/>
          </a:prstGeom>
        </p:spPr>
      </p:pic>
      <p:pic>
        <p:nvPicPr>
          <p:cNvPr id="6" name="Picture 5" descr="Reidemeister_move_3.png"/>
          <p:cNvPicPr>
            <a:picLocks noChangeAspect="1"/>
          </p:cNvPicPr>
          <p:nvPr/>
        </p:nvPicPr>
        <p:blipFill>
          <a:blip r:embed="rId6" cstate="print"/>
          <a:stretch>
            <a:fillRect/>
          </a:stretch>
        </p:blipFill>
        <p:spPr>
          <a:xfrm>
            <a:off x="5410200" y="1447800"/>
            <a:ext cx="2743200" cy="1093496"/>
          </a:xfrm>
          <a:prstGeom prst="rect">
            <a:avLst/>
          </a:prstGeom>
        </p:spPr>
      </p:pic>
      <p:sp>
        <p:nvSpPr>
          <p:cNvPr id="7" name="Slide Number Placeholder 6"/>
          <p:cNvSpPr>
            <a:spLocks noGrp="1"/>
          </p:cNvSpPr>
          <p:nvPr>
            <p:ph type="sldNum" sz="quarter" idx="12"/>
          </p:nvPr>
        </p:nvSpPr>
        <p:spPr/>
        <p:txBody>
          <a:bodyPr/>
          <a:lstStyle/>
          <a:p>
            <a:fld id="{67B0750F-618B-49D7-83E4-FE16A054CA3B}" type="slidenum">
              <a:rPr lang="en-US" smtClean="0"/>
              <a:pPr/>
              <a:t>17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inkTgt spid="_x0000_s5133"/>
                                        </p:tgtEl>
                                        <p:attrNameLst>
                                          <p:attrName>style.visibility</p:attrName>
                                        </p:attrNameLst>
                                      </p:cBhvr>
                                      <p:to>
                                        <p:strVal val="visible"/>
                                      </p:to>
                                    </p:set>
                                    <p:animEffect transition="in" filter="blinds(horizontal)">
                                      <p:cBhvr>
                                        <p:cTn id="7" dur="500"/>
                                        <p:tgtEl>
                                          <p:inkTgt spid="_x0000_s51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inkTgt spid="_x0000_s5126"/>
                                        </p:tgtEl>
                                        <p:attrNameLst>
                                          <p:attrName>style.visibility</p:attrName>
                                        </p:attrNameLst>
                                      </p:cBhvr>
                                      <p:to>
                                        <p:strVal val="visible"/>
                                      </p:to>
                                    </p:set>
                                    <p:animEffect transition="in" filter="blinds(horizontal)">
                                      <p:cBhvr>
                                        <p:cTn id="12" dur="500"/>
                                        <p:tgtEl>
                                          <p:inkTgt spid="_x0000_s51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inkTgt spid="_x0000_s5127"/>
                                        </p:tgtEl>
                                        <p:attrNameLst>
                                          <p:attrName>style.visibility</p:attrName>
                                        </p:attrNameLst>
                                      </p:cBhvr>
                                      <p:to>
                                        <p:strVal val="visible"/>
                                      </p:to>
                                    </p:set>
                                    <p:animEffect transition="in" filter="blinds(horizontal)">
                                      <p:cBhvr>
                                        <p:cTn id="17" dur="500"/>
                                        <p:tgtEl>
                                          <p:inkTgt spid="_x0000_s51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inkTgt spid="_x0000_s5131"/>
                                        </p:tgtEl>
                                        <p:attrNameLst>
                                          <p:attrName>style.visibility</p:attrName>
                                        </p:attrNameLst>
                                      </p:cBhvr>
                                      <p:to>
                                        <p:strVal val="visible"/>
                                      </p:to>
                                    </p:set>
                                    <p:animEffect transition="in" filter="blinds(horizontal)">
                                      <p:cBhvr>
                                        <p:cTn id="22" dur="500"/>
                                        <p:tgtEl>
                                          <p:inkTgt spid="_x0000_s51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inkTgt spid="_x0000_s5132"/>
                                        </p:tgtEl>
                                        <p:attrNameLst>
                                          <p:attrName>style.visibility</p:attrName>
                                        </p:attrNameLst>
                                      </p:cBhvr>
                                      <p:to>
                                        <p:strVal val="visible"/>
                                      </p:to>
                                    </p:set>
                                    <p:animEffect transition="in" filter="blinds(horizontal)">
                                      <p:cBhvr>
                                        <p:cTn id="27" dur="500"/>
                                        <p:tgtEl>
                                          <p:inkTgt spid="_x0000_s5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Moves</a:t>
            </a:r>
            <a:endParaRPr lang="en-US" dirty="0"/>
          </a:p>
        </p:txBody>
      </p:sp>
      <p:sp>
        <p:nvSpPr>
          <p:cNvPr id="4" name="Slide Number Placeholder 3"/>
          <p:cNvSpPr>
            <a:spLocks noGrp="1"/>
          </p:cNvSpPr>
          <p:nvPr>
            <p:ph type="sldNum" sz="quarter" idx="12"/>
          </p:nvPr>
        </p:nvSpPr>
        <p:spPr/>
        <p:txBody>
          <a:bodyPr/>
          <a:lstStyle/>
          <a:p>
            <a:fld id="{67B0750F-618B-49D7-83E4-FE16A054CA3B}" type="slidenum">
              <a:rPr lang="en-US" smtClean="0"/>
              <a:pPr/>
              <a:t>18</a:t>
            </a:fld>
            <a:endParaRPr lang="en-US" dirty="0"/>
          </a:p>
        </p:txBody>
      </p:sp>
      <p:pic>
        <p:nvPicPr>
          <p:cNvPr id="5" name="Content Placeholder 4" descr="Reidemeister_move_2.png"/>
          <p:cNvPicPr>
            <a:picLocks noGrp="1" noChangeAspect="1"/>
          </p:cNvPicPr>
          <p:nvPr>
            <p:ph idx="1"/>
          </p:nvPr>
        </p:nvPicPr>
        <p:blipFill>
          <a:blip r:embed="rId3" cstate="print"/>
          <a:stretch>
            <a:fillRect/>
          </a:stretch>
        </p:blipFill>
        <p:spPr>
          <a:xfrm>
            <a:off x="1066800" y="1981200"/>
            <a:ext cx="1217873" cy="935227"/>
          </a:xfrm>
          <a:prstGeom prst="rect">
            <a:avLst/>
          </a:prstGeom>
        </p:spPr>
      </p:pic>
      <p:pic>
        <p:nvPicPr>
          <p:cNvPr id="6" name="Picture 5" descr="Reidemeister_move_3.png"/>
          <p:cNvPicPr>
            <a:picLocks noChangeAspect="1"/>
          </p:cNvPicPr>
          <p:nvPr/>
        </p:nvPicPr>
        <p:blipFill>
          <a:blip r:embed="rId4" cstate="print"/>
          <a:stretch>
            <a:fillRect/>
          </a:stretch>
        </p:blipFill>
        <p:spPr>
          <a:xfrm>
            <a:off x="914400" y="3733800"/>
            <a:ext cx="2743200" cy="109349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knot is this?</a:t>
            </a:r>
            <a:endParaRPr lang="en-US" dirty="0"/>
          </a:p>
        </p:txBody>
      </p:sp>
      <p:pic>
        <p:nvPicPr>
          <p:cNvPr id="4" name="Content Placeholder 3" descr="trefoil.png"/>
          <p:cNvPicPr>
            <a:picLocks noGrp="1" noChangeAspect="1"/>
          </p:cNvPicPr>
          <p:nvPr>
            <p:ph idx="1"/>
          </p:nvPr>
        </p:nvPicPr>
        <p:blipFill>
          <a:blip r:embed="rId4" cstate="print"/>
          <a:stretch>
            <a:fillRect/>
          </a:stretch>
        </p:blipFill>
        <p:spPr>
          <a:xfrm>
            <a:off x="304801" y="1600201"/>
            <a:ext cx="2209799" cy="1945851"/>
          </a:xfrm>
        </p:spPr>
      </p:pic>
      <p:pic>
        <p:nvPicPr>
          <p:cNvPr id="5" name="Picture 4" descr="3_1_240.jpg"/>
          <p:cNvPicPr>
            <a:picLocks noChangeAspect="1"/>
          </p:cNvPicPr>
          <p:nvPr/>
        </p:nvPicPr>
        <p:blipFill>
          <a:blip r:embed="rId5" cstate="print"/>
          <a:stretch>
            <a:fillRect/>
          </a:stretch>
        </p:blipFill>
        <p:spPr>
          <a:xfrm rot="10800000" flipV="1">
            <a:off x="7315200" y="4572000"/>
            <a:ext cx="1447800" cy="1309052"/>
          </a:xfrm>
          <a:prstGeom prst="rect">
            <a:avLst/>
          </a:prstGeom>
        </p:spPr>
      </p:pic>
      <p:sp>
        <p:nvSpPr>
          <p:cNvPr id="6" name="Slide Number Placeholder 5"/>
          <p:cNvSpPr>
            <a:spLocks noGrp="1"/>
          </p:cNvSpPr>
          <p:nvPr>
            <p:ph type="sldNum" sz="quarter" idx="12"/>
          </p:nvPr>
        </p:nvSpPr>
        <p:spPr/>
        <p:txBody>
          <a:bodyPr/>
          <a:lstStyle/>
          <a:p>
            <a:fld id="{67B0750F-618B-49D7-83E4-FE16A054CA3B}" type="slidenum">
              <a:rPr lang="en-US" smtClean="0"/>
              <a:pPr/>
              <a:t>19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inkTgt spid="_x0000_s7195"/>
                                        </p:tgtEl>
                                        <p:attrNameLst>
                                          <p:attrName>style.visibility</p:attrName>
                                        </p:attrNameLst>
                                      </p:cBhvr>
                                      <p:to>
                                        <p:strVal val="visible"/>
                                      </p:to>
                                    </p:set>
                                    <p:animEffect transition="in" filter="blinds(horizontal)">
                                      <p:cBhvr>
                                        <p:cTn id="7" dur="500"/>
                                        <p:tgtEl>
                                          <p:inkTgt spid="_x0000_s71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inkTgt spid="_x0000_s7197"/>
                                        </p:tgtEl>
                                        <p:attrNameLst>
                                          <p:attrName>style.visibility</p:attrName>
                                        </p:attrNameLst>
                                      </p:cBhvr>
                                      <p:to>
                                        <p:strVal val="visible"/>
                                      </p:to>
                                    </p:set>
                                    <p:animEffect transition="in" filter="blinds(horizontal)">
                                      <p:cBhvr>
                                        <p:cTn id="12" dur="500"/>
                                        <p:tgtEl>
                                          <p:inkTgt spid="_x0000_s719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inkTgt spid="_x0000_s7203"/>
                                        </p:tgtEl>
                                        <p:attrNameLst>
                                          <p:attrName>style.visibility</p:attrName>
                                        </p:attrNameLst>
                                      </p:cBhvr>
                                      <p:to>
                                        <p:strVal val="visible"/>
                                      </p:to>
                                    </p:set>
                                    <p:animEffect transition="in" filter="blinds(horizontal)">
                                      <p:cBhvr>
                                        <p:cTn id="17" dur="500"/>
                                        <p:tgtEl>
                                          <p:inkTgt spid="_x0000_s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study knots?</a:t>
            </a:r>
            <a:endParaRPr lang="en-US" dirty="0"/>
          </a:p>
        </p:txBody>
      </p:sp>
      <p:sp>
        <p:nvSpPr>
          <p:cNvPr id="3" name="Content Placeholder 2"/>
          <p:cNvSpPr>
            <a:spLocks noGrp="1"/>
          </p:cNvSpPr>
          <p:nvPr>
            <p:ph idx="1"/>
          </p:nvPr>
        </p:nvSpPr>
        <p:spPr>
          <a:xfrm>
            <a:off x="457200" y="1600201"/>
            <a:ext cx="8229600" cy="3200400"/>
          </a:xfrm>
        </p:spPr>
        <p:txBody>
          <a:bodyPr/>
          <a:lstStyle/>
          <a:p>
            <a:r>
              <a:rPr lang="en-US" dirty="0" smtClean="0"/>
              <a:t>Used in</a:t>
            </a:r>
          </a:p>
          <a:p>
            <a:pPr lvl="1"/>
            <a:r>
              <a:rPr lang="en-US" dirty="0" smtClean="0"/>
              <a:t>Biology</a:t>
            </a:r>
          </a:p>
          <a:p>
            <a:pPr lvl="1"/>
            <a:r>
              <a:rPr lang="en-US" dirty="0" smtClean="0"/>
              <a:t>Chemistry</a:t>
            </a:r>
          </a:p>
          <a:p>
            <a:pPr lvl="1"/>
            <a:r>
              <a:rPr lang="en-US" dirty="0" smtClean="0"/>
              <a:t>Physics</a:t>
            </a:r>
          </a:p>
          <a:p>
            <a:pPr lvl="1"/>
            <a:r>
              <a:rPr lang="en-US" dirty="0" smtClean="0"/>
              <a:t>Graph Theory</a:t>
            </a:r>
          </a:p>
          <a:p>
            <a:pPr lvl="1"/>
            <a:r>
              <a:rPr lang="en-US" dirty="0" smtClean="0"/>
              <a:t>….. </a:t>
            </a:r>
          </a:p>
        </p:txBody>
      </p:sp>
      <p:sp>
        <p:nvSpPr>
          <p:cNvPr id="4" name="Slide Number Placeholder 3"/>
          <p:cNvSpPr>
            <a:spLocks noGrp="1"/>
          </p:cNvSpPr>
          <p:nvPr>
            <p:ph type="sldNum" sz="quarter" idx="12"/>
          </p:nvPr>
        </p:nvSpPr>
        <p:spPr/>
        <p:txBody>
          <a:bodyPr/>
          <a:lstStyle/>
          <a:p>
            <a:fld id="{67B0750F-618B-49D7-83E4-FE16A054CA3B}" type="slidenum">
              <a:rPr lang="en-US" smtClean="0"/>
              <a:pPr/>
              <a:t>2</a:t>
            </a:fld>
            <a:endParaRPr lang="en-US" dirty="0"/>
          </a:p>
        </p:txBody>
      </p:sp>
      <p:sp>
        <p:nvSpPr>
          <p:cNvPr id="5" name="Footer Placeholder 4"/>
          <p:cNvSpPr>
            <a:spLocks noGrp="1"/>
          </p:cNvSpPr>
          <p:nvPr>
            <p:ph type="ftr" sz="quarter" idx="4294967295"/>
          </p:nvPr>
        </p:nvSpPr>
        <p:spPr>
          <a:xfrm>
            <a:off x="1905000" y="6356350"/>
            <a:ext cx="4114800" cy="365125"/>
          </a:xfrm>
        </p:spPr>
        <p:txBody>
          <a:bodyPr/>
          <a:lstStyle/>
          <a:p>
            <a:endParaRPr lang="en-US" dirty="0"/>
          </a:p>
        </p:txBody>
      </p:sp>
      <p:sp>
        <p:nvSpPr>
          <p:cNvPr id="6" name="TextBox 5"/>
          <p:cNvSpPr txBox="1"/>
          <p:nvPr/>
        </p:nvSpPr>
        <p:spPr>
          <a:xfrm>
            <a:off x="2743200" y="4800600"/>
            <a:ext cx="3600666" cy="1200329"/>
          </a:xfrm>
          <a:prstGeom prst="rect">
            <a:avLst/>
          </a:prstGeom>
          <a:noFill/>
          <a:ln>
            <a:solidFill>
              <a:srgbClr val="C00000"/>
            </a:solidFill>
          </a:ln>
        </p:spPr>
        <p:txBody>
          <a:bodyPr wrap="none" rtlCol="0">
            <a:spAutoFit/>
          </a:bodyPr>
          <a:lstStyle/>
          <a:p>
            <a:r>
              <a:rPr lang="en-US" sz="7200" dirty="0" smtClean="0">
                <a:solidFill>
                  <a:srgbClr val="C00000"/>
                </a:solidFill>
              </a:rPr>
              <a:t>Rule Asia</a:t>
            </a:r>
            <a:endParaRPr 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500"/>
                                        <p:tgtEl>
                                          <p:spTgt spid="3">
                                            <p:txEl>
                                              <p:pRg st="4" end="4"/>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Knot Invariants</a:t>
            </a:r>
            <a:endParaRPr lang="en-US" dirty="0"/>
          </a:p>
        </p:txBody>
      </p:sp>
      <p:sp>
        <p:nvSpPr>
          <p:cNvPr id="3" name="Content Placeholder 2"/>
          <p:cNvSpPr>
            <a:spLocks noGrp="1"/>
          </p:cNvSpPr>
          <p:nvPr>
            <p:ph idx="1"/>
          </p:nvPr>
        </p:nvSpPr>
        <p:spPr/>
        <p:txBody>
          <a:bodyPr/>
          <a:lstStyle/>
          <a:p>
            <a:r>
              <a:rPr lang="en-US" dirty="0" smtClean="0"/>
              <a:t>A knot invariant is a mathematical  object associated to a knot </a:t>
            </a:r>
          </a:p>
          <a:p>
            <a:pPr lvl="1"/>
            <a:r>
              <a:rPr lang="en-US" dirty="0" smtClean="0"/>
              <a:t>two equivalent knots have the same invariant</a:t>
            </a:r>
          </a:p>
          <a:p>
            <a:r>
              <a:rPr lang="en-US" dirty="0" smtClean="0"/>
              <a:t>Examples</a:t>
            </a:r>
          </a:p>
          <a:p>
            <a:pPr lvl="1"/>
            <a:r>
              <a:rPr lang="en-US" dirty="0" smtClean="0"/>
              <a:t>Crossing number</a:t>
            </a:r>
          </a:p>
          <a:p>
            <a:pPr lvl="1"/>
            <a:r>
              <a:rPr lang="en-US" dirty="0" smtClean="0"/>
              <a:t>Unknotting number</a:t>
            </a:r>
            <a:endParaRPr lang="en-US" dirty="0"/>
          </a:p>
        </p:txBody>
      </p:sp>
      <p:sp>
        <p:nvSpPr>
          <p:cNvPr id="4" name="Slide Number Placeholder 3"/>
          <p:cNvSpPr>
            <a:spLocks noGrp="1"/>
          </p:cNvSpPr>
          <p:nvPr>
            <p:ph type="sldNum" sz="quarter" idx="12"/>
          </p:nvPr>
        </p:nvSpPr>
        <p:spPr/>
        <p:txBody>
          <a:bodyPr/>
          <a:lstStyle/>
          <a:p>
            <a:fld id="{67B0750F-618B-49D7-83E4-FE16A054CA3B}"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James Waddell Alexander II </a:t>
            </a:r>
            <a:endParaRPr lang="en-US" dirty="0"/>
          </a:p>
        </p:txBody>
      </p:sp>
      <p:pic>
        <p:nvPicPr>
          <p:cNvPr id="4" name="Content Placeholder 3" descr="Alexander.jpg"/>
          <p:cNvPicPr>
            <a:picLocks noGrp="1" noChangeAspect="1"/>
          </p:cNvPicPr>
          <p:nvPr>
            <p:ph idx="1"/>
          </p:nvPr>
        </p:nvPicPr>
        <p:blipFill>
          <a:blip r:embed="rId3" cstate="print"/>
          <a:stretch>
            <a:fillRect/>
          </a:stretch>
        </p:blipFill>
        <p:spPr>
          <a:xfrm>
            <a:off x="609600" y="1905000"/>
            <a:ext cx="2693647" cy="3276600"/>
          </a:xfrm>
        </p:spPr>
      </p:pic>
      <p:sp>
        <p:nvSpPr>
          <p:cNvPr id="5" name="TextBox 4"/>
          <p:cNvSpPr txBox="1"/>
          <p:nvPr/>
        </p:nvSpPr>
        <p:spPr>
          <a:xfrm>
            <a:off x="3810000" y="2057400"/>
            <a:ext cx="4800600" cy="3046988"/>
          </a:xfrm>
          <a:prstGeom prst="rect">
            <a:avLst/>
          </a:prstGeom>
          <a:noFill/>
        </p:spPr>
        <p:txBody>
          <a:bodyPr wrap="square" rtlCol="0">
            <a:spAutoFit/>
          </a:bodyPr>
          <a:lstStyle/>
          <a:p>
            <a:r>
              <a:rPr lang="en-US" sz="3200" dirty="0" smtClean="0"/>
              <a:t>“</a:t>
            </a:r>
            <a:r>
              <a:rPr lang="en-US" sz="3200" i="1" dirty="0" smtClean="0"/>
              <a:t>Topological invariants of knots and links”</a:t>
            </a:r>
          </a:p>
          <a:p>
            <a:endParaRPr lang="en-US" sz="3200" i="1" dirty="0" smtClean="0"/>
          </a:p>
          <a:p>
            <a:r>
              <a:rPr lang="en-US" sz="3200" dirty="0" smtClean="0"/>
              <a:t>In</a:t>
            </a:r>
            <a:r>
              <a:rPr lang="en-US" sz="3200" i="1" dirty="0" smtClean="0"/>
              <a:t> </a:t>
            </a:r>
            <a:r>
              <a:rPr lang="en-US" sz="3200" dirty="0" smtClean="0"/>
              <a:t>Transactions of the American Mathematical Society (1928)</a:t>
            </a:r>
            <a:endParaRPr lang="en-US" sz="3200" dirty="0"/>
          </a:p>
        </p:txBody>
      </p:sp>
      <p:sp>
        <p:nvSpPr>
          <p:cNvPr id="6" name="Slide Number Placeholder 5"/>
          <p:cNvSpPr>
            <a:spLocks noGrp="1"/>
          </p:cNvSpPr>
          <p:nvPr>
            <p:ph type="sldNum" sz="quarter" idx="12"/>
          </p:nvPr>
        </p:nvSpPr>
        <p:spPr/>
        <p:txBody>
          <a:bodyPr/>
          <a:lstStyle/>
          <a:p>
            <a:fld id="{67B0750F-618B-49D7-83E4-FE16A054CA3B}"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Conway</a:t>
            </a:r>
            <a:endParaRPr lang="en-US" dirty="0"/>
          </a:p>
        </p:txBody>
      </p:sp>
      <p:pic>
        <p:nvPicPr>
          <p:cNvPr id="7" name="Content Placeholder 6" descr="conway.jpg"/>
          <p:cNvPicPr>
            <a:picLocks noGrp="1" noChangeAspect="1"/>
          </p:cNvPicPr>
          <p:nvPr>
            <p:ph idx="1"/>
          </p:nvPr>
        </p:nvPicPr>
        <p:blipFill>
          <a:blip r:embed="rId3" cstate="print"/>
          <a:stretch>
            <a:fillRect/>
          </a:stretch>
        </p:blipFill>
        <p:spPr>
          <a:xfrm>
            <a:off x="609600" y="1752600"/>
            <a:ext cx="3264560" cy="4525963"/>
          </a:xfrm>
        </p:spPr>
      </p:pic>
      <p:sp>
        <p:nvSpPr>
          <p:cNvPr id="8" name="TextBox 7"/>
          <p:cNvSpPr txBox="1"/>
          <p:nvPr/>
        </p:nvSpPr>
        <p:spPr>
          <a:xfrm>
            <a:off x="4038600" y="2286000"/>
            <a:ext cx="4800600" cy="3046988"/>
          </a:xfrm>
          <a:prstGeom prst="rect">
            <a:avLst/>
          </a:prstGeom>
          <a:noFill/>
        </p:spPr>
        <p:txBody>
          <a:bodyPr wrap="square" rtlCol="0">
            <a:spAutoFit/>
          </a:bodyPr>
          <a:lstStyle/>
          <a:p>
            <a:r>
              <a:rPr lang="en-US" sz="3200" dirty="0" smtClean="0"/>
              <a:t>“</a:t>
            </a:r>
            <a:r>
              <a:rPr lang="en-US" sz="3200" i="1" dirty="0" smtClean="0"/>
              <a:t>An enumeration of knots and links, and some of their algebraic properties”</a:t>
            </a:r>
          </a:p>
          <a:p>
            <a:endParaRPr lang="en-US" sz="3200" i="1" dirty="0" smtClean="0"/>
          </a:p>
          <a:p>
            <a:r>
              <a:rPr lang="en-US" sz="3200" dirty="0" smtClean="0"/>
              <a:t>In</a:t>
            </a:r>
            <a:r>
              <a:rPr lang="en-US" sz="3200" i="1" dirty="0" smtClean="0"/>
              <a:t> </a:t>
            </a:r>
            <a:r>
              <a:rPr lang="en-US" sz="3200" dirty="0" smtClean="0"/>
              <a:t>Computational Problems in Abstract Algebra, 1967 </a:t>
            </a:r>
            <a:endParaRPr lang="en-US" sz="3200" dirty="0"/>
          </a:p>
        </p:txBody>
      </p:sp>
      <p:sp>
        <p:nvSpPr>
          <p:cNvPr id="9" name="Slide Number Placeholder 8"/>
          <p:cNvSpPr>
            <a:spLocks noGrp="1"/>
          </p:cNvSpPr>
          <p:nvPr>
            <p:ph type="sldNum" sz="quarter" idx="12"/>
          </p:nvPr>
        </p:nvSpPr>
        <p:spPr/>
        <p:txBody>
          <a:bodyPr/>
          <a:lstStyle/>
          <a:p>
            <a:fld id="{67B0750F-618B-49D7-83E4-FE16A054CA3B}"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Oriented Knots</a:t>
            </a:r>
            <a:endParaRPr lang="en-US" dirty="0"/>
          </a:p>
        </p:txBody>
      </p:sp>
      <p:sp>
        <p:nvSpPr>
          <p:cNvPr id="5" name="TextBox 4"/>
          <p:cNvSpPr txBox="1"/>
          <p:nvPr/>
        </p:nvSpPr>
        <p:spPr>
          <a:xfrm>
            <a:off x="5257800" y="2057400"/>
            <a:ext cx="3200400" cy="1569660"/>
          </a:xfrm>
          <a:prstGeom prst="rect">
            <a:avLst/>
          </a:prstGeom>
          <a:noFill/>
          <a:ln>
            <a:solidFill>
              <a:srgbClr val="C00000"/>
            </a:solidFill>
          </a:ln>
        </p:spPr>
        <p:txBody>
          <a:bodyPr wrap="square" rtlCol="0">
            <a:spAutoFit/>
          </a:bodyPr>
          <a:lstStyle/>
          <a:p>
            <a:r>
              <a:rPr lang="en-US" sz="2400" dirty="0" smtClean="0"/>
              <a:t>Positive crossing</a:t>
            </a:r>
            <a:endParaRPr lang="en-US" dirty="0" smtClean="0"/>
          </a:p>
          <a:p>
            <a:endParaRPr lang="en-US" dirty="0" smtClean="0"/>
          </a:p>
          <a:p>
            <a:endParaRPr lang="en-US" dirty="0" smtClean="0"/>
          </a:p>
          <a:p>
            <a:endParaRPr lang="en-US" dirty="0" smtClean="0"/>
          </a:p>
          <a:p>
            <a:endParaRPr lang="en-US" dirty="0"/>
          </a:p>
        </p:txBody>
      </p:sp>
      <p:sp>
        <p:nvSpPr>
          <p:cNvPr id="7" name="TextBox 6"/>
          <p:cNvSpPr txBox="1"/>
          <p:nvPr/>
        </p:nvSpPr>
        <p:spPr>
          <a:xfrm>
            <a:off x="5257800" y="4267200"/>
            <a:ext cx="3200400" cy="1569660"/>
          </a:xfrm>
          <a:prstGeom prst="rect">
            <a:avLst/>
          </a:prstGeom>
          <a:noFill/>
          <a:ln>
            <a:solidFill>
              <a:srgbClr val="C00000"/>
            </a:solidFill>
          </a:ln>
        </p:spPr>
        <p:txBody>
          <a:bodyPr wrap="square" rtlCol="0">
            <a:spAutoFit/>
          </a:bodyPr>
          <a:lstStyle/>
          <a:p>
            <a:r>
              <a:rPr lang="en-US" sz="2400" dirty="0" smtClean="0"/>
              <a:t>Negative crossing</a:t>
            </a:r>
            <a:endParaRPr lang="en-US" dirty="0" smtClean="0"/>
          </a:p>
          <a:p>
            <a:endParaRPr lang="en-US" dirty="0" smtClean="0"/>
          </a:p>
          <a:p>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67B0750F-618B-49D7-83E4-FE16A054CA3B}" type="slidenum">
              <a:rPr lang="en-US" smtClean="0"/>
              <a:pPr/>
              <a:t>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inkTgt spid="_x0000_s4103"/>
                                        </p:tgtEl>
                                        <p:attrNameLst>
                                          <p:attrName>style.visibility</p:attrName>
                                        </p:attrNameLst>
                                      </p:cBhvr>
                                      <p:to>
                                        <p:strVal val="visible"/>
                                      </p:to>
                                    </p:set>
                                    <p:animEffect transition="in" filter="blinds(horizontal)">
                                      <p:cBhvr>
                                        <p:cTn id="12" dur="500"/>
                                        <p:tgtEl>
                                          <p:inkTgt spid="_x0000_s410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inkTgt spid="_x0000_s4104"/>
                                        </p:tgtEl>
                                        <p:attrNameLst>
                                          <p:attrName>style.visibility</p:attrName>
                                        </p:attrNameLst>
                                      </p:cBhvr>
                                      <p:to>
                                        <p:strVal val="visible"/>
                                      </p:to>
                                    </p:set>
                                    <p:animEffect transition="in" filter="blinds(horizontal)">
                                      <p:cBhvr>
                                        <p:cTn id="22" dur="500"/>
                                        <p:tgtEl>
                                          <p:inkTgt spid="_x0000_s4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Conway’s Skein Relation</a:t>
            </a:r>
            <a:endParaRPr lang="en-US" dirty="0"/>
          </a:p>
        </p:txBody>
      </p:sp>
      <p:sp>
        <p:nvSpPr>
          <p:cNvPr id="3" name="Slide Number Placeholder 2"/>
          <p:cNvSpPr>
            <a:spLocks noGrp="1"/>
          </p:cNvSpPr>
          <p:nvPr>
            <p:ph type="sldNum" sz="quarter" idx="12"/>
          </p:nvPr>
        </p:nvSpPr>
        <p:spPr/>
        <p:txBody>
          <a:bodyPr/>
          <a:lstStyle/>
          <a:p>
            <a:fld id="{67B0750F-618B-49D7-83E4-FE16A054CA3B}"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Trefoil</a:t>
            </a:r>
            <a:endParaRPr lang="en-US" dirty="0"/>
          </a:p>
        </p:txBody>
      </p:sp>
      <p:sp>
        <p:nvSpPr>
          <p:cNvPr id="3" name="Slide Number Placeholder 2"/>
          <p:cNvSpPr>
            <a:spLocks noGrp="1"/>
          </p:cNvSpPr>
          <p:nvPr>
            <p:ph type="sldNum" sz="quarter" idx="12"/>
          </p:nvPr>
        </p:nvSpPr>
        <p:spPr/>
        <p:txBody>
          <a:bodyPr/>
          <a:lstStyle/>
          <a:p>
            <a:fld id="{67B0750F-618B-49D7-83E4-FE16A054CA3B}" type="slidenum">
              <a:rPr lang="en-US" smtClean="0"/>
              <a:pPr/>
              <a:t>25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inkTgt spid="_x0000_s52286"/>
                                        </p:tgtEl>
                                        <p:attrNameLst>
                                          <p:attrName>style.visibility</p:attrName>
                                        </p:attrNameLst>
                                      </p:cBhvr>
                                      <p:to>
                                        <p:strVal val="visible"/>
                                      </p:to>
                                    </p:set>
                                    <p:animEffect transition="in" filter="blinds(horizontal)">
                                      <p:cBhvr>
                                        <p:cTn id="7" dur="500"/>
                                        <p:tgtEl>
                                          <p:inkTgt spid="_x0000_s522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inkTgt spid="_x0000_s52284"/>
                                        </p:tgtEl>
                                        <p:attrNameLst>
                                          <p:attrName>style.visibility</p:attrName>
                                        </p:attrNameLst>
                                      </p:cBhvr>
                                      <p:to>
                                        <p:strVal val="visible"/>
                                      </p:to>
                                    </p:set>
                                    <p:animEffect transition="in" filter="blinds(horizontal)">
                                      <p:cBhvr>
                                        <p:cTn id="12" dur="500"/>
                                        <p:tgtEl>
                                          <p:inkTgt spid="_x0000_s5228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inkTgt spid="_x0000_s52251"/>
                                        </p:tgtEl>
                                        <p:attrNameLst>
                                          <p:attrName>style.visibility</p:attrName>
                                        </p:attrNameLst>
                                      </p:cBhvr>
                                      <p:to>
                                        <p:strVal val="visible"/>
                                      </p:to>
                                    </p:set>
                                    <p:animEffect transition="in" filter="blinds(horizontal)">
                                      <p:cBhvr>
                                        <p:cTn id="17" dur="500"/>
                                        <p:tgtEl>
                                          <p:inkTgt spid="_x0000_s522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inkTgt spid="_x0000_s52265"/>
                                        </p:tgtEl>
                                        <p:attrNameLst>
                                          <p:attrName>style.visibility</p:attrName>
                                        </p:attrNameLst>
                                      </p:cBhvr>
                                      <p:to>
                                        <p:strVal val="visible"/>
                                      </p:to>
                                    </p:set>
                                    <p:animEffect transition="in" filter="blinds(horizontal)">
                                      <p:cBhvr>
                                        <p:cTn id="22" dur="500"/>
                                        <p:tgtEl>
                                          <p:inkTgt spid="_x0000_s522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inkTgt spid="_x0000_s52261"/>
                                        </p:tgtEl>
                                        <p:attrNameLst>
                                          <p:attrName>style.visibility</p:attrName>
                                        </p:attrNameLst>
                                      </p:cBhvr>
                                      <p:to>
                                        <p:strVal val="visible"/>
                                      </p:to>
                                    </p:set>
                                    <p:animEffect transition="in" filter="blinds(horizontal)">
                                      <p:cBhvr>
                                        <p:cTn id="27" dur="500"/>
                                        <p:tgtEl>
                                          <p:inkTgt spid="_x0000_s5226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inkTgt spid="_x0000_s52264"/>
                                        </p:tgtEl>
                                        <p:attrNameLst>
                                          <p:attrName>style.visibility</p:attrName>
                                        </p:attrNameLst>
                                      </p:cBhvr>
                                      <p:to>
                                        <p:strVal val="visible"/>
                                      </p:to>
                                    </p:set>
                                    <p:animEffect transition="in" filter="blinds(horizontal)">
                                      <p:cBhvr>
                                        <p:cTn id="32" dur="500"/>
                                        <p:tgtEl>
                                          <p:inkTgt spid="_x0000_s52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t>
            </a:r>
            <a:r>
              <a:rPr lang="en-US" dirty="0" err="1" smtClean="0"/>
              <a:t>Hopf</a:t>
            </a:r>
            <a:r>
              <a:rPr lang="en-US" dirty="0" smtClean="0"/>
              <a:t> Link</a:t>
            </a:r>
            <a:endParaRPr lang="en-US" dirty="0"/>
          </a:p>
        </p:txBody>
      </p:sp>
      <p:sp>
        <p:nvSpPr>
          <p:cNvPr id="3" name="Slide Number Placeholder 2"/>
          <p:cNvSpPr>
            <a:spLocks noGrp="1"/>
          </p:cNvSpPr>
          <p:nvPr>
            <p:ph type="sldNum" sz="quarter" idx="12"/>
          </p:nvPr>
        </p:nvSpPr>
        <p:spPr/>
        <p:txBody>
          <a:bodyPr/>
          <a:lstStyle/>
          <a:p>
            <a:fld id="{67B0750F-618B-49D7-83E4-FE16A054CA3B}" type="slidenum">
              <a:rPr lang="en-US" smtClean="0"/>
              <a:pPr/>
              <a:t>26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inkTgt spid="_x0000_s53268"/>
                                        </p:tgtEl>
                                        <p:attrNameLst>
                                          <p:attrName>style.visibility</p:attrName>
                                        </p:attrNameLst>
                                      </p:cBhvr>
                                      <p:to>
                                        <p:strVal val="visible"/>
                                      </p:to>
                                    </p:set>
                                    <p:animEffect transition="in" filter="blinds(horizontal)">
                                      <p:cBhvr>
                                        <p:cTn id="7" dur="500"/>
                                        <p:tgtEl>
                                          <p:inkTgt spid="_x0000_s532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inkTgt spid="_x0000_s53269"/>
                                        </p:tgtEl>
                                        <p:attrNameLst>
                                          <p:attrName>style.visibility</p:attrName>
                                        </p:attrNameLst>
                                      </p:cBhvr>
                                      <p:to>
                                        <p:strVal val="visible"/>
                                      </p:to>
                                    </p:set>
                                    <p:animEffect transition="in" filter="blinds(horizontal)">
                                      <p:cBhvr>
                                        <p:cTn id="12" dur="500"/>
                                        <p:tgtEl>
                                          <p:inkTgt spid="_x0000_s532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inkTgt spid="_x0000_s53285"/>
                                        </p:tgtEl>
                                        <p:attrNameLst>
                                          <p:attrName>style.visibility</p:attrName>
                                        </p:attrNameLst>
                                      </p:cBhvr>
                                      <p:to>
                                        <p:strVal val="visible"/>
                                      </p:to>
                                    </p:set>
                                    <p:animEffect transition="in" filter="blinds(horizontal)">
                                      <p:cBhvr>
                                        <p:cTn id="17" dur="500"/>
                                        <p:tgtEl>
                                          <p:inkTgt spid="_x0000_s5328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inkTgt spid="_x0000_s53279"/>
                                        </p:tgtEl>
                                        <p:attrNameLst>
                                          <p:attrName>style.visibility</p:attrName>
                                        </p:attrNameLst>
                                      </p:cBhvr>
                                      <p:to>
                                        <p:strVal val="visible"/>
                                      </p:to>
                                    </p:set>
                                    <p:animEffect transition="in" filter="blinds(horizontal)">
                                      <p:cBhvr>
                                        <p:cTn id="22" dur="500"/>
                                        <p:tgtEl>
                                          <p:inkTgt spid="_x0000_s5327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inkTgt spid="_x0000_s53284"/>
                                        </p:tgtEl>
                                        <p:attrNameLst>
                                          <p:attrName>style.visibility</p:attrName>
                                        </p:attrNameLst>
                                      </p:cBhvr>
                                      <p:to>
                                        <p:strVal val="visible"/>
                                      </p:to>
                                    </p:set>
                                    <p:animEffect transition="in" filter="blinds(horizontal)">
                                      <p:cBhvr>
                                        <p:cTn id="27" dur="500"/>
                                        <p:tgtEl>
                                          <p:inkTgt spid="_x0000_s53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Unlink</a:t>
            </a:r>
            <a:endParaRPr lang="en-US" dirty="0"/>
          </a:p>
        </p:txBody>
      </p:sp>
      <p:sp>
        <p:nvSpPr>
          <p:cNvPr id="4" name="Slide Number Placeholder 3"/>
          <p:cNvSpPr>
            <a:spLocks noGrp="1"/>
          </p:cNvSpPr>
          <p:nvPr>
            <p:ph type="sldNum" sz="quarter" idx="12"/>
          </p:nvPr>
        </p:nvSpPr>
        <p:spPr/>
        <p:txBody>
          <a:bodyPr/>
          <a:lstStyle/>
          <a:p>
            <a:fld id="{67B0750F-618B-49D7-83E4-FE16A054CA3B}" type="slidenum">
              <a:rPr lang="en-US" smtClean="0"/>
              <a:pPr/>
              <a:t>27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inkTgt spid="_x0000_s65548"/>
                                        </p:tgtEl>
                                        <p:attrNameLst>
                                          <p:attrName>style.visibility</p:attrName>
                                        </p:attrNameLst>
                                      </p:cBhvr>
                                      <p:to>
                                        <p:strVal val="visible"/>
                                      </p:to>
                                    </p:set>
                                    <p:animEffect transition="in" filter="blinds(horizontal)">
                                      <p:cBhvr>
                                        <p:cTn id="7" dur="500"/>
                                        <p:tgtEl>
                                          <p:inkTgt spid="_x0000_s65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Unlink</a:t>
            </a:r>
            <a:endParaRPr lang="en-US" dirty="0"/>
          </a:p>
        </p:txBody>
      </p:sp>
      <p:sp>
        <p:nvSpPr>
          <p:cNvPr id="3" name="Slide Number Placeholder 2"/>
          <p:cNvSpPr>
            <a:spLocks noGrp="1"/>
          </p:cNvSpPr>
          <p:nvPr>
            <p:ph type="sldNum" sz="quarter" idx="12"/>
          </p:nvPr>
        </p:nvSpPr>
        <p:spPr/>
        <p:txBody>
          <a:bodyPr/>
          <a:lstStyle/>
          <a:p>
            <a:fld id="{67B0750F-618B-49D7-83E4-FE16A054CA3B}" type="slidenum">
              <a:rPr lang="en-US" smtClean="0"/>
              <a:pPr/>
              <a:t>28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inkTgt spid="_x0000_s54274"/>
                                        </p:tgtEl>
                                        <p:attrNameLst>
                                          <p:attrName>style.visibility</p:attrName>
                                        </p:attrNameLst>
                                      </p:cBhvr>
                                      <p:to>
                                        <p:strVal val="visible"/>
                                      </p:to>
                                    </p:set>
                                    <p:animEffect transition="in" filter="blinds(horizontal)">
                                      <p:cBhvr>
                                        <p:cTn id="7" dur="500"/>
                                        <p:tgtEl>
                                          <p:inkTgt spid="_x0000_s542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inkTgt spid="_x0000_s54275"/>
                                        </p:tgtEl>
                                        <p:attrNameLst>
                                          <p:attrName>style.visibility</p:attrName>
                                        </p:attrNameLst>
                                      </p:cBhvr>
                                      <p:to>
                                        <p:strVal val="visible"/>
                                      </p:to>
                                    </p:set>
                                    <p:animEffect transition="in" filter="blinds(horizontal)">
                                      <p:cBhvr>
                                        <p:cTn id="12" dur="500"/>
                                        <p:tgtEl>
                                          <p:inkTgt spid="_x0000_s5427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inkTgt spid="_x0000_s54326"/>
                                        </p:tgtEl>
                                        <p:attrNameLst>
                                          <p:attrName>style.visibility</p:attrName>
                                        </p:attrNameLst>
                                      </p:cBhvr>
                                      <p:to>
                                        <p:strVal val="visible"/>
                                      </p:to>
                                    </p:set>
                                    <p:animEffect transition="in" filter="blinds(horizontal)">
                                      <p:cBhvr>
                                        <p:cTn id="17" dur="500"/>
                                        <p:tgtEl>
                                          <p:inkTgt spid="_x0000_s543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inkTgt spid="_x0000_s54319"/>
                                        </p:tgtEl>
                                        <p:attrNameLst>
                                          <p:attrName>style.visibility</p:attrName>
                                        </p:attrNameLst>
                                      </p:cBhvr>
                                      <p:to>
                                        <p:strVal val="visible"/>
                                      </p:to>
                                    </p:set>
                                    <p:animEffect transition="in" filter="blinds(horizontal)">
                                      <p:cBhvr>
                                        <p:cTn id="22" dur="500"/>
                                        <p:tgtEl>
                                          <p:inkTgt spid="_x0000_s543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inkTgt spid="_x0000_s54325"/>
                                        </p:tgtEl>
                                        <p:attrNameLst>
                                          <p:attrName>style.visibility</p:attrName>
                                        </p:attrNameLst>
                                      </p:cBhvr>
                                      <p:to>
                                        <p:strVal val="visible"/>
                                      </p:to>
                                    </p:set>
                                    <p:animEffect transition="in" filter="blinds(horizontal)">
                                      <p:cBhvr>
                                        <p:cTn id="27" dur="500"/>
                                        <p:tgtEl>
                                          <p:inkTgt spid="_x0000_s54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Trefoil</a:t>
            </a:r>
            <a:endParaRPr lang="en-US" dirty="0"/>
          </a:p>
        </p:txBody>
      </p:sp>
      <p:sp>
        <p:nvSpPr>
          <p:cNvPr id="3" name="Slide Number Placeholder 2"/>
          <p:cNvSpPr>
            <a:spLocks noGrp="1"/>
          </p:cNvSpPr>
          <p:nvPr>
            <p:ph type="sldNum" sz="quarter" idx="12"/>
          </p:nvPr>
        </p:nvSpPr>
        <p:spPr/>
        <p:txBody>
          <a:bodyPr/>
          <a:lstStyle/>
          <a:p>
            <a:fld id="{67B0750F-618B-49D7-83E4-FE16A054CA3B}" type="slidenum">
              <a:rPr lang="en-US" smtClean="0"/>
              <a:pPr/>
              <a:t>29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inkTgt spid="_x0000_s55364"/>
                                        </p:tgtEl>
                                        <p:attrNameLst>
                                          <p:attrName>style.visibility</p:attrName>
                                        </p:attrNameLst>
                                      </p:cBhvr>
                                      <p:to>
                                        <p:strVal val="visible"/>
                                      </p:to>
                                    </p:set>
                                    <p:animEffect transition="in" filter="blinds(horizontal)">
                                      <p:cBhvr>
                                        <p:cTn id="7" dur="500"/>
                                        <p:tgtEl>
                                          <p:inkTgt spid="_x0000_s553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inkTgt spid="_x0000_s55367"/>
                                        </p:tgtEl>
                                        <p:attrNameLst>
                                          <p:attrName>style.visibility</p:attrName>
                                        </p:attrNameLst>
                                      </p:cBhvr>
                                      <p:to>
                                        <p:strVal val="visible"/>
                                      </p:to>
                                    </p:set>
                                    <p:animEffect transition="in" filter="blinds(horizontal)">
                                      <p:cBhvr>
                                        <p:cTn id="12" dur="500"/>
                                        <p:tgtEl>
                                          <p:inkTgt spid="_x0000_s5536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inkTgt spid="_x0000_s55370"/>
                                        </p:tgtEl>
                                        <p:attrNameLst>
                                          <p:attrName>style.visibility</p:attrName>
                                        </p:attrNameLst>
                                      </p:cBhvr>
                                      <p:to>
                                        <p:strVal val="visible"/>
                                      </p:to>
                                    </p:set>
                                    <p:animEffect transition="in" filter="blinds(horizontal)">
                                      <p:cBhvr>
                                        <p:cTn id="17" dur="500"/>
                                        <p:tgtEl>
                                          <p:inkTgt spid="_x0000_s5537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inkTgt spid="_x0000_s55363"/>
                                        </p:tgtEl>
                                        <p:attrNameLst>
                                          <p:attrName>style.visibility</p:attrName>
                                        </p:attrNameLst>
                                      </p:cBhvr>
                                      <p:to>
                                        <p:strVal val="visible"/>
                                      </p:to>
                                    </p:set>
                                    <p:animEffect transition="in" filter="blinds(horizontal)">
                                      <p:cBhvr>
                                        <p:cTn id="22" dur="500"/>
                                        <p:tgtEl>
                                          <p:inkTgt spid="_x0000_s5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Gordian Knot</a:t>
            </a:r>
            <a:endParaRPr lang="en-US" dirty="0"/>
          </a:p>
        </p:txBody>
      </p:sp>
      <p:pic>
        <p:nvPicPr>
          <p:cNvPr id="4" name="Content Placeholder 3" descr="GordianKnot.jpg"/>
          <p:cNvPicPr>
            <a:picLocks noGrp="1" noChangeAspect="1"/>
          </p:cNvPicPr>
          <p:nvPr>
            <p:ph idx="1"/>
          </p:nvPr>
        </p:nvPicPr>
        <p:blipFill>
          <a:blip r:embed="rId3" cstate="print"/>
          <a:stretch>
            <a:fillRect/>
          </a:stretch>
        </p:blipFill>
        <p:spPr>
          <a:xfrm>
            <a:off x="762000" y="1981200"/>
            <a:ext cx="3556000" cy="3924300"/>
          </a:xfrm>
        </p:spPr>
      </p:pic>
      <p:sp>
        <p:nvSpPr>
          <p:cNvPr id="6" name="TextBox 5"/>
          <p:cNvSpPr txBox="1"/>
          <p:nvPr/>
        </p:nvSpPr>
        <p:spPr>
          <a:xfrm>
            <a:off x="4648200" y="1981200"/>
            <a:ext cx="4114800" cy="4278094"/>
          </a:xfrm>
          <a:prstGeom prst="rect">
            <a:avLst/>
          </a:prstGeom>
          <a:noFill/>
        </p:spPr>
        <p:txBody>
          <a:bodyPr wrap="square" rtlCol="0">
            <a:spAutoFit/>
          </a:bodyPr>
          <a:lstStyle/>
          <a:p>
            <a:r>
              <a:rPr lang="en-US" sz="2000" dirty="0" smtClean="0"/>
              <a:t>“… Seeing </a:t>
            </a:r>
            <a:r>
              <a:rPr lang="en-US" sz="2000" dirty="0" err="1" smtClean="0"/>
              <a:t>Gordius</a:t>
            </a:r>
            <a:r>
              <a:rPr lang="en-US" sz="2000" dirty="0" smtClean="0"/>
              <a:t>, therefore, the people made him king. In gratitude, </a:t>
            </a:r>
            <a:r>
              <a:rPr lang="en-US" sz="2000" dirty="0" err="1" smtClean="0"/>
              <a:t>Gordius</a:t>
            </a:r>
            <a:r>
              <a:rPr lang="en-US" sz="2000" dirty="0" smtClean="0"/>
              <a:t> dedicated his ox cart to Zeus, tying it up with a highly intricate knot - - the Gordian knot. Another oracle -- or maybe the same one, the legend is not specific, but oracles are plentiful in Greek mythology -- foretold that </a:t>
            </a:r>
            <a:r>
              <a:rPr lang="en-US" sz="2000" dirty="0" smtClean="0">
                <a:solidFill>
                  <a:srgbClr val="C00000"/>
                </a:solidFill>
              </a:rPr>
              <a:t>the person who untied the knot would rule all of Asia</a:t>
            </a:r>
            <a:r>
              <a:rPr lang="en-US" sz="2000" dirty="0" smtClean="0"/>
              <a:t>.”</a:t>
            </a:r>
          </a:p>
          <a:p>
            <a:endParaRPr lang="en-US" dirty="0" smtClean="0"/>
          </a:p>
          <a:p>
            <a:r>
              <a:rPr lang="en-US" dirty="0" smtClean="0"/>
              <a:t>From “</a:t>
            </a:r>
            <a:r>
              <a:rPr lang="en-US" b="1" dirty="0" smtClean="0"/>
              <a:t>Untying the Gordian Knot</a:t>
            </a:r>
            <a:r>
              <a:rPr lang="en-US" dirty="0" smtClean="0"/>
              <a:t>” by Keith Devlin </a:t>
            </a:r>
          </a:p>
          <a:p>
            <a:r>
              <a:rPr lang="en-US" dirty="0" smtClean="0">
                <a:hlinkClick r:id="rId4"/>
              </a:rPr>
              <a:t>(www.maa.org/devlin/devlin_9_01.html</a:t>
            </a:r>
            <a:r>
              <a:rPr lang="en-US" dirty="0" smtClean="0"/>
              <a:t>)</a:t>
            </a:r>
            <a:endParaRPr lang="en-US" dirty="0"/>
          </a:p>
        </p:txBody>
      </p:sp>
      <p:sp>
        <p:nvSpPr>
          <p:cNvPr id="5" name="Slide Number Placeholder 4"/>
          <p:cNvSpPr>
            <a:spLocks noGrp="1"/>
          </p:cNvSpPr>
          <p:nvPr>
            <p:ph type="sldNum" sz="quarter" idx="12"/>
          </p:nvPr>
        </p:nvSpPr>
        <p:spPr/>
        <p:txBody>
          <a:bodyPr/>
          <a:lstStyle/>
          <a:p>
            <a:fld id="{67B0750F-618B-49D7-83E4-FE16A054CA3B}"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Vaughan Jones</a:t>
            </a:r>
            <a:endParaRPr lang="en-US" dirty="0"/>
          </a:p>
        </p:txBody>
      </p:sp>
      <p:pic>
        <p:nvPicPr>
          <p:cNvPr id="7" name="Content Placeholder 6" descr="vj6.jpg"/>
          <p:cNvPicPr>
            <a:picLocks noGrp="1" noChangeAspect="1"/>
          </p:cNvPicPr>
          <p:nvPr>
            <p:ph idx="1"/>
          </p:nvPr>
        </p:nvPicPr>
        <p:blipFill>
          <a:blip r:embed="rId3" cstate="print"/>
          <a:stretch>
            <a:fillRect/>
          </a:stretch>
        </p:blipFill>
        <p:spPr>
          <a:xfrm>
            <a:off x="381000" y="1752600"/>
            <a:ext cx="4106216" cy="4343399"/>
          </a:xfrm>
        </p:spPr>
      </p:pic>
      <p:sp>
        <p:nvSpPr>
          <p:cNvPr id="9" name="TextBox 8"/>
          <p:cNvSpPr txBox="1"/>
          <p:nvPr/>
        </p:nvSpPr>
        <p:spPr>
          <a:xfrm>
            <a:off x="4724400" y="1905000"/>
            <a:ext cx="4267200" cy="4031873"/>
          </a:xfrm>
          <a:prstGeom prst="rect">
            <a:avLst/>
          </a:prstGeom>
          <a:noFill/>
        </p:spPr>
        <p:txBody>
          <a:bodyPr wrap="square" rtlCol="0">
            <a:spAutoFit/>
          </a:bodyPr>
          <a:lstStyle/>
          <a:p>
            <a:r>
              <a:rPr lang="en-US" sz="3200" dirty="0" smtClean="0"/>
              <a:t>Fields Medal in 1990</a:t>
            </a:r>
          </a:p>
          <a:p>
            <a:r>
              <a:rPr lang="en-US" sz="3200" dirty="0" smtClean="0"/>
              <a:t>“</a:t>
            </a:r>
            <a:r>
              <a:rPr lang="en-US" sz="3200" i="1" dirty="0" smtClean="0"/>
              <a:t>A polynomial invariant for knots via von Neumann algebras.”</a:t>
            </a:r>
          </a:p>
          <a:p>
            <a:endParaRPr lang="en-US" sz="3200" i="1" dirty="0" smtClean="0"/>
          </a:p>
          <a:p>
            <a:r>
              <a:rPr lang="en-US" sz="3200" i="1" dirty="0" smtClean="0"/>
              <a:t>In </a:t>
            </a:r>
            <a:r>
              <a:rPr lang="en-US" sz="3200" dirty="0" smtClean="0"/>
              <a:t>Bull. Amer. Math. Soc. (N.S.) Volume 12, Number 1 (1985), </a:t>
            </a:r>
            <a:endParaRPr lang="en-US" sz="3200" dirty="0"/>
          </a:p>
        </p:txBody>
      </p:sp>
      <p:sp>
        <p:nvSpPr>
          <p:cNvPr id="10" name="Slide Number Placeholder 9"/>
          <p:cNvSpPr>
            <a:spLocks noGrp="1"/>
          </p:cNvSpPr>
          <p:nvPr>
            <p:ph type="sldNum" sz="quarter" idx="12"/>
          </p:nvPr>
        </p:nvSpPr>
        <p:spPr/>
        <p:txBody>
          <a:bodyPr/>
          <a:lstStyle/>
          <a:p>
            <a:fld id="{67B0750F-618B-49D7-83E4-FE16A054CA3B}"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Kauffman Bracket</a:t>
            </a:r>
            <a:endParaRPr lang="en-US" dirty="0"/>
          </a:p>
        </p:txBody>
      </p:sp>
      <p:sp>
        <p:nvSpPr>
          <p:cNvPr id="3" name="Slide Number Placeholder 2"/>
          <p:cNvSpPr>
            <a:spLocks noGrp="1"/>
          </p:cNvSpPr>
          <p:nvPr>
            <p:ph type="sldNum" sz="quarter" idx="12"/>
          </p:nvPr>
        </p:nvSpPr>
        <p:spPr/>
        <p:txBody>
          <a:bodyPr/>
          <a:lstStyle/>
          <a:p>
            <a:fld id="{67B0750F-618B-49D7-83E4-FE16A054CA3B}" type="slidenum">
              <a:rPr lang="en-US" smtClean="0"/>
              <a:pPr/>
              <a:t>31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inkTgt spid="_x0000_s56365"/>
                                        </p:tgtEl>
                                        <p:attrNameLst>
                                          <p:attrName>style.visibility</p:attrName>
                                        </p:attrNameLst>
                                      </p:cBhvr>
                                      <p:to>
                                        <p:strVal val="visible"/>
                                      </p:to>
                                    </p:set>
                                    <p:animEffect transition="in" filter="blinds(horizontal)">
                                      <p:cBhvr>
                                        <p:cTn id="7" dur="500"/>
                                        <p:tgtEl>
                                          <p:inkTgt spid="_x0000_s563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inkTgt spid="_x0000_s56417"/>
                                        </p:tgtEl>
                                        <p:attrNameLst>
                                          <p:attrName>style.visibility</p:attrName>
                                        </p:attrNameLst>
                                      </p:cBhvr>
                                      <p:to>
                                        <p:strVal val="visible"/>
                                      </p:to>
                                    </p:set>
                                    <p:animEffect transition="in" filter="blinds(horizontal)">
                                      <p:cBhvr>
                                        <p:cTn id="12" dur="500"/>
                                        <p:tgtEl>
                                          <p:inkTgt spid="_x0000_s564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inkTgt spid="_x0000_s56384"/>
                                        </p:tgtEl>
                                        <p:attrNameLst>
                                          <p:attrName>style.visibility</p:attrName>
                                        </p:attrNameLst>
                                      </p:cBhvr>
                                      <p:to>
                                        <p:strVal val="visible"/>
                                      </p:to>
                                    </p:set>
                                    <p:animEffect transition="in" filter="blinds(horizontal)">
                                      <p:cBhvr>
                                        <p:cTn id="17" dur="500"/>
                                        <p:tgtEl>
                                          <p:inkTgt spid="_x0000_s563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inkTgt spid="_x0000_s56412"/>
                                        </p:tgtEl>
                                        <p:attrNameLst>
                                          <p:attrName>style.visibility</p:attrName>
                                        </p:attrNameLst>
                                      </p:cBhvr>
                                      <p:to>
                                        <p:strVal val="visible"/>
                                      </p:to>
                                    </p:set>
                                    <p:animEffect transition="in" filter="blinds(horizontal)">
                                      <p:cBhvr>
                                        <p:cTn id="22" dur="500"/>
                                        <p:tgtEl>
                                          <p:inkTgt spid="_x0000_s56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Kauffman Bracket - example</a:t>
            </a:r>
            <a:endParaRPr lang="en-US" dirty="0"/>
          </a:p>
        </p:txBody>
      </p:sp>
      <p:sp>
        <p:nvSpPr>
          <p:cNvPr id="3" name="Slide Number Placeholder 2"/>
          <p:cNvSpPr>
            <a:spLocks noGrp="1"/>
          </p:cNvSpPr>
          <p:nvPr>
            <p:ph type="sldNum" sz="quarter" idx="12"/>
          </p:nvPr>
        </p:nvSpPr>
        <p:spPr/>
        <p:txBody>
          <a:bodyPr/>
          <a:lstStyle/>
          <a:p>
            <a:fld id="{67B0750F-618B-49D7-83E4-FE16A054CA3B}" type="slidenum">
              <a:rPr lang="en-US" smtClean="0"/>
              <a:pPr/>
              <a:t>32</a:t>
            </a:fld>
            <a:endParaRPr lang="en-US" dirty="0"/>
          </a:p>
        </p:txBody>
      </p:sp>
      <p:sp>
        <p:nvSpPr>
          <p:cNvPr id="4" name="Rectangle 3"/>
          <p:cNvSpPr/>
          <p:nvPr/>
        </p:nvSpPr>
        <p:spPr>
          <a:xfrm>
            <a:off x="228600" y="1524000"/>
            <a:ext cx="8686800" cy="1295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inkTgt spid="_x0000_s59461"/>
                                        </p:tgtEl>
                                        <p:attrNameLst>
                                          <p:attrName>style.visibility</p:attrName>
                                        </p:attrNameLst>
                                      </p:cBhvr>
                                      <p:to>
                                        <p:strVal val="visible"/>
                                      </p:to>
                                    </p:set>
                                    <p:animEffect transition="in" filter="blinds(horizontal)">
                                      <p:cBhvr>
                                        <p:cTn id="7" dur="500"/>
                                        <p:tgtEl>
                                          <p:inkTgt spid="_x0000_s5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Jones Polynomial</a:t>
            </a:r>
            <a:endParaRPr lang="en-US" dirty="0"/>
          </a:p>
        </p:txBody>
      </p:sp>
      <p:sp>
        <p:nvSpPr>
          <p:cNvPr id="3" name="Slide Number Placeholder 2"/>
          <p:cNvSpPr>
            <a:spLocks noGrp="1"/>
          </p:cNvSpPr>
          <p:nvPr>
            <p:ph type="sldNum" sz="quarter" idx="12"/>
          </p:nvPr>
        </p:nvSpPr>
        <p:spPr/>
        <p:txBody>
          <a:bodyPr/>
          <a:lstStyle/>
          <a:p>
            <a:fld id="{67B0750F-618B-49D7-83E4-FE16A054CA3B}" type="slidenum">
              <a:rPr lang="en-US" smtClean="0"/>
              <a:pPr/>
              <a:t>33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inkTgt spid="_x0000_s61543"/>
                                        </p:tgtEl>
                                        <p:attrNameLst>
                                          <p:attrName>style.visibility</p:attrName>
                                        </p:attrNameLst>
                                      </p:cBhvr>
                                      <p:to>
                                        <p:strVal val="visible"/>
                                      </p:to>
                                    </p:set>
                                    <p:animEffect transition="in" filter="blinds(horizontal)">
                                      <p:cBhvr>
                                        <p:cTn id="7" dur="500"/>
                                        <p:tgtEl>
                                          <p:inkTgt spid="_x0000_s615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inkTgt spid="_x0000_s61500"/>
                                        </p:tgtEl>
                                        <p:attrNameLst>
                                          <p:attrName>style.visibility</p:attrName>
                                        </p:attrNameLst>
                                      </p:cBhvr>
                                      <p:to>
                                        <p:strVal val="visible"/>
                                      </p:to>
                                    </p:set>
                                    <p:animEffect transition="in" filter="blinds(horizontal)">
                                      <p:cBhvr>
                                        <p:cTn id="12" dur="500"/>
                                        <p:tgtEl>
                                          <p:inkTgt spid="_x0000_s6150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inkTgt spid="_x0000_s61526"/>
                                        </p:tgtEl>
                                        <p:attrNameLst>
                                          <p:attrName>style.visibility</p:attrName>
                                        </p:attrNameLst>
                                      </p:cBhvr>
                                      <p:to>
                                        <p:strVal val="visible"/>
                                      </p:to>
                                    </p:set>
                                    <p:animEffect transition="in" filter="blinds(horizontal)">
                                      <p:cBhvr>
                                        <p:cTn id="17" dur="500"/>
                                        <p:tgtEl>
                                          <p:inkTgt spid="_x0000_s615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inkTgt spid="_x0000_s61510"/>
                                        </p:tgtEl>
                                        <p:attrNameLst>
                                          <p:attrName>style.visibility</p:attrName>
                                        </p:attrNameLst>
                                      </p:cBhvr>
                                      <p:to>
                                        <p:strVal val="visible"/>
                                      </p:to>
                                    </p:set>
                                    <p:animEffect transition="in" filter="blinds(horizontal)">
                                      <p:cBhvr>
                                        <p:cTn id="22" dur="500"/>
                                        <p:tgtEl>
                                          <p:inkTgt spid="_x0000_s615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inkTgt spid="_x0000_s61509"/>
                                        </p:tgtEl>
                                        <p:attrNameLst>
                                          <p:attrName>style.visibility</p:attrName>
                                        </p:attrNameLst>
                                      </p:cBhvr>
                                      <p:to>
                                        <p:strVal val="visible"/>
                                      </p:to>
                                    </p:set>
                                    <p:animEffect transition="in" filter="blinds(horizontal)">
                                      <p:cBhvr>
                                        <p:cTn id="27" dur="500"/>
                                        <p:tgtEl>
                                          <p:inkTgt spid="_x0000_s6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Kauffman Bracket – R2</a:t>
            </a:r>
            <a:endParaRPr lang="en-US" dirty="0"/>
          </a:p>
        </p:txBody>
      </p:sp>
      <p:sp>
        <p:nvSpPr>
          <p:cNvPr id="3" name="Slide Number Placeholder 2"/>
          <p:cNvSpPr>
            <a:spLocks noGrp="1"/>
          </p:cNvSpPr>
          <p:nvPr>
            <p:ph type="sldNum" sz="quarter" idx="12"/>
          </p:nvPr>
        </p:nvSpPr>
        <p:spPr/>
        <p:txBody>
          <a:bodyPr/>
          <a:lstStyle/>
          <a:p>
            <a:fld id="{67B0750F-618B-49D7-83E4-FE16A054CA3B}" type="slidenum">
              <a:rPr lang="en-US" smtClean="0"/>
              <a:pPr/>
              <a:t>34</a:t>
            </a:fld>
            <a:endParaRPr lang="en-US" dirty="0"/>
          </a:p>
        </p:txBody>
      </p:sp>
      <p:sp>
        <p:nvSpPr>
          <p:cNvPr id="4" name="Rectangle 3"/>
          <p:cNvSpPr/>
          <p:nvPr/>
        </p:nvSpPr>
        <p:spPr>
          <a:xfrm>
            <a:off x="228600" y="1524000"/>
            <a:ext cx="86868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inkTgt spid="_x0000_s60439"/>
                                        </p:tgtEl>
                                        <p:attrNameLst>
                                          <p:attrName>style.visibility</p:attrName>
                                        </p:attrNameLst>
                                      </p:cBhvr>
                                      <p:to>
                                        <p:strVal val="visible"/>
                                      </p:to>
                                    </p:set>
                                    <p:animEffect transition="in" filter="blinds(horizontal)">
                                      <p:cBhvr>
                                        <p:cTn id="7" dur="500"/>
                                        <p:tgtEl>
                                          <p:inkTgt spid="_x0000_s604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inkTgt spid="_x0000_s60445"/>
                                        </p:tgtEl>
                                        <p:attrNameLst>
                                          <p:attrName>style.visibility</p:attrName>
                                        </p:attrNameLst>
                                      </p:cBhvr>
                                      <p:to>
                                        <p:strVal val="visible"/>
                                      </p:to>
                                    </p:set>
                                    <p:animEffect transition="in" filter="blinds(horizontal)">
                                      <p:cBhvr>
                                        <p:cTn id="12" dur="500"/>
                                        <p:tgtEl>
                                          <p:inkTgt spid="_x0000_s604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inkTgt spid="_x0000_s60467"/>
                                        </p:tgtEl>
                                        <p:attrNameLst>
                                          <p:attrName>style.visibility</p:attrName>
                                        </p:attrNameLst>
                                      </p:cBhvr>
                                      <p:to>
                                        <p:strVal val="visible"/>
                                      </p:to>
                                    </p:set>
                                    <p:animEffect transition="in" filter="blinds(horizontal)">
                                      <p:cBhvr>
                                        <p:cTn id="17" dur="500"/>
                                        <p:tgtEl>
                                          <p:inkTgt spid="_x0000_s6046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inkTgt spid="_x0000_s60468"/>
                                        </p:tgtEl>
                                        <p:attrNameLst>
                                          <p:attrName>style.visibility</p:attrName>
                                        </p:attrNameLst>
                                      </p:cBhvr>
                                      <p:to>
                                        <p:strVal val="visible"/>
                                      </p:to>
                                    </p:set>
                                    <p:animEffect transition="in" filter="blinds(horizontal)">
                                      <p:cBhvr>
                                        <p:cTn id="22" dur="500"/>
                                        <p:tgtEl>
                                          <p:inkTgt spid="_x0000_s6046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inkTgt spid="_x0000_s60438"/>
                                        </p:tgtEl>
                                        <p:attrNameLst>
                                          <p:attrName>style.visibility</p:attrName>
                                        </p:attrNameLst>
                                      </p:cBhvr>
                                      <p:to>
                                        <p:strVal val="visible"/>
                                      </p:to>
                                    </p:set>
                                    <p:animEffect transition="in" filter="blinds(horizontal)">
                                      <p:cBhvr>
                                        <p:cTn id="27" dur="500"/>
                                        <p:tgtEl>
                                          <p:inkTgt spid="_x0000_s60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Jones Polynomial – R2</a:t>
            </a:r>
            <a:endParaRPr lang="en-US" dirty="0"/>
          </a:p>
        </p:txBody>
      </p:sp>
      <p:sp>
        <p:nvSpPr>
          <p:cNvPr id="3" name="Slide Number Placeholder 2"/>
          <p:cNvSpPr>
            <a:spLocks noGrp="1"/>
          </p:cNvSpPr>
          <p:nvPr>
            <p:ph type="sldNum" sz="quarter" idx="12"/>
          </p:nvPr>
        </p:nvSpPr>
        <p:spPr/>
        <p:txBody>
          <a:bodyPr/>
          <a:lstStyle/>
          <a:p>
            <a:fld id="{67B0750F-618B-49D7-83E4-FE16A054CA3B}" type="slidenum">
              <a:rPr lang="en-US" smtClean="0"/>
              <a:pPr/>
              <a:t>35</a:t>
            </a:fld>
            <a:endParaRPr lang="en-US" dirty="0"/>
          </a:p>
        </p:txBody>
      </p:sp>
      <p:sp>
        <p:nvSpPr>
          <p:cNvPr id="4" name="Rectangle 3"/>
          <p:cNvSpPr/>
          <p:nvPr/>
        </p:nvSpPr>
        <p:spPr>
          <a:xfrm>
            <a:off x="228600" y="1524000"/>
            <a:ext cx="8686800" cy="1295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inkTgt spid="_x0000_s62499"/>
                                        </p:tgtEl>
                                        <p:attrNameLst>
                                          <p:attrName>style.visibility</p:attrName>
                                        </p:attrNameLst>
                                      </p:cBhvr>
                                      <p:to>
                                        <p:strVal val="visible"/>
                                      </p:to>
                                    </p:set>
                                    <p:animEffect transition="in" filter="blinds(horizontal)">
                                      <p:cBhvr>
                                        <p:cTn id="7" dur="500"/>
                                        <p:tgtEl>
                                          <p:inkTgt spid="_x0000_s6249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inkTgt spid="_x0000_s62537"/>
                                        </p:tgtEl>
                                        <p:attrNameLst>
                                          <p:attrName>style.visibility</p:attrName>
                                        </p:attrNameLst>
                                      </p:cBhvr>
                                      <p:to>
                                        <p:strVal val="visible"/>
                                      </p:to>
                                    </p:set>
                                    <p:animEffect transition="in" filter="blinds(horizontal)">
                                      <p:cBhvr>
                                        <p:cTn id="12" dur="500"/>
                                        <p:tgtEl>
                                          <p:inkTgt spid="_x0000_s625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inkTgt spid="_x0000_s62552"/>
                                        </p:tgtEl>
                                        <p:attrNameLst>
                                          <p:attrName>style.visibility</p:attrName>
                                        </p:attrNameLst>
                                      </p:cBhvr>
                                      <p:to>
                                        <p:strVal val="visible"/>
                                      </p:to>
                                    </p:set>
                                    <p:animEffect transition="in" filter="blinds(horizontal)">
                                      <p:cBhvr>
                                        <p:cTn id="17" dur="500"/>
                                        <p:tgtEl>
                                          <p:inkTgt spid="_x0000_s625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inkTgt spid="_x0000_s62556"/>
                                        </p:tgtEl>
                                        <p:attrNameLst>
                                          <p:attrName>style.visibility</p:attrName>
                                        </p:attrNameLst>
                                      </p:cBhvr>
                                      <p:to>
                                        <p:strVal val="visible"/>
                                      </p:to>
                                    </p:set>
                                    <p:animEffect transition="in" filter="blinds(horizontal)">
                                      <p:cBhvr>
                                        <p:cTn id="22" dur="500"/>
                                        <p:tgtEl>
                                          <p:inkTgt spid="_x0000_s62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Trefoil</a:t>
            </a:r>
            <a:endParaRPr lang="en-US" dirty="0"/>
          </a:p>
        </p:txBody>
      </p:sp>
      <p:sp>
        <p:nvSpPr>
          <p:cNvPr id="3" name="Slide Number Placeholder 2"/>
          <p:cNvSpPr>
            <a:spLocks noGrp="1"/>
          </p:cNvSpPr>
          <p:nvPr>
            <p:ph type="sldNum" sz="quarter" idx="12"/>
          </p:nvPr>
        </p:nvSpPr>
        <p:spPr/>
        <p:txBody>
          <a:bodyPr/>
          <a:lstStyle/>
          <a:p>
            <a:fld id="{67B0750F-618B-49D7-83E4-FE16A054CA3B}" type="slidenum">
              <a:rPr lang="en-US" smtClean="0"/>
              <a:pPr/>
              <a:t>36</a:t>
            </a:fld>
            <a:endParaRPr lang="en-US" dirty="0"/>
          </a:p>
        </p:txBody>
      </p:sp>
      <p:sp>
        <p:nvSpPr>
          <p:cNvPr id="4" name="Rectangle 3"/>
          <p:cNvSpPr/>
          <p:nvPr/>
        </p:nvSpPr>
        <p:spPr>
          <a:xfrm>
            <a:off x="228600" y="1524000"/>
            <a:ext cx="3581400" cy="83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jpg"/>
          <p:cNvPicPr>
            <a:picLocks noGrp="1" noChangeAspect="1"/>
          </p:cNvPicPr>
          <p:nvPr>
            <p:ph idx="1"/>
          </p:nvPr>
        </p:nvPicPr>
        <p:blipFill>
          <a:blip r:embed="rId3" cstate="print"/>
          <a:stretch>
            <a:fillRect/>
          </a:stretch>
        </p:blipFill>
        <p:spPr>
          <a:xfrm>
            <a:off x="0" y="0"/>
            <a:ext cx="9102437" cy="5562600"/>
          </a:xfrm>
        </p:spPr>
      </p:pic>
      <p:sp>
        <p:nvSpPr>
          <p:cNvPr id="3" name="TextBox 2"/>
          <p:cNvSpPr txBox="1"/>
          <p:nvPr/>
        </p:nvSpPr>
        <p:spPr>
          <a:xfrm>
            <a:off x="685800" y="5867400"/>
            <a:ext cx="7784952" cy="646331"/>
          </a:xfrm>
          <a:prstGeom prst="rect">
            <a:avLst/>
          </a:prstGeom>
          <a:noFill/>
        </p:spPr>
        <p:txBody>
          <a:bodyPr wrap="none" rtlCol="0">
            <a:spAutoFit/>
          </a:bodyPr>
          <a:lstStyle/>
          <a:p>
            <a:r>
              <a:rPr lang="en-US" dirty="0" smtClean="0"/>
              <a:t>From: “</a:t>
            </a:r>
            <a:r>
              <a:rPr lang="en-US" i="1" dirty="0" smtClean="0"/>
              <a:t>On </a:t>
            </a:r>
            <a:r>
              <a:rPr lang="en-US" i="1" dirty="0" err="1" smtClean="0"/>
              <a:t>Khovanov's</a:t>
            </a:r>
            <a:r>
              <a:rPr lang="en-US" i="1" dirty="0" smtClean="0"/>
              <a:t> </a:t>
            </a:r>
            <a:r>
              <a:rPr lang="en-US" i="1" dirty="0" err="1" smtClean="0"/>
              <a:t>Categorification</a:t>
            </a:r>
            <a:r>
              <a:rPr lang="en-US" i="1" dirty="0" smtClean="0"/>
              <a:t> of the Jones Polynomial</a:t>
            </a:r>
            <a:r>
              <a:rPr lang="en-US" dirty="0" smtClean="0"/>
              <a:t> “, </a:t>
            </a:r>
            <a:r>
              <a:rPr lang="en-US" dirty="0" err="1" smtClean="0"/>
              <a:t>Dror</a:t>
            </a:r>
            <a:r>
              <a:rPr lang="en-US" dirty="0" smtClean="0"/>
              <a:t> Bar-</a:t>
            </a:r>
            <a:r>
              <a:rPr lang="en-US" dirty="0" err="1" smtClean="0"/>
              <a:t>Natan</a:t>
            </a:r>
            <a:r>
              <a:rPr lang="en-US" dirty="0" smtClean="0"/>
              <a:t>,</a:t>
            </a:r>
          </a:p>
          <a:p>
            <a:r>
              <a:rPr lang="en-US" dirty="0" smtClean="0"/>
              <a:t>Algebraic and Geometric Topology </a:t>
            </a:r>
            <a:r>
              <a:rPr lang="en-US" b="1" dirty="0" smtClean="0"/>
              <a:t>2-16</a:t>
            </a:r>
            <a:r>
              <a:rPr lang="en-US" dirty="0" smtClean="0"/>
              <a:t> (2002) 337-370 </a:t>
            </a:r>
            <a:endParaRPr lang="en-US" dirty="0"/>
          </a:p>
        </p:txBody>
      </p:sp>
      <p:sp>
        <p:nvSpPr>
          <p:cNvPr id="5" name="Slide Number Placeholder 4"/>
          <p:cNvSpPr>
            <a:spLocks noGrp="1"/>
          </p:cNvSpPr>
          <p:nvPr>
            <p:ph type="sldNum" sz="quarter" idx="12"/>
          </p:nvPr>
        </p:nvSpPr>
        <p:spPr/>
        <p:txBody>
          <a:bodyPr/>
          <a:lstStyle/>
          <a:p>
            <a:fld id="{67B0750F-618B-49D7-83E4-FE16A054CA3B}"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Question</a:t>
            </a:r>
            <a:endParaRPr lang="en-US" dirty="0"/>
          </a:p>
        </p:txBody>
      </p:sp>
      <p:sp>
        <p:nvSpPr>
          <p:cNvPr id="3" name="Content Placeholder 2"/>
          <p:cNvSpPr>
            <a:spLocks noGrp="1"/>
          </p:cNvSpPr>
          <p:nvPr>
            <p:ph idx="1"/>
          </p:nvPr>
        </p:nvSpPr>
        <p:spPr>
          <a:xfrm>
            <a:off x="457200" y="2057400"/>
            <a:ext cx="8229600" cy="3810000"/>
          </a:xfrm>
        </p:spPr>
        <p:txBody>
          <a:bodyPr>
            <a:normAutofit fontScale="47500" lnSpcReduction="20000"/>
          </a:bodyPr>
          <a:lstStyle/>
          <a:p>
            <a:pPr algn="ctr">
              <a:buNone/>
            </a:pPr>
            <a:r>
              <a:rPr lang="en-US" sz="10000" dirty="0" smtClean="0"/>
              <a:t>Is there a nontrivial knot with Jones polynomial equal to that of the unknot?</a:t>
            </a:r>
          </a:p>
          <a:p>
            <a:pPr algn="ctr">
              <a:buNone/>
            </a:pPr>
            <a:endParaRPr lang="en-US" sz="4000" dirty="0" smtClean="0"/>
          </a:p>
          <a:p>
            <a:pPr algn="ctr">
              <a:buNone/>
            </a:pPr>
            <a:endParaRPr lang="en-US" sz="4000" dirty="0" smtClean="0"/>
          </a:p>
          <a:p>
            <a:pPr>
              <a:buNone/>
            </a:pPr>
            <a:r>
              <a:rPr lang="en-US" sz="5100" dirty="0" smtClean="0"/>
              <a:t>It is known that there are nontrivial </a:t>
            </a:r>
            <a:r>
              <a:rPr lang="en-US" sz="5100" i="1" dirty="0" smtClean="0"/>
              <a:t>links</a:t>
            </a:r>
            <a:r>
              <a:rPr lang="en-US" sz="5100" dirty="0" smtClean="0"/>
              <a:t> with Jones polynomial equal to that of the corresponding unlinks by the work of </a:t>
            </a:r>
            <a:r>
              <a:rPr lang="en-US" sz="5100" dirty="0" err="1" smtClean="0"/>
              <a:t>Morwen</a:t>
            </a:r>
            <a:r>
              <a:rPr lang="en-US" sz="5100" dirty="0" smtClean="0"/>
              <a:t> </a:t>
            </a:r>
            <a:r>
              <a:rPr lang="en-US" sz="5100" dirty="0" err="1" smtClean="0"/>
              <a:t>Thistlethwaite</a:t>
            </a:r>
            <a:r>
              <a:rPr lang="en-US" sz="5100" dirty="0" smtClean="0"/>
              <a:t>.</a:t>
            </a:r>
          </a:p>
        </p:txBody>
      </p:sp>
      <p:sp>
        <p:nvSpPr>
          <p:cNvPr id="4" name="Slide Number Placeholder 3"/>
          <p:cNvSpPr>
            <a:spLocks noGrp="1"/>
          </p:cNvSpPr>
          <p:nvPr>
            <p:ph type="sldNum" sz="quarter" idx="12"/>
          </p:nvPr>
        </p:nvSpPr>
        <p:spPr/>
        <p:txBody>
          <a:bodyPr/>
          <a:lstStyle/>
          <a:p>
            <a:fld id="{67B0750F-618B-49D7-83E4-FE16A054CA3B}" type="slidenum">
              <a:rPr lang="en-US" smtClean="0"/>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a:xfrm>
            <a:off x="457200" y="2895600"/>
            <a:ext cx="8229600" cy="2057400"/>
          </a:xfrm>
        </p:spPr>
        <p:txBody>
          <a:bodyPr/>
          <a:lstStyle/>
          <a:p>
            <a:pPr>
              <a:buNone/>
            </a:pPr>
            <a:r>
              <a:rPr lang="en-US" dirty="0" smtClean="0"/>
              <a:t>The talk is available at:</a:t>
            </a:r>
          </a:p>
          <a:p>
            <a:pPr>
              <a:buNone/>
            </a:pPr>
            <a:endParaRPr lang="en-US" dirty="0" smtClean="0"/>
          </a:p>
          <a:p>
            <a:pPr algn="ctr">
              <a:buNone/>
            </a:pPr>
            <a:r>
              <a:rPr lang="en-US" dirty="0" smtClean="0"/>
              <a:t>http://www.cs.virginia.edu/nora</a:t>
            </a:r>
            <a:endParaRPr lang="en-US" dirty="0"/>
          </a:p>
        </p:txBody>
      </p:sp>
      <p:sp>
        <p:nvSpPr>
          <p:cNvPr id="4" name="Slide Number Placeholder 3"/>
          <p:cNvSpPr>
            <a:spLocks noGrp="1"/>
          </p:cNvSpPr>
          <p:nvPr>
            <p:ph type="sldNum" sz="quarter" idx="12"/>
          </p:nvPr>
        </p:nvSpPr>
        <p:spPr/>
        <p:txBody>
          <a:bodyPr/>
          <a:lstStyle/>
          <a:p>
            <a:fld id="{67B0750F-618B-49D7-83E4-FE16A054CA3B}" type="slidenum">
              <a:rPr lang="en-US" smtClean="0"/>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Solved!!!</a:t>
            </a:r>
            <a:endParaRPr lang="en-US" dirty="0"/>
          </a:p>
        </p:txBody>
      </p:sp>
      <p:pic>
        <p:nvPicPr>
          <p:cNvPr id="4" name="Content Placeholder 3" descr="Alexander_cuts_the_Gordian_Knot.jpg"/>
          <p:cNvPicPr>
            <a:picLocks noGrp="1" noChangeAspect="1"/>
          </p:cNvPicPr>
          <p:nvPr>
            <p:ph idx="1"/>
          </p:nvPr>
        </p:nvPicPr>
        <p:blipFill>
          <a:blip r:embed="rId3" cstate="print"/>
          <a:stretch>
            <a:fillRect/>
          </a:stretch>
        </p:blipFill>
        <p:spPr>
          <a:xfrm>
            <a:off x="1651883" y="1600200"/>
            <a:ext cx="5840233" cy="4525963"/>
          </a:xfrm>
        </p:spPr>
      </p:pic>
      <p:sp>
        <p:nvSpPr>
          <p:cNvPr id="5" name="TextBox 4"/>
          <p:cNvSpPr txBox="1"/>
          <p:nvPr/>
        </p:nvSpPr>
        <p:spPr>
          <a:xfrm>
            <a:off x="1219200" y="6211669"/>
            <a:ext cx="5889176" cy="646331"/>
          </a:xfrm>
          <a:prstGeom prst="rect">
            <a:avLst/>
          </a:prstGeom>
          <a:noFill/>
        </p:spPr>
        <p:txBody>
          <a:bodyPr wrap="none" rtlCol="0">
            <a:spAutoFit/>
          </a:bodyPr>
          <a:lstStyle/>
          <a:p>
            <a:r>
              <a:rPr lang="en-US" dirty="0" smtClean="0"/>
              <a:t>Alexander cuts the Gordian Knot, by Jean-Simon </a:t>
            </a:r>
            <a:r>
              <a:rPr lang="en-US" dirty="0" err="1" smtClean="0"/>
              <a:t>Berthélemy</a:t>
            </a:r>
            <a:r>
              <a:rPr lang="en-US" dirty="0" smtClean="0"/>
              <a:t> </a:t>
            </a:r>
          </a:p>
          <a:p>
            <a:endParaRPr lang="en-US" dirty="0"/>
          </a:p>
        </p:txBody>
      </p:sp>
      <p:sp>
        <p:nvSpPr>
          <p:cNvPr id="6" name="Slide Number Placeholder 5"/>
          <p:cNvSpPr>
            <a:spLocks noGrp="1"/>
          </p:cNvSpPr>
          <p:nvPr>
            <p:ph type="sldNum" sz="quarter" idx="12"/>
          </p:nvPr>
        </p:nvSpPr>
        <p:spPr/>
        <p:txBody>
          <a:bodyPr/>
          <a:lstStyle/>
          <a:p>
            <a:fld id="{67B0750F-618B-49D7-83E4-FE16A054CA3B}"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importantly</a:t>
            </a:r>
            <a:endParaRPr lang="en-US" dirty="0"/>
          </a:p>
        </p:txBody>
      </p:sp>
      <p:sp>
        <p:nvSpPr>
          <p:cNvPr id="3" name="Content Placeholder 2"/>
          <p:cNvSpPr>
            <a:spLocks noGrp="1"/>
          </p:cNvSpPr>
          <p:nvPr>
            <p:ph idx="1"/>
          </p:nvPr>
        </p:nvSpPr>
        <p:spPr>
          <a:xfrm>
            <a:off x="457200" y="1600200"/>
            <a:ext cx="4267200" cy="1752600"/>
          </a:xfrm>
        </p:spPr>
        <p:txBody>
          <a:bodyPr>
            <a:normAutofit/>
          </a:bodyPr>
          <a:lstStyle/>
          <a:p>
            <a:r>
              <a:rPr lang="en-US" dirty="0" smtClean="0"/>
              <a:t>It’s fun</a:t>
            </a:r>
          </a:p>
          <a:p>
            <a:r>
              <a:rPr lang="en-US" dirty="0" smtClean="0"/>
              <a:t>Interesting</a:t>
            </a:r>
          </a:p>
          <a:p>
            <a:r>
              <a:rPr lang="en-US" dirty="0" smtClean="0"/>
              <a:t>Hot  area of research</a:t>
            </a:r>
          </a:p>
        </p:txBody>
      </p:sp>
      <p:sp>
        <p:nvSpPr>
          <p:cNvPr id="4" name="Slide Number Placeholder 3"/>
          <p:cNvSpPr>
            <a:spLocks noGrp="1"/>
          </p:cNvSpPr>
          <p:nvPr>
            <p:ph type="sldNum" sz="quarter" idx="12"/>
          </p:nvPr>
        </p:nvSpPr>
        <p:spPr/>
        <p:txBody>
          <a:bodyPr/>
          <a:lstStyle/>
          <a:p>
            <a:fld id="{67B0750F-618B-49D7-83E4-FE16A054CA3B}" type="slidenum">
              <a:rPr lang="en-US" smtClean="0"/>
              <a:pPr/>
              <a:t>5</a:t>
            </a:fld>
            <a:endParaRPr lang="en-US" dirty="0"/>
          </a:p>
        </p:txBody>
      </p:sp>
      <p:pic>
        <p:nvPicPr>
          <p:cNvPr id="5" name="Picture 4" descr="the knot book.jpg"/>
          <p:cNvPicPr>
            <a:picLocks noChangeAspect="1"/>
          </p:cNvPicPr>
          <p:nvPr/>
        </p:nvPicPr>
        <p:blipFill>
          <a:blip r:embed="rId2" cstate="print"/>
          <a:stretch>
            <a:fillRect/>
          </a:stretch>
        </p:blipFill>
        <p:spPr>
          <a:xfrm>
            <a:off x="6324600" y="1524000"/>
            <a:ext cx="2286000" cy="3361003"/>
          </a:xfrm>
          <a:prstGeom prst="rect">
            <a:avLst/>
          </a:prstGeom>
        </p:spPr>
      </p:pic>
      <p:pic>
        <p:nvPicPr>
          <p:cNvPr id="6" name="Picture 5" descr="lickorish.jpg"/>
          <p:cNvPicPr>
            <a:picLocks noChangeAspect="1"/>
          </p:cNvPicPr>
          <p:nvPr/>
        </p:nvPicPr>
        <p:blipFill>
          <a:blip r:embed="rId3" cstate="print"/>
          <a:stretch>
            <a:fillRect/>
          </a:stretch>
        </p:blipFill>
        <p:spPr>
          <a:xfrm>
            <a:off x="685800" y="3581400"/>
            <a:ext cx="1828800" cy="2868386"/>
          </a:xfrm>
          <a:prstGeom prst="rect">
            <a:avLst/>
          </a:prstGeom>
        </p:spPr>
      </p:pic>
      <p:sp>
        <p:nvSpPr>
          <p:cNvPr id="7" name="TextBox 6"/>
          <p:cNvSpPr txBox="1"/>
          <p:nvPr/>
        </p:nvSpPr>
        <p:spPr>
          <a:xfrm>
            <a:off x="2819400" y="5105400"/>
            <a:ext cx="5512278" cy="1384995"/>
          </a:xfrm>
          <a:prstGeom prst="rect">
            <a:avLst/>
          </a:prstGeom>
          <a:noFill/>
        </p:spPr>
        <p:txBody>
          <a:bodyPr wrap="none" rtlCol="0">
            <a:spAutoFit/>
          </a:bodyPr>
          <a:lstStyle/>
          <a:p>
            <a:pPr lvl="1"/>
            <a:r>
              <a:rPr lang="en-US" sz="2800" b="1" dirty="0" smtClean="0"/>
              <a:t>The Knot Book </a:t>
            </a:r>
            <a:r>
              <a:rPr lang="en-US" sz="2800" dirty="0" smtClean="0"/>
              <a:t>by Colin C. Adams</a:t>
            </a:r>
          </a:p>
          <a:p>
            <a:pPr lvl="1"/>
            <a:r>
              <a:rPr lang="en-US" sz="2800" b="1" dirty="0" smtClean="0"/>
              <a:t>An Introduction to Knot Theory</a:t>
            </a:r>
            <a:r>
              <a:rPr lang="en-US" sz="2800" dirty="0" smtClean="0"/>
              <a:t> </a:t>
            </a:r>
          </a:p>
          <a:p>
            <a:pPr lvl="1"/>
            <a:r>
              <a:rPr lang="en-US" sz="2800" dirty="0" smtClean="0"/>
              <a:t>   by W.B. Raymond </a:t>
            </a:r>
            <a:r>
              <a:rPr lang="en-US" sz="2800" dirty="0" err="1" smtClean="0"/>
              <a:t>Lickorish</a:t>
            </a:r>
            <a:endParaRPr lang="en-US" sz="2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Knot Definition</a:t>
            </a:r>
            <a:endParaRPr lang="en-US" dirty="0"/>
          </a:p>
        </p:txBody>
      </p:sp>
      <p:sp>
        <p:nvSpPr>
          <p:cNvPr id="3" name="Content Placeholder 2"/>
          <p:cNvSpPr>
            <a:spLocks noGrp="1"/>
          </p:cNvSpPr>
          <p:nvPr>
            <p:ph idx="1"/>
          </p:nvPr>
        </p:nvSpPr>
        <p:spPr>
          <a:xfrm>
            <a:off x="457200" y="3048000"/>
            <a:ext cx="8229600" cy="3078163"/>
          </a:xfrm>
        </p:spPr>
        <p:txBody>
          <a:bodyPr>
            <a:normAutofit lnSpcReduction="10000"/>
          </a:bodyPr>
          <a:lstStyle/>
          <a:p>
            <a:pPr lvl="1">
              <a:buNone/>
            </a:pPr>
            <a:endParaRPr lang="en-US" dirty="0"/>
          </a:p>
          <a:p>
            <a:pPr marL="514350" indent="-514350">
              <a:buFont typeface="+mj-lt"/>
              <a:buAutoNum type="arabicPeriod"/>
            </a:pPr>
            <a:r>
              <a:rPr lang="en-US" dirty="0" smtClean="0"/>
              <a:t>Take a piece a string.</a:t>
            </a:r>
          </a:p>
          <a:p>
            <a:pPr marL="514350" indent="-514350">
              <a:buFont typeface="+mj-lt"/>
              <a:buAutoNum type="arabicPeriod"/>
            </a:pPr>
            <a:r>
              <a:rPr lang="en-US" dirty="0" smtClean="0"/>
              <a:t>Tie a knot in it.</a:t>
            </a:r>
          </a:p>
          <a:p>
            <a:pPr marL="514350" indent="-514350">
              <a:buFont typeface="+mj-lt"/>
              <a:buAutoNum type="arabicPeriod"/>
            </a:pPr>
            <a:r>
              <a:rPr lang="en-US" dirty="0" smtClean="0"/>
              <a:t>Now glue the ends of the string together to form a knotted loop.</a:t>
            </a:r>
          </a:p>
          <a:p>
            <a:pPr marL="514350" indent="-514350" algn="r">
              <a:buNone/>
            </a:pPr>
            <a:r>
              <a:rPr lang="en-US" sz="2400" dirty="0" smtClean="0"/>
              <a:t>(see Colin Adams – The Knot Book)</a:t>
            </a:r>
            <a:endParaRPr lang="en-US" sz="2400" dirty="0"/>
          </a:p>
        </p:txBody>
      </p:sp>
      <p:sp>
        <p:nvSpPr>
          <p:cNvPr id="5" name="Rectangle 4"/>
          <p:cNvSpPr/>
          <p:nvPr/>
        </p:nvSpPr>
        <p:spPr>
          <a:xfrm>
            <a:off x="685800" y="2057400"/>
            <a:ext cx="7696200" cy="762000"/>
          </a:xfrm>
          <a:prstGeom prst="rect">
            <a:avLst/>
          </a:prstGeom>
          <a:solidFill>
            <a:schemeClr val="bg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buNone/>
            </a:pPr>
            <a:r>
              <a:rPr lang="en-US" sz="3600" dirty="0" smtClean="0">
                <a:solidFill>
                  <a:schemeClr val="tx1"/>
                </a:solidFill>
              </a:rPr>
              <a:t>A knot is an embedding of S</a:t>
            </a:r>
            <a:r>
              <a:rPr lang="en-US" sz="3600" baseline="30000" dirty="0" smtClean="0">
                <a:solidFill>
                  <a:schemeClr val="tx1"/>
                </a:solidFill>
              </a:rPr>
              <a:t>1</a:t>
            </a:r>
            <a:r>
              <a:rPr lang="en-US" sz="3600" dirty="0" smtClean="0">
                <a:solidFill>
                  <a:schemeClr val="tx1"/>
                </a:solidFill>
              </a:rPr>
              <a:t> in R</a:t>
            </a:r>
            <a:r>
              <a:rPr lang="en-US" sz="3600" baseline="30000" dirty="0" smtClean="0">
                <a:solidFill>
                  <a:schemeClr val="tx1"/>
                </a:solidFill>
              </a:rPr>
              <a:t>3</a:t>
            </a:r>
            <a:r>
              <a:rPr lang="en-US" sz="3600" dirty="0" smtClean="0">
                <a:solidFill>
                  <a:schemeClr val="tx1"/>
                </a:solidFill>
              </a:rPr>
              <a:t>.</a:t>
            </a:r>
          </a:p>
        </p:txBody>
      </p:sp>
      <p:sp>
        <p:nvSpPr>
          <p:cNvPr id="6" name="Slide Number Placeholder 5"/>
          <p:cNvSpPr>
            <a:spLocks noGrp="1"/>
          </p:cNvSpPr>
          <p:nvPr>
            <p:ph type="sldNum" sz="quarter" idx="12"/>
          </p:nvPr>
        </p:nvSpPr>
        <p:spPr/>
        <p:txBody>
          <a:bodyPr/>
          <a:lstStyle/>
          <a:p>
            <a:fld id="{67B0750F-618B-49D7-83E4-FE16A054CA3B}" type="slidenum">
              <a:rPr lang="en-US" smtClean="0"/>
              <a:pPr/>
              <a:t>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Unknot</a:t>
            </a:r>
            <a:endParaRPr lang="en-US" dirty="0"/>
          </a:p>
        </p:txBody>
      </p:sp>
      <p:pic>
        <p:nvPicPr>
          <p:cNvPr id="5" name="Picture 4" descr="0_1_240.jpg"/>
          <p:cNvPicPr>
            <a:picLocks noChangeAspect="1"/>
          </p:cNvPicPr>
          <p:nvPr/>
        </p:nvPicPr>
        <p:blipFill>
          <a:blip r:embed="rId2" cstate="print"/>
          <a:stretch>
            <a:fillRect/>
          </a:stretch>
        </p:blipFill>
        <p:spPr>
          <a:xfrm>
            <a:off x="1752600" y="1600200"/>
            <a:ext cx="5029200" cy="5029200"/>
          </a:xfrm>
          <a:prstGeom prst="rect">
            <a:avLst/>
          </a:prstGeom>
        </p:spPr>
      </p:pic>
      <p:sp>
        <p:nvSpPr>
          <p:cNvPr id="4" name="Slide Number Placeholder 3"/>
          <p:cNvSpPr>
            <a:spLocks noGrp="1"/>
          </p:cNvSpPr>
          <p:nvPr>
            <p:ph type="sldNum" sz="quarter" idx="12"/>
          </p:nvPr>
        </p:nvSpPr>
        <p:spPr/>
        <p:txBody>
          <a:bodyPr/>
          <a:lstStyle/>
          <a:p>
            <a:fld id="{67B0750F-618B-49D7-83E4-FE16A054CA3B}"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Trefoil</a:t>
            </a:r>
            <a:endParaRPr lang="en-US" dirty="0"/>
          </a:p>
        </p:txBody>
      </p:sp>
      <p:pic>
        <p:nvPicPr>
          <p:cNvPr id="6" name="Content Placeholder 5" descr="3_1_240.jpg"/>
          <p:cNvPicPr>
            <a:picLocks noGrp="1" noChangeAspect="1"/>
          </p:cNvPicPr>
          <p:nvPr>
            <p:ph idx="1"/>
          </p:nvPr>
        </p:nvPicPr>
        <p:blipFill>
          <a:blip r:embed="rId3" cstate="print"/>
          <a:stretch>
            <a:fillRect/>
          </a:stretch>
        </p:blipFill>
        <p:spPr>
          <a:xfrm rot="10800000" flipV="1">
            <a:off x="2057400" y="1905000"/>
            <a:ext cx="5005673" cy="4525963"/>
          </a:xfrm>
        </p:spPr>
      </p:pic>
      <p:sp>
        <p:nvSpPr>
          <p:cNvPr id="4" name="Slide Number Placeholder 3"/>
          <p:cNvSpPr>
            <a:spLocks noGrp="1"/>
          </p:cNvSpPr>
          <p:nvPr>
            <p:ph type="sldNum" sz="quarter" idx="12"/>
          </p:nvPr>
        </p:nvSpPr>
        <p:spPr/>
        <p:txBody>
          <a:bodyPr/>
          <a:lstStyle/>
          <a:p>
            <a:fld id="{67B0750F-618B-49D7-83E4-FE16A054CA3B}"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8</a:t>
            </a:r>
            <a:endParaRPr lang="en-US" dirty="0"/>
          </a:p>
        </p:txBody>
      </p:sp>
      <p:pic>
        <p:nvPicPr>
          <p:cNvPr id="6" name="Content Placeholder 5" descr="4_1_240.jpg"/>
          <p:cNvPicPr>
            <a:picLocks noGrp="1" noChangeAspect="1"/>
          </p:cNvPicPr>
          <p:nvPr>
            <p:ph idx="1"/>
          </p:nvPr>
        </p:nvPicPr>
        <p:blipFill>
          <a:blip r:embed="rId3" cstate="print"/>
          <a:stretch>
            <a:fillRect/>
          </a:stretch>
        </p:blipFill>
        <p:spPr>
          <a:xfrm>
            <a:off x="2497600" y="1600200"/>
            <a:ext cx="4148799" cy="4525963"/>
          </a:xfrm>
        </p:spPr>
      </p:pic>
      <p:sp>
        <p:nvSpPr>
          <p:cNvPr id="4" name="Slide Number Placeholder 3"/>
          <p:cNvSpPr>
            <a:spLocks noGrp="1"/>
          </p:cNvSpPr>
          <p:nvPr>
            <p:ph type="sldNum" sz="quarter" idx="12"/>
          </p:nvPr>
        </p:nvSpPr>
        <p:spPr/>
        <p:txBody>
          <a:bodyPr/>
          <a:lstStyle/>
          <a:p>
            <a:fld id="{67B0750F-618B-49D7-83E4-FE16A054CA3B}"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6025</TotalTime>
  <Words>2117</Words>
  <Application>Microsoft Office PowerPoint</Application>
  <PresentationFormat>On-screen Show (4:3)</PresentationFormat>
  <Paragraphs>261</Paragraphs>
  <Slides>39</Slides>
  <Notes>27</Notes>
  <HiddenSlides>0</HiddenSlides>
  <MMClips>0</MMClips>
  <ScaleCrop>false</ScaleCrop>
  <HeadingPairs>
    <vt:vector size="4" baseType="variant">
      <vt:variant>
        <vt:lpstr>Theme</vt:lpstr>
      </vt:variant>
      <vt:variant>
        <vt:i4>2</vt:i4>
      </vt:variant>
      <vt:variant>
        <vt:lpstr>Slide Titles</vt:lpstr>
      </vt:variant>
      <vt:variant>
        <vt:i4>39</vt:i4>
      </vt:variant>
    </vt:vector>
  </HeadingPairs>
  <TitlesOfParts>
    <vt:vector size="41" baseType="lpstr">
      <vt:lpstr>Office Theme</vt:lpstr>
      <vt:lpstr>Custom Design</vt:lpstr>
      <vt:lpstr>An Untangled Introduction to Knot Theory</vt:lpstr>
      <vt:lpstr>Why study knots?</vt:lpstr>
      <vt:lpstr>Gordian Knot</vt:lpstr>
      <vt:lpstr>Problem Solved!!!</vt:lpstr>
      <vt:lpstr>More importantly</vt:lpstr>
      <vt:lpstr>Knot Definition</vt:lpstr>
      <vt:lpstr>Unknot</vt:lpstr>
      <vt:lpstr>Trefoil</vt:lpstr>
      <vt:lpstr>Figure 8</vt:lpstr>
      <vt:lpstr>Which knot is this?</vt:lpstr>
      <vt:lpstr>Planar Diagrams</vt:lpstr>
      <vt:lpstr>Examples</vt:lpstr>
      <vt:lpstr>Knot equivalence</vt:lpstr>
      <vt:lpstr>Reidemeister Move 1 (R1)</vt:lpstr>
      <vt:lpstr>Reidemeister Move 2 (R2)</vt:lpstr>
      <vt:lpstr>Reidemeister Move 3 (R3)</vt:lpstr>
      <vt:lpstr>Are these three moves enough?</vt:lpstr>
      <vt:lpstr>More Moves</vt:lpstr>
      <vt:lpstr>Which knot is this?</vt:lpstr>
      <vt:lpstr>Knot Invariants</vt:lpstr>
      <vt:lpstr>James Waddell Alexander II </vt:lpstr>
      <vt:lpstr>John Conway</vt:lpstr>
      <vt:lpstr>Oriented Knots</vt:lpstr>
      <vt:lpstr>Conway’s Skein Relation</vt:lpstr>
      <vt:lpstr>Example - Trefoil</vt:lpstr>
      <vt:lpstr>Example – Hopf Link</vt:lpstr>
      <vt:lpstr>Example – Unlink</vt:lpstr>
      <vt:lpstr>Example – Unlink</vt:lpstr>
      <vt:lpstr>Back to Trefoil</vt:lpstr>
      <vt:lpstr>Vaughan Jones</vt:lpstr>
      <vt:lpstr>Kauffman Bracket</vt:lpstr>
      <vt:lpstr>Kauffman Bracket - example</vt:lpstr>
      <vt:lpstr>Jones Polynomial</vt:lpstr>
      <vt:lpstr>Kauffman Bracket – R2</vt:lpstr>
      <vt:lpstr>Jones Polynomial – R2</vt:lpstr>
      <vt:lpstr>Trefoil</vt:lpstr>
      <vt:lpstr>Slide 37</vt:lpstr>
      <vt:lpstr>Open Question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untangled introduction to Knot Theory</dc:title>
  <dc:creator>Ana Nora Evans</dc:creator>
  <cp:lastModifiedBy>Nora</cp:lastModifiedBy>
  <cp:revision>521</cp:revision>
  <dcterms:created xsi:type="dcterms:W3CDTF">2010-02-03T21:24:07Z</dcterms:created>
  <dcterms:modified xsi:type="dcterms:W3CDTF">2010-02-12T21:51:08Z</dcterms:modified>
</cp:coreProperties>
</file>