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30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5" r:id="rId28"/>
    <p:sldId id="280" r:id="rId29"/>
    <p:sldId id="281" r:id="rId30"/>
    <p:sldId id="282" r:id="rId31"/>
    <p:sldId id="283" r:id="rId32"/>
    <p:sldId id="284" r:id="rId33"/>
    <p:sldId id="296" r:id="rId34"/>
    <p:sldId id="297" r:id="rId35"/>
    <p:sldId id="298" r:id="rId36"/>
    <p:sldId id="285" r:id="rId37"/>
    <p:sldId id="286" r:id="rId38"/>
    <p:sldId id="287" r:id="rId39"/>
    <p:sldId id="299" r:id="rId40"/>
    <p:sldId id="291" r:id="rId41"/>
    <p:sldId id="292" r:id="rId42"/>
    <p:sldId id="293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  <p:embeddedFont>
      <p:font typeface="Fira Sans" panose="020B060402020202020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4d8cff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4d8cff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4d8cff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4d8cff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4d8cffd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4d8cffd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67426e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67426e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4d8cffd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4d8cffd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67426e5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67426e5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b2783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b2783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4d8cffd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74d8cffd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b27839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b27839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67426e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67426e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7dd31b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7dd31b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4d8cffd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4d8cffd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5b27839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5b27839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67426e5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67426e5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67426e5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67426e5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67426e5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67426e5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74d8cffd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74d8cffd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5b27839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5b27839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5b27839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5b27839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4d8cffd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74d8cffd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b27839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b27839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487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22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339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74d8cff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74d8cff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5bbc2ee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5bbc2ee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bbc2ee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bbc2ee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bbc2ee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bbc2ee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73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4d8cffd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4d8cffd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4d8cffd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4d8cffd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5bbc2ee7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5bbc2ee7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67426e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67426e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67426e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67426e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67426e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67426e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67426e5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67426e5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67426e5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67426e5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4d8cffd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4d8cffd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55D-E2A2-4220-BE96-3C83F5DEF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246D3-5F6C-465F-BCB3-85C6CB9E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275A-6709-4041-9E91-D48323C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141C-C79F-4ABC-A135-2C67EAF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4923-0E47-40BA-9034-4982186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5209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2377-1909-468E-B3DA-625BE07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7CFA7-D49B-46E5-BA9E-C00E3C59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1160-EE60-4956-A155-02B8ED30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EE7E-DF39-438C-9D97-6934BEE2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CCE1-F4D2-4507-9909-C6102AC6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153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21976-7DEC-4B14-9A42-3C82A84E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2347E-4172-4883-B65A-E949B0F9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FC43-38B8-41D6-A1D6-FA473C3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8D76-0A5C-437E-8834-AC2A49C8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F810-A78C-45FC-AFA0-D1E98F4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73605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59C8-EDCD-4ACA-AAC5-7B4FD71C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64C4-8D6C-4D61-B908-A20C9480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C04C-A17C-4F89-8F16-7283F76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3040-BFA8-40AD-A0CF-C64559D5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27CB-9084-4FD4-B853-6C32D38F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5406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0A73-0B3F-4F53-AA93-388490D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7B58-3C67-4C30-A98F-71551093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4CBA-90F8-4195-9CE0-C87C31B6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F91-4FAE-4C71-831D-ADA6546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C956-2A4C-4097-8301-56CE6E31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16936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6D7D-982B-46BE-BC74-FD50F241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06C0-3FFD-457F-959F-C60ABD91A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FF01-95CB-4C0F-B7A4-01038C62C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54F0-EA1D-49A8-9BEC-4529BA77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83F6-5D04-485C-81C8-4D0D6D62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9443-1A68-4CC9-B1F8-E5B05A6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05048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5D79-2C39-4D14-A927-6C748647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1E69-A7D7-44C5-9B1C-14395E1D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5969-5BE2-4F43-82C4-F84E8C4A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075D-5F6B-4FDA-8098-9AA956FC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42C04-CADA-4954-B8F8-09C65053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6646B-8D5C-4807-84A5-938E6B9A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8E5B9-CCA4-484E-AE6E-294ECE95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9E88-7F61-4FEE-881A-6CB3F39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29128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221A-95DB-49B5-BACF-35DF60C2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410B2-0B2A-487A-9442-1917D8C3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F1F4-6245-4E50-BA4E-2A0EB24D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E2A6-9A45-479D-B7FD-08A0C758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40747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45432-D68B-432B-BA5F-EF3D7B6B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A4304-C795-493F-BF25-CF0917E2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D135-8BC9-4543-9A76-F52002D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4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68E-0DD3-49D4-A7F0-3E499645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EDB0-FEF2-4D35-B506-FFA2514E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2CB3-1C40-4632-9123-855D31E6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FECFF-2F7C-4FA2-BD21-C469A597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E88D-7BDB-4A03-8EC8-05B9EDB0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7434-5910-4059-877C-30AE752F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47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D65-5BEE-42EA-9FE3-2A94C3E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F7765-6A6B-45F3-8F56-BC25FF185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8AF5-A046-4A76-9F19-B4DBB93B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485F-9FDF-4E40-84F0-C5FF08F7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CA7C1-8774-41DD-B177-4CF136DC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B4DF-B4B0-4CAF-9DBE-2E63D42A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12247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1BB2-438A-47D4-91ED-CCFB65D0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4E977-F392-408A-8BC1-CFCB0F0E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CA42-0465-4F0B-ADAF-65FBFEEF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B700-9978-4F08-8A22-26D0CDAA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3900-4117-4DA6-80DA-6432E708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3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1B298F-2126-43B6-BA96-BEA8768D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8197"/>
            <a:ext cx="9144000" cy="5359467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80921" y="1803150"/>
            <a:ext cx="8917422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What is a natural number?</a:t>
            </a:r>
            <a:endParaRPr lang="en-US" sz="80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90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Siblingship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 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Can you be a sibling of yourself?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If Dorina is a sibling of Maxwell, is Maxwell a sibling of Dorina?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If Dorina is a sibling of Maxwell and Maxwell is a sibling of Spicey, is Dorina a sibling of Spicey?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247475"/>
            <a:ext cx="8520600" cy="64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Friendship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708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Can you be your own friend?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If Dorina is a friend of Eleanor, does it mean that Eleanor is a friend of Dorina?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If Anya is a friend of Dorina and Dorina is a friend of Eleanor, does it mean that Anya is a friend of Eleanor?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Less Than</a:t>
            </a: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539300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4294967295"/>
          </p:nvPr>
        </p:nvSpPr>
        <p:spPr>
          <a:xfrm>
            <a:off x="282882" y="2929618"/>
            <a:ext cx="8520600" cy="1509713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“Less than” is </a:t>
            </a:r>
            <a:r>
              <a:rPr lang="en" i="1"/>
              <a:t>not reflexive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“Less than” is </a:t>
            </a:r>
            <a:r>
              <a:rPr lang="en" i="1"/>
              <a:t>not symmetric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“Less than” is</a:t>
            </a:r>
            <a:r>
              <a:rPr lang="en" i="1"/>
              <a:t> transitive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Less or Equal To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5102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4294967295"/>
          </p:nvPr>
        </p:nvSpPr>
        <p:spPr>
          <a:xfrm>
            <a:off x="311698" y="2905125"/>
            <a:ext cx="8520601" cy="1509713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“Less or equal to” is </a:t>
            </a:r>
            <a:r>
              <a:rPr lang="en" i="1" dirty="0"/>
              <a:t>reflexive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“Less or equal to” is </a:t>
            </a:r>
            <a:r>
              <a:rPr lang="en" i="1" dirty="0"/>
              <a:t>not symmetric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“Less or equal to” is</a:t>
            </a:r>
            <a:r>
              <a:rPr lang="en" i="1" dirty="0"/>
              <a:t> transitive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Has the same birthday as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357137"/>
            <a:ext cx="8520600" cy="1614300"/>
          </a:xfrm>
          <a:prstGeom prst="rect">
            <a:avLst/>
          </a:prstGeom>
          <a:solidFill>
            <a:srgbClr val="B4A7D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reflexive?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symmetric?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transitive?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310600" y="3181350"/>
            <a:ext cx="8521700" cy="542925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“Has the same birthday as” is reflexive, symmetric and transitive.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2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0600" y="1504497"/>
            <a:ext cx="8520600" cy="90444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An </a:t>
            </a:r>
            <a:r>
              <a:rPr lang="en" sz="2500" b="1" dirty="0"/>
              <a:t>equality</a:t>
            </a:r>
            <a:r>
              <a:rPr lang="en" sz="2500" dirty="0"/>
              <a:t> is a relationship that is </a:t>
            </a:r>
            <a:r>
              <a:rPr lang="en" sz="2500" i="1" dirty="0"/>
              <a:t>reflexive</a:t>
            </a:r>
            <a:r>
              <a:rPr lang="en" sz="2500" dirty="0"/>
              <a:t>, </a:t>
            </a:r>
            <a:r>
              <a:rPr lang="en" sz="2500" i="1" dirty="0"/>
              <a:t>symmetric </a:t>
            </a:r>
            <a:r>
              <a:rPr lang="en" sz="2500" dirty="0"/>
              <a:t>and </a:t>
            </a:r>
            <a:r>
              <a:rPr lang="en" sz="2500" i="1" dirty="0"/>
              <a:t>transitive</a:t>
            </a:r>
            <a:r>
              <a:rPr lang="en" sz="2500" dirty="0"/>
              <a:t>.</a:t>
            </a:r>
            <a:endParaRPr sz="25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294967295"/>
          </p:nvPr>
        </p:nvSpPr>
        <p:spPr>
          <a:xfrm>
            <a:off x="311700" y="3752134"/>
            <a:ext cx="8519500" cy="628650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Can all the numbers be equal to each other?</a:t>
            </a:r>
            <a:endParaRPr sz="2500" dirty="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4294967295"/>
          </p:nvPr>
        </p:nvSpPr>
        <p:spPr>
          <a:xfrm>
            <a:off x="309500" y="2766212"/>
            <a:ext cx="8521700" cy="62865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Can one number be only equal to itself?</a:t>
            </a: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uiExpand="1" build="p" animBg="1"/>
      <p:bldP spid="162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14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Equivalence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683200"/>
            <a:ext cx="8520600" cy="9864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An </a:t>
            </a:r>
            <a:r>
              <a:rPr lang="en" sz="2500" b="1" dirty="0">
                <a:solidFill>
                  <a:srgbClr val="000000"/>
                </a:solidFill>
              </a:rPr>
              <a:t>equivalence</a:t>
            </a:r>
            <a:r>
              <a:rPr lang="en" sz="2500" dirty="0"/>
              <a:t> is a relationship that is </a:t>
            </a:r>
            <a:r>
              <a:rPr lang="en" sz="2500" i="1" dirty="0"/>
              <a:t>reflexive</a:t>
            </a:r>
            <a:r>
              <a:rPr lang="en" sz="2500" dirty="0"/>
              <a:t>, </a:t>
            </a:r>
            <a:r>
              <a:rPr lang="en" sz="2500" i="1" dirty="0"/>
              <a:t>symmetric </a:t>
            </a:r>
            <a:r>
              <a:rPr lang="en" sz="2500" dirty="0"/>
              <a:t>and </a:t>
            </a:r>
            <a:r>
              <a:rPr lang="en" sz="2500" i="1" dirty="0"/>
              <a:t>transitive</a:t>
            </a:r>
            <a:r>
              <a:rPr lang="en" sz="2500" dirty="0"/>
              <a:t>.</a:t>
            </a:r>
            <a:endParaRPr sz="2500"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4294967295"/>
          </p:nvPr>
        </p:nvSpPr>
        <p:spPr>
          <a:xfrm>
            <a:off x="310600" y="3205575"/>
            <a:ext cx="8521700" cy="664296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Equality is a particular case of equivalence.</a:t>
            </a:r>
            <a:endParaRPr sz="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83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Numbers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698" y="3289985"/>
            <a:ext cx="8520600" cy="4581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Is there a number that does not follow any other number?</a:t>
            </a:r>
            <a:endParaRPr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4294967295"/>
          </p:nvPr>
        </p:nvSpPr>
        <p:spPr>
          <a:xfrm>
            <a:off x="311699" y="1331686"/>
            <a:ext cx="8520599" cy="683842"/>
          </a:xfrm>
          <a:prstGeom prst="rect">
            <a:avLst/>
          </a:prstGeom>
          <a:solidFill>
            <a:srgbClr val="00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0, 1, 2, 3, …</a:t>
            </a:r>
            <a:endParaRPr sz="3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294967295"/>
          </p:nvPr>
        </p:nvSpPr>
        <p:spPr>
          <a:xfrm>
            <a:off x="310598" y="2732992"/>
            <a:ext cx="8521700" cy="414337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Is every number followed by some other number?</a:t>
            </a:r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4294967295"/>
          </p:nvPr>
        </p:nvSpPr>
        <p:spPr>
          <a:xfrm>
            <a:off x="310598" y="3882584"/>
            <a:ext cx="8521700" cy="457200"/>
          </a:xfrm>
          <a:prstGeom prst="rect">
            <a:avLst/>
          </a:prstGeom>
          <a:solidFill>
            <a:srgbClr val="76A5A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a number be followed by more than one number?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4294967295"/>
          </p:nvPr>
        </p:nvSpPr>
        <p:spPr>
          <a:xfrm>
            <a:off x="310598" y="2145660"/>
            <a:ext cx="8521700" cy="457200"/>
          </a:xfrm>
          <a:prstGeom prst="rect">
            <a:avLst/>
          </a:prstGeom>
          <a:solidFill>
            <a:srgbClr val="B4A7D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a natural number even exist?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uiExpand="1" build="p" animBg="1"/>
      <p:bldP spid="177" grpId="0" uiExpand="1" build="p" animBg="1"/>
      <p:bldP spid="178" grpId="0" uiExpand="1" build="p" animBg="1"/>
      <p:bldP spid="17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39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Giuseppe Peano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677500" cy="3553200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Italian mathematician  (1858 – 1932)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Known for: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First book on mathematical logic (1885)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formal definition of natural numbers (</a:t>
            </a:r>
            <a:r>
              <a:rPr lang="en" b="1" dirty="0"/>
              <a:t>1889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Space filling-curves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And many more ….</a:t>
            </a:r>
            <a:endParaRPr dirty="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75" y="1225250"/>
            <a:ext cx="2807725" cy="355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88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Peano Curves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11701" y="3806975"/>
            <a:ext cx="8520600" cy="10590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Demonstrated that the unit interval (numbers from 0 to 1) “as big as” the unit square.</a:t>
            </a:r>
            <a:endParaRPr sz="2500" dirty="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" y="1285050"/>
            <a:ext cx="7697450" cy="23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364155-D027-47DD-B1FE-2FBC25A00EDC}"/>
              </a:ext>
            </a:extLst>
          </p:cNvPr>
          <p:cNvSpPr/>
          <p:nvPr/>
        </p:nvSpPr>
        <p:spPr>
          <a:xfrm>
            <a:off x="3126922" y="2944493"/>
            <a:ext cx="751114" cy="68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754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Numbers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388511"/>
            <a:ext cx="8520600" cy="754062"/>
          </a:xfrm>
          <a:prstGeom prst="rect">
            <a:avLst/>
          </a:prstGeom>
          <a:solidFill>
            <a:srgbClr val="00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0, 1, 2, 3, …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311700" y="2383859"/>
            <a:ext cx="8521700" cy="754062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I, II, III, IV, V, …  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 dirty="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t="8574" b="77486"/>
          <a:stretch/>
        </p:blipFill>
        <p:spPr>
          <a:xfrm>
            <a:off x="311700" y="3379207"/>
            <a:ext cx="6858000" cy="1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 animBg="1"/>
      <p:bldP spid="70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Axiom 1:</a:t>
            </a:r>
            <a:r>
              <a:rPr lang="en" sz="3000" dirty="0"/>
              <a:t>       is a natural number.</a:t>
            </a:r>
            <a:endParaRPr sz="3000" dirty="0"/>
          </a:p>
        </p:txBody>
      </p:sp>
      <p:sp>
        <p:nvSpPr>
          <p:cNvPr id="199" name="Google Shape;199;p30"/>
          <p:cNvSpPr txBox="1"/>
          <p:nvPr/>
        </p:nvSpPr>
        <p:spPr>
          <a:xfrm>
            <a:off x="311825" y="1548700"/>
            <a:ext cx="8520600" cy="856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Fira Sans"/>
                <a:ea typeface="Fira Sans"/>
                <a:cs typeface="Fira Sans"/>
                <a:sym typeface="Fira Sans"/>
              </a:rPr>
              <a:t>Are there any other natural numbers?</a:t>
            </a:r>
            <a:endParaRPr sz="2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11825" y="2958700"/>
            <a:ext cx="8520600" cy="856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Can we list all the natural numbers?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865241" y="656714"/>
            <a:ext cx="306460" cy="290344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11700" y="576325"/>
            <a:ext cx="8520600" cy="11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Axiom 2:</a:t>
            </a:r>
            <a:r>
              <a:rPr lang="en" sz="2700"/>
              <a:t> For every natural number </a:t>
            </a:r>
            <a:r>
              <a:rPr lang="en" sz="2700" i="1"/>
              <a:t>n</a:t>
            </a:r>
            <a:r>
              <a:rPr lang="en" sz="2700"/>
              <a:t>, </a:t>
            </a:r>
            <a:r>
              <a:rPr lang="en" sz="2700" i="1"/>
              <a:t>S(n)</a:t>
            </a:r>
            <a:r>
              <a:rPr lang="en" sz="2700"/>
              <a:t> is a natural number.</a:t>
            </a:r>
            <a:endParaRPr sz="27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2276100"/>
            <a:ext cx="8520600" cy="59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Fira Sans"/>
                <a:ea typeface="Fira Sans"/>
                <a:cs typeface="Fira Sans"/>
                <a:sym typeface="Fira Sans"/>
              </a:rPr>
              <a:t>How many numbers can we build with only Axiom 2?</a:t>
            </a:r>
            <a:endParaRPr sz="2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204375" y="3288750"/>
            <a:ext cx="4307400" cy="1134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FFFF00"/>
                </a:solidFill>
                <a:latin typeface="Fira Sans"/>
                <a:ea typeface="Fira Sans"/>
                <a:cs typeface="Fira Sans"/>
                <a:sym typeface="Fira Sans"/>
              </a:rPr>
              <a:t>None!</a:t>
            </a:r>
            <a:endParaRPr sz="4300" b="1" dirty="0">
              <a:solidFill>
                <a:srgbClr val="FFFF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282801"/>
            <a:ext cx="8601300" cy="955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2998475"/>
            <a:ext cx="8601325" cy="6969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/>
              <a:t>How do we call the S(           ) ?</a:t>
            </a:r>
            <a:endParaRPr sz="1900"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4294967295"/>
          </p:nvPr>
        </p:nvSpPr>
        <p:spPr>
          <a:xfrm>
            <a:off x="311700" y="2108200"/>
            <a:ext cx="8601300" cy="696913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Is the natural number 0 the same as          ?</a:t>
            </a:r>
            <a:endParaRPr sz="2000" dirty="0"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4294967295"/>
          </p:nvPr>
        </p:nvSpPr>
        <p:spPr>
          <a:xfrm>
            <a:off x="311700" y="3846513"/>
            <a:ext cx="8601300" cy="696912"/>
          </a:xfrm>
          <a:prstGeom prst="rect">
            <a:avLst/>
          </a:prstGeom>
          <a:solidFill>
            <a:srgbClr val="E6B8A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What number is S(S(            ))?</a:t>
            </a:r>
            <a:endParaRPr sz="2000" dirty="0"/>
          </a:p>
        </p:txBody>
      </p:sp>
      <p:sp>
        <p:nvSpPr>
          <p:cNvPr id="215" name="Google Shape;215;p32"/>
          <p:cNvSpPr/>
          <p:nvPr/>
        </p:nvSpPr>
        <p:spPr>
          <a:xfrm>
            <a:off x="4278086" y="2192024"/>
            <a:ext cx="293914" cy="285751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2639964" y="3116589"/>
            <a:ext cx="296082" cy="29608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639964" y="3912679"/>
            <a:ext cx="309071" cy="309071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30">
            <a:extLst>
              <a:ext uri="{FF2B5EF4-FFF2-40B4-BE49-F238E27FC236}">
                <a16:creationId xmlns:a16="http://schemas.microsoft.com/office/drawing/2014/main" id="{6687DE54-A7ED-4E5F-AC66-2149E808B965}"/>
              </a:ext>
            </a:extLst>
          </p:cNvPr>
          <p:cNvSpPr/>
          <p:nvPr/>
        </p:nvSpPr>
        <p:spPr>
          <a:xfrm>
            <a:off x="1685627" y="483734"/>
            <a:ext cx="245597" cy="23268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uiExpand="1" build="p" animBg="1"/>
      <p:bldP spid="214" grpId="0" build="p" animBg="1"/>
      <p:bldP spid="216" grpId="0" uiExpand="1" build="p" animBg="1"/>
      <p:bldP spid="215" grpId="0" animBg="1"/>
      <p:bldP spid="217" grpId="0" animBg="1"/>
      <p:bldP spid="2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97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26" name="Google Shape;226;p33"/>
          <p:cNvSpPr txBox="1"/>
          <p:nvPr/>
        </p:nvSpPr>
        <p:spPr>
          <a:xfrm>
            <a:off x="311699" y="1980450"/>
            <a:ext cx="8520600" cy="59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/>
                <a:ea typeface="Fira Sans"/>
                <a:cs typeface="Fira Sans"/>
                <a:sym typeface="Fira Sans"/>
              </a:rPr>
              <a:t>How many numbers can we build with both Axioms 1 and  2?</a:t>
            </a: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311699" y="3059547"/>
            <a:ext cx="8520600" cy="591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Can you build more than we want?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1779813" y="506185"/>
            <a:ext cx="295439" cy="28042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1431875" y="301082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2552050" y="301082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34"/>
          <p:cNvCxnSpPr>
            <a:stCxn id="234" idx="6"/>
            <a:endCxn id="235" idx="2"/>
          </p:cNvCxnSpPr>
          <p:nvPr/>
        </p:nvCxnSpPr>
        <p:spPr>
          <a:xfrm>
            <a:off x="202317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4"/>
          <p:cNvSpPr/>
          <p:nvPr/>
        </p:nvSpPr>
        <p:spPr>
          <a:xfrm>
            <a:off x="3672250" y="301082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4"/>
          <p:cNvCxnSpPr>
            <a:endCxn id="237" idx="2"/>
          </p:cNvCxnSpPr>
          <p:nvPr/>
        </p:nvCxnSpPr>
        <p:spPr>
          <a:xfrm>
            <a:off x="3143350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4"/>
          <p:cNvSpPr/>
          <p:nvPr/>
        </p:nvSpPr>
        <p:spPr>
          <a:xfrm>
            <a:off x="4792425" y="301082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4"/>
          <p:cNvCxnSpPr>
            <a:endCxn id="239" idx="2"/>
          </p:cNvCxnSpPr>
          <p:nvPr/>
        </p:nvCxnSpPr>
        <p:spPr>
          <a:xfrm>
            <a:off x="426352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4"/>
          <p:cNvCxnSpPr/>
          <p:nvPr/>
        </p:nvCxnSpPr>
        <p:spPr>
          <a:xfrm>
            <a:off x="538372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4"/>
          <p:cNvSpPr txBox="1"/>
          <p:nvPr/>
        </p:nvSpPr>
        <p:spPr>
          <a:xfrm>
            <a:off x="6127350" y="311835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2704450" y="4310200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11700" y="301082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" name="Google Shape;245;p34"/>
          <p:cNvCxnSpPr/>
          <p:nvPr/>
        </p:nvCxnSpPr>
        <p:spPr>
          <a:xfrm>
            <a:off x="90297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4"/>
          <p:cNvCxnSpPr>
            <a:stCxn id="234" idx="4"/>
            <a:endCxn id="243" idx="2"/>
          </p:cNvCxnSpPr>
          <p:nvPr/>
        </p:nvCxnSpPr>
        <p:spPr>
          <a:xfrm>
            <a:off x="1727525" y="3602125"/>
            <a:ext cx="976800" cy="100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4"/>
          <p:cNvCxnSpPr>
            <a:stCxn id="243" idx="6"/>
            <a:endCxn id="239" idx="3"/>
          </p:cNvCxnSpPr>
          <p:nvPr/>
        </p:nvCxnSpPr>
        <p:spPr>
          <a:xfrm rot="10800000" flipH="1">
            <a:off x="3295750" y="3515650"/>
            <a:ext cx="1583400" cy="109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4"/>
          <p:cNvCxnSpPr>
            <a:stCxn id="239" idx="0"/>
            <a:endCxn id="234" idx="0"/>
          </p:cNvCxnSpPr>
          <p:nvPr/>
        </p:nvCxnSpPr>
        <p:spPr>
          <a:xfrm rot="5400000">
            <a:off x="3407475" y="1330825"/>
            <a:ext cx="600" cy="3360600"/>
          </a:xfrm>
          <a:prstGeom prst="bentConnector3">
            <a:avLst>
              <a:gd name="adj1" fmla="val -161291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4"/>
          <p:cNvCxnSpPr/>
          <p:nvPr/>
        </p:nvCxnSpPr>
        <p:spPr>
          <a:xfrm rot="5400000">
            <a:off x="3407500" y="2451025"/>
            <a:ext cx="600" cy="1120200"/>
          </a:xfrm>
          <a:prstGeom prst="bentConnector3">
            <a:avLst>
              <a:gd name="adj1" fmla="val -955791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225;p33">
            <a:extLst>
              <a:ext uri="{FF2B5EF4-FFF2-40B4-BE49-F238E27FC236}">
                <a16:creationId xmlns:a16="http://schemas.microsoft.com/office/drawing/2014/main" id="{3288F1E9-2832-4492-81B2-7D24E6BCA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97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3" name="Google Shape;228;p33">
            <a:extLst>
              <a:ext uri="{FF2B5EF4-FFF2-40B4-BE49-F238E27FC236}">
                <a16:creationId xmlns:a16="http://schemas.microsoft.com/office/drawing/2014/main" id="{9D53DE2B-8562-4E4B-B08C-9F03FE36B387}"/>
              </a:ext>
            </a:extLst>
          </p:cNvPr>
          <p:cNvSpPr/>
          <p:nvPr/>
        </p:nvSpPr>
        <p:spPr>
          <a:xfrm>
            <a:off x="1779813" y="506185"/>
            <a:ext cx="295439" cy="28042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1431875" y="338717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2552050" y="3387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5"/>
          <p:cNvCxnSpPr>
            <a:stCxn id="256" idx="6"/>
            <a:endCxn id="257" idx="2"/>
          </p:cNvCxnSpPr>
          <p:nvPr/>
        </p:nvCxnSpPr>
        <p:spPr>
          <a:xfrm>
            <a:off x="2023175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35"/>
          <p:cNvSpPr/>
          <p:nvPr/>
        </p:nvSpPr>
        <p:spPr>
          <a:xfrm>
            <a:off x="3672250" y="3387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35"/>
          <p:cNvCxnSpPr>
            <a:endCxn id="259" idx="2"/>
          </p:cNvCxnSpPr>
          <p:nvPr/>
        </p:nvCxnSpPr>
        <p:spPr>
          <a:xfrm>
            <a:off x="3143350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35"/>
          <p:cNvSpPr/>
          <p:nvPr/>
        </p:nvSpPr>
        <p:spPr>
          <a:xfrm>
            <a:off x="4792425" y="3387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5"/>
          <p:cNvCxnSpPr>
            <a:endCxn id="261" idx="2"/>
          </p:cNvCxnSpPr>
          <p:nvPr/>
        </p:nvCxnSpPr>
        <p:spPr>
          <a:xfrm>
            <a:off x="4263525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5383700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35"/>
          <p:cNvSpPr txBox="1"/>
          <p:nvPr/>
        </p:nvSpPr>
        <p:spPr>
          <a:xfrm>
            <a:off x="6127350" y="349470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2847725" y="4065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11700" y="3387175"/>
            <a:ext cx="591300" cy="5913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5"/>
          <p:cNvCxnSpPr/>
          <p:nvPr/>
        </p:nvCxnSpPr>
        <p:spPr>
          <a:xfrm>
            <a:off x="903000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5"/>
          <p:cNvCxnSpPr>
            <a:stCxn id="256" idx="4"/>
            <a:endCxn id="265" idx="2"/>
          </p:cNvCxnSpPr>
          <p:nvPr/>
        </p:nvCxnSpPr>
        <p:spPr>
          <a:xfrm>
            <a:off x="1727525" y="3978475"/>
            <a:ext cx="1120200" cy="38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35"/>
          <p:cNvCxnSpPr>
            <a:stCxn id="265" idx="6"/>
            <a:endCxn id="261" idx="3"/>
          </p:cNvCxnSpPr>
          <p:nvPr/>
        </p:nvCxnSpPr>
        <p:spPr>
          <a:xfrm rot="10800000" flipH="1">
            <a:off x="3439025" y="3891925"/>
            <a:ext cx="1440000" cy="468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35"/>
          <p:cNvCxnSpPr>
            <a:stCxn id="261" idx="0"/>
            <a:endCxn id="256" idx="0"/>
          </p:cNvCxnSpPr>
          <p:nvPr/>
        </p:nvCxnSpPr>
        <p:spPr>
          <a:xfrm rot="5400000">
            <a:off x="3407475" y="1707175"/>
            <a:ext cx="600" cy="3360600"/>
          </a:xfrm>
          <a:prstGeom prst="bentConnector3">
            <a:avLst>
              <a:gd name="adj1" fmla="val -71033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35"/>
          <p:cNvCxnSpPr>
            <a:stCxn id="259" idx="0"/>
            <a:endCxn id="257" idx="0"/>
          </p:cNvCxnSpPr>
          <p:nvPr/>
        </p:nvCxnSpPr>
        <p:spPr>
          <a:xfrm rot="5400000">
            <a:off x="3407500" y="2827375"/>
            <a:ext cx="600" cy="1120200"/>
          </a:xfrm>
          <a:prstGeom prst="bentConnector3">
            <a:avLst>
              <a:gd name="adj1" fmla="val -4435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35"/>
          <p:cNvSpPr txBox="1"/>
          <p:nvPr/>
        </p:nvSpPr>
        <p:spPr>
          <a:xfrm>
            <a:off x="311699" y="1641975"/>
            <a:ext cx="8520600" cy="79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Axiom 3:</a:t>
            </a: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 every natural number n, S(n) = zero is false.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756375" y="2841725"/>
            <a:ext cx="2031900" cy="135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“=” </a:t>
            </a:r>
            <a:r>
              <a:rPr lang="en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is an equivalence relation.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" name="Google Shape;225;p33">
            <a:extLst>
              <a:ext uri="{FF2B5EF4-FFF2-40B4-BE49-F238E27FC236}">
                <a16:creationId xmlns:a16="http://schemas.microsoft.com/office/drawing/2014/main" id="{60EB6399-90AD-4EE5-A5CC-E454E66C0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97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5" name="Google Shape;228;p33">
            <a:extLst>
              <a:ext uri="{FF2B5EF4-FFF2-40B4-BE49-F238E27FC236}">
                <a16:creationId xmlns:a16="http://schemas.microsoft.com/office/drawing/2014/main" id="{B5BC135D-C24A-4F6D-BAB8-461AA9DB3358}"/>
              </a:ext>
            </a:extLst>
          </p:cNvPr>
          <p:cNvSpPr/>
          <p:nvPr/>
        </p:nvSpPr>
        <p:spPr>
          <a:xfrm>
            <a:off x="1779813" y="506185"/>
            <a:ext cx="295439" cy="28042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25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1:</a:t>
            </a:r>
            <a:r>
              <a:rPr lang="en" sz="2400" dirty="0"/>
              <a:t>        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2:</a:t>
            </a:r>
            <a:r>
              <a:rPr lang="en" sz="2400" dirty="0"/>
              <a:t> For every natural number n, S(n)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3:</a:t>
            </a:r>
            <a:r>
              <a:rPr lang="en" sz="2400" dirty="0"/>
              <a:t> For every natural number n, S(n) = zero is false.</a:t>
            </a:r>
            <a:endParaRPr sz="2400" dirty="0"/>
          </a:p>
        </p:txBody>
      </p:sp>
      <p:sp>
        <p:nvSpPr>
          <p:cNvPr id="280" name="Google Shape;280;p36"/>
          <p:cNvSpPr/>
          <p:nvPr/>
        </p:nvSpPr>
        <p:spPr>
          <a:xfrm>
            <a:off x="886225" y="331637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2006400" y="331637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6"/>
          <p:cNvCxnSpPr>
            <a:stCxn id="280" idx="6"/>
            <a:endCxn id="281" idx="2"/>
          </p:cNvCxnSpPr>
          <p:nvPr/>
        </p:nvCxnSpPr>
        <p:spPr>
          <a:xfrm>
            <a:off x="147752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6"/>
          <p:cNvSpPr/>
          <p:nvPr/>
        </p:nvSpPr>
        <p:spPr>
          <a:xfrm>
            <a:off x="3125038" y="331637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4" name="Google Shape;284;p36"/>
          <p:cNvCxnSpPr>
            <a:endCxn id="283" idx="2"/>
          </p:cNvCxnSpPr>
          <p:nvPr/>
        </p:nvCxnSpPr>
        <p:spPr>
          <a:xfrm>
            <a:off x="2596138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6"/>
          <p:cNvSpPr/>
          <p:nvPr/>
        </p:nvSpPr>
        <p:spPr>
          <a:xfrm>
            <a:off x="4246775" y="331637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6" name="Google Shape;286;p36"/>
          <p:cNvCxnSpPr>
            <a:endCxn id="285" idx="2"/>
          </p:cNvCxnSpPr>
          <p:nvPr/>
        </p:nvCxnSpPr>
        <p:spPr>
          <a:xfrm>
            <a:off x="37178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36"/>
          <p:cNvCxnSpPr/>
          <p:nvPr/>
        </p:nvCxnSpPr>
        <p:spPr>
          <a:xfrm>
            <a:off x="48380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36"/>
          <p:cNvSpPr txBox="1"/>
          <p:nvPr/>
        </p:nvSpPr>
        <p:spPr>
          <a:xfrm>
            <a:off x="5581700" y="342390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2384325" y="3953700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0" name="Google Shape;290;p36"/>
          <p:cNvCxnSpPr>
            <a:stCxn id="280" idx="4"/>
            <a:endCxn id="289" idx="2"/>
          </p:cNvCxnSpPr>
          <p:nvPr/>
        </p:nvCxnSpPr>
        <p:spPr>
          <a:xfrm>
            <a:off x="1181875" y="3907675"/>
            <a:ext cx="12024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6"/>
          <p:cNvCxnSpPr>
            <a:stCxn id="289" idx="6"/>
            <a:endCxn id="285" idx="3"/>
          </p:cNvCxnSpPr>
          <p:nvPr/>
        </p:nvCxnSpPr>
        <p:spPr>
          <a:xfrm rot="10800000" flipH="1">
            <a:off x="2975625" y="3820950"/>
            <a:ext cx="1357800" cy="42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36"/>
          <p:cNvCxnSpPr/>
          <p:nvPr/>
        </p:nvCxnSpPr>
        <p:spPr>
          <a:xfrm rot="5400000">
            <a:off x="2860288" y="2756575"/>
            <a:ext cx="600" cy="1120200"/>
          </a:xfrm>
          <a:prstGeom prst="bentConnector3">
            <a:avLst>
              <a:gd name="adj1" fmla="val -4225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6"/>
          <p:cNvSpPr txBox="1"/>
          <p:nvPr/>
        </p:nvSpPr>
        <p:spPr>
          <a:xfrm>
            <a:off x="311700" y="1796285"/>
            <a:ext cx="8520600" cy="85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Axiom 4:</a:t>
            </a:r>
            <a:r>
              <a:rPr lang="en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 all natural numbers m and 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m=n if and only if S(m) = S(n).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1607122" y="469997"/>
            <a:ext cx="335979" cy="328463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0;p36">
            <a:extLst>
              <a:ext uri="{FF2B5EF4-FFF2-40B4-BE49-F238E27FC236}">
                <a16:creationId xmlns:a16="http://schemas.microsoft.com/office/drawing/2014/main" id="{BEB66BAD-97A0-4FFD-8FE6-B21974B97A77}"/>
              </a:ext>
            </a:extLst>
          </p:cNvPr>
          <p:cNvSpPr/>
          <p:nvPr/>
        </p:nvSpPr>
        <p:spPr>
          <a:xfrm>
            <a:off x="559654" y="401723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1;p36">
            <a:extLst>
              <a:ext uri="{FF2B5EF4-FFF2-40B4-BE49-F238E27FC236}">
                <a16:creationId xmlns:a16="http://schemas.microsoft.com/office/drawing/2014/main" id="{B6C938B6-45B2-4A82-85B5-9EBC36E09863}"/>
              </a:ext>
            </a:extLst>
          </p:cNvPr>
          <p:cNvSpPr/>
          <p:nvPr/>
        </p:nvSpPr>
        <p:spPr>
          <a:xfrm>
            <a:off x="1679829" y="401723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282;p36">
            <a:extLst>
              <a:ext uri="{FF2B5EF4-FFF2-40B4-BE49-F238E27FC236}">
                <a16:creationId xmlns:a16="http://schemas.microsoft.com/office/drawing/2014/main" id="{C584A6B1-602A-4514-9257-91887EB86F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150954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283;p36">
            <a:extLst>
              <a:ext uri="{FF2B5EF4-FFF2-40B4-BE49-F238E27FC236}">
                <a16:creationId xmlns:a16="http://schemas.microsoft.com/office/drawing/2014/main" id="{5C4F8549-FFCA-470F-AAD4-53CFABC960B0}"/>
              </a:ext>
            </a:extLst>
          </p:cNvPr>
          <p:cNvSpPr/>
          <p:nvPr/>
        </p:nvSpPr>
        <p:spPr>
          <a:xfrm>
            <a:off x="2798467" y="401723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284;p36">
            <a:extLst>
              <a:ext uri="{FF2B5EF4-FFF2-40B4-BE49-F238E27FC236}">
                <a16:creationId xmlns:a16="http://schemas.microsoft.com/office/drawing/2014/main" id="{D0C3A67D-6998-494C-9C1A-B5657FB1D715}"/>
              </a:ext>
            </a:extLst>
          </p:cNvPr>
          <p:cNvCxnSpPr>
            <a:endCxn id="7" idx="2"/>
          </p:cNvCxnSpPr>
          <p:nvPr/>
        </p:nvCxnSpPr>
        <p:spPr>
          <a:xfrm>
            <a:off x="2269567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285;p36">
            <a:extLst>
              <a:ext uri="{FF2B5EF4-FFF2-40B4-BE49-F238E27FC236}">
                <a16:creationId xmlns:a16="http://schemas.microsoft.com/office/drawing/2014/main" id="{608E69DD-54A3-47D5-AF94-DFD4E2567316}"/>
              </a:ext>
            </a:extLst>
          </p:cNvPr>
          <p:cNvSpPr/>
          <p:nvPr/>
        </p:nvSpPr>
        <p:spPr>
          <a:xfrm>
            <a:off x="3920204" y="401723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286;p36">
            <a:extLst>
              <a:ext uri="{FF2B5EF4-FFF2-40B4-BE49-F238E27FC236}">
                <a16:creationId xmlns:a16="http://schemas.microsoft.com/office/drawing/2014/main" id="{C301A6BA-64EC-4111-B36E-9234F2CE3988}"/>
              </a:ext>
            </a:extLst>
          </p:cNvPr>
          <p:cNvCxnSpPr>
            <a:endCxn id="9" idx="2"/>
          </p:cNvCxnSpPr>
          <p:nvPr/>
        </p:nvCxnSpPr>
        <p:spPr>
          <a:xfrm>
            <a:off x="3391304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87;p36">
            <a:extLst>
              <a:ext uri="{FF2B5EF4-FFF2-40B4-BE49-F238E27FC236}">
                <a16:creationId xmlns:a16="http://schemas.microsoft.com/office/drawing/2014/main" id="{98FF6BB4-1246-4974-A46D-DABAB29CF1CC}"/>
              </a:ext>
            </a:extLst>
          </p:cNvPr>
          <p:cNvCxnSpPr/>
          <p:nvPr/>
        </p:nvCxnSpPr>
        <p:spPr>
          <a:xfrm>
            <a:off x="4511504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88;p36">
            <a:extLst>
              <a:ext uri="{FF2B5EF4-FFF2-40B4-BE49-F238E27FC236}">
                <a16:creationId xmlns:a16="http://schemas.microsoft.com/office/drawing/2014/main" id="{A3704148-1B0B-44A2-83DC-221A31B47408}"/>
              </a:ext>
            </a:extLst>
          </p:cNvPr>
          <p:cNvSpPr txBox="1"/>
          <p:nvPr/>
        </p:nvSpPr>
        <p:spPr>
          <a:xfrm>
            <a:off x="5255129" y="509248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289;p36">
            <a:extLst>
              <a:ext uri="{FF2B5EF4-FFF2-40B4-BE49-F238E27FC236}">
                <a16:creationId xmlns:a16="http://schemas.microsoft.com/office/drawing/2014/main" id="{5690D5DE-8AB7-4A52-AF44-3F3CAA39BB52}"/>
              </a:ext>
            </a:extLst>
          </p:cNvPr>
          <p:cNvSpPr/>
          <p:nvPr/>
        </p:nvSpPr>
        <p:spPr>
          <a:xfrm>
            <a:off x="2057754" y="1039048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290;p36">
            <a:extLst>
              <a:ext uri="{FF2B5EF4-FFF2-40B4-BE49-F238E27FC236}">
                <a16:creationId xmlns:a16="http://schemas.microsoft.com/office/drawing/2014/main" id="{FF9250D8-7285-4F7F-A1DF-ACE981B1A1B0}"/>
              </a:ext>
            </a:extLst>
          </p:cNvPr>
          <p:cNvCxnSpPr>
            <a:stCxn id="4" idx="4"/>
            <a:endCxn id="13" idx="2"/>
          </p:cNvCxnSpPr>
          <p:nvPr/>
        </p:nvCxnSpPr>
        <p:spPr>
          <a:xfrm>
            <a:off x="855304" y="993023"/>
            <a:ext cx="12024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91;p36">
            <a:extLst>
              <a:ext uri="{FF2B5EF4-FFF2-40B4-BE49-F238E27FC236}">
                <a16:creationId xmlns:a16="http://schemas.microsoft.com/office/drawing/2014/main" id="{28BFD3A4-4733-43F2-9505-47F16356E34E}"/>
              </a:ext>
            </a:extLst>
          </p:cNvPr>
          <p:cNvCxnSpPr>
            <a:stCxn id="13" idx="6"/>
            <a:endCxn id="9" idx="3"/>
          </p:cNvCxnSpPr>
          <p:nvPr/>
        </p:nvCxnSpPr>
        <p:spPr>
          <a:xfrm rot="10800000" flipH="1">
            <a:off x="2649054" y="906298"/>
            <a:ext cx="1357800" cy="42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92;p36">
            <a:extLst>
              <a:ext uri="{FF2B5EF4-FFF2-40B4-BE49-F238E27FC236}">
                <a16:creationId xmlns:a16="http://schemas.microsoft.com/office/drawing/2014/main" id="{4A58B5E3-7582-40B0-B9BE-9E13B34F87D9}"/>
              </a:ext>
            </a:extLst>
          </p:cNvPr>
          <p:cNvCxnSpPr/>
          <p:nvPr/>
        </p:nvCxnSpPr>
        <p:spPr>
          <a:xfrm rot="5400000">
            <a:off x="2533717" y="-158077"/>
            <a:ext cx="600" cy="1120200"/>
          </a:xfrm>
          <a:prstGeom prst="bentConnector3">
            <a:avLst>
              <a:gd name="adj1" fmla="val -4225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911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311700" y="166631"/>
            <a:ext cx="8520600" cy="1823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1:</a:t>
            </a:r>
            <a:r>
              <a:rPr lang="en" sz="2400" dirty="0"/>
              <a:t>        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2:</a:t>
            </a:r>
            <a:r>
              <a:rPr lang="en" sz="2400" dirty="0"/>
              <a:t> For every natural number n, S(n)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3:</a:t>
            </a:r>
            <a:r>
              <a:rPr lang="en" sz="2400" dirty="0"/>
              <a:t> For every natural number n, S(n) = zero is false.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Axiom 4:</a:t>
            </a:r>
            <a:r>
              <a:rPr lang="en" sz="2400" dirty="0"/>
              <a:t> For all natural numbers m and n, </a:t>
            </a:r>
            <a:br>
              <a:rPr lang="en" sz="2400" dirty="0"/>
            </a:br>
            <a:r>
              <a:rPr lang="en" sz="2400" dirty="0"/>
              <a:t>                 m=n if and only if S(m) = S(n).</a:t>
            </a:r>
            <a:endParaRPr sz="2400" dirty="0"/>
          </a:p>
        </p:txBody>
      </p:sp>
      <p:sp>
        <p:nvSpPr>
          <p:cNvPr id="300" name="Google Shape;300;p37"/>
          <p:cNvSpPr/>
          <p:nvPr/>
        </p:nvSpPr>
        <p:spPr>
          <a:xfrm>
            <a:off x="886225" y="331637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2006400" y="33163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37"/>
          <p:cNvCxnSpPr>
            <a:stCxn id="300" idx="6"/>
            <a:endCxn id="301" idx="2"/>
          </p:cNvCxnSpPr>
          <p:nvPr/>
        </p:nvCxnSpPr>
        <p:spPr>
          <a:xfrm>
            <a:off x="147752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37"/>
          <p:cNvSpPr/>
          <p:nvPr/>
        </p:nvSpPr>
        <p:spPr>
          <a:xfrm>
            <a:off x="3126600" y="33163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7"/>
          <p:cNvCxnSpPr>
            <a:endCxn id="303" idx="2"/>
          </p:cNvCxnSpPr>
          <p:nvPr/>
        </p:nvCxnSpPr>
        <p:spPr>
          <a:xfrm>
            <a:off x="2597700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37"/>
          <p:cNvSpPr/>
          <p:nvPr/>
        </p:nvSpPr>
        <p:spPr>
          <a:xfrm>
            <a:off x="4246775" y="33163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37"/>
          <p:cNvCxnSpPr>
            <a:endCxn id="305" idx="2"/>
          </p:cNvCxnSpPr>
          <p:nvPr/>
        </p:nvCxnSpPr>
        <p:spPr>
          <a:xfrm>
            <a:off x="37178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48380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7"/>
          <p:cNvSpPr txBox="1"/>
          <p:nvPr/>
        </p:nvSpPr>
        <p:spPr>
          <a:xfrm>
            <a:off x="5581700" y="342390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6100414" y="2469025"/>
            <a:ext cx="2874000" cy="1143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Fira Sans"/>
                <a:ea typeface="Fira Sans"/>
                <a:cs typeface="Fira Sans"/>
                <a:sym typeface="Fira Sans"/>
              </a:rPr>
              <a:t>What can we do with the naturals numbers we just built?</a:t>
            </a:r>
            <a:endParaRPr sz="19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1549933" y="243313"/>
            <a:ext cx="384084" cy="36900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5</a:t>
            </a: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6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Let M be a set of natural numbers, with the following properties:</a:t>
            </a:r>
            <a:endParaRPr sz="2300" dirty="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     belongs to M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If n belongs to M, then so does S(n)</a:t>
            </a:r>
            <a:endParaRPr sz="2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dirty="0"/>
              <a:t>Then M contains all the natural numbers.</a:t>
            </a:r>
            <a:endParaRPr sz="2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18" name="Google Shape;318;p38"/>
          <p:cNvSpPr/>
          <p:nvPr/>
        </p:nvSpPr>
        <p:spPr>
          <a:xfrm>
            <a:off x="775511" y="1810075"/>
            <a:ext cx="308263" cy="30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6057501" y="1810075"/>
            <a:ext cx="2903310" cy="2885382"/>
          </a:xfrm>
          <a:prstGeom prst="irregularSeal1">
            <a:avLst/>
          </a:prstGeom>
          <a:solidFill>
            <a:srgbClr val="00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FF00FF"/>
                </a:solidFill>
                <a:latin typeface="Fira Sans"/>
                <a:ea typeface="Fira Sans"/>
                <a:cs typeface="Fira Sans"/>
                <a:sym typeface="Fira Sans"/>
              </a:rPr>
              <a:t>More on Thursday!</a:t>
            </a:r>
            <a:endParaRPr sz="2100" b="1">
              <a:solidFill>
                <a:srgbClr val="FF00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03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equality?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723724"/>
            <a:ext cx="8520600" cy="603097"/>
          </a:xfrm>
          <a:prstGeom prst="rect">
            <a:avLst/>
          </a:prstGeom>
          <a:solidFill>
            <a:srgbClr val="E066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/>
              <a:t>Is 0 equal to 1?</a:t>
            </a:r>
            <a:endParaRPr sz="29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310243" y="2903320"/>
            <a:ext cx="8520601" cy="603097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Is 0 equal to 0?</a:t>
            </a:r>
            <a:endParaRPr sz="2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 animBg="1"/>
      <p:bldP spid="7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(AA1)</a:t>
            </a:r>
            <a:r>
              <a:rPr lang="en" sz="2200"/>
              <a:t> For all natural numbers n:</a:t>
            </a:r>
            <a:endParaRPr sz="22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n +          = n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(AA2)</a:t>
            </a:r>
            <a:r>
              <a:rPr lang="en" sz="2200"/>
              <a:t> For all natural numbers m and n:</a:t>
            </a:r>
            <a:endParaRPr sz="22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m + S(n) = S(m + n)</a:t>
            </a:r>
            <a:endParaRPr sz="2200"/>
          </a:p>
        </p:txBody>
      </p:sp>
      <p:sp>
        <p:nvSpPr>
          <p:cNvPr id="326" name="Google Shape;326;p39"/>
          <p:cNvSpPr/>
          <p:nvPr/>
        </p:nvSpPr>
        <p:spPr>
          <a:xfrm>
            <a:off x="1894594" y="1828801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body" idx="1"/>
          </p:nvPr>
        </p:nvSpPr>
        <p:spPr>
          <a:xfrm>
            <a:off x="4253593" y="1302883"/>
            <a:ext cx="4578757" cy="3146653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body" idx="4294967295"/>
          </p:nvPr>
        </p:nvSpPr>
        <p:spPr>
          <a:xfrm>
            <a:off x="287112" y="1302884"/>
            <a:ext cx="3870325" cy="652462"/>
          </a:xfrm>
          <a:prstGeom prst="rect">
            <a:avLst/>
          </a:prstGeom>
          <a:solidFill>
            <a:srgbClr val="D9D2E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1 + 0 = ?</a:t>
            </a:r>
            <a:endParaRPr sz="2800"/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4294967295"/>
          </p:nvPr>
        </p:nvSpPr>
        <p:spPr>
          <a:xfrm>
            <a:off x="287111" y="2283864"/>
            <a:ext cx="3870325" cy="652462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dirty="0"/>
              <a:t>1 + 0 = 1, by </a:t>
            </a:r>
            <a:r>
              <a:rPr lang="en" sz="2300" b="1" dirty="0"/>
              <a:t>AA1</a:t>
            </a:r>
            <a:endParaRPr sz="2300" b="1" dirty="0"/>
          </a:p>
        </p:txBody>
      </p:sp>
      <p:sp>
        <p:nvSpPr>
          <p:cNvPr id="7" name="Google Shape;326;p39">
            <a:extLst>
              <a:ext uri="{FF2B5EF4-FFF2-40B4-BE49-F238E27FC236}">
                <a16:creationId xmlns:a16="http://schemas.microsoft.com/office/drawing/2014/main" id="{A7CDF8BC-BCC7-4C3A-879F-3E3DF5E1F165}"/>
              </a:ext>
            </a:extLst>
          </p:cNvPr>
          <p:cNvSpPr/>
          <p:nvPr/>
        </p:nvSpPr>
        <p:spPr>
          <a:xfrm>
            <a:off x="5781339" y="1914252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5" y="1339500"/>
            <a:ext cx="3584261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3" y="2068286"/>
            <a:ext cx="3584124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</a:t>
            </a:r>
            <a:endParaRPr sz="2000" dirty="0"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318907" y="1339500"/>
            <a:ext cx="4513393" cy="535800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Definition</a:t>
            </a:r>
            <a:r>
              <a:rPr lang="en" sz="2100"/>
              <a:t>: 1 = S(0)</a:t>
            </a:r>
            <a:endParaRPr sz="210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318907" y="2066925"/>
            <a:ext cx="4513393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813450" y="2661559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5" y="1339500"/>
            <a:ext cx="3616781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2" y="2068286"/>
            <a:ext cx="3616781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</a:t>
            </a:r>
            <a:r>
              <a:rPr lang="en" sz="2000" b="1" dirty="0"/>
              <a:t>+</a:t>
            </a:r>
            <a:r>
              <a:rPr lang="en" sz="2000" dirty="0"/>
              <a:t>0), by AA2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212771" y="1367344"/>
            <a:ext cx="4619529" cy="507956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 dirty="0"/>
              <a:t>Definition</a:t>
            </a:r>
            <a:r>
              <a:rPr lang="en" sz="2100" dirty="0"/>
              <a:t>: 1 = S(0)</a:t>
            </a:r>
            <a:endParaRPr sz="2100" dirty="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212771" y="2068286"/>
            <a:ext cx="4619529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(AA1)</a:t>
            </a:r>
            <a:r>
              <a:rPr lang="en" sz="2100"/>
              <a:t> For all natural numbers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r>
              <a:rPr lang="en" sz="2100" i="1"/>
              <a:t>n</a:t>
            </a:r>
            <a:r>
              <a:rPr lang="en" sz="2100"/>
              <a:t> +        = </a:t>
            </a:r>
            <a:r>
              <a:rPr lang="en" sz="2100" i="1"/>
              <a:t>n</a:t>
            </a:r>
            <a:endParaRPr sz="21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/>
              <a:t>(AA2)</a:t>
            </a:r>
            <a:r>
              <a:rPr lang="en" sz="2100"/>
              <a:t> For all natural numbers </a:t>
            </a:r>
            <a:r>
              <a:rPr lang="en" sz="2100" i="1"/>
              <a:t>m</a:t>
            </a:r>
            <a:r>
              <a:rPr lang="en" sz="2100"/>
              <a:t> and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/>
              <a:t>m</a:t>
            </a:r>
            <a:r>
              <a:rPr lang="en" sz="2100"/>
              <a:t> + S(</a:t>
            </a:r>
            <a:r>
              <a:rPr lang="en" sz="2100" i="1"/>
              <a:t>n</a:t>
            </a:r>
            <a:r>
              <a:rPr lang="en" sz="2100"/>
              <a:t>) = S(</a:t>
            </a:r>
            <a:r>
              <a:rPr lang="en" sz="2100" i="1"/>
              <a:t>m</a:t>
            </a:r>
            <a:r>
              <a:rPr lang="en" sz="2100"/>
              <a:t> + </a:t>
            </a:r>
            <a:r>
              <a:rPr lang="en" sz="2100" i="1"/>
              <a:t>n</a:t>
            </a:r>
            <a:r>
              <a:rPr lang="en" sz="2100"/>
              <a:t>)</a:t>
            </a:r>
            <a:endParaRPr sz="210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682822" y="2669723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6;p43">
            <a:extLst>
              <a:ext uri="{FF2B5EF4-FFF2-40B4-BE49-F238E27FC236}">
                <a16:creationId xmlns:a16="http://schemas.microsoft.com/office/drawing/2014/main" id="{74BB29DC-4537-4E54-B85B-5C02B37760F8}"/>
              </a:ext>
            </a:extLst>
          </p:cNvPr>
          <p:cNvSpPr txBox="1">
            <a:spLocks/>
          </p:cNvSpPr>
          <p:nvPr/>
        </p:nvSpPr>
        <p:spPr>
          <a:xfrm>
            <a:off x="966159" y="3251222"/>
            <a:ext cx="2740024" cy="1100343"/>
          </a:xfrm>
          <a:prstGeom prst="rect">
            <a:avLst/>
          </a:prstGeom>
          <a:solidFill>
            <a:srgbClr val="FFFF00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m = 1 and n = 0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1 + S(0) = S(1 + 0)</a:t>
            </a:r>
          </a:p>
        </p:txBody>
      </p:sp>
    </p:spTree>
    <p:extLst>
      <p:ext uri="{BB962C8B-B14F-4D97-AF65-F5344CB8AC3E}">
        <p14:creationId xmlns:p14="http://schemas.microsoft.com/office/powerpoint/2010/main" val="38502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5" y="1339500"/>
            <a:ext cx="3870600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2" y="2068286"/>
            <a:ext cx="3870325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</a:t>
            </a:r>
            <a:r>
              <a:rPr lang="en" sz="2000" b="1" dirty="0"/>
              <a:t>+</a:t>
            </a:r>
            <a:r>
              <a:rPr lang="en" sz="2000" dirty="0"/>
              <a:t>0), by AA2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S(1), by AA1</a:t>
            </a:r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444450" y="1311006"/>
            <a:ext cx="4387850" cy="592138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Definition</a:t>
            </a:r>
            <a:r>
              <a:rPr lang="en" sz="2100"/>
              <a:t>: 1 = S(0)</a:t>
            </a:r>
            <a:endParaRPr sz="210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444450" y="2066925"/>
            <a:ext cx="4387850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(AA1)</a:t>
            </a:r>
            <a:r>
              <a:rPr lang="en" sz="2100"/>
              <a:t> For all natural numbers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r>
              <a:rPr lang="en" sz="2100" i="1"/>
              <a:t>n</a:t>
            </a:r>
            <a:r>
              <a:rPr lang="en" sz="2100"/>
              <a:t> +        = </a:t>
            </a:r>
            <a:r>
              <a:rPr lang="en" sz="2100" i="1"/>
              <a:t>n</a:t>
            </a:r>
            <a:endParaRPr sz="21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/>
              <a:t>(AA2)</a:t>
            </a:r>
            <a:r>
              <a:rPr lang="en" sz="2100"/>
              <a:t> For all natural numbers </a:t>
            </a:r>
            <a:r>
              <a:rPr lang="en" sz="2100" i="1"/>
              <a:t>m</a:t>
            </a:r>
            <a:r>
              <a:rPr lang="en" sz="2100"/>
              <a:t> and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/>
              <a:t>m</a:t>
            </a:r>
            <a:r>
              <a:rPr lang="en" sz="2100"/>
              <a:t> + S(</a:t>
            </a:r>
            <a:r>
              <a:rPr lang="en" sz="2100" i="1"/>
              <a:t>n</a:t>
            </a:r>
            <a:r>
              <a:rPr lang="en" sz="2100"/>
              <a:t>) = S(</a:t>
            </a:r>
            <a:r>
              <a:rPr lang="en" sz="2100" i="1"/>
              <a:t>m</a:t>
            </a:r>
            <a:r>
              <a:rPr lang="en" sz="2100"/>
              <a:t> + </a:t>
            </a:r>
            <a:r>
              <a:rPr lang="en" sz="2100" i="1"/>
              <a:t>n</a:t>
            </a:r>
            <a:r>
              <a:rPr lang="en" sz="2100"/>
              <a:t>)</a:t>
            </a:r>
            <a:endParaRPr sz="210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944079" y="2669723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49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4" y="1339500"/>
            <a:ext cx="3657603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3" y="2068286"/>
            <a:ext cx="3657602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</a:t>
            </a:r>
            <a:r>
              <a:rPr lang="en" sz="2000" b="1" dirty="0"/>
              <a:t>+</a:t>
            </a:r>
            <a:r>
              <a:rPr lang="en" sz="2000" dirty="0"/>
              <a:t>0), by AA2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S(1), by AA1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2</a:t>
            </a:r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335825" y="1339500"/>
            <a:ext cx="4496475" cy="538286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 dirty="0"/>
              <a:t>Definition</a:t>
            </a:r>
            <a:r>
              <a:rPr lang="en" sz="2100" dirty="0"/>
              <a:t>: 2 = S(1)</a:t>
            </a:r>
            <a:endParaRPr sz="2100" dirty="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335825" y="2066925"/>
            <a:ext cx="4496475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797122" y="2694216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0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body" idx="1"/>
          </p:nvPr>
        </p:nvSpPr>
        <p:spPr>
          <a:xfrm>
            <a:off x="4327071" y="1317431"/>
            <a:ext cx="4505229" cy="534988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Definition: </a:t>
            </a:r>
            <a:r>
              <a:rPr lang="en" sz="2000"/>
              <a:t>2 = S(1)</a:t>
            </a:r>
            <a:endParaRPr sz="2000"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4294967295"/>
          </p:nvPr>
        </p:nvSpPr>
        <p:spPr>
          <a:xfrm>
            <a:off x="311700" y="1317431"/>
            <a:ext cx="3870325" cy="534988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1 + 2 = ?</a:t>
            </a:r>
            <a:endParaRPr sz="2000"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4294967295"/>
          </p:nvPr>
        </p:nvSpPr>
        <p:spPr>
          <a:xfrm>
            <a:off x="311700" y="2022625"/>
            <a:ext cx="3870325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 + 2 = 1 + S(1), by definition of 2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4327071" y="2022625"/>
            <a:ext cx="4505229" cy="2904521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D1427C5F-41E7-4380-A5C7-918B946CD431}"/>
              </a:ext>
            </a:extLst>
          </p:cNvPr>
          <p:cNvSpPr/>
          <p:nvPr/>
        </p:nvSpPr>
        <p:spPr>
          <a:xfrm>
            <a:off x="5805287" y="2639807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680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4310693" y="1317431"/>
            <a:ext cx="4521607" cy="534988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Definition: </a:t>
            </a:r>
            <a:r>
              <a:rPr lang="en" sz="2000" dirty="0"/>
              <a:t>2 = S(1)</a:t>
            </a:r>
            <a:endParaRPr sz="2000" dirty="0"/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4294967295"/>
          </p:nvPr>
        </p:nvSpPr>
        <p:spPr>
          <a:xfrm>
            <a:off x="311700" y="1317431"/>
            <a:ext cx="3870325" cy="534988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1 + 2 = ?</a:t>
            </a:r>
            <a:endParaRPr sz="2000"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11700" y="2009762"/>
            <a:ext cx="3870325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+ 2 = 1 + S(1), by definition of 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= S(1+1), by AA2</a:t>
            </a:r>
            <a:endParaRPr sz="2000" b="1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body" idx="4294967295"/>
          </p:nvPr>
        </p:nvSpPr>
        <p:spPr>
          <a:xfrm>
            <a:off x="4310743" y="2022625"/>
            <a:ext cx="4521607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4294967295"/>
          </p:nvPr>
        </p:nvSpPr>
        <p:spPr>
          <a:xfrm>
            <a:off x="1219252" y="2989965"/>
            <a:ext cx="2740024" cy="1100343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 = 1 and n = 1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dirty="0"/>
              <a:t>1 + S(1) = S(1 + 1)</a:t>
            </a:r>
            <a:endParaRPr sz="2100" dirty="0"/>
          </a:p>
        </p:txBody>
      </p:sp>
      <p:sp>
        <p:nvSpPr>
          <p:cNvPr id="9" name="Google Shape;326;p39">
            <a:extLst>
              <a:ext uri="{FF2B5EF4-FFF2-40B4-BE49-F238E27FC236}">
                <a16:creationId xmlns:a16="http://schemas.microsoft.com/office/drawing/2014/main" id="{08E191AC-2858-46EF-BF07-DB8D613C0A06}"/>
              </a:ext>
            </a:extLst>
          </p:cNvPr>
          <p:cNvSpPr/>
          <p:nvPr/>
        </p:nvSpPr>
        <p:spPr>
          <a:xfrm>
            <a:off x="5780794" y="2576780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body" idx="4294967295"/>
          </p:nvPr>
        </p:nvSpPr>
        <p:spPr>
          <a:xfrm>
            <a:off x="311700" y="1317625"/>
            <a:ext cx="3696964" cy="437696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1 + 2 = ?</a:t>
            </a:r>
            <a:endParaRPr sz="2000"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4294967295"/>
          </p:nvPr>
        </p:nvSpPr>
        <p:spPr>
          <a:xfrm>
            <a:off x="311700" y="2022475"/>
            <a:ext cx="3696964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+ 2 = 1 + S(1), by definition of 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S(1+1), by AA2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S(2), by </a:t>
            </a:r>
            <a:r>
              <a:rPr lang="en-US" sz="2000" dirty="0"/>
              <a:t>lemma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4294967295"/>
          </p:nvPr>
        </p:nvSpPr>
        <p:spPr>
          <a:xfrm>
            <a:off x="4163786" y="2022475"/>
            <a:ext cx="4668512" cy="286385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10" name="Google Shape;326;p39">
            <a:extLst>
              <a:ext uri="{FF2B5EF4-FFF2-40B4-BE49-F238E27FC236}">
                <a16:creationId xmlns:a16="http://schemas.microsoft.com/office/drawing/2014/main" id="{006EB24D-495F-4ABA-9F81-114C748DD88B}"/>
              </a:ext>
            </a:extLst>
          </p:cNvPr>
          <p:cNvSpPr/>
          <p:nvPr/>
        </p:nvSpPr>
        <p:spPr>
          <a:xfrm>
            <a:off x="5780794" y="2576780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73;p44">
            <a:extLst>
              <a:ext uri="{FF2B5EF4-FFF2-40B4-BE49-F238E27FC236}">
                <a16:creationId xmlns:a16="http://schemas.microsoft.com/office/drawing/2014/main" id="{5F1964EF-72BF-429C-BE14-130B724D0F5A}"/>
              </a:ext>
            </a:extLst>
          </p:cNvPr>
          <p:cNvSpPr txBox="1">
            <a:spLocks/>
          </p:cNvSpPr>
          <p:nvPr/>
        </p:nvSpPr>
        <p:spPr>
          <a:xfrm>
            <a:off x="4163785" y="1317625"/>
            <a:ext cx="4668513" cy="43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Lemma:</a:t>
            </a:r>
            <a:r>
              <a:rPr lang="en-US" sz="2000" dirty="0"/>
              <a:t> </a:t>
            </a:r>
            <a:r>
              <a:rPr lang="en" sz="2000" dirty="0"/>
              <a:t>1 + 1 =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body" idx="4294967295"/>
          </p:nvPr>
        </p:nvSpPr>
        <p:spPr>
          <a:xfrm>
            <a:off x="311700" y="1317625"/>
            <a:ext cx="3696964" cy="437696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1 + 2 = ?</a:t>
            </a:r>
            <a:endParaRPr sz="2000"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4294967295"/>
          </p:nvPr>
        </p:nvSpPr>
        <p:spPr>
          <a:xfrm>
            <a:off x="311700" y="2022475"/>
            <a:ext cx="3696964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+ 2 = 1 + S(1), by definition of 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S(1+1), by AA2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S(2), by </a:t>
            </a:r>
            <a:r>
              <a:rPr lang="en-US" sz="2000" dirty="0"/>
              <a:t>lemma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= 3, by definition of 3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4294967295"/>
          </p:nvPr>
        </p:nvSpPr>
        <p:spPr>
          <a:xfrm>
            <a:off x="4163786" y="2022475"/>
            <a:ext cx="4668512" cy="286385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10" name="Google Shape;326;p39">
            <a:extLst>
              <a:ext uri="{FF2B5EF4-FFF2-40B4-BE49-F238E27FC236}">
                <a16:creationId xmlns:a16="http://schemas.microsoft.com/office/drawing/2014/main" id="{006EB24D-495F-4ABA-9F81-114C748DD88B}"/>
              </a:ext>
            </a:extLst>
          </p:cNvPr>
          <p:cNvSpPr/>
          <p:nvPr/>
        </p:nvSpPr>
        <p:spPr>
          <a:xfrm>
            <a:off x="5617508" y="2571750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73;p44">
            <a:extLst>
              <a:ext uri="{FF2B5EF4-FFF2-40B4-BE49-F238E27FC236}">
                <a16:creationId xmlns:a16="http://schemas.microsoft.com/office/drawing/2014/main" id="{5F1964EF-72BF-429C-BE14-130B724D0F5A}"/>
              </a:ext>
            </a:extLst>
          </p:cNvPr>
          <p:cNvSpPr txBox="1">
            <a:spLocks/>
          </p:cNvSpPr>
          <p:nvPr/>
        </p:nvSpPr>
        <p:spPr>
          <a:xfrm>
            <a:off x="4163785" y="1317625"/>
            <a:ext cx="4668513" cy="43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Definition: </a:t>
            </a:r>
            <a:r>
              <a:rPr lang="en-US" sz="2000" dirty="0"/>
              <a:t>S(2) = 3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9600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97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392204"/>
            <a:ext cx="8520600" cy="930146"/>
          </a:xfrm>
          <a:prstGeom prst="rect">
            <a:avLst/>
          </a:prstGeom>
          <a:solidFill>
            <a:srgbClr val="A2C4C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way of grouping numbers.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It does not matter which number from the group we use.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311775" y="2800925"/>
            <a:ext cx="8520600" cy="489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big is the group of natural numbers that contains 1?</a:t>
            </a:r>
            <a:endParaRPr sz="2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3768500"/>
            <a:ext cx="8520600" cy="489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big is the group of rational numbers (fractions) equal to ½?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Hooray!!</a:t>
            </a:r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/>
              <a:t>1 + 2 = 3</a:t>
            </a:r>
            <a:endParaRPr sz="36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Thursday</a:t>
            </a: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 b="1">
                <a:solidFill>
                  <a:srgbClr val="FF00FF"/>
                </a:solidFill>
              </a:rPr>
              <a:t>For all natural numbers n,  0 + n = n.</a:t>
            </a:r>
            <a:endParaRPr sz="3800"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Axioms – facts we accept as true without a proof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Theorem – facts deduced from axioms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Natural numbers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- four axioms to build the set of natural numbers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- one axiom for making new true facts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Why do we need the axioms?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9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Properties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42600" y="1402375"/>
            <a:ext cx="6403200" cy="5766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</a:t>
            </a:r>
            <a:r>
              <a:rPr lang="en" i="1"/>
              <a:t>m</a:t>
            </a:r>
            <a:r>
              <a:rPr lang="en"/>
              <a:t> is in the same group as </a:t>
            </a:r>
            <a:r>
              <a:rPr lang="en" i="1"/>
              <a:t>n</a:t>
            </a:r>
            <a:r>
              <a:rPr lang="en"/>
              <a:t> if </a:t>
            </a:r>
            <a:r>
              <a:rPr lang="en" i="1"/>
              <a:t>m</a:t>
            </a:r>
            <a:r>
              <a:rPr lang="en"/>
              <a:t> is equal to </a:t>
            </a:r>
            <a:r>
              <a:rPr lang="en" i="1"/>
              <a:t>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343412" y="2185618"/>
            <a:ext cx="6402388" cy="519113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a number be in the same group as itself?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991375" y="1506475"/>
            <a:ext cx="1617000" cy="14694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539925" y="1903375"/>
            <a:ext cx="752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m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42600" y="3276925"/>
            <a:ext cx="8489700" cy="85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Reflexivity Property: A number is equal to itself.</a:t>
            </a:r>
            <a:endParaRPr sz="2200" b="1">
              <a:solidFill>
                <a:srgbClr val="FFD9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57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Properties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42600" y="1429149"/>
            <a:ext cx="6225000" cy="657899"/>
          </a:xfrm>
          <a:prstGeom prst="rect">
            <a:avLst/>
          </a:prstGeom>
          <a:solidFill>
            <a:srgbClr val="76A5A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number </a:t>
            </a:r>
            <a:r>
              <a:rPr lang="en" i="1" dirty="0"/>
              <a:t>m</a:t>
            </a:r>
            <a:r>
              <a:rPr lang="en" dirty="0"/>
              <a:t> is in the same group as </a:t>
            </a:r>
            <a:r>
              <a:rPr lang="en" i="1" dirty="0"/>
              <a:t>n</a:t>
            </a:r>
            <a:r>
              <a:rPr lang="en" dirty="0"/>
              <a:t> if </a:t>
            </a:r>
            <a:r>
              <a:rPr lang="en" i="1" dirty="0"/>
              <a:t>m</a:t>
            </a:r>
            <a:r>
              <a:rPr lang="en" dirty="0"/>
              <a:t> is equal to </a:t>
            </a:r>
            <a:r>
              <a:rPr lang="en" i="1" dirty="0"/>
              <a:t>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4294967295"/>
          </p:nvPr>
        </p:nvSpPr>
        <p:spPr>
          <a:xfrm>
            <a:off x="342600" y="2368972"/>
            <a:ext cx="8489700" cy="608013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m is in the same group as n, should n be in the same group as m?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2" name="Google Shape;102;p18"/>
          <p:cNvSpPr/>
          <p:nvPr/>
        </p:nvSpPr>
        <p:spPr>
          <a:xfrm>
            <a:off x="6659880" y="1225225"/>
            <a:ext cx="1801320" cy="8313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992282" y="1311401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>
                <a:latin typeface="Fira Sans"/>
                <a:ea typeface="Fira Sans"/>
                <a:cs typeface="Fira Sans"/>
                <a:sym typeface="Fira Sans"/>
              </a:rPr>
              <a:t>m</a:t>
            </a:r>
            <a:endParaRPr sz="3000" i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42599" y="3160525"/>
            <a:ext cx="8489699" cy="85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Symmetry Property: For all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with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200" b="1">
              <a:solidFill>
                <a:srgbClr val="FFD9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600830" y="1311401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n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865620" y="1225225"/>
            <a:ext cx="1966678" cy="8313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 animBg="1"/>
      <p:bldP spid="104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ADFC1-4547-4350-9902-4E4B6D58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521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E3184-80FC-4D67-8DDB-D84C402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647461"/>
          </a:xfrm>
        </p:spPr>
        <p:txBody>
          <a:bodyPr/>
          <a:lstStyle/>
          <a:p>
            <a:r>
              <a:rPr lang="en-US" dirty="0"/>
              <a:t>Fractions Example</a:t>
            </a: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09C5AAA9-8261-4EC2-A3AD-5DF69776C8B1}"/>
              </a:ext>
            </a:extLst>
          </p:cNvPr>
          <p:cNvSpPr/>
          <p:nvPr/>
        </p:nvSpPr>
        <p:spPr>
          <a:xfrm>
            <a:off x="2810171" y="1730458"/>
            <a:ext cx="2676229" cy="2638805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/>
              <p:nvPr/>
            </p:nvSpPr>
            <p:spPr>
              <a:xfrm>
                <a:off x="3581400" y="2358390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58390"/>
                <a:ext cx="253274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/>
              <p:nvPr/>
            </p:nvSpPr>
            <p:spPr>
              <a:xfrm>
                <a:off x="4315834" y="2484252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34" y="2484252"/>
                <a:ext cx="25327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7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36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Properties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363900"/>
            <a:ext cx="6437100" cy="5499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number </a:t>
            </a:r>
            <a:r>
              <a:rPr lang="en" i="1" dirty="0"/>
              <a:t>m</a:t>
            </a:r>
            <a:r>
              <a:rPr lang="en" dirty="0"/>
              <a:t> is in the same groups as </a:t>
            </a:r>
            <a:r>
              <a:rPr lang="en" i="1" dirty="0"/>
              <a:t>n</a:t>
            </a:r>
            <a:r>
              <a:rPr lang="en" dirty="0"/>
              <a:t> if </a:t>
            </a:r>
            <a:r>
              <a:rPr lang="en" i="1" dirty="0"/>
              <a:t>m</a:t>
            </a:r>
            <a:r>
              <a:rPr lang="en" dirty="0"/>
              <a:t> is equal to </a:t>
            </a:r>
            <a:r>
              <a:rPr lang="en" i="1" dirty="0"/>
              <a:t>n</a:t>
            </a:r>
            <a:r>
              <a:rPr lang="en" dirty="0"/>
              <a:t>.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294967295"/>
          </p:nvPr>
        </p:nvSpPr>
        <p:spPr>
          <a:xfrm>
            <a:off x="311700" y="2225887"/>
            <a:ext cx="6437100" cy="549275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/>
              <a:t>property should we have for</a:t>
            </a:r>
            <a:r>
              <a:rPr lang="en" dirty="0"/>
              <a:t> three numbers?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4" name="Google Shape;114;p19"/>
          <p:cNvSpPr/>
          <p:nvPr/>
        </p:nvSpPr>
        <p:spPr>
          <a:xfrm>
            <a:off x="6990750" y="1303225"/>
            <a:ext cx="1478700" cy="7341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211400" y="1303225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m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3160525"/>
            <a:ext cx="8520600" cy="85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Transitivity Property: For all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n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with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 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and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n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200" b="1" dirty="0">
              <a:solidFill>
                <a:srgbClr val="FFD9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994538" y="1225225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n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761675" y="1806250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p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752600" y="1405600"/>
            <a:ext cx="958800" cy="11682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085975" y="1405600"/>
            <a:ext cx="1083900" cy="1244100"/>
          </a:xfrm>
          <a:prstGeom prst="ellipse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;p19">
            <a:extLst>
              <a:ext uri="{FF2B5EF4-FFF2-40B4-BE49-F238E27FC236}">
                <a16:creationId xmlns:a16="http://schemas.microsoft.com/office/drawing/2014/main" id="{9603396A-D8C6-4883-A601-861316025078}"/>
              </a:ext>
            </a:extLst>
          </p:cNvPr>
          <p:cNvSpPr/>
          <p:nvPr/>
        </p:nvSpPr>
        <p:spPr>
          <a:xfrm>
            <a:off x="6990750" y="1225226"/>
            <a:ext cx="1720650" cy="1662754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animBg="1"/>
      <p:bldP spid="114" grpId="0" animBg="1"/>
      <p:bldP spid="116" grpId="0" animBg="1"/>
      <p:bldP spid="119" grpId="0" animBg="1"/>
      <p:bldP spid="12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4247B7-2EFA-4122-A3AF-70D18BEE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6878"/>
            <a:ext cx="9143999" cy="521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E3184-80FC-4D67-8DDB-D84C402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621760"/>
          </a:xfrm>
        </p:spPr>
        <p:txBody>
          <a:bodyPr/>
          <a:lstStyle/>
          <a:p>
            <a:r>
              <a:rPr lang="en-US" dirty="0"/>
              <a:t>Fractions Example</a:t>
            </a: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09C5AAA9-8261-4EC2-A3AD-5DF69776C8B1}"/>
              </a:ext>
            </a:extLst>
          </p:cNvPr>
          <p:cNvSpPr/>
          <p:nvPr/>
        </p:nvSpPr>
        <p:spPr>
          <a:xfrm>
            <a:off x="728278" y="1378022"/>
            <a:ext cx="2676229" cy="2638805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/>
              <p:nvPr/>
            </p:nvSpPr>
            <p:spPr>
              <a:xfrm>
                <a:off x="1074964" y="1688918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64" y="1688918"/>
                <a:ext cx="253274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/>
              <p:nvPr/>
            </p:nvSpPr>
            <p:spPr>
              <a:xfrm>
                <a:off x="1809398" y="1814780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98" y="1814780"/>
                <a:ext cx="25327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242CC6-36EA-4270-B90E-15AD0C25F38C}"/>
              </a:ext>
            </a:extLst>
          </p:cNvPr>
          <p:cNvSpPr txBox="1"/>
          <p:nvPr/>
        </p:nvSpPr>
        <p:spPr>
          <a:xfrm>
            <a:off x="1842236" y="2506251"/>
            <a:ext cx="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40F85E-2432-4B69-BBCF-90B18618B949}"/>
                  </a:ext>
                </a:extLst>
              </p:cNvPr>
              <p:cNvSpPr txBox="1"/>
              <p:nvPr/>
            </p:nvSpPr>
            <p:spPr>
              <a:xfrm>
                <a:off x="2444856" y="1902278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40F85E-2432-4B69-BBCF-90B18618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56" y="1902278"/>
                <a:ext cx="25327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A61837-AB2C-46E9-8275-0F302E03DE7C}"/>
                  </a:ext>
                </a:extLst>
              </p:cNvPr>
              <p:cNvSpPr txBox="1"/>
              <p:nvPr/>
            </p:nvSpPr>
            <p:spPr>
              <a:xfrm>
                <a:off x="1201601" y="2596122"/>
                <a:ext cx="253274" cy="692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A61837-AB2C-46E9-8275-0F302E03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01" y="2596122"/>
                <a:ext cx="253274" cy="692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B551A6-EA88-438F-AB42-EA525E8861BF}"/>
                  </a:ext>
                </a:extLst>
              </p:cNvPr>
              <p:cNvSpPr txBox="1"/>
              <p:nvPr/>
            </p:nvSpPr>
            <p:spPr>
              <a:xfrm>
                <a:off x="2571493" y="2959552"/>
                <a:ext cx="437620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B551A6-EA88-438F-AB42-EA525E88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493" y="2959552"/>
                <a:ext cx="437620" cy="7013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F5DEEF-0673-42C5-B840-9B4A0F8DC1DB}"/>
                  </a:ext>
                </a:extLst>
              </p:cNvPr>
              <p:cNvSpPr txBox="1"/>
              <p:nvPr/>
            </p:nvSpPr>
            <p:spPr>
              <a:xfrm>
                <a:off x="1685230" y="3207622"/>
                <a:ext cx="43762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F5DEEF-0673-42C5-B840-9B4A0F8D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30" y="3207622"/>
                <a:ext cx="437620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92;p17">
            <a:extLst>
              <a:ext uri="{FF2B5EF4-FFF2-40B4-BE49-F238E27FC236}">
                <a16:creationId xmlns:a16="http://schemas.microsoft.com/office/drawing/2014/main" id="{A20FC1C3-6E6B-4E87-8368-A388DE990933}"/>
              </a:ext>
            </a:extLst>
          </p:cNvPr>
          <p:cNvSpPr/>
          <p:nvPr/>
        </p:nvSpPr>
        <p:spPr>
          <a:xfrm>
            <a:off x="3751193" y="1378022"/>
            <a:ext cx="2676229" cy="2638805"/>
          </a:xfrm>
          <a:prstGeom prst="ellipse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947D3-A22C-4F34-B13A-1E3ACA2F138F}"/>
                  </a:ext>
                </a:extLst>
              </p:cNvPr>
              <p:cNvSpPr txBox="1"/>
              <p:nvPr/>
            </p:nvSpPr>
            <p:spPr>
              <a:xfrm>
                <a:off x="4097879" y="1688918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947D3-A22C-4F34-B13A-1E3ACA2F1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79" y="1688918"/>
                <a:ext cx="253274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A46C17-74ED-43C1-8239-8171A09BC001}"/>
                  </a:ext>
                </a:extLst>
              </p:cNvPr>
              <p:cNvSpPr txBox="1"/>
              <p:nvPr/>
            </p:nvSpPr>
            <p:spPr>
              <a:xfrm>
                <a:off x="4832313" y="1814780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A46C17-74ED-43C1-8239-8171A09BC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13" y="1814780"/>
                <a:ext cx="253274" cy="693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8708C97-4026-46A0-AC88-880B2E768FC2}"/>
              </a:ext>
            </a:extLst>
          </p:cNvPr>
          <p:cNvSpPr txBox="1"/>
          <p:nvPr/>
        </p:nvSpPr>
        <p:spPr>
          <a:xfrm>
            <a:off x="4865151" y="2506251"/>
            <a:ext cx="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D2F850-E28C-47BE-A9B8-170C7F22665B}"/>
                  </a:ext>
                </a:extLst>
              </p:cNvPr>
              <p:cNvSpPr txBox="1"/>
              <p:nvPr/>
            </p:nvSpPr>
            <p:spPr>
              <a:xfrm>
                <a:off x="5467771" y="1902278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D2F850-E28C-47BE-A9B8-170C7F22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71" y="1902278"/>
                <a:ext cx="253274" cy="693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82821-9B1D-4C66-9B1D-F17ED5DDF230}"/>
                  </a:ext>
                </a:extLst>
              </p:cNvPr>
              <p:cNvSpPr txBox="1"/>
              <p:nvPr/>
            </p:nvSpPr>
            <p:spPr>
              <a:xfrm>
                <a:off x="4224516" y="2596122"/>
                <a:ext cx="437620" cy="69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82821-9B1D-4C66-9B1D-F17ED5DD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16" y="2596122"/>
                <a:ext cx="437620" cy="6901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2BBE1B-7521-4888-8958-96317B250717}"/>
                  </a:ext>
                </a:extLst>
              </p:cNvPr>
              <p:cNvSpPr txBox="1"/>
              <p:nvPr/>
            </p:nvSpPr>
            <p:spPr>
              <a:xfrm>
                <a:off x="5594408" y="2959552"/>
                <a:ext cx="437620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2BBE1B-7521-4888-8958-96317B25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08" y="2959552"/>
                <a:ext cx="437620" cy="7013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B406CD-9FD8-4F54-A431-8F7B9645247F}"/>
                  </a:ext>
                </a:extLst>
              </p:cNvPr>
              <p:cNvSpPr txBox="1"/>
              <p:nvPr/>
            </p:nvSpPr>
            <p:spPr>
              <a:xfrm>
                <a:off x="4708145" y="3207622"/>
                <a:ext cx="437620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B406CD-9FD8-4F54-A431-8F7B9645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145" y="3207622"/>
                <a:ext cx="437620" cy="6940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1919</Words>
  <Application>Microsoft Office PowerPoint</Application>
  <PresentationFormat>On-screen Show (16:9)</PresentationFormat>
  <Paragraphs>256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Calibri Light</vt:lpstr>
      <vt:lpstr>Fira Sans</vt:lpstr>
      <vt:lpstr>Office Theme</vt:lpstr>
      <vt:lpstr>What is a natural number?</vt:lpstr>
      <vt:lpstr>Natural Numbers</vt:lpstr>
      <vt:lpstr>What is equality?</vt:lpstr>
      <vt:lpstr>Equality</vt:lpstr>
      <vt:lpstr>Equality Properties</vt:lpstr>
      <vt:lpstr>Equality Properties</vt:lpstr>
      <vt:lpstr>Fractions Example</vt:lpstr>
      <vt:lpstr>Equality Properties</vt:lpstr>
      <vt:lpstr>Fractions Example</vt:lpstr>
      <vt:lpstr>Siblingship</vt:lpstr>
      <vt:lpstr>Friendship</vt:lpstr>
      <vt:lpstr>Less Than</vt:lpstr>
      <vt:lpstr>Less or Equal To</vt:lpstr>
      <vt:lpstr>Has the same birthday as</vt:lpstr>
      <vt:lpstr>Equality</vt:lpstr>
      <vt:lpstr>Equivalence</vt:lpstr>
      <vt:lpstr>Natural Numbers</vt:lpstr>
      <vt:lpstr>Giuseppe Peano</vt:lpstr>
      <vt:lpstr>Peano Curves</vt:lpstr>
      <vt:lpstr>Axiom 1:       is a natural number.</vt:lpstr>
      <vt:lpstr>Axiom 2: For every natural number n, S(n) is a natural number.</vt:lpstr>
      <vt:lpstr>Axiom 1:        is a natural number. Axiom 2: For every natural number n, S(n) is a natural number.</vt:lpstr>
      <vt:lpstr>Axiom 1:          is a natural number. Axiom 2: For every natural number n, S(n) is a natural number.</vt:lpstr>
      <vt:lpstr>Axiom 1:          is a natural number. Axiom 2: For every natural number n, S(n) is a natural number.</vt:lpstr>
      <vt:lpstr>Axiom 1:          is a natural number. Axiom 2: For every natural number n, S(n) is a natural number.</vt:lpstr>
      <vt:lpstr>Axiom 1:         is a natural number. Axiom 2: For every natural number n, S(n) is a natural number. Axiom 3: For every natural number n, S(n) = zero is false.</vt:lpstr>
      <vt:lpstr>PowerPoint Presentation</vt:lpstr>
      <vt:lpstr>Axiom 1:         is a natural number. Axiom 2: For every natural number n, S(n) is a natural number. Axiom 3: For every natural number n, S(n) = zero is false. Axiom 4: For all natural numbers m and n,                   m=n if and only if S(m) = S(n).</vt:lpstr>
      <vt:lpstr>Axiom 5</vt:lpstr>
      <vt:lpstr>Addition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Hooray!!</vt:lpstr>
      <vt:lpstr>On Thursday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number?</dc:title>
  <cp:lastModifiedBy>Nora Evans</cp:lastModifiedBy>
  <cp:revision>117</cp:revision>
  <dcterms:modified xsi:type="dcterms:W3CDTF">2020-05-27T23:54:24Z</dcterms:modified>
</cp:coreProperties>
</file>