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0363200" cy="5486400"/>
  <p:notesSz cx="6858000" cy="9144000"/>
  <p:defaultTextStyle>
    <a:defPPr>
      <a:defRPr lang="en-US"/>
    </a:defPPr>
    <a:lvl1pPr marL="0" algn="l" defTabSz="752003" rtl="0" eaLnBrk="1" latinLnBrk="0" hangingPunct="1">
      <a:defRPr sz="1480" kern="1200">
        <a:solidFill>
          <a:schemeClr val="tx1"/>
        </a:solidFill>
        <a:latin typeface="+mn-lt"/>
        <a:ea typeface="+mn-ea"/>
        <a:cs typeface="+mn-cs"/>
      </a:defRPr>
    </a:lvl1pPr>
    <a:lvl2pPr marL="376001" algn="l" defTabSz="752003" rtl="0" eaLnBrk="1" latinLnBrk="0" hangingPunct="1">
      <a:defRPr sz="1480" kern="1200">
        <a:solidFill>
          <a:schemeClr val="tx1"/>
        </a:solidFill>
        <a:latin typeface="+mn-lt"/>
        <a:ea typeface="+mn-ea"/>
        <a:cs typeface="+mn-cs"/>
      </a:defRPr>
    </a:lvl2pPr>
    <a:lvl3pPr marL="752003" algn="l" defTabSz="752003" rtl="0" eaLnBrk="1" latinLnBrk="0" hangingPunct="1">
      <a:defRPr sz="1480" kern="1200">
        <a:solidFill>
          <a:schemeClr val="tx1"/>
        </a:solidFill>
        <a:latin typeface="+mn-lt"/>
        <a:ea typeface="+mn-ea"/>
        <a:cs typeface="+mn-cs"/>
      </a:defRPr>
    </a:lvl3pPr>
    <a:lvl4pPr marL="1128004" algn="l" defTabSz="752003" rtl="0" eaLnBrk="1" latinLnBrk="0" hangingPunct="1">
      <a:defRPr sz="1480" kern="1200">
        <a:solidFill>
          <a:schemeClr val="tx1"/>
        </a:solidFill>
        <a:latin typeface="+mn-lt"/>
        <a:ea typeface="+mn-ea"/>
        <a:cs typeface="+mn-cs"/>
      </a:defRPr>
    </a:lvl4pPr>
    <a:lvl5pPr marL="1504005" algn="l" defTabSz="752003" rtl="0" eaLnBrk="1" latinLnBrk="0" hangingPunct="1">
      <a:defRPr sz="1480" kern="1200">
        <a:solidFill>
          <a:schemeClr val="tx1"/>
        </a:solidFill>
        <a:latin typeface="+mn-lt"/>
        <a:ea typeface="+mn-ea"/>
        <a:cs typeface="+mn-cs"/>
      </a:defRPr>
    </a:lvl5pPr>
    <a:lvl6pPr marL="1880006" algn="l" defTabSz="752003" rtl="0" eaLnBrk="1" latinLnBrk="0" hangingPunct="1">
      <a:defRPr sz="1480" kern="1200">
        <a:solidFill>
          <a:schemeClr val="tx1"/>
        </a:solidFill>
        <a:latin typeface="+mn-lt"/>
        <a:ea typeface="+mn-ea"/>
        <a:cs typeface="+mn-cs"/>
      </a:defRPr>
    </a:lvl6pPr>
    <a:lvl7pPr marL="2256008" algn="l" defTabSz="752003" rtl="0" eaLnBrk="1" latinLnBrk="0" hangingPunct="1">
      <a:defRPr sz="1480" kern="1200">
        <a:solidFill>
          <a:schemeClr val="tx1"/>
        </a:solidFill>
        <a:latin typeface="+mn-lt"/>
        <a:ea typeface="+mn-ea"/>
        <a:cs typeface="+mn-cs"/>
      </a:defRPr>
    </a:lvl7pPr>
    <a:lvl8pPr marL="2632009" algn="l" defTabSz="752003" rtl="0" eaLnBrk="1" latinLnBrk="0" hangingPunct="1">
      <a:defRPr sz="1480" kern="1200">
        <a:solidFill>
          <a:schemeClr val="tx1"/>
        </a:solidFill>
        <a:latin typeface="+mn-lt"/>
        <a:ea typeface="+mn-ea"/>
        <a:cs typeface="+mn-cs"/>
      </a:defRPr>
    </a:lvl8pPr>
    <a:lvl9pPr marL="3008010" algn="l" defTabSz="752003" rtl="0" eaLnBrk="1" latinLnBrk="0" hangingPunct="1">
      <a:defRPr sz="148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B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4"/>
    <p:restoredTop sz="94643"/>
  </p:normalViewPr>
  <p:slideViewPr>
    <p:cSldViewPr snapToGrid="0" snapToObjects="1">
      <p:cViewPr varScale="1">
        <p:scale>
          <a:sx n="106" d="100"/>
          <a:sy n="106" d="100"/>
        </p:scale>
        <p:origin x="184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897890"/>
            <a:ext cx="77724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881630"/>
            <a:ext cx="77724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C384-B35A-934A-ACAF-D213CA2A19A0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5A57-355A-E842-93FD-076366E6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C384-B35A-934A-ACAF-D213CA2A19A0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5A57-355A-E842-93FD-076366E6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1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6165" y="292100"/>
            <a:ext cx="223456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470" y="292100"/>
            <a:ext cx="6574155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C384-B35A-934A-ACAF-D213CA2A19A0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5A57-355A-E842-93FD-076366E6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4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C384-B35A-934A-ACAF-D213CA2A19A0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5A57-355A-E842-93FD-076366E6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9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73" y="1367791"/>
            <a:ext cx="893826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073" y="3671571"/>
            <a:ext cx="893826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C384-B35A-934A-ACAF-D213CA2A19A0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5A57-355A-E842-93FD-076366E6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5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470" y="1460500"/>
            <a:ext cx="440436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6370" y="1460500"/>
            <a:ext cx="440436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C384-B35A-934A-ACAF-D213CA2A19A0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5A57-355A-E842-93FD-076366E6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2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820" y="292101"/>
            <a:ext cx="893826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820" y="1344930"/>
            <a:ext cx="4384119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3820" y="2004060"/>
            <a:ext cx="4384119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6370" y="1344930"/>
            <a:ext cx="4405710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46370" y="2004060"/>
            <a:ext cx="4405710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C384-B35A-934A-ACAF-D213CA2A19A0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5A57-355A-E842-93FD-076366E6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C384-B35A-934A-ACAF-D213CA2A19A0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5A57-355A-E842-93FD-076366E6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4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C384-B35A-934A-ACAF-D213CA2A19A0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5A57-355A-E842-93FD-076366E6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7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820" y="365760"/>
            <a:ext cx="3342401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710" y="789940"/>
            <a:ext cx="524637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820" y="1645920"/>
            <a:ext cx="3342401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C384-B35A-934A-ACAF-D213CA2A19A0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5A57-355A-E842-93FD-076366E6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2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820" y="365760"/>
            <a:ext cx="3342401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05710" y="789940"/>
            <a:ext cx="524637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820" y="1645920"/>
            <a:ext cx="3342401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C384-B35A-934A-ACAF-D213CA2A19A0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5A57-355A-E842-93FD-076366E6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470" y="292101"/>
            <a:ext cx="893826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470" y="1460500"/>
            <a:ext cx="893826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2470" y="5085080"/>
            <a:ext cx="23317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DC384-B35A-934A-ACAF-D213CA2A19A0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2810" y="5085080"/>
            <a:ext cx="34975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9010" y="5085080"/>
            <a:ext cx="23317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45A57-355A-E842-93FD-076366E6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0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Rounded Rectangle 535">
            <a:extLst>
              <a:ext uri="{FF2B5EF4-FFF2-40B4-BE49-F238E27FC236}">
                <a16:creationId xmlns:a16="http://schemas.microsoft.com/office/drawing/2014/main" id="{67B92420-7B2F-6A48-ACAE-CD3442BE17A5}"/>
              </a:ext>
            </a:extLst>
          </p:cNvPr>
          <p:cNvSpPr/>
          <p:nvPr/>
        </p:nvSpPr>
        <p:spPr>
          <a:xfrm>
            <a:off x="276647" y="1103973"/>
            <a:ext cx="4531755" cy="32087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Freeform 536">
            <a:extLst>
              <a:ext uri="{FF2B5EF4-FFF2-40B4-BE49-F238E27FC236}">
                <a16:creationId xmlns:a16="http://schemas.microsoft.com/office/drawing/2014/main" id="{FD309858-AB1F-D140-9090-2E4FF8C9ECD0}"/>
              </a:ext>
            </a:extLst>
          </p:cNvPr>
          <p:cNvSpPr/>
          <p:nvPr/>
        </p:nvSpPr>
        <p:spPr>
          <a:xfrm>
            <a:off x="958784" y="1566747"/>
            <a:ext cx="3697502" cy="1732010"/>
          </a:xfrm>
          <a:custGeom>
            <a:avLst/>
            <a:gdLst>
              <a:gd name="connsiteX0" fmla="*/ 36182 w 1144013"/>
              <a:gd name="connsiteY0" fmla="*/ 738554 h 738554"/>
              <a:gd name="connsiteX1" fmla="*/ 18598 w 1144013"/>
              <a:gd name="connsiteY1" fmla="*/ 386862 h 738554"/>
              <a:gd name="connsiteX2" fmla="*/ 264782 w 1144013"/>
              <a:gd name="connsiteY2" fmla="*/ 211016 h 738554"/>
              <a:gd name="connsiteX3" fmla="*/ 528552 w 1144013"/>
              <a:gd name="connsiteY3" fmla="*/ 334108 h 738554"/>
              <a:gd name="connsiteX4" fmla="*/ 757152 w 1144013"/>
              <a:gd name="connsiteY4" fmla="*/ 474785 h 738554"/>
              <a:gd name="connsiteX5" fmla="*/ 880244 w 1144013"/>
              <a:gd name="connsiteY5" fmla="*/ 123093 h 738554"/>
              <a:gd name="connsiteX6" fmla="*/ 1144013 w 1144013"/>
              <a:gd name="connsiteY6" fmla="*/ 0 h 738554"/>
              <a:gd name="connsiteX7" fmla="*/ 1144013 w 1144013"/>
              <a:gd name="connsiteY7" fmla="*/ 0 h 7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4013" h="738554">
                <a:moveTo>
                  <a:pt x="36182" y="738554"/>
                </a:moveTo>
                <a:cubicBezTo>
                  <a:pt x="8340" y="606669"/>
                  <a:pt x="-19502" y="474785"/>
                  <a:pt x="18598" y="386862"/>
                </a:cubicBezTo>
                <a:cubicBezTo>
                  <a:pt x="56698" y="298939"/>
                  <a:pt x="179790" y="219808"/>
                  <a:pt x="264782" y="211016"/>
                </a:cubicBezTo>
                <a:cubicBezTo>
                  <a:pt x="349774" y="202224"/>
                  <a:pt x="446490" y="290146"/>
                  <a:pt x="528552" y="334108"/>
                </a:cubicBezTo>
                <a:cubicBezTo>
                  <a:pt x="610614" y="378069"/>
                  <a:pt x="698537" y="509954"/>
                  <a:pt x="757152" y="474785"/>
                </a:cubicBezTo>
                <a:cubicBezTo>
                  <a:pt x="815767" y="439616"/>
                  <a:pt x="815767" y="202224"/>
                  <a:pt x="880244" y="123093"/>
                </a:cubicBezTo>
                <a:cubicBezTo>
                  <a:pt x="944721" y="43962"/>
                  <a:pt x="1144013" y="0"/>
                  <a:pt x="1144013" y="0"/>
                </a:cubicBezTo>
                <a:lnTo>
                  <a:pt x="1144013" y="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D42398C5-7108-7344-8A8B-962F804E5C5A}"/>
              </a:ext>
            </a:extLst>
          </p:cNvPr>
          <p:cNvGrpSpPr/>
          <p:nvPr/>
        </p:nvGrpSpPr>
        <p:grpSpPr>
          <a:xfrm>
            <a:off x="7363227" y="558907"/>
            <a:ext cx="2896339" cy="2176726"/>
            <a:chOff x="836442" y="12852511"/>
            <a:chExt cx="2493910" cy="1682088"/>
          </a:xfrm>
        </p:grpSpPr>
        <p:sp>
          <p:nvSpPr>
            <p:cNvPr id="539" name="Google Shape;781;p45">
              <a:extLst>
                <a:ext uri="{FF2B5EF4-FFF2-40B4-BE49-F238E27FC236}">
                  <a16:creationId xmlns:a16="http://schemas.microsoft.com/office/drawing/2014/main" id="{7A977DF3-DDF6-DA41-8A1F-9F538523AA0D}"/>
                </a:ext>
              </a:extLst>
            </p:cNvPr>
            <p:cNvSpPr/>
            <p:nvPr/>
          </p:nvSpPr>
          <p:spPr>
            <a:xfrm rot="1282442">
              <a:off x="836442" y="12852511"/>
              <a:ext cx="2493910" cy="1682088"/>
            </a:xfrm>
            <a:custGeom>
              <a:avLst/>
              <a:gdLst/>
              <a:ahLst/>
              <a:cxnLst/>
              <a:rect l="l" t="t" r="r" b="b"/>
              <a:pathLst>
                <a:path w="47782" h="35373" extrusionOk="0">
                  <a:moveTo>
                    <a:pt x="15561" y="804"/>
                  </a:moveTo>
                  <a:cubicBezTo>
                    <a:pt x="11644" y="1357"/>
                    <a:pt x="8555" y="1218"/>
                    <a:pt x="6988" y="3845"/>
                  </a:cubicBezTo>
                  <a:cubicBezTo>
                    <a:pt x="5421" y="6472"/>
                    <a:pt x="7311" y="13570"/>
                    <a:pt x="6159" y="16566"/>
                  </a:cubicBezTo>
                  <a:cubicBezTo>
                    <a:pt x="5007" y="19562"/>
                    <a:pt x="-524" y="19608"/>
                    <a:pt x="75" y="21820"/>
                  </a:cubicBezTo>
                  <a:cubicBezTo>
                    <a:pt x="674" y="24032"/>
                    <a:pt x="7219" y="28964"/>
                    <a:pt x="9754" y="29840"/>
                  </a:cubicBezTo>
                  <a:cubicBezTo>
                    <a:pt x="12289" y="30716"/>
                    <a:pt x="13348" y="27259"/>
                    <a:pt x="15284" y="27074"/>
                  </a:cubicBezTo>
                  <a:cubicBezTo>
                    <a:pt x="17220" y="26890"/>
                    <a:pt x="20677" y="27581"/>
                    <a:pt x="21368" y="28733"/>
                  </a:cubicBezTo>
                  <a:cubicBezTo>
                    <a:pt x="22059" y="29885"/>
                    <a:pt x="19109" y="32927"/>
                    <a:pt x="19432" y="33987"/>
                  </a:cubicBezTo>
                  <a:cubicBezTo>
                    <a:pt x="19755" y="35047"/>
                    <a:pt x="21783" y="35785"/>
                    <a:pt x="23304" y="35094"/>
                  </a:cubicBezTo>
                  <a:cubicBezTo>
                    <a:pt x="24825" y="34403"/>
                    <a:pt x="27222" y="31638"/>
                    <a:pt x="28558" y="29840"/>
                  </a:cubicBezTo>
                  <a:cubicBezTo>
                    <a:pt x="29895" y="28043"/>
                    <a:pt x="29987" y="25415"/>
                    <a:pt x="31323" y="24309"/>
                  </a:cubicBezTo>
                  <a:cubicBezTo>
                    <a:pt x="32660" y="23203"/>
                    <a:pt x="34780" y="22281"/>
                    <a:pt x="36577" y="23203"/>
                  </a:cubicBezTo>
                  <a:cubicBezTo>
                    <a:pt x="38375" y="24125"/>
                    <a:pt x="40265" y="31038"/>
                    <a:pt x="42108" y="29840"/>
                  </a:cubicBezTo>
                  <a:cubicBezTo>
                    <a:pt x="43952" y="28642"/>
                    <a:pt x="47223" y="19839"/>
                    <a:pt x="47638" y="16013"/>
                  </a:cubicBezTo>
                  <a:cubicBezTo>
                    <a:pt x="48053" y="12188"/>
                    <a:pt x="47455" y="9468"/>
                    <a:pt x="44597" y="6887"/>
                  </a:cubicBezTo>
                  <a:cubicBezTo>
                    <a:pt x="41740" y="4306"/>
                    <a:pt x="35332" y="1541"/>
                    <a:pt x="30493" y="527"/>
                  </a:cubicBezTo>
                  <a:cubicBezTo>
                    <a:pt x="25654" y="-487"/>
                    <a:pt x="19479" y="251"/>
                    <a:pt x="15561" y="804"/>
                  </a:cubicBezTo>
                  <a:close/>
                </a:path>
              </a:pathLst>
            </a:cu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0" name="Google Shape;782;p45">
              <a:extLst>
                <a:ext uri="{FF2B5EF4-FFF2-40B4-BE49-F238E27FC236}">
                  <a16:creationId xmlns:a16="http://schemas.microsoft.com/office/drawing/2014/main" id="{C25E2E43-DA24-1548-9ABB-3A222F4CE116}"/>
                </a:ext>
              </a:extLst>
            </p:cNvPr>
            <p:cNvSpPr txBox="1"/>
            <p:nvPr/>
          </p:nvSpPr>
          <p:spPr>
            <a:xfrm>
              <a:off x="1456727" y="12985003"/>
              <a:ext cx="1370399" cy="811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dk1"/>
                  </a:solidFill>
                  <a:latin typeface="Fira Sans" panose="020B0503050000020004" pitchFamily="34" charset="0"/>
                  <a:ea typeface="Times New Roman"/>
                  <a:cs typeface="Times New Roman"/>
                  <a:sym typeface="Times New Roman"/>
                </a:rPr>
                <a:t>Target Region</a:t>
              </a:r>
              <a:endParaRPr sz="2800" dirty="0"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2" name="Google Shape;784;p45">
              <a:extLst>
                <a:ext uri="{FF2B5EF4-FFF2-40B4-BE49-F238E27FC236}">
                  <a16:creationId xmlns:a16="http://schemas.microsoft.com/office/drawing/2014/main" id="{311AFB28-FAE0-8447-BAD7-5C9DD4D247D8}"/>
                </a:ext>
              </a:extLst>
            </p:cNvPr>
            <p:cNvSpPr/>
            <p:nvPr/>
          </p:nvSpPr>
          <p:spPr>
            <a:xfrm>
              <a:off x="1780414" y="14032727"/>
              <a:ext cx="196193" cy="182618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785;p45">
            <a:extLst>
              <a:ext uri="{FF2B5EF4-FFF2-40B4-BE49-F238E27FC236}">
                <a16:creationId xmlns:a16="http://schemas.microsoft.com/office/drawing/2014/main" id="{1451ADBB-C3BF-5D42-BC85-0F20BBAC9A05}"/>
              </a:ext>
            </a:extLst>
          </p:cNvPr>
          <p:cNvSpPr txBox="1"/>
          <p:nvPr/>
        </p:nvSpPr>
        <p:spPr>
          <a:xfrm>
            <a:off x="4858849" y="3797044"/>
            <a:ext cx="2169861" cy="1388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Fira Sans" panose="020B0503050000020004" pitchFamily="34" charset="0"/>
                <a:cs typeface="Times New Roman" panose="02020603050405020304" pitchFamily="18" charset="0"/>
              </a:rPr>
              <a:t>Search g</a:t>
            </a:r>
            <a:r>
              <a:rPr lang="en" sz="2000" dirty="0" err="1">
                <a:latin typeface="Fira Sans" panose="020B0503050000020004" pitchFamily="34" charset="0"/>
                <a:cs typeface="Times New Roman" panose="02020603050405020304" pitchFamily="18" charset="0"/>
              </a:rPr>
              <a:t>radient</a:t>
            </a:r>
            <a:r>
              <a:rPr lang="en" sz="2000" dirty="0">
                <a:latin typeface="Fira Sans" panose="020B0503050000020004" pitchFamily="34" charset="0"/>
                <a:cs typeface="Times New Roman" panose="02020603050405020304" pitchFamily="18" charset="0"/>
              </a:rPr>
              <a:t> estimated from target model queries</a:t>
            </a:r>
            <a:endParaRPr sz="2000"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544" name="Freeform 543">
            <a:extLst>
              <a:ext uri="{FF2B5EF4-FFF2-40B4-BE49-F238E27FC236}">
                <a16:creationId xmlns:a16="http://schemas.microsoft.com/office/drawing/2014/main" id="{C4906F55-FAAA-E54E-87C0-D5B0042AB65D}"/>
              </a:ext>
            </a:extLst>
          </p:cNvPr>
          <p:cNvSpPr/>
          <p:nvPr/>
        </p:nvSpPr>
        <p:spPr>
          <a:xfrm rot="976016">
            <a:off x="4742829" y="1316737"/>
            <a:ext cx="3824898" cy="1863720"/>
          </a:xfrm>
          <a:custGeom>
            <a:avLst/>
            <a:gdLst>
              <a:gd name="connsiteX0" fmla="*/ 0 w 2617228"/>
              <a:gd name="connsiteY0" fmla="*/ 669370 h 1481322"/>
              <a:gd name="connsiteX1" fmla="*/ 171450 w 2617228"/>
              <a:gd name="connsiteY1" fmla="*/ 1031320 h 1481322"/>
              <a:gd name="connsiteX2" fmla="*/ 476250 w 2617228"/>
              <a:gd name="connsiteY2" fmla="*/ 1107520 h 1481322"/>
              <a:gd name="connsiteX3" fmla="*/ 552450 w 2617228"/>
              <a:gd name="connsiteY3" fmla="*/ 612220 h 1481322"/>
              <a:gd name="connsiteX4" fmla="*/ 476250 w 2617228"/>
              <a:gd name="connsiteY4" fmla="*/ 231220 h 1481322"/>
              <a:gd name="connsiteX5" fmla="*/ 723900 w 2617228"/>
              <a:gd name="connsiteY5" fmla="*/ 155020 h 1481322"/>
              <a:gd name="connsiteX6" fmla="*/ 1009650 w 2617228"/>
              <a:gd name="connsiteY6" fmla="*/ 650320 h 1481322"/>
              <a:gd name="connsiteX7" fmla="*/ 990600 w 2617228"/>
              <a:gd name="connsiteY7" fmla="*/ 1012270 h 1481322"/>
              <a:gd name="connsiteX8" fmla="*/ 1123950 w 2617228"/>
              <a:gd name="connsiteY8" fmla="*/ 1412320 h 1481322"/>
              <a:gd name="connsiteX9" fmla="*/ 1638300 w 2617228"/>
              <a:gd name="connsiteY9" fmla="*/ 1412320 h 1481322"/>
              <a:gd name="connsiteX10" fmla="*/ 1619250 w 2617228"/>
              <a:gd name="connsiteY10" fmla="*/ 726520 h 1481322"/>
              <a:gd name="connsiteX11" fmla="*/ 1200150 w 2617228"/>
              <a:gd name="connsiteY11" fmla="*/ 40720 h 1481322"/>
              <a:gd name="connsiteX12" fmla="*/ 1657350 w 2617228"/>
              <a:gd name="connsiteY12" fmla="*/ 155020 h 1481322"/>
              <a:gd name="connsiteX13" fmla="*/ 2038350 w 2617228"/>
              <a:gd name="connsiteY13" fmla="*/ 783670 h 1481322"/>
              <a:gd name="connsiteX14" fmla="*/ 2571750 w 2617228"/>
              <a:gd name="connsiteY14" fmla="*/ 1031320 h 1481322"/>
              <a:gd name="connsiteX15" fmla="*/ 2552700 w 2617228"/>
              <a:gd name="connsiteY15" fmla="*/ 383620 h 1481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17228" h="1481322">
                <a:moveTo>
                  <a:pt x="0" y="669370"/>
                </a:moveTo>
                <a:cubicBezTo>
                  <a:pt x="46037" y="813832"/>
                  <a:pt x="92075" y="958295"/>
                  <a:pt x="171450" y="1031320"/>
                </a:cubicBezTo>
                <a:cubicBezTo>
                  <a:pt x="250825" y="1104345"/>
                  <a:pt x="412750" y="1177370"/>
                  <a:pt x="476250" y="1107520"/>
                </a:cubicBezTo>
                <a:cubicBezTo>
                  <a:pt x="539750" y="1037670"/>
                  <a:pt x="552450" y="758270"/>
                  <a:pt x="552450" y="612220"/>
                </a:cubicBezTo>
                <a:cubicBezTo>
                  <a:pt x="552450" y="466170"/>
                  <a:pt x="447675" y="307420"/>
                  <a:pt x="476250" y="231220"/>
                </a:cubicBezTo>
                <a:cubicBezTo>
                  <a:pt x="504825" y="155020"/>
                  <a:pt x="635000" y="85170"/>
                  <a:pt x="723900" y="155020"/>
                </a:cubicBezTo>
                <a:cubicBezTo>
                  <a:pt x="812800" y="224870"/>
                  <a:pt x="965200" y="507445"/>
                  <a:pt x="1009650" y="650320"/>
                </a:cubicBezTo>
                <a:cubicBezTo>
                  <a:pt x="1054100" y="793195"/>
                  <a:pt x="971550" y="885270"/>
                  <a:pt x="990600" y="1012270"/>
                </a:cubicBezTo>
                <a:cubicBezTo>
                  <a:pt x="1009650" y="1139270"/>
                  <a:pt x="1016000" y="1345645"/>
                  <a:pt x="1123950" y="1412320"/>
                </a:cubicBezTo>
                <a:cubicBezTo>
                  <a:pt x="1231900" y="1478995"/>
                  <a:pt x="1555750" y="1526620"/>
                  <a:pt x="1638300" y="1412320"/>
                </a:cubicBezTo>
                <a:cubicBezTo>
                  <a:pt x="1720850" y="1298020"/>
                  <a:pt x="1692275" y="955120"/>
                  <a:pt x="1619250" y="726520"/>
                </a:cubicBezTo>
                <a:cubicBezTo>
                  <a:pt x="1546225" y="497920"/>
                  <a:pt x="1193800" y="135970"/>
                  <a:pt x="1200150" y="40720"/>
                </a:cubicBezTo>
                <a:cubicBezTo>
                  <a:pt x="1206500" y="-54530"/>
                  <a:pt x="1517650" y="31195"/>
                  <a:pt x="1657350" y="155020"/>
                </a:cubicBezTo>
                <a:cubicBezTo>
                  <a:pt x="1797050" y="278845"/>
                  <a:pt x="1885950" y="637620"/>
                  <a:pt x="2038350" y="783670"/>
                </a:cubicBezTo>
                <a:cubicBezTo>
                  <a:pt x="2190750" y="929720"/>
                  <a:pt x="2486025" y="1097995"/>
                  <a:pt x="2571750" y="1031320"/>
                </a:cubicBezTo>
                <a:cubicBezTo>
                  <a:pt x="2657475" y="964645"/>
                  <a:pt x="2605087" y="674132"/>
                  <a:pt x="2552700" y="383620"/>
                </a:cubicBez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5" name="Google Shape;784;p45">
            <a:extLst>
              <a:ext uri="{FF2B5EF4-FFF2-40B4-BE49-F238E27FC236}">
                <a16:creationId xmlns:a16="http://schemas.microsoft.com/office/drawing/2014/main" id="{AF6D2696-93CD-E04E-8DAD-A74CA229B91B}"/>
              </a:ext>
            </a:extLst>
          </p:cNvPr>
          <p:cNvSpPr/>
          <p:nvPr/>
        </p:nvSpPr>
        <p:spPr>
          <a:xfrm>
            <a:off x="4976870" y="2171804"/>
            <a:ext cx="228600" cy="228600"/>
          </a:xfrm>
          <a:prstGeom prst="ellipse">
            <a:avLst/>
          </a:prstGeom>
          <a:solidFill>
            <a:schemeClr val="accent2"/>
          </a:solidFill>
          <a:ln w="222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784;p45">
            <a:extLst>
              <a:ext uri="{FF2B5EF4-FFF2-40B4-BE49-F238E27FC236}">
                <a16:creationId xmlns:a16="http://schemas.microsoft.com/office/drawing/2014/main" id="{280C4C2E-B18E-3447-9E42-D78A16FB6AE6}"/>
              </a:ext>
            </a:extLst>
          </p:cNvPr>
          <p:cNvSpPr/>
          <p:nvPr/>
        </p:nvSpPr>
        <p:spPr>
          <a:xfrm>
            <a:off x="6134267" y="1963306"/>
            <a:ext cx="228600" cy="228600"/>
          </a:xfrm>
          <a:prstGeom prst="ellipse">
            <a:avLst/>
          </a:prstGeom>
          <a:solidFill>
            <a:schemeClr val="accent2"/>
          </a:solidFill>
          <a:ln w="222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784;p45">
            <a:extLst>
              <a:ext uri="{FF2B5EF4-FFF2-40B4-BE49-F238E27FC236}">
                <a16:creationId xmlns:a16="http://schemas.microsoft.com/office/drawing/2014/main" id="{E10D50F9-BF98-9E4D-AFF0-14A5EE976970}"/>
              </a:ext>
            </a:extLst>
          </p:cNvPr>
          <p:cNvSpPr/>
          <p:nvPr/>
        </p:nvSpPr>
        <p:spPr>
          <a:xfrm>
            <a:off x="7532605" y="2430776"/>
            <a:ext cx="228600" cy="228600"/>
          </a:xfrm>
          <a:prstGeom prst="ellipse">
            <a:avLst/>
          </a:prstGeom>
          <a:solidFill>
            <a:schemeClr val="accent2"/>
          </a:solidFill>
          <a:ln w="222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784;p45">
            <a:extLst>
              <a:ext uri="{FF2B5EF4-FFF2-40B4-BE49-F238E27FC236}">
                <a16:creationId xmlns:a16="http://schemas.microsoft.com/office/drawing/2014/main" id="{EFC90C77-3A79-6C40-8D7E-C39901E16CB1}"/>
              </a:ext>
            </a:extLst>
          </p:cNvPr>
          <p:cNvSpPr/>
          <p:nvPr/>
        </p:nvSpPr>
        <p:spPr>
          <a:xfrm>
            <a:off x="7940033" y="2852740"/>
            <a:ext cx="228600" cy="228600"/>
          </a:xfrm>
          <a:prstGeom prst="ellipse">
            <a:avLst/>
          </a:prstGeom>
          <a:solidFill>
            <a:schemeClr val="accent2"/>
          </a:solidFill>
          <a:ln w="222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784;p45">
            <a:extLst>
              <a:ext uri="{FF2B5EF4-FFF2-40B4-BE49-F238E27FC236}">
                <a16:creationId xmlns:a16="http://schemas.microsoft.com/office/drawing/2014/main" id="{206BFCBD-EEBE-0344-9B71-26D295DCEF90}"/>
              </a:ext>
            </a:extLst>
          </p:cNvPr>
          <p:cNvSpPr/>
          <p:nvPr/>
        </p:nvSpPr>
        <p:spPr>
          <a:xfrm>
            <a:off x="6912749" y="1918948"/>
            <a:ext cx="228600" cy="228600"/>
          </a:xfrm>
          <a:prstGeom prst="ellipse">
            <a:avLst/>
          </a:prstGeom>
          <a:solidFill>
            <a:schemeClr val="accent2"/>
          </a:solidFill>
          <a:ln w="222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784;p45">
            <a:extLst>
              <a:ext uri="{FF2B5EF4-FFF2-40B4-BE49-F238E27FC236}">
                <a16:creationId xmlns:a16="http://schemas.microsoft.com/office/drawing/2014/main" id="{3075A16A-BBE1-844F-BFC7-FAF64AE4B2CC}"/>
              </a:ext>
            </a:extLst>
          </p:cNvPr>
          <p:cNvSpPr/>
          <p:nvPr/>
        </p:nvSpPr>
        <p:spPr>
          <a:xfrm>
            <a:off x="6264648" y="2977506"/>
            <a:ext cx="228600" cy="228600"/>
          </a:xfrm>
          <a:prstGeom prst="ellipse">
            <a:avLst/>
          </a:prstGeom>
          <a:solidFill>
            <a:schemeClr val="accent2"/>
          </a:solidFill>
          <a:ln w="222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784;p45">
            <a:extLst>
              <a:ext uri="{FF2B5EF4-FFF2-40B4-BE49-F238E27FC236}">
                <a16:creationId xmlns:a16="http://schemas.microsoft.com/office/drawing/2014/main" id="{56CF4E47-394A-0943-8A81-27B00A1D9BDF}"/>
              </a:ext>
            </a:extLst>
          </p:cNvPr>
          <p:cNvSpPr/>
          <p:nvPr/>
        </p:nvSpPr>
        <p:spPr>
          <a:xfrm>
            <a:off x="6929560" y="2514938"/>
            <a:ext cx="228600" cy="228600"/>
          </a:xfrm>
          <a:prstGeom prst="ellipse">
            <a:avLst/>
          </a:prstGeom>
          <a:solidFill>
            <a:schemeClr val="accent2"/>
          </a:solidFill>
          <a:ln w="222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784;p45">
            <a:extLst>
              <a:ext uri="{FF2B5EF4-FFF2-40B4-BE49-F238E27FC236}">
                <a16:creationId xmlns:a16="http://schemas.microsoft.com/office/drawing/2014/main" id="{7AE9825A-FF30-214C-83A7-2D8BBB783525}"/>
              </a:ext>
            </a:extLst>
          </p:cNvPr>
          <p:cNvSpPr/>
          <p:nvPr/>
        </p:nvSpPr>
        <p:spPr>
          <a:xfrm>
            <a:off x="6906095" y="2887859"/>
            <a:ext cx="228600" cy="228600"/>
          </a:xfrm>
          <a:prstGeom prst="ellipse">
            <a:avLst/>
          </a:prstGeom>
          <a:solidFill>
            <a:schemeClr val="accent2"/>
          </a:solidFill>
          <a:ln w="222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784;p45">
            <a:extLst>
              <a:ext uri="{FF2B5EF4-FFF2-40B4-BE49-F238E27FC236}">
                <a16:creationId xmlns:a16="http://schemas.microsoft.com/office/drawing/2014/main" id="{409B24A9-59FB-494F-BEF3-4E2DC9CBDF04}"/>
              </a:ext>
            </a:extLst>
          </p:cNvPr>
          <p:cNvSpPr/>
          <p:nvPr/>
        </p:nvSpPr>
        <p:spPr>
          <a:xfrm>
            <a:off x="6695102" y="1276787"/>
            <a:ext cx="228600" cy="228600"/>
          </a:xfrm>
          <a:prstGeom prst="ellipse">
            <a:avLst/>
          </a:prstGeom>
          <a:solidFill>
            <a:schemeClr val="accent2"/>
          </a:solidFill>
          <a:ln w="222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784;p45">
            <a:extLst>
              <a:ext uri="{FF2B5EF4-FFF2-40B4-BE49-F238E27FC236}">
                <a16:creationId xmlns:a16="http://schemas.microsoft.com/office/drawing/2014/main" id="{075E42D7-398B-0947-B49F-897B48D1DBAE}"/>
              </a:ext>
            </a:extLst>
          </p:cNvPr>
          <p:cNvSpPr/>
          <p:nvPr/>
        </p:nvSpPr>
        <p:spPr>
          <a:xfrm>
            <a:off x="8264798" y="3015162"/>
            <a:ext cx="228600" cy="228600"/>
          </a:xfrm>
          <a:prstGeom prst="ellipse">
            <a:avLst/>
          </a:prstGeom>
          <a:solidFill>
            <a:schemeClr val="accent2"/>
          </a:solidFill>
          <a:ln w="222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784;p45">
            <a:extLst>
              <a:ext uri="{FF2B5EF4-FFF2-40B4-BE49-F238E27FC236}">
                <a16:creationId xmlns:a16="http://schemas.microsoft.com/office/drawing/2014/main" id="{7176D415-66A1-D342-ADF7-08266322FF35}"/>
              </a:ext>
            </a:extLst>
          </p:cNvPr>
          <p:cNvSpPr/>
          <p:nvPr/>
        </p:nvSpPr>
        <p:spPr>
          <a:xfrm>
            <a:off x="958786" y="3261872"/>
            <a:ext cx="228600" cy="228600"/>
          </a:xfrm>
          <a:prstGeom prst="ellipse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785;p45">
            <a:extLst>
              <a:ext uri="{FF2B5EF4-FFF2-40B4-BE49-F238E27FC236}">
                <a16:creationId xmlns:a16="http://schemas.microsoft.com/office/drawing/2014/main" id="{2F1AB653-B82A-AF4F-BE75-4E73A6613778}"/>
              </a:ext>
            </a:extLst>
          </p:cNvPr>
          <p:cNvSpPr txBox="1"/>
          <p:nvPr/>
        </p:nvSpPr>
        <p:spPr>
          <a:xfrm>
            <a:off x="285110" y="3653412"/>
            <a:ext cx="2125712" cy="786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Fira Sans" panose="020B0503050000020004" pitchFamily="34" charset="0"/>
                <a:cs typeface="Times New Roman" panose="02020603050405020304" pitchFamily="18" charset="0"/>
              </a:rPr>
              <a:t>Input Seed</a:t>
            </a:r>
            <a:endParaRPr sz="2000"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561" name="Google Shape;784;p45">
            <a:extLst>
              <a:ext uri="{FF2B5EF4-FFF2-40B4-BE49-F238E27FC236}">
                <a16:creationId xmlns:a16="http://schemas.microsoft.com/office/drawing/2014/main" id="{803CFEA1-77B2-3F48-A367-A13074105B28}"/>
              </a:ext>
            </a:extLst>
          </p:cNvPr>
          <p:cNvSpPr/>
          <p:nvPr/>
        </p:nvSpPr>
        <p:spPr>
          <a:xfrm>
            <a:off x="4681458" y="1416830"/>
            <a:ext cx="228600" cy="228600"/>
          </a:xfrm>
          <a:prstGeom prst="ellipse">
            <a:avLst/>
          </a:prstGeom>
          <a:solidFill>
            <a:srgbClr val="FFC00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8" name="Google Shape;785;p45">
            <a:extLst>
              <a:ext uri="{FF2B5EF4-FFF2-40B4-BE49-F238E27FC236}">
                <a16:creationId xmlns:a16="http://schemas.microsoft.com/office/drawing/2014/main" id="{6AE5CE51-9872-D646-9B4D-789EAD219ECE}"/>
              </a:ext>
            </a:extLst>
          </p:cNvPr>
          <p:cNvSpPr txBox="1"/>
          <p:nvPr/>
        </p:nvSpPr>
        <p:spPr>
          <a:xfrm>
            <a:off x="466703" y="286383"/>
            <a:ext cx="4410151" cy="72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Fira Sans" panose="020B0503050000020004" pitchFamily="34" charset="0"/>
                <a:cs typeface="Times New Roman" panose="02020603050405020304" pitchFamily="18" charset="0"/>
              </a:rPr>
              <a:t>Search g</a:t>
            </a:r>
            <a:r>
              <a:rPr lang="en" sz="2000" dirty="0" err="1">
                <a:latin typeface="Fira Sans" panose="020B0503050000020004" pitchFamily="34" charset="0"/>
                <a:cs typeface="Times New Roman" panose="02020603050405020304" pitchFamily="18" charset="0"/>
              </a:rPr>
              <a:t>radient</a:t>
            </a:r>
            <a:r>
              <a:rPr lang="en" sz="2000" dirty="0">
                <a:latin typeface="Fira Sans" panose="020B0503050000020004" pitchFamily="34" charset="0"/>
                <a:cs typeface="Times New Roman" panose="02020603050405020304" pitchFamily="18" charset="0"/>
              </a:rPr>
              <a:t> calculated from local models to find candidate AE</a:t>
            </a:r>
            <a:endParaRPr sz="2000"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559" name="Google Shape;784;p45">
            <a:extLst>
              <a:ext uri="{FF2B5EF4-FFF2-40B4-BE49-F238E27FC236}">
                <a16:creationId xmlns:a16="http://schemas.microsoft.com/office/drawing/2014/main" id="{3D2EEEE7-E21D-9441-A7EB-709B9DA8156A}"/>
              </a:ext>
            </a:extLst>
          </p:cNvPr>
          <p:cNvSpPr/>
          <p:nvPr/>
        </p:nvSpPr>
        <p:spPr>
          <a:xfrm>
            <a:off x="887346" y="2412870"/>
            <a:ext cx="228600" cy="228600"/>
          </a:xfrm>
          <a:prstGeom prst="ellipse">
            <a:avLst/>
          </a:prstGeom>
          <a:solidFill>
            <a:schemeClr val="tx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784;p45">
            <a:extLst>
              <a:ext uri="{FF2B5EF4-FFF2-40B4-BE49-F238E27FC236}">
                <a16:creationId xmlns:a16="http://schemas.microsoft.com/office/drawing/2014/main" id="{036CE25F-243F-A541-B670-E08087851600}"/>
              </a:ext>
            </a:extLst>
          </p:cNvPr>
          <p:cNvSpPr/>
          <p:nvPr/>
        </p:nvSpPr>
        <p:spPr>
          <a:xfrm>
            <a:off x="1281344" y="2065074"/>
            <a:ext cx="228600" cy="228600"/>
          </a:xfrm>
          <a:prstGeom prst="ellipse">
            <a:avLst/>
          </a:prstGeom>
          <a:solidFill>
            <a:schemeClr val="tx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784;p45">
            <a:extLst>
              <a:ext uri="{FF2B5EF4-FFF2-40B4-BE49-F238E27FC236}">
                <a16:creationId xmlns:a16="http://schemas.microsoft.com/office/drawing/2014/main" id="{85E91E7E-CA98-4B44-9594-A42F86BAA1D8}"/>
              </a:ext>
            </a:extLst>
          </p:cNvPr>
          <p:cNvSpPr/>
          <p:nvPr/>
        </p:nvSpPr>
        <p:spPr>
          <a:xfrm>
            <a:off x="1857510" y="1962262"/>
            <a:ext cx="228600" cy="228600"/>
          </a:xfrm>
          <a:prstGeom prst="ellipse">
            <a:avLst/>
          </a:prstGeom>
          <a:solidFill>
            <a:schemeClr val="tx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784;p45">
            <a:extLst>
              <a:ext uri="{FF2B5EF4-FFF2-40B4-BE49-F238E27FC236}">
                <a16:creationId xmlns:a16="http://schemas.microsoft.com/office/drawing/2014/main" id="{75DD81DD-E343-E244-B866-D8A83D487C16}"/>
              </a:ext>
            </a:extLst>
          </p:cNvPr>
          <p:cNvSpPr/>
          <p:nvPr/>
        </p:nvSpPr>
        <p:spPr>
          <a:xfrm>
            <a:off x="4115034" y="1582599"/>
            <a:ext cx="228600" cy="228600"/>
          </a:xfrm>
          <a:prstGeom prst="ellipse">
            <a:avLst/>
          </a:prstGeom>
          <a:solidFill>
            <a:schemeClr val="tx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7" name="Straight Arrow Connector 566">
            <a:extLst>
              <a:ext uri="{FF2B5EF4-FFF2-40B4-BE49-F238E27FC236}">
                <a16:creationId xmlns:a16="http://schemas.microsoft.com/office/drawing/2014/main" id="{F7188B75-E1FF-1147-8F63-1005D845F8D2}"/>
              </a:ext>
            </a:extLst>
          </p:cNvPr>
          <p:cNvCxnSpPr>
            <a:cxnSpLocks/>
            <a:stCxn id="543" idx="0"/>
            <a:endCxn id="544" idx="2"/>
          </p:cNvCxnSpPr>
          <p:nvPr/>
        </p:nvCxnSpPr>
        <p:spPr>
          <a:xfrm flipH="1" flipV="1">
            <a:off x="5358243" y="2350940"/>
            <a:ext cx="585537" cy="1446104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C5E0A5A3-571E-9749-9356-7CF0C82463DF}"/>
              </a:ext>
            </a:extLst>
          </p:cNvPr>
          <p:cNvCxnSpPr>
            <a:cxnSpLocks/>
            <a:endCxn id="546" idx="5"/>
          </p:cNvCxnSpPr>
          <p:nvPr/>
        </p:nvCxnSpPr>
        <p:spPr>
          <a:xfrm flipH="1" flipV="1">
            <a:off x="6329389" y="2158428"/>
            <a:ext cx="1701941" cy="3057478"/>
          </a:xfrm>
          <a:prstGeom prst="straightConnector1">
            <a:avLst/>
          </a:prstGeom>
          <a:ln w="25400">
            <a:solidFill>
              <a:srgbClr val="942092">
                <a:alpha val="30000"/>
              </a:srgbClr>
            </a:solidFill>
            <a:prstDash val="sys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9" name="Straight Arrow Connector 568">
            <a:extLst>
              <a:ext uri="{FF2B5EF4-FFF2-40B4-BE49-F238E27FC236}">
                <a16:creationId xmlns:a16="http://schemas.microsoft.com/office/drawing/2014/main" id="{78540B8D-6DA7-B84A-BD87-AE6C47846EC5}"/>
              </a:ext>
            </a:extLst>
          </p:cNvPr>
          <p:cNvCxnSpPr>
            <a:cxnSpLocks/>
          </p:cNvCxnSpPr>
          <p:nvPr/>
        </p:nvCxnSpPr>
        <p:spPr>
          <a:xfrm flipH="1" flipV="1">
            <a:off x="7646848" y="2648231"/>
            <a:ext cx="384481" cy="2635939"/>
          </a:xfrm>
          <a:prstGeom prst="straightConnector1">
            <a:avLst/>
          </a:prstGeom>
          <a:ln w="25400">
            <a:solidFill>
              <a:srgbClr val="942092">
                <a:alpha val="30000"/>
              </a:srgbClr>
            </a:solidFill>
            <a:prstDash val="sys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347B0350-A3CF-FF46-90AA-49C20F8EDBAC}"/>
              </a:ext>
            </a:extLst>
          </p:cNvPr>
          <p:cNvCxnSpPr>
            <a:cxnSpLocks/>
          </p:cNvCxnSpPr>
          <p:nvPr/>
        </p:nvCxnSpPr>
        <p:spPr>
          <a:xfrm flipH="1" flipV="1">
            <a:off x="7128491" y="2986772"/>
            <a:ext cx="902839" cy="2365666"/>
          </a:xfrm>
          <a:prstGeom prst="straightConnector1">
            <a:avLst/>
          </a:prstGeom>
          <a:ln w="25400">
            <a:solidFill>
              <a:srgbClr val="942092">
                <a:alpha val="30000"/>
              </a:srgbClr>
            </a:solidFill>
            <a:prstDash val="sys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E10560F4-ABA7-744E-8770-41A776A36152}"/>
              </a:ext>
            </a:extLst>
          </p:cNvPr>
          <p:cNvCxnSpPr>
            <a:cxnSpLocks/>
          </p:cNvCxnSpPr>
          <p:nvPr/>
        </p:nvCxnSpPr>
        <p:spPr>
          <a:xfrm flipV="1">
            <a:off x="8030264" y="2977507"/>
            <a:ext cx="0" cy="2411176"/>
          </a:xfrm>
          <a:prstGeom prst="straightConnector1">
            <a:avLst/>
          </a:prstGeom>
          <a:ln w="25400">
            <a:solidFill>
              <a:srgbClr val="942092">
                <a:alpha val="30000"/>
              </a:srgbClr>
            </a:solidFill>
            <a:prstDash val="sys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2091A755-995F-D644-88F3-AEC53B3A4046}"/>
              </a:ext>
            </a:extLst>
          </p:cNvPr>
          <p:cNvCxnSpPr>
            <a:cxnSpLocks/>
          </p:cNvCxnSpPr>
          <p:nvPr/>
        </p:nvCxnSpPr>
        <p:spPr>
          <a:xfrm flipH="1" flipV="1">
            <a:off x="7093247" y="2648232"/>
            <a:ext cx="938083" cy="2749716"/>
          </a:xfrm>
          <a:prstGeom prst="straightConnector1">
            <a:avLst/>
          </a:prstGeom>
          <a:ln w="25400">
            <a:solidFill>
              <a:srgbClr val="942092">
                <a:alpha val="30000"/>
              </a:srgbClr>
            </a:solidFill>
            <a:prstDash val="sys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3" name="Straight Arrow Connector 572">
            <a:extLst>
              <a:ext uri="{FF2B5EF4-FFF2-40B4-BE49-F238E27FC236}">
                <a16:creationId xmlns:a16="http://schemas.microsoft.com/office/drawing/2014/main" id="{6DCAE856-4C20-B348-B25E-E83BAA203D20}"/>
              </a:ext>
            </a:extLst>
          </p:cNvPr>
          <p:cNvCxnSpPr>
            <a:cxnSpLocks/>
            <a:endCxn id="550" idx="5"/>
          </p:cNvCxnSpPr>
          <p:nvPr/>
        </p:nvCxnSpPr>
        <p:spPr>
          <a:xfrm flipH="1" flipV="1">
            <a:off x="6459770" y="3172628"/>
            <a:ext cx="1571561" cy="2134300"/>
          </a:xfrm>
          <a:prstGeom prst="straightConnector1">
            <a:avLst/>
          </a:prstGeom>
          <a:ln w="25400">
            <a:solidFill>
              <a:srgbClr val="942092">
                <a:alpha val="30000"/>
              </a:srgbClr>
            </a:solidFill>
            <a:prstDash val="sys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8FF6A15C-5731-D248-9E11-62695A709B36}"/>
              </a:ext>
            </a:extLst>
          </p:cNvPr>
          <p:cNvCxnSpPr>
            <a:cxnSpLocks/>
          </p:cNvCxnSpPr>
          <p:nvPr/>
        </p:nvCxnSpPr>
        <p:spPr>
          <a:xfrm flipH="1" flipV="1">
            <a:off x="7134088" y="2088866"/>
            <a:ext cx="897241" cy="3309082"/>
          </a:xfrm>
          <a:prstGeom prst="straightConnector1">
            <a:avLst/>
          </a:prstGeom>
          <a:ln w="25400">
            <a:solidFill>
              <a:srgbClr val="942092">
                <a:alpha val="30000"/>
              </a:srgbClr>
            </a:solidFill>
            <a:prstDash val="sys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5" name="Straight Arrow Connector 574">
            <a:extLst>
              <a:ext uri="{FF2B5EF4-FFF2-40B4-BE49-F238E27FC236}">
                <a16:creationId xmlns:a16="http://schemas.microsoft.com/office/drawing/2014/main" id="{A1F31DB0-6547-D948-829C-790E9B6CA95A}"/>
              </a:ext>
            </a:extLst>
          </p:cNvPr>
          <p:cNvCxnSpPr>
            <a:cxnSpLocks/>
            <a:endCxn id="554" idx="4"/>
          </p:cNvCxnSpPr>
          <p:nvPr/>
        </p:nvCxnSpPr>
        <p:spPr>
          <a:xfrm flipV="1">
            <a:off x="8030264" y="3243762"/>
            <a:ext cx="348834" cy="2144922"/>
          </a:xfrm>
          <a:prstGeom prst="straightConnector1">
            <a:avLst/>
          </a:prstGeom>
          <a:ln w="25400">
            <a:solidFill>
              <a:srgbClr val="942092">
                <a:alpha val="30000"/>
              </a:srgbClr>
            </a:solidFill>
            <a:prstDash val="sys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6" name="TextBox 575">
            <a:extLst>
              <a:ext uri="{FF2B5EF4-FFF2-40B4-BE49-F238E27FC236}">
                <a16:creationId xmlns:a16="http://schemas.microsoft.com/office/drawing/2014/main" id="{04E67B57-A8B4-0C4F-B960-3BBB64876432}"/>
              </a:ext>
            </a:extLst>
          </p:cNvPr>
          <p:cNvSpPr txBox="1"/>
          <p:nvPr/>
        </p:nvSpPr>
        <p:spPr>
          <a:xfrm>
            <a:off x="184254" y="4598325"/>
            <a:ext cx="3436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ira Sans" panose="020B0503050000020004" pitchFamily="34" charset="0"/>
                <a:cs typeface="Times New Roman" panose="02020603050405020304" pitchFamily="18" charset="0"/>
              </a:rPr>
              <a:t>Use (</a:t>
            </a:r>
            <a:r>
              <a:rPr lang="en-US" sz="2000" i="1" dirty="0">
                <a:latin typeface="Fira Sans" panose="020B0503050000020004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Fira Sans" panose="020B0503050000020004" pitchFamily="34" charset="0"/>
                <a:cs typeface="Times New Roman" panose="02020603050405020304" pitchFamily="18" charset="0"/>
              </a:rPr>
              <a:t>est</a:t>
            </a:r>
            <a:r>
              <a:rPr lang="en-US" sz="2000" i="1" dirty="0">
                <a:latin typeface="Fira Sans" panose="020B0503050000020004" pitchFamily="34" charset="0"/>
                <a:cs typeface="Times New Roman" panose="02020603050405020304" pitchFamily="18" charset="0"/>
              </a:rPr>
              <a:t>, label</a:t>
            </a:r>
            <a:r>
              <a:rPr lang="en-US" sz="2000" dirty="0">
                <a:latin typeface="Fira Sans" panose="020B0503050000020004" pitchFamily="34" charset="0"/>
                <a:cs typeface="Times New Roman" panose="02020603050405020304" pitchFamily="18" charset="0"/>
              </a:rPr>
              <a:t>) byproducts to tune local models</a:t>
            </a:r>
          </a:p>
        </p:txBody>
      </p:sp>
      <p:cxnSp>
        <p:nvCxnSpPr>
          <p:cNvPr id="577" name="Elbow Connector 576">
            <a:extLst>
              <a:ext uri="{FF2B5EF4-FFF2-40B4-BE49-F238E27FC236}">
                <a16:creationId xmlns:a16="http://schemas.microsoft.com/office/drawing/2014/main" id="{DBCF351A-FE05-C147-BCBF-50707FC3633F}"/>
              </a:ext>
            </a:extLst>
          </p:cNvPr>
          <p:cNvCxnSpPr>
            <a:cxnSpLocks/>
            <a:endCxn id="578" idx="8"/>
          </p:cNvCxnSpPr>
          <p:nvPr/>
        </p:nvCxnSpPr>
        <p:spPr>
          <a:xfrm rot="10800000">
            <a:off x="562558" y="1470310"/>
            <a:ext cx="7466340" cy="3882129"/>
          </a:xfrm>
          <a:prstGeom prst="bentConnector3">
            <a:avLst>
              <a:gd name="adj1" fmla="val 106698"/>
            </a:avLst>
          </a:prstGeom>
          <a:ln w="38100">
            <a:solidFill>
              <a:srgbClr val="E0BDD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Dodecagon 577">
            <a:extLst>
              <a:ext uri="{FF2B5EF4-FFF2-40B4-BE49-F238E27FC236}">
                <a16:creationId xmlns:a16="http://schemas.microsoft.com/office/drawing/2014/main" id="{747DEBBC-B351-5449-8202-B6848F3738C5}"/>
              </a:ext>
            </a:extLst>
          </p:cNvPr>
          <p:cNvSpPr/>
          <p:nvPr/>
        </p:nvSpPr>
        <p:spPr>
          <a:xfrm>
            <a:off x="562558" y="1154440"/>
            <a:ext cx="1075719" cy="862986"/>
          </a:xfrm>
          <a:prstGeom prst="do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Local Model</a:t>
            </a:r>
          </a:p>
        </p:txBody>
      </p:sp>
      <p:sp>
        <p:nvSpPr>
          <p:cNvPr id="579" name="Google Shape;784;p45">
            <a:extLst>
              <a:ext uri="{FF2B5EF4-FFF2-40B4-BE49-F238E27FC236}">
                <a16:creationId xmlns:a16="http://schemas.microsoft.com/office/drawing/2014/main" id="{5D188252-C50B-B847-A467-53751D858BA8}"/>
              </a:ext>
            </a:extLst>
          </p:cNvPr>
          <p:cNvSpPr/>
          <p:nvPr/>
        </p:nvSpPr>
        <p:spPr>
          <a:xfrm>
            <a:off x="3695926" y="1734999"/>
            <a:ext cx="228600" cy="228600"/>
          </a:xfrm>
          <a:prstGeom prst="ellipse">
            <a:avLst/>
          </a:prstGeom>
          <a:solidFill>
            <a:schemeClr val="tx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784;p45">
            <a:extLst>
              <a:ext uri="{FF2B5EF4-FFF2-40B4-BE49-F238E27FC236}">
                <a16:creationId xmlns:a16="http://schemas.microsoft.com/office/drawing/2014/main" id="{A30513A4-8275-C84A-9A2B-6302C31A17DE}"/>
              </a:ext>
            </a:extLst>
          </p:cNvPr>
          <p:cNvSpPr/>
          <p:nvPr/>
        </p:nvSpPr>
        <p:spPr>
          <a:xfrm>
            <a:off x="3505422" y="2116002"/>
            <a:ext cx="228600" cy="228600"/>
          </a:xfrm>
          <a:prstGeom prst="ellipse">
            <a:avLst/>
          </a:prstGeom>
          <a:solidFill>
            <a:schemeClr val="tx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784;p45">
            <a:extLst>
              <a:ext uri="{FF2B5EF4-FFF2-40B4-BE49-F238E27FC236}">
                <a16:creationId xmlns:a16="http://schemas.microsoft.com/office/drawing/2014/main" id="{2CABC6D7-F656-AF4F-8D73-64B0F1A68300}"/>
              </a:ext>
            </a:extLst>
          </p:cNvPr>
          <p:cNvSpPr/>
          <p:nvPr/>
        </p:nvSpPr>
        <p:spPr>
          <a:xfrm>
            <a:off x="3329206" y="2482719"/>
            <a:ext cx="228600" cy="228600"/>
          </a:xfrm>
          <a:prstGeom prst="ellipse">
            <a:avLst/>
          </a:prstGeom>
          <a:solidFill>
            <a:schemeClr val="tx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784;p45">
            <a:extLst>
              <a:ext uri="{FF2B5EF4-FFF2-40B4-BE49-F238E27FC236}">
                <a16:creationId xmlns:a16="http://schemas.microsoft.com/office/drawing/2014/main" id="{50D1009D-7ECD-664B-876F-DDF0D4FF2825}"/>
              </a:ext>
            </a:extLst>
          </p:cNvPr>
          <p:cNvSpPr/>
          <p:nvPr/>
        </p:nvSpPr>
        <p:spPr>
          <a:xfrm>
            <a:off x="2895814" y="2463665"/>
            <a:ext cx="228600" cy="228600"/>
          </a:xfrm>
          <a:prstGeom prst="ellipse">
            <a:avLst/>
          </a:prstGeom>
          <a:solidFill>
            <a:schemeClr val="tx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784;p45">
            <a:extLst>
              <a:ext uri="{FF2B5EF4-FFF2-40B4-BE49-F238E27FC236}">
                <a16:creationId xmlns:a16="http://schemas.microsoft.com/office/drawing/2014/main" id="{43B4432C-4ABF-6143-9F0A-26A2948EFB6A}"/>
              </a:ext>
            </a:extLst>
          </p:cNvPr>
          <p:cNvSpPr/>
          <p:nvPr/>
        </p:nvSpPr>
        <p:spPr>
          <a:xfrm>
            <a:off x="2419563" y="2158862"/>
            <a:ext cx="228600" cy="228600"/>
          </a:xfrm>
          <a:prstGeom prst="ellipse">
            <a:avLst/>
          </a:prstGeom>
          <a:solidFill>
            <a:schemeClr val="tx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784;p45">
            <a:extLst>
              <a:ext uri="{FF2B5EF4-FFF2-40B4-BE49-F238E27FC236}">
                <a16:creationId xmlns:a16="http://schemas.microsoft.com/office/drawing/2014/main" id="{380D3C9B-2F41-0B4D-9F40-D13DD69C1720}"/>
              </a:ext>
            </a:extLst>
          </p:cNvPr>
          <p:cNvSpPr/>
          <p:nvPr/>
        </p:nvSpPr>
        <p:spPr>
          <a:xfrm>
            <a:off x="886031" y="2882768"/>
            <a:ext cx="228600" cy="228600"/>
          </a:xfrm>
          <a:prstGeom prst="ellipse">
            <a:avLst/>
          </a:prstGeom>
          <a:solidFill>
            <a:schemeClr val="tx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784;p45">
            <a:extLst>
              <a:ext uri="{FF2B5EF4-FFF2-40B4-BE49-F238E27FC236}">
                <a16:creationId xmlns:a16="http://schemas.microsoft.com/office/drawing/2014/main" id="{9EFF16A8-2306-0F4C-9C97-34C5A16A20BD}"/>
              </a:ext>
            </a:extLst>
          </p:cNvPr>
          <p:cNvSpPr/>
          <p:nvPr/>
        </p:nvSpPr>
        <p:spPr>
          <a:xfrm>
            <a:off x="5464612" y="1952726"/>
            <a:ext cx="228600" cy="228600"/>
          </a:xfrm>
          <a:prstGeom prst="ellipse">
            <a:avLst/>
          </a:prstGeom>
          <a:solidFill>
            <a:schemeClr val="accent2"/>
          </a:solidFill>
          <a:ln w="222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784;p45">
            <a:extLst>
              <a:ext uri="{FF2B5EF4-FFF2-40B4-BE49-F238E27FC236}">
                <a16:creationId xmlns:a16="http://schemas.microsoft.com/office/drawing/2014/main" id="{6C98E705-C775-7C4A-A0BA-5E31FA20663C}"/>
              </a:ext>
            </a:extLst>
          </p:cNvPr>
          <p:cNvSpPr/>
          <p:nvPr/>
        </p:nvSpPr>
        <p:spPr>
          <a:xfrm>
            <a:off x="5568267" y="1408393"/>
            <a:ext cx="228600" cy="228600"/>
          </a:xfrm>
          <a:prstGeom prst="ellipse">
            <a:avLst/>
          </a:prstGeom>
          <a:solidFill>
            <a:schemeClr val="accent2"/>
          </a:solidFill>
          <a:ln w="222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784;p45">
            <a:extLst>
              <a:ext uri="{FF2B5EF4-FFF2-40B4-BE49-F238E27FC236}">
                <a16:creationId xmlns:a16="http://schemas.microsoft.com/office/drawing/2014/main" id="{2C717A62-705C-204E-8A65-5C1186E4002E}"/>
              </a:ext>
            </a:extLst>
          </p:cNvPr>
          <p:cNvSpPr/>
          <p:nvPr/>
        </p:nvSpPr>
        <p:spPr>
          <a:xfrm>
            <a:off x="6025467" y="1381499"/>
            <a:ext cx="228600" cy="228600"/>
          </a:xfrm>
          <a:prstGeom prst="ellipse">
            <a:avLst/>
          </a:prstGeom>
          <a:solidFill>
            <a:schemeClr val="accent2"/>
          </a:solidFill>
          <a:ln w="222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784;p45">
            <a:extLst>
              <a:ext uri="{FF2B5EF4-FFF2-40B4-BE49-F238E27FC236}">
                <a16:creationId xmlns:a16="http://schemas.microsoft.com/office/drawing/2014/main" id="{29828DB6-692A-AF4D-AEDC-82647F406B47}"/>
              </a:ext>
            </a:extLst>
          </p:cNvPr>
          <p:cNvSpPr/>
          <p:nvPr/>
        </p:nvSpPr>
        <p:spPr>
          <a:xfrm>
            <a:off x="7268844" y="1662269"/>
            <a:ext cx="228600" cy="228600"/>
          </a:xfrm>
          <a:prstGeom prst="ellipse">
            <a:avLst/>
          </a:prstGeom>
          <a:solidFill>
            <a:schemeClr val="accent2"/>
          </a:solidFill>
          <a:ln w="222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32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36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Fira Sans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Evans</dc:creator>
  <cp:lastModifiedBy>David Evans</cp:lastModifiedBy>
  <cp:revision>4</cp:revision>
  <cp:lastPrinted>2019-12-16T17:12:56Z</cp:lastPrinted>
  <dcterms:created xsi:type="dcterms:W3CDTF">2019-12-16T13:46:52Z</dcterms:created>
  <dcterms:modified xsi:type="dcterms:W3CDTF">2019-12-16T17:19:04Z</dcterms:modified>
</cp:coreProperties>
</file>