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257" r:id="rId4"/>
    <p:sldId id="258" r:id="rId5"/>
    <p:sldId id="266" r:id="rId6"/>
    <p:sldId id="259" r:id="rId7"/>
    <p:sldId id="261" r:id="rId8"/>
    <p:sldId id="262" r:id="rId9"/>
    <p:sldId id="275" r:id="rId10"/>
    <p:sldId id="263" r:id="rId11"/>
    <p:sldId id="264" r:id="rId12"/>
    <p:sldId id="265" r:id="rId13"/>
    <p:sldId id="276" r:id="rId14"/>
    <p:sldId id="277" r:id="rId15"/>
    <p:sldId id="278" r:id="rId16"/>
    <p:sldId id="267" r:id="rId17"/>
    <p:sldId id="268" r:id="rId18"/>
    <p:sldId id="269" r:id="rId19"/>
    <p:sldId id="270" r:id="rId20"/>
    <p:sldId id="271" r:id="rId21"/>
    <p:sldId id="272" r:id="rId22"/>
    <p:sldId id="279" r:id="rId23"/>
    <p:sldId id="273" r:id="rId24"/>
    <p:sldId id="274" r:id="rId25"/>
  </p:sldIdLst>
  <p:sldSz cx="9144000" cy="6858000" type="screen4x3"/>
  <p:notesSz cx="6858000" cy="9144000"/>
  <p:embeddedFontLst>
    <p:embeddedFont>
      <p:font typeface="Calibri" pitchFamily="34" charset="0"/>
      <p:regular r:id="rId27"/>
      <p:bold r:id="rId28"/>
      <p:italic r:id="rId29"/>
      <p:boldItalic r:id="rId30"/>
    </p:embeddedFont>
    <p:embeddedFont>
      <p:font typeface="CMR10" pitchFamily="34" charset="0"/>
      <p:regular r:id="rId31"/>
    </p:embeddedFont>
    <p:embeddedFont>
      <p:font typeface="CMMI10" pitchFamily="34" charset="0"/>
      <p:regular r:id="rId32"/>
    </p:embeddedFont>
    <p:embeddedFont>
      <p:font typeface="CMSY7" pitchFamily="34" charset="0"/>
      <p:regular r:id="rId33"/>
    </p:embeddedFont>
  </p:embeddedFontLst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153" autoAdjust="0"/>
  </p:normalViewPr>
  <p:slideViewPr>
    <p:cSldViewPr>
      <p:cViewPr varScale="1">
        <p:scale>
          <a:sx n="60" d="100"/>
          <a:sy n="60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7C7B5-32E5-4F9A-BA9F-7BCD7D14A95B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EDE32-36BA-4E07-BAB5-10E2B4DF24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EDE32-36BA-4E07-BAB5-10E2B4DF248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EDE32-36BA-4E07-BAB5-10E2B4DF248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EDE32-36BA-4E07-BAB5-10E2B4DF248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EDE32-36BA-4E07-BAB5-10E2B4DF248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EDE32-36BA-4E07-BAB5-10E2B4DF248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EDE32-36BA-4E07-BAB5-10E2B4DF248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EDE32-36BA-4E07-BAB5-10E2B4DF248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EDE32-36BA-4E07-BAB5-10E2B4DF248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EDE32-36BA-4E07-BAB5-10E2B4DF248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EDE32-36BA-4E07-BAB5-10E2B4DF248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EDE32-36BA-4E07-BAB5-10E2B4DF248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EDE32-36BA-4E07-BAB5-10E2B4DF248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EDE32-36BA-4E07-BAB5-10E2B4DF248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BAB9-45D0-43F4-861E-D9DAE3E0894F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37DD-D391-47E8-899C-E45C02F7BF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BAB9-45D0-43F4-861E-D9DAE3E0894F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37DD-D391-47E8-899C-E45C02F7BF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BAB9-45D0-43F4-861E-D9DAE3E0894F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37DD-D391-47E8-899C-E45C02F7BF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D8C4CA-B359-4AE5-A8FA-7787152B10FF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10657C-A5BB-46D3-B4D1-BAFEA0213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D8C4CA-B359-4AE5-A8FA-7787152B10FF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10657C-A5BB-46D3-B4D1-BAFEA0213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D8C4CA-B359-4AE5-A8FA-7787152B10FF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10657C-A5BB-46D3-B4D1-BAFEA0213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D8C4CA-B359-4AE5-A8FA-7787152B10FF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10657C-A5BB-46D3-B4D1-BAFEA0213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D8C4CA-B359-4AE5-A8FA-7787152B10FF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10657C-A5BB-46D3-B4D1-BAFEA0213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D8C4CA-B359-4AE5-A8FA-7787152B10FF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10657C-A5BB-46D3-B4D1-BAFEA0213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D8C4CA-B359-4AE5-A8FA-7787152B10FF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10657C-A5BB-46D3-B4D1-BAFEA0213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D8C4CA-B359-4AE5-A8FA-7787152B10FF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10657C-A5BB-46D3-B4D1-BAFEA0213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BAB9-45D0-43F4-861E-D9DAE3E0894F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37DD-D391-47E8-899C-E45C02F7BF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D8C4CA-B359-4AE5-A8FA-7787152B10FF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10657C-A5BB-46D3-B4D1-BAFEA0213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D8C4CA-B359-4AE5-A8FA-7787152B10FF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10657C-A5BB-46D3-B4D1-BAFEA0213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D8C4CA-B359-4AE5-A8FA-7787152B10FF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10657C-A5BB-46D3-B4D1-BAFEA0213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BAB9-45D0-43F4-861E-D9DAE3E0894F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37DD-D391-47E8-899C-E45C02F7BF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BAB9-45D0-43F4-861E-D9DAE3E0894F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37DD-D391-47E8-899C-E45C02F7BF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BAB9-45D0-43F4-861E-D9DAE3E0894F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37DD-D391-47E8-899C-E45C02F7BF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BAB9-45D0-43F4-861E-D9DAE3E0894F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37DD-D391-47E8-899C-E45C02F7BF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BAB9-45D0-43F4-861E-D9DAE3E0894F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37DD-D391-47E8-899C-E45C02F7BF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BAB9-45D0-43F4-861E-D9DAE3E0894F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37DD-D391-47E8-899C-E45C02F7BF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BAB9-45D0-43F4-861E-D9DAE3E0894F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37DD-D391-47E8-899C-E45C02F7BF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2BAB9-45D0-43F4-861E-D9DAE3E0894F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B37DD-D391-47E8-899C-E45C02F7BF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057400"/>
            <a:ext cx="4953000" cy="1524000"/>
          </a:xfrm>
        </p:spPr>
        <p:txBody>
          <a:bodyPr>
            <a:norm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Topologically Trivial </a:t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Legendrian Knots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733800"/>
            <a:ext cx="5181600" cy="12954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Y.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Eliashberg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M. Fraser</a:t>
            </a:r>
          </a:p>
          <a:p>
            <a:pPr algn="l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arXiv:0801.2553v2 [math.GT]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514600" y="49530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Presented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dirty="0" smtClean="0"/>
              <a:t>by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Ana Nora Evans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University of Virginia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April 28,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2011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86425" y="0"/>
            <a:ext cx="345757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Callout 7"/>
          <p:cNvSpPr/>
          <p:nvPr/>
        </p:nvSpPr>
        <p:spPr>
          <a:xfrm>
            <a:off x="381000" y="304800"/>
            <a:ext cx="5562600" cy="1676400"/>
          </a:xfrm>
          <a:prstGeom prst="wedgeEllipseCallout">
            <a:avLst>
              <a:gd name="adj1" fmla="val 55260"/>
              <a:gd name="adj2" fmla="val 3662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I don’t even know what a knot is!</a:t>
            </a:r>
            <a:endParaRPr lang="en-US" sz="3600" dirty="0"/>
          </a:p>
        </p:txBody>
      </p:sp>
      <p:sp>
        <p:nvSpPr>
          <p:cNvPr id="7" name="TextBox 6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SY7"/>
              </a:rPr>
              <a:t>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Just h- and e+ on interior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Destroy hyperbolic-hyperbolic connections</a:t>
            </a:r>
          </a:p>
          <a:p>
            <a:r>
              <a:rPr lang="en-US" dirty="0" smtClean="0"/>
              <a:t>Eliminate negative elliptic singularities </a:t>
            </a:r>
          </a:p>
          <a:p>
            <a:r>
              <a:rPr lang="en-US" dirty="0" smtClean="0"/>
              <a:t>Eliminate </a:t>
            </a:r>
            <a:r>
              <a:rPr lang="en-US" dirty="0" smtClean="0"/>
              <a:t>positive</a:t>
            </a:r>
            <a:r>
              <a:rPr lang="en-US" dirty="0" smtClean="0"/>
              <a:t> </a:t>
            </a:r>
            <a:r>
              <a:rPr lang="en-US" dirty="0" smtClean="0"/>
              <a:t>hyperbolic singularities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Just e- and e+ on interior (1)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Just e- and e+ on interior (2)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Just e- and e+ on interior (3)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Just e- and e+ on interior (4)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Step 2: Build a Tree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Skeleton of the foliation</a:t>
            </a:r>
          </a:p>
          <a:p>
            <a:pPr lvl="1"/>
            <a:r>
              <a:rPr lang="en-US" dirty="0" smtClean="0"/>
              <a:t>Vertices - interior elliptic points</a:t>
            </a:r>
          </a:p>
          <a:p>
            <a:pPr lvl="1"/>
            <a:r>
              <a:rPr lang="en-US" dirty="0" smtClean="0"/>
              <a:t>Edges – representative arcs</a:t>
            </a:r>
          </a:p>
          <a:p>
            <a:r>
              <a:rPr lang="en-US" dirty="0" smtClean="0"/>
              <a:t>Extended skeleton of the foliation</a:t>
            </a:r>
          </a:p>
          <a:p>
            <a:pPr lvl="1"/>
            <a:r>
              <a:rPr lang="en-US" dirty="0" smtClean="0"/>
              <a:t>New vertices – elliptic boundary points</a:t>
            </a:r>
          </a:p>
          <a:p>
            <a:pPr lvl="1"/>
            <a:r>
              <a:rPr lang="en-US" dirty="0" smtClean="0"/>
              <a:t>New edges – representative arcs</a:t>
            </a:r>
          </a:p>
          <a:p>
            <a:r>
              <a:rPr lang="en-US" dirty="0" smtClean="0"/>
              <a:t>Signed trees</a:t>
            </a:r>
          </a:p>
          <a:p>
            <a:r>
              <a:rPr lang="en-US" dirty="0" smtClean="0"/>
              <a:t>Have an acceptable planar embedding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Extended Skeleton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Build an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wavefront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Choose disjoint neighborhoods of vertices</a:t>
            </a:r>
          </a:p>
          <a:p>
            <a:r>
              <a:rPr lang="en-US" sz="2800" dirty="0" smtClean="0"/>
              <a:t>Leftmost vertex</a:t>
            </a:r>
          </a:p>
          <a:p>
            <a:endParaRPr lang="en-US" sz="2800" dirty="0" smtClean="0"/>
          </a:p>
          <a:p>
            <a:r>
              <a:rPr lang="en-US" sz="2800" dirty="0" smtClean="0"/>
              <a:t>End vertex</a:t>
            </a:r>
          </a:p>
          <a:p>
            <a:endParaRPr lang="en-US" sz="2800" dirty="0" smtClean="0"/>
          </a:p>
          <a:p>
            <a:r>
              <a:rPr lang="en-US" sz="2800" dirty="0" smtClean="0"/>
              <a:t>Otherwise – replace the </a:t>
            </a:r>
            <a:r>
              <a:rPr lang="en-US" sz="2800" dirty="0" err="1" smtClean="0"/>
              <a:t>subtree</a:t>
            </a:r>
            <a:r>
              <a:rPr lang="en-US" sz="2800" dirty="0" smtClean="0"/>
              <a:t> to the right by a reflection of it in the horizontal axis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Recap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Start with Legendrian knot L spanned by the embedded disk D</a:t>
            </a:r>
          </a:p>
          <a:p>
            <a:r>
              <a:rPr lang="en-US" dirty="0" smtClean="0"/>
              <a:t>Perturb D to have an elliptic foliation</a:t>
            </a:r>
          </a:p>
          <a:p>
            <a:r>
              <a:rPr lang="en-US" dirty="0" smtClean="0"/>
              <a:t>Get an embedded Legendrian tree T (extended skeleton)</a:t>
            </a:r>
          </a:p>
          <a:p>
            <a:r>
              <a:rPr lang="en-US" dirty="0" smtClean="0"/>
              <a:t>Given a planar embedding of T build a front projection W</a:t>
            </a:r>
            <a:r>
              <a:rPr lang="en-US" baseline="-25000" dirty="0" smtClean="0"/>
              <a:t>T</a:t>
            </a:r>
            <a:endParaRPr lang="en-US" baseline="-25000" dirty="0"/>
          </a:p>
          <a:p>
            <a:pPr>
              <a:buNone/>
            </a:pPr>
            <a:r>
              <a:rPr lang="en-US" sz="3500" dirty="0" smtClean="0">
                <a:solidFill>
                  <a:srgbClr val="C00000"/>
                </a:solidFill>
              </a:rPr>
              <a:t>Claim: The lift of W</a:t>
            </a:r>
            <a:r>
              <a:rPr lang="en-US" sz="3500" baseline="-25000" dirty="0" smtClean="0">
                <a:solidFill>
                  <a:srgbClr val="C00000"/>
                </a:solidFill>
              </a:rPr>
              <a:t>T</a:t>
            </a:r>
            <a:r>
              <a:rPr lang="en-US" sz="3500" dirty="0" smtClean="0">
                <a:solidFill>
                  <a:srgbClr val="C00000"/>
                </a:solidFill>
              </a:rPr>
              <a:t> bounds an embedded disk whose foliation is elliptic and diffeomorphic to the elliptic foliation of 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Forget about L (1)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29257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609600" y="1752600"/>
            <a:ext cx="7879739" cy="1067509"/>
          </a:xfrm>
          <a:prstGeom prst="rect">
            <a:avLst/>
          </a:prstGeom>
          <a:noFill/>
          <a:ln/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Convert the elliptic form spanning disk to exceptional form spanning disk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Main Theorem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7" name="Picture 26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685800" y="2362200"/>
            <a:ext cx="7879215" cy="142274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Forget about L (2)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Isotopy</a:t>
            </a:r>
            <a:r>
              <a:rPr lang="en-US" dirty="0" smtClean="0"/>
              <a:t> supported in the complement of small neighborhood of end vertices.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Forget about L (3)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Use Elliptic Pivot Lemma to extend the </a:t>
            </a:r>
            <a:r>
              <a:rPr lang="en-US" dirty="0" err="1" smtClean="0"/>
              <a:t>isotopy</a:t>
            </a:r>
            <a:r>
              <a:rPr lang="en-US" dirty="0" smtClean="0"/>
              <a:t> to the entire disk.</a:t>
            </a:r>
            <a:endParaRPr lang="en-US" dirty="0"/>
          </a:p>
        </p:txBody>
      </p:sp>
      <p:pic>
        <p:nvPicPr>
          <p:cNvPr id="5" name="Picture 4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762000" y="3048000"/>
            <a:ext cx="7880263" cy="287178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Step 4: Modify the Tree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Step 4: Modify the Tree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Proof Strategy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3124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Let </a:t>
            </a:r>
            <a:r>
              <a:rPr lang="en-US" i="1" dirty="0" smtClean="0"/>
              <a:t>L </a:t>
            </a:r>
            <a:r>
              <a:rPr lang="en-US" dirty="0" smtClean="0"/>
              <a:t>be a Legendrian knot bounding an embedded disk </a:t>
            </a:r>
            <a:r>
              <a:rPr lang="en-US" i="1" dirty="0" smtClean="0"/>
              <a:t>D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Perturb the foliation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a tree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a front projection and a foliation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Modify the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Catalog of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Wavefronts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r=-s &lt; 0, </a:t>
            </a:r>
            <a:r>
              <a:rPr lang="en-US" dirty="0" err="1" smtClean="0"/>
              <a:t>tb</a:t>
            </a:r>
            <a:r>
              <a:rPr lang="en-US" dirty="0" smtClean="0"/>
              <a:t> = -(2t+1+s)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Catalog of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Wavefronts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r=s &gt; 0, </a:t>
            </a:r>
            <a:r>
              <a:rPr lang="en-US" dirty="0" err="1" smtClean="0"/>
              <a:t>tb</a:t>
            </a:r>
            <a:r>
              <a:rPr lang="en-US" dirty="0" smtClean="0"/>
              <a:t> = -(2t+1+s)</a:t>
            </a:r>
          </a:p>
          <a:p>
            <a:pPr lvl="1"/>
            <a:r>
              <a:rPr lang="en-US" dirty="0" smtClean="0"/>
              <a:t>Reverse orientations in the previous slide</a:t>
            </a:r>
          </a:p>
          <a:p>
            <a:r>
              <a:rPr lang="en-US" dirty="0" smtClean="0"/>
              <a:t>r=0, </a:t>
            </a:r>
            <a:r>
              <a:rPr lang="en-US" dirty="0" err="1" smtClean="0"/>
              <a:t>tb</a:t>
            </a:r>
            <a:r>
              <a:rPr lang="en-US" dirty="0" smtClean="0"/>
              <a:t> = -(2t+1)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Step1: Perturb the foliation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Goal: Given a spanning disk </a:t>
            </a:r>
            <a:r>
              <a:rPr lang="en-US" i="1" dirty="0" smtClean="0"/>
              <a:t>D</a:t>
            </a:r>
            <a:r>
              <a:rPr lang="en-US" dirty="0" smtClean="0"/>
              <a:t> of </a:t>
            </a:r>
            <a:r>
              <a:rPr lang="en-US" i="1" dirty="0" smtClean="0"/>
              <a:t>L</a:t>
            </a:r>
            <a:r>
              <a:rPr lang="en-US" dirty="0" smtClean="0"/>
              <a:t>, perform a C</a:t>
            </a:r>
            <a:r>
              <a:rPr lang="en-US" baseline="30000" dirty="0" smtClean="0"/>
              <a:t>0</a:t>
            </a:r>
            <a:r>
              <a:rPr lang="en-US" dirty="0" smtClean="0"/>
              <a:t>-small perturbation of </a:t>
            </a:r>
            <a:r>
              <a:rPr lang="en-US" i="1" dirty="0" smtClean="0"/>
              <a:t>D </a:t>
            </a:r>
            <a:r>
              <a:rPr lang="en-US" dirty="0" smtClean="0"/>
              <a:t>to obtain a spanning disk </a:t>
            </a:r>
            <a:r>
              <a:rPr lang="en-US" i="1" dirty="0" smtClean="0"/>
              <a:t>D’</a:t>
            </a:r>
            <a:r>
              <a:rPr lang="en-US" dirty="0" smtClean="0"/>
              <a:t> of </a:t>
            </a:r>
            <a:r>
              <a:rPr lang="en-US" i="1" dirty="0" smtClean="0"/>
              <a:t>L</a:t>
            </a:r>
            <a:r>
              <a:rPr lang="en-US" dirty="0" smtClean="0"/>
              <a:t> with foliation in elliptic form.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Just h+ and e- on boundary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Just h+ and e- on boundary and just e+ and h- on interior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Mostly h+ and h- on boundary, just e+ and e- on interior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Elliptic Foliation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Signs of boundary singularities alternate</a:t>
            </a:r>
          </a:p>
          <a:p>
            <a:r>
              <a:rPr lang="en-US" dirty="0" smtClean="0"/>
              <a:t>Boundary singularities connect only with their direct neighbors on the boundary and interior singularities</a:t>
            </a:r>
          </a:p>
          <a:p>
            <a:r>
              <a:rPr lang="en-US" dirty="0" smtClean="0"/>
              <a:t>All interior singularities are elliptic</a:t>
            </a:r>
          </a:p>
          <a:p>
            <a:r>
              <a:rPr lang="en-US" dirty="0" smtClean="0"/>
              <a:t>Interior singularities connect to at least two boundary hyperbolic singularities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Elliptic Foliation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Just h+ and e- on boundary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i="1" dirty="0" err="1" smtClean="0"/>
              <a:t>tb</a:t>
            </a:r>
            <a:r>
              <a:rPr lang="en-US" i="1" dirty="0" smtClean="0"/>
              <a:t>(L)=t</a:t>
            </a:r>
            <a:r>
              <a:rPr lang="en-US" dirty="0" smtClean="0"/>
              <a:t> then there is a </a:t>
            </a:r>
            <a:r>
              <a:rPr lang="en-US" i="1" dirty="0" smtClean="0"/>
              <a:t>C</a:t>
            </a:r>
            <a:r>
              <a:rPr lang="en-US" i="1" baseline="30000" dirty="0" smtClean="0"/>
              <a:t>0</a:t>
            </a:r>
            <a:r>
              <a:rPr lang="en-US" dirty="0" smtClean="0"/>
              <a:t>-small perturbation of </a:t>
            </a:r>
            <a:r>
              <a:rPr lang="en-US" i="1" dirty="0" smtClean="0"/>
              <a:t>D</a:t>
            </a:r>
            <a:r>
              <a:rPr lang="en-US" dirty="0" smtClean="0"/>
              <a:t> such that there are exactly </a:t>
            </a:r>
            <a:r>
              <a:rPr lang="en-US" i="1" dirty="0" smtClean="0"/>
              <a:t>2t</a:t>
            </a:r>
            <a:r>
              <a:rPr lang="en-US" dirty="0" smtClean="0"/>
              <a:t> singularities on the boundary and they have alternating signs.</a:t>
            </a:r>
          </a:p>
          <a:p>
            <a:r>
              <a:rPr lang="en-US" dirty="0" smtClean="0"/>
              <a:t>Elliptic-hyperbolic conversion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DAVID@ELEAQJYFUVWYY57I" val="3684"/>
  <p:tag name="DEFAULTDISPLAYSOURCE" val="\documentclass[12pt]{article}\pagestyle{empty}&#10;\setlength{\textwidth}{4.3in}&#10;\setlength{\parindent}{0pt}&#10;\setlength{\parskip}{1.5ex}&#10;\begin{document}&#10;\par \noindent&#10;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12pt]{article}\pagestyle{empty}&#10;\setlength{\textwidth}{4.3in}&#10;\setlength{\parindent}{0pt}&#10;\setlength{\parskip}{1.5ex}&#10;\begin{document}&#10;\par \noindent&#10;Let $L$ and $L^\prime$ be two topologically trivial Legendrian knots in a tight contact $3$-manifold. \\&#10;If $tb(L)=tb(L^\prime)$ and $r(L)=r(L^\prime)$ then $L$  and $L^\prime$ are Legendrian isotopic.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10"/>
  <p:tag name="PICTUREFILESIZE" val="3585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12pt]{article}\pagestyle{empty}&#10;\setlength{\textwidth}{4.3in}&#10;\setlength{\parindent}{0pt}&#10;\setlength{\parskip}{1.5ex}&#10;\begin{document}&#10;\par \noindent&#10;Suppose Legendrian knots $L$ and $L^\prime$ bound $D$ and $D^\prime$ with diffeomorphic characteristic foliations in elliptic form.\\&#10;Then $L$ and $L^\prime$ are Legendrian isotopic.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10"/>
  <p:tag name="PICTUREFILESIZE" val="3135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12pt]{article}\pagestyle{empty}&#10;\setlength{\textwidth}{4.3in}&#10;\setlength{\parindent}{0pt}&#10;\setlength{\parskip}{1.5ex}&#10;\begin{document}&#10;\par \noindent&#10;We can assume that in a neighborhood of the elliptic point we can choose cylindrical coordinates $(\rho,\phi,z)$ and the contact form is $dz+\rho^2d\phi$. Let $L_c$ be a piecewise-smooth Legendrian curve in the horizontal plane consisting of two rays $\phi=0$ and $\phi=c$.\\&#10;For any $\epsilon &gt; 0$ there exists a Legendrian isotopy $\hat{L}_c$, $c \in (0,\pi]$ such that $\hat{L}_\pi = L_\pi$ and for all $c \in (0,\pi]$ the curve $\hat{L}_c$ coincides with $L_c$ outside of the $\epsilon$-neighborhood of the origin. 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10"/>
  <p:tag name="PICTUREFILESIZE" val="8776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544</Words>
  <Application>Microsoft Office PowerPoint</Application>
  <PresentationFormat>On-screen Show (4:3)</PresentationFormat>
  <Paragraphs>88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CMR10</vt:lpstr>
      <vt:lpstr>CMMI10</vt:lpstr>
      <vt:lpstr>CMSY7</vt:lpstr>
      <vt:lpstr>Office Theme</vt:lpstr>
      <vt:lpstr>Custom Design</vt:lpstr>
      <vt:lpstr>Topologically Trivial  Legendrian Knots</vt:lpstr>
      <vt:lpstr>Main Theorem</vt:lpstr>
      <vt:lpstr>Proof Strategy</vt:lpstr>
      <vt:lpstr>Catalog of Wavefronts</vt:lpstr>
      <vt:lpstr>Catalog of Wavefronts</vt:lpstr>
      <vt:lpstr>Step1: Perturb the foliation</vt:lpstr>
      <vt:lpstr>Elliptic Foliation</vt:lpstr>
      <vt:lpstr>Elliptic Foliation</vt:lpstr>
      <vt:lpstr>Just h+ and e- on boundary</vt:lpstr>
      <vt:lpstr>Just h- and e+ on interior</vt:lpstr>
      <vt:lpstr>Just e- and e+ on interior (1)</vt:lpstr>
      <vt:lpstr>Just e- and e+ on interior (2)</vt:lpstr>
      <vt:lpstr>Just e- and e+ on interior (3)</vt:lpstr>
      <vt:lpstr>Just e- and e+ on interior (4)</vt:lpstr>
      <vt:lpstr>Step 2: Build a Tree</vt:lpstr>
      <vt:lpstr>Extended Skeleton</vt:lpstr>
      <vt:lpstr>Build an wavefront</vt:lpstr>
      <vt:lpstr>Recap</vt:lpstr>
      <vt:lpstr>Forget about L (1)</vt:lpstr>
      <vt:lpstr>Forget about L (2)</vt:lpstr>
      <vt:lpstr>Forget about L (3)</vt:lpstr>
      <vt:lpstr>Step 4: Modify the Tree</vt:lpstr>
      <vt:lpstr>Step 4: Modify the Tree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Topologically Trivial Legendrian Knots</dc:title>
  <dc:creator>David Evans</dc:creator>
  <cp:lastModifiedBy>David Evans</cp:lastModifiedBy>
  <cp:revision>127</cp:revision>
  <dcterms:created xsi:type="dcterms:W3CDTF">2011-04-26T22:19:40Z</dcterms:created>
  <dcterms:modified xsi:type="dcterms:W3CDTF">2011-04-28T20:58:08Z</dcterms:modified>
</cp:coreProperties>
</file>