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9" r:id="rId4"/>
    <p:sldId id="258" r:id="rId5"/>
    <p:sldId id="260" r:id="rId6"/>
    <p:sldId id="261" r:id="rId7"/>
    <p:sldId id="262" r:id="rId8"/>
    <p:sldId id="263" r:id="rId9"/>
    <p:sldId id="273" r:id="rId10"/>
    <p:sldId id="264" r:id="rId11"/>
    <p:sldId id="265"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CE9001-108F-4E79-97CB-C9D2C6BBCA47}"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13191-97D8-438F-AC0B-4CEA70A456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07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E9001-108F-4E79-97CB-C9D2C6BBCA47}"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320833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E9001-108F-4E79-97CB-C9D2C6BBCA47}"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243721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CE9001-108F-4E79-97CB-C9D2C6BBCA47}"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366265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E9001-108F-4E79-97CB-C9D2C6BBCA47}" type="datetimeFigureOut">
              <a:rPr lang="en-US" smtClean="0"/>
              <a:t>10/25/2015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213191-97D8-438F-AC0B-4CEA70A456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55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CE9001-108F-4E79-97CB-C9D2C6BBCA47}" type="datetimeFigureOut">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246730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CE9001-108F-4E79-97CB-C9D2C6BBCA47}" type="datetimeFigureOut">
              <a:rPr lang="en-US" smtClean="0"/>
              <a:t>10/25/2015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426025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CE9001-108F-4E79-97CB-C9D2C6BBCA47}" type="datetimeFigureOut">
              <a:rPr lang="en-US" smtClean="0"/>
              <a:t>10/25/2015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222402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CE9001-108F-4E79-97CB-C9D2C6BBCA47}" type="datetimeFigureOut">
              <a:rPr lang="en-US" smtClean="0"/>
              <a:t>10/25/2015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73401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CE9001-108F-4E79-97CB-C9D2C6BBCA47}" type="datetimeFigureOut">
              <a:rPr lang="en-US" smtClean="0"/>
              <a:t>10/25/2015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213191-97D8-438F-AC0B-4CEA70A456BA}" type="slidenum">
              <a:rPr lang="en-US" smtClean="0"/>
              <a:t>‹#›</a:t>
            </a:fld>
            <a:endParaRPr lang="en-US"/>
          </a:p>
        </p:txBody>
      </p:sp>
    </p:spTree>
    <p:extLst>
      <p:ext uri="{BB962C8B-B14F-4D97-AF65-F5344CB8AC3E}">
        <p14:creationId xmlns:p14="http://schemas.microsoft.com/office/powerpoint/2010/main" val="4497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E9001-108F-4E79-97CB-C9D2C6BBCA47}" type="datetimeFigureOut">
              <a:rPr lang="en-US" smtClean="0"/>
              <a:t>10/25/2015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213191-97D8-438F-AC0B-4CEA70A456BA}" type="slidenum">
              <a:rPr lang="en-US" smtClean="0"/>
              <a:t>‹#›</a:t>
            </a:fld>
            <a:endParaRPr lang="en-US"/>
          </a:p>
        </p:txBody>
      </p:sp>
    </p:spTree>
    <p:extLst>
      <p:ext uri="{BB962C8B-B14F-4D97-AF65-F5344CB8AC3E}">
        <p14:creationId xmlns:p14="http://schemas.microsoft.com/office/powerpoint/2010/main" val="81529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CE9001-108F-4E79-97CB-C9D2C6BBCA47}" type="datetimeFigureOut">
              <a:rPr lang="en-US" smtClean="0"/>
              <a:t>10/25/2015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213191-97D8-438F-AC0B-4CEA70A456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71914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6214"/>
            <a:ext cx="12223631" cy="2987899"/>
          </a:xfrm>
        </p:spPr>
        <p:txBody>
          <a:bodyPr>
            <a:noAutofit/>
          </a:bodyPr>
          <a:lstStyle/>
          <a:p>
            <a:pPr algn="ctr"/>
            <a:r>
              <a:rPr lang="en-US" sz="8800" b="1" dirty="0">
                <a:solidFill>
                  <a:schemeClr val="accent2"/>
                </a:solidFill>
                <a:effectLst>
                  <a:outerShdw blurRad="38100" dist="38100" dir="2700000" algn="tl">
                    <a:srgbClr val="000000">
                      <a:alpha val="43137"/>
                    </a:srgbClr>
                  </a:outerShdw>
                </a:effectLst>
                <a:latin typeface="Arial Narrow" panose="020B0606020202030204" pitchFamily="34" charset="0"/>
              </a:rPr>
              <a:t>Mellanox </a:t>
            </a:r>
            <a:r>
              <a:rPr lang="en-US" sz="8800" b="1" dirty="0" smtClean="0">
                <a:solidFill>
                  <a:schemeClr val="accent2"/>
                </a:solidFill>
                <a:effectLst>
                  <a:outerShdw blurRad="38100" dist="38100" dir="2700000" algn="tl">
                    <a:srgbClr val="000000">
                      <a:alpha val="43137"/>
                    </a:srgbClr>
                  </a:outerShdw>
                </a:effectLst>
                <a:latin typeface="Arial Narrow" panose="020B0606020202030204" pitchFamily="34" charset="0"/>
              </a:rPr>
              <a:t>Care </a:t>
            </a:r>
            <a:r>
              <a:rPr lang="en-US" sz="8800" b="1" dirty="0">
                <a:solidFill>
                  <a:schemeClr val="accent2"/>
                </a:solidFill>
                <a:effectLst>
                  <a:outerShdw blurRad="38100" dist="38100" dir="2700000" algn="tl">
                    <a:srgbClr val="000000">
                      <a:alpha val="43137"/>
                    </a:srgbClr>
                  </a:outerShdw>
                </a:effectLst>
                <a:latin typeface="Arial Narrow" panose="020B0606020202030204" pitchFamily="34" charset="0"/>
              </a:rPr>
              <a:t>- Call Center supportive program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104" y="4389751"/>
            <a:ext cx="4498886" cy="1894569"/>
          </a:xfrm>
          <a:prstGeom prst="rect">
            <a:avLst/>
          </a:prstGeom>
        </p:spPr>
      </p:pic>
    </p:spTree>
    <p:extLst>
      <p:ext uri="{BB962C8B-B14F-4D97-AF65-F5344CB8AC3E}">
        <p14:creationId xmlns:p14="http://schemas.microsoft.com/office/powerpoint/2010/main" val="371101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M-Care - Call Center supportive program </a:t>
            </a:r>
            <a:endParaRPr lang="en-US" dirty="0"/>
          </a:p>
        </p:txBody>
      </p:sp>
      <p:sp>
        <p:nvSpPr>
          <p:cNvPr id="3" name="Content Placeholder 2"/>
          <p:cNvSpPr>
            <a:spLocks noGrp="1"/>
          </p:cNvSpPr>
          <p:nvPr>
            <p:ph idx="1"/>
          </p:nvPr>
        </p:nvSpPr>
        <p:spPr/>
        <p:txBody>
          <a:bodyPr>
            <a:normAutofit/>
          </a:bodyPr>
          <a:lstStyle/>
          <a:p>
            <a:pPr marL="0" lvl="0" indent="0">
              <a:buNone/>
            </a:pPr>
            <a:r>
              <a:rPr lang="en-US" sz="2800" dirty="0" smtClean="0"/>
              <a:t>1. Log summery </a:t>
            </a:r>
            <a:endParaRPr lang="en-US" sz="2800" dirty="0"/>
          </a:p>
          <a:p>
            <a:pPr marL="914400" lvl="2" indent="-457200">
              <a:buNone/>
            </a:pPr>
            <a:r>
              <a:rPr lang="en-US" sz="2400" dirty="0" smtClean="0"/>
              <a:t>1.1 </a:t>
            </a:r>
            <a:r>
              <a:rPr lang="en-US" sz="2400" dirty="0"/>
              <a:t>I</a:t>
            </a:r>
            <a:r>
              <a:rPr lang="en-US" sz="2400" dirty="0" smtClean="0"/>
              <a:t>ssues to be addressed.</a:t>
            </a:r>
            <a:endParaRPr lang="en-US" sz="2400" dirty="0"/>
          </a:p>
          <a:p>
            <a:pPr marL="914400" lvl="2" indent="-457200">
              <a:buNone/>
            </a:pPr>
            <a:r>
              <a:rPr lang="en-US" sz="2400" dirty="0" smtClean="0"/>
              <a:t>1.2 </a:t>
            </a:r>
            <a:r>
              <a:rPr lang="en-US" sz="2400" dirty="0"/>
              <a:t>I</a:t>
            </a:r>
            <a:r>
              <a:rPr lang="en-US" sz="2400" dirty="0" smtClean="0"/>
              <a:t>ssues to ignore – known issue</a:t>
            </a:r>
          </a:p>
        </p:txBody>
      </p:sp>
    </p:spTree>
    <p:extLst>
      <p:ext uri="{BB962C8B-B14F-4D97-AF65-F5344CB8AC3E}">
        <p14:creationId xmlns:p14="http://schemas.microsoft.com/office/powerpoint/2010/main" val="3856874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M-Care - Call Center supportive program </a:t>
            </a:r>
            <a:endParaRPr lang="en-US" dirty="0"/>
          </a:p>
        </p:txBody>
      </p:sp>
      <p:sp>
        <p:nvSpPr>
          <p:cNvPr id="3" name="Content Placeholder 2"/>
          <p:cNvSpPr>
            <a:spLocks noGrp="1"/>
          </p:cNvSpPr>
          <p:nvPr>
            <p:ph idx="1"/>
          </p:nvPr>
        </p:nvSpPr>
        <p:spPr/>
        <p:txBody>
          <a:bodyPr>
            <a:normAutofit/>
          </a:bodyPr>
          <a:lstStyle/>
          <a:p>
            <a:pPr marL="0" lvl="0" indent="0">
              <a:buNone/>
            </a:pPr>
            <a:r>
              <a:rPr lang="en-US" sz="2800" dirty="0" smtClean="0"/>
              <a:t>2. Comparison against last report </a:t>
            </a:r>
            <a:endParaRPr lang="en-US" sz="2800" dirty="0"/>
          </a:p>
          <a:p>
            <a:pPr marL="457200" lvl="1" indent="0">
              <a:buNone/>
            </a:pPr>
            <a:r>
              <a:rPr lang="en-US" sz="2400" dirty="0" smtClean="0"/>
              <a:t>2.1 Issues </a:t>
            </a:r>
            <a:r>
              <a:rPr lang="en-US" sz="2400" dirty="0"/>
              <a:t>to be </a:t>
            </a:r>
            <a:r>
              <a:rPr lang="en-US" sz="2400" dirty="0" smtClean="0"/>
              <a:t>closed – error resolved/cleared</a:t>
            </a:r>
            <a:endParaRPr lang="en-US" sz="2400" dirty="0"/>
          </a:p>
          <a:p>
            <a:pPr marL="457200" lvl="1" indent="0">
              <a:buNone/>
            </a:pPr>
            <a:r>
              <a:rPr lang="en-US" sz="2400" dirty="0" smtClean="0"/>
              <a:t>2.2 Issues </a:t>
            </a:r>
            <a:r>
              <a:rPr lang="en-US" sz="2400" dirty="0"/>
              <a:t>to be addressed again</a:t>
            </a:r>
          </a:p>
          <a:p>
            <a:pPr marL="457200" lvl="1" indent="0">
              <a:buNone/>
            </a:pPr>
            <a:r>
              <a:rPr lang="en-US" sz="2400" dirty="0" smtClean="0"/>
              <a:t>2.3 </a:t>
            </a:r>
            <a:r>
              <a:rPr lang="en-US" sz="2400" dirty="0"/>
              <a:t>I</a:t>
            </a:r>
            <a:r>
              <a:rPr lang="en-US" sz="2400" dirty="0" smtClean="0"/>
              <a:t>ssues to ignore – known issue</a:t>
            </a:r>
          </a:p>
          <a:p>
            <a:endParaRPr lang="en-US" sz="2800" dirty="0"/>
          </a:p>
        </p:txBody>
      </p:sp>
    </p:spTree>
    <p:extLst>
      <p:ext uri="{BB962C8B-B14F-4D97-AF65-F5344CB8AC3E}">
        <p14:creationId xmlns:p14="http://schemas.microsoft.com/office/powerpoint/2010/main" val="271322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M-Care - Call Center supportive program </a:t>
            </a:r>
            <a:endParaRPr lang="en-US" dirty="0"/>
          </a:p>
        </p:txBody>
      </p:sp>
      <p:sp>
        <p:nvSpPr>
          <p:cNvPr id="3" name="Content Placeholder 2"/>
          <p:cNvSpPr>
            <a:spLocks noGrp="1"/>
          </p:cNvSpPr>
          <p:nvPr>
            <p:ph idx="1"/>
          </p:nvPr>
        </p:nvSpPr>
        <p:spPr/>
        <p:txBody>
          <a:bodyPr>
            <a:normAutofit/>
          </a:bodyPr>
          <a:lstStyle/>
          <a:p>
            <a:pPr marL="0" lvl="0" indent="0">
              <a:buNone/>
            </a:pPr>
            <a:r>
              <a:rPr lang="en-US" sz="2800" dirty="0" smtClean="0"/>
              <a:t>3. New </a:t>
            </a:r>
            <a:r>
              <a:rPr lang="en-US" sz="2800" dirty="0"/>
              <a:t>issue </a:t>
            </a:r>
            <a:r>
              <a:rPr lang="en-US" sz="2800" dirty="0" smtClean="0"/>
              <a:t>report </a:t>
            </a:r>
            <a:endParaRPr lang="en-US" sz="2800" dirty="0"/>
          </a:p>
          <a:p>
            <a:pPr marL="457200" lvl="1" indent="0">
              <a:buNone/>
            </a:pPr>
            <a:r>
              <a:rPr lang="en-US" sz="2400" dirty="0" smtClean="0"/>
              <a:t>3.1 Problem </a:t>
            </a:r>
            <a:r>
              <a:rPr lang="en-US" sz="2400" dirty="0"/>
              <a:t>description</a:t>
            </a:r>
          </a:p>
          <a:p>
            <a:pPr marL="457200" lvl="1" indent="0">
              <a:buNone/>
            </a:pPr>
            <a:r>
              <a:rPr lang="en-US" sz="2400" dirty="0" smtClean="0"/>
              <a:t>3.2 Troubleshooting work-flow</a:t>
            </a:r>
            <a:endParaRPr lang="en-US" sz="2400" dirty="0"/>
          </a:p>
          <a:p>
            <a:pPr marL="457200" lvl="1" indent="0">
              <a:buNone/>
            </a:pPr>
            <a:r>
              <a:rPr lang="en-US" sz="2400" dirty="0" smtClean="0"/>
              <a:t>3.3 Issues </a:t>
            </a:r>
            <a:r>
              <a:rPr lang="en-US" sz="2400" dirty="0"/>
              <a:t>to </a:t>
            </a:r>
            <a:r>
              <a:rPr lang="en-US" sz="2400" dirty="0" smtClean="0"/>
              <a:t>ignore – known issue</a:t>
            </a:r>
          </a:p>
          <a:p>
            <a:pPr marL="457200" lvl="1" indent="0">
              <a:buNone/>
            </a:pPr>
            <a:r>
              <a:rPr lang="en-US" sz="2400" dirty="0" smtClean="0"/>
              <a:t>3.4 </a:t>
            </a:r>
            <a:r>
              <a:rPr lang="en-US" sz="2400" dirty="0"/>
              <a:t>Reoccurring issue on port</a:t>
            </a:r>
          </a:p>
          <a:p>
            <a:pPr marL="457200" lvl="1" indent="0">
              <a:buNone/>
            </a:pPr>
            <a:endParaRPr lang="en-US" sz="2400" dirty="0" smtClean="0"/>
          </a:p>
          <a:p>
            <a:pPr marL="457200" lvl="1" indent="0">
              <a:buNone/>
            </a:pPr>
            <a:endParaRPr lang="en-US" sz="2400" dirty="0"/>
          </a:p>
          <a:p>
            <a:endParaRPr lang="en-US" sz="2800" dirty="0"/>
          </a:p>
        </p:txBody>
      </p:sp>
    </p:spTree>
    <p:extLst>
      <p:ext uri="{BB962C8B-B14F-4D97-AF65-F5344CB8AC3E}">
        <p14:creationId xmlns:p14="http://schemas.microsoft.com/office/powerpoint/2010/main" val="2196785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M-Care - Call Center supportive program </a:t>
            </a:r>
            <a:endParaRPr lang="en-US" dirty="0"/>
          </a:p>
        </p:txBody>
      </p:sp>
      <p:sp>
        <p:nvSpPr>
          <p:cNvPr id="3" name="Content Placeholder 2"/>
          <p:cNvSpPr>
            <a:spLocks noGrp="1"/>
          </p:cNvSpPr>
          <p:nvPr>
            <p:ph idx="1"/>
          </p:nvPr>
        </p:nvSpPr>
        <p:spPr/>
        <p:txBody>
          <a:bodyPr>
            <a:normAutofit/>
          </a:bodyPr>
          <a:lstStyle/>
          <a:p>
            <a:pPr marL="0" lvl="0" indent="0">
              <a:buNone/>
            </a:pPr>
            <a:r>
              <a:rPr lang="en-US" sz="2800" dirty="0" smtClean="0"/>
              <a:t>4. Statistics </a:t>
            </a:r>
          </a:p>
          <a:p>
            <a:pPr marL="457200" lvl="1" indent="0">
              <a:buNone/>
            </a:pPr>
            <a:r>
              <a:rPr lang="en-US" sz="2400" u="sng" dirty="0" smtClean="0"/>
              <a:t>4.1 Per user </a:t>
            </a:r>
          </a:p>
          <a:p>
            <a:pPr marL="914400" lvl="2" indent="0">
              <a:buNone/>
            </a:pPr>
            <a:r>
              <a:rPr lang="en-US" sz="2000" dirty="0" smtClean="0"/>
              <a:t>4.1.1 Reoccurring </a:t>
            </a:r>
            <a:r>
              <a:rPr lang="en-US" sz="2000" dirty="0"/>
              <a:t>issue on P</a:t>
            </a:r>
            <a:r>
              <a:rPr lang="en-US" sz="2000" dirty="0" smtClean="0"/>
              <a:t>ort \ Site </a:t>
            </a:r>
            <a:r>
              <a:rPr lang="en-US" sz="2000" dirty="0"/>
              <a:t>\ </a:t>
            </a:r>
            <a:r>
              <a:rPr lang="en-US" sz="2000" dirty="0" smtClean="0"/>
              <a:t>Environment </a:t>
            </a:r>
            <a:endParaRPr lang="en-US" sz="2000" dirty="0"/>
          </a:p>
          <a:p>
            <a:pPr marL="914400" lvl="2" indent="0">
              <a:buNone/>
            </a:pPr>
            <a:r>
              <a:rPr lang="en-US" sz="2000" dirty="0" smtClean="0"/>
              <a:t>4.1.2 Time </a:t>
            </a:r>
            <a:r>
              <a:rPr lang="en-US" sz="2000" dirty="0"/>
              <a:t>Of Day/Week statistics – threshold adaptation </a:t>
            </a:r>
            <a:r>
              <a:rPr lang="en-US" sz="2000" dirty="0" smtClean="0"/>
              <a:t>advise</a:t>
            </a:r>
          </a:p>
          <a:p>
            <a:pPr marL="457200" lvl="1" indent="0">
              <a:buNone/>
            </a:pPr>
            <a:r>
              <a:rPr lang="en-US" sz="2400" u="sng" dirty="0" smtClean="0"/>
              <a:t>4.2 Per error </a:t>
            </a:r>
          </a:p>
          <a:p>
            <a:pPr marL="822960" lvl="3" indent="0">
              <a:buNone/>
            </a:pPr>
            <a:r>
              <a:rPr lang="en-US" sz="2000" dirty="0" smtClean="0"/>
              <a:t>4.2.1 Reported issue with other users </a:t>
            </a:r>
            <a:endParaRPr lang="en-US" sz="2000" dirty="0"/>
          </a:p>
        </p:txBody>
      </p:sp>
    </p:spTree>
    <p:extLst>
      <p:ext uri="{BB962C8B-B14F-4D97-AF65-F5344CB8AC3E}">
        <p14:creationId xmlns:p14="http://schemas.microsoft.com/office/powerpoint/2010/main" val="3118382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Mellanox overview</a:t>
            </a:r>
            <a:endParaRPr lang="en-US" dirty="0"/>
          </a:p>
        </p:txBody>
      </p:sp>
      <p:sp>
        <p:nvSpPr>
          <p:cNvPr id="3" name="Content Placeholder 2"/>
          <p:cNvSpPr>
            <a:spLocks noGrp="1"/>
          </p:cNvSpPr>
          <p:nvPr>
            <p:ph idx="1"/>
          </p:nvPr>
        </p:nvSpPr>
        <p:spPr/>
        <p:txBody>
          <a:bodyPr>
            <a:normAutofit/>
          </a:bodyPr>
          <a:lstStyle/>
          <a:p>
            <a:r>
              <a:rPr lang="en-US" sz="2400" dirty="0"/>
              <a:t>Mellanox Technologies </a:t>
            </a:r>
            <a:r>
              <a:rPr lang="en-US" sz="2400" dirty="0" smtClean="0"/>
              <a:t>is </a:t>
            </a:r>
            <a:r>
              <a:rPr lang="en-US" sz="2400" dirty="0"/>
              <a:t>a leading supplier of end-to-end InfiniBand and Ethernet interconnect solutions and services for servers and storage. </a:t>
            </a:r>
            <a:endParaRPr lang="en-US" sz="2400" dirty="0" smtClean="0"/>
          </a:p>
          <a:p>
            <a:r>
              <a:rPr lang="en-US" sz="2400" dirty="0"/>
              <a:t>Mellanox offers a choice of fast interconnect products: adapters, switches, software and silicon that accelerate application runtime and maximize business results for a wide range of markets including high performance computing, enterprise data centers, Web 2.0, cloud, storage and financial services.</a:t>
            </a:r>
          </a:p>
        </p:txBody>
      </p:sp>
    </p:spTree>
    <p:extLst>
      <p:ext uri="{BB962C8B-B14F-4D97-AF65-F5344CB8AC3E}">
        <p14:creationId xmlns:p14="http://schemas.microsoft.com/office/powerpoint/2010/main" val="1336666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Mellanox Call Center</a:t>
            </a:r>
            <a:endParaRPr lang="en-US" dirty="0"/>
          </a:p>
        </p:txBody>
      </p:sp>
      <p:sp>
        <p:nvSpPr>
          <p:cNvPr id="3" name="Content Placeholder 2"/>
          <p:cNvSpPr>
            <a:spLocks noGrp="1"/>
          </p:cNvSpPr>
          <p:nvPr>
            <p:ph idx="1"/>
          </p:nvPr>
        </p:nvSpPr>
        <p:spPr>
          <a:xfrm>
            <a:off x="1097279" y="1845734"/>
            <a:ext cx="10249007" cy="4464914"/>
          </a:xfrm>
        </p:spPr>
        <p:txBody>
          <a:bodyPr>
            <a:noAutofit/>
          </a:bodyPr>
          <a:lstStyle/>
          <a:p>
            <a:r>
              <a:rPr lang="en-US" sz="2400" dirty="0" smtClean="0"/>
              <a:t>Mellanox Call Center provides permanent manned support services for Mellanox customers throughout the year (7/24/365) based on the appropriate support contract. </a:t>
            </a:r>
          </a:p>
          <a:p>
            <a:r>
              <a:rPr lang="en-US" sz="2400" dirty="0" smtClean="0"/>
              <a:t>The Call Center is the customer’s point of contact (mostly for emergency cases) for initiating and advancing technical related and support administrative issues.</a:t>
            </a:r>
          </a:p>
          <a:p>
            <a:r>
              <a:rPr lang="en-US" sz="2400" dirty="0" smtClean="0"/>
              <a:t>Call Center activities are designed to accomplish the following targets: </a:t>
            </a:r>
          </a:p>
          <a:p>
            <a:pPr marL="0" indent="0">
              <a:buNone/>
            </a:pPr>
            <a:r>
              <a:rPr lang="en-US" sz="2400" dirty="0" smtClean="0"/>
              <a:t>1. Provide systematic and efficient call handling services to Mellanox the customer  </a:t>
            </a:r>
          </a:p>
          <a:p>
            <a:pPr marL="0" indent="0">
              <a:buNone/>
            </a:pPr>
            <a:r>
              <a:rPr lang="en-US" sz="2400" dirty="0" smtClean="0"/>
              <a:t>2. Maintain information flow according to developing situations </a:t>
            </a:r>
          </a:p>
          <a:p>
            <a:pPr marL="0" indent="0">
              <a:buNone/>
            </a:pPr>
            <a:r>
              <a:rPr lang="en-US" sz="2400" dirty="0" smtClean="0"/>
              <a:t>3. React to cases according to predefined procedures </a:t>
            </a:r>
          </a:p>
          <a:p>
            <a:pPr marL="0" indent="0">
              <a:buNone/>
            </a:pPr>
            <a:endParaRPr lang="en-US" sz="2400" dirty="0"/>
          </a:p>
        </p:txBody>
      </p:sp>
    </p:spTree>
    <p:extLst>
      <p:ext uri="{BB962C8B-B14F-4D97-AF65-F5344CB8AC3E}">
        <p14:creationId xmlns:p14="http://schemas.microsoft.com/office/powerpoint/2010/main" val="867932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support</a:t>
            </a:r>
            <a:endParaRPr lang="en-US" dirty="0"/>
          </a:p>
        </p:txBody>
      </p:sp>
      <p:sp>
        <p:nvSpPr>
          <p:cNvPr id="3" name="Content Placeholder 2"/>
          <p:cNvSpPr>
            <a:spLocks noGrp="1"/>
          </p:cNvSpPr>
          <p:nvPr>
            <p:ph idx="1"/>
          </p:nvPr>
        </p:nvSpPr>
        <p:spPr/>
        <p:txBody>
          <a:bodyPr>
            <a:normAutofit/>
          </a:bodyPr>
          <a:lstStyle/>
          <a:p>
            <a:r>
              <a:rPr lang="en-US" sz="2400" dirty="0" err="1" smtClean="0"/>
              <a:t>Mellanox's</a:t>
            </a:r>
            <a:r>
              <a:rPr lang="en-US" sz="2400" dirty="0" smtClean="0"/>
              <a:t> online Customer Resource Management (CRM) system – </a:t>
            </a:r>
            <a:r>
              <a:rPr lang="en-US" sz="2400" dirty="0" err="1" smtClean="0"/>
              <a:t>SalesForce</a:t>
            </a:r>
            <a:r>
              <a:rPr lang="en-US" sz="2400" dirty="0" smtClean="0"/>
              <a:t>,  provides a comprehensive online tool to manage all of the customer's support issues in one place.  </a:t>
            </a:r>
          </a:p>
          <a:p>
            <a:r>
              <a:rPr lang="en-US" sz="2400" dirty="0" smtClean="0"/>
              <a:t>1. Complete case management including reporting support issues and tracking their progress.</a:t>
            </a:r>
          </a:p>
          <a:p>
            <a:r>
              <a:rPr lang="en-US" sz="2400" dirty="0" smtClean="0"/>
              <a:t>2. A searchable knowledge database to find solutions, best practices and worthy information </a:t>
            </a:r>
          </a:p>
          <a:p>
            <a:r>
              <a:rPr lang="en-US" sz="2400" dirty="0" smtClean="0"/>
              <a:t>3. Access to documentation and drivers/firmware/software downloads </a:t>
            </a:r>
          </a:p>
          <a:p>
            <a:r>
              <a:rPr lang="en-US" sz="2400" dirty="0" smtClean="0"/>
              <a:t>4.  Built-in RMA request and tracking system</a:t>
            </a:r>
            <a:endParaRPr lang="en-US" sz="2400" dirty="0"/>
          </a:p>
        </p:txBody>
      </p:sp>
    </p:spTree>
    <p:extLst>
      <p:ext uri="{BB962C8B-B14F-4D97-AF65-F5344CB8AC3E}">
        <p14:creationId xmlns:p14="http://schemas.microsoft.com/office/powerpoint/2010/main" val="756385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Mellanox Care – Proactive Care Platform</a:t>
            </a:r>
            <a:endParaRPr lang="en-US" dirty="0"/>
          </a:p>
        </p:txBody>
      </p:sp>
      <p:sp>
        <p:nvSpPr>
          <p:cNvPr id="3" name="Content Placeholder 2"/>
          <p:cNvSpPr>
            <a:spLocks noGrp="1"/>
          </p:cNvSpPr>
          <p:nvPr>
            <p:ph idx="1"/>
          </p:nvPr>
        </p:nvSpPr>
        <p:spPr/>
        <p:txBody>
          <a:bodyPr>
            <a:normAutofit/>
          </a:bodyPr>
          <a:lstStyle/>
          <a:p>
            <a:pPr fontAlgn="base"/>
            <a:r>
              <a:rPr lang="en-US" sz="2400" dirty="0" smtClean="0"/>
              <a:t>24/7 fabric management services provided by Mellanox networking experts</a:t>
            </a:r>
          </a:p>
          <a:p>
            <a:pPr fontAlgn="base"/>
            <a:r>
              <a:rPr lang="en-US" sz="2400" dirty="0" smtClean="0"/>
              <a:t>Mellanox Care services use a combination of advanced monitoring software with a 24/7 human expert service of Mellanox personnel</a:t>
            </a:r>
          </a:p>
          <a:p>
            <a:pPr fontAlgn="base"/>
            <a:r>
              <a:rPr lang="en-US" sz="2400" dirty="0" smtClean="0"/>
              <a:t>Mellanox Care will identify, alert and address hardware failures, non-optimal configuration, service degradation issues and more. Above and beyond keeping the fabric healthy, Mellanox Care identifies and addresses the more complex performance issues and bottleneck scenarios, which are impacting application performance.</a:t>
            </a:r>
            <a:endParaRPr lang="en-US" sz="2400" dirty="0"/>
          </a:p>
        </p:txBody>
      </p:sp>
    </p:spTree>
    <p:extLst>
      <p:ext uri="{BB962C8B-B14F-4D97-AF65-F5344CB8AC3E}">
        <p14:creationId xmlns:p14="http://schemas.microsoft.com/office/powerpoint/2010/main" val="291235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Mellanox Care - HIGHLIGHTS</a:t>
            </a:r>
            <a:endParaRPr lang="en-US" dirty="0"/>
          </a:p>
        </p:txBody>
      </p:sp>
      <p:sp>
        <p:nvSpPr>
          <p:cNvPr id="3" name="Content Placeholder 2"/>
          <p:cNvSpPr>
            <a:spLocks noGrp="1"/>
          </p:cNvSpPr>
          <p:nvPr>
            <p:ph idx="1"/>
          </p:nvPr>
        </p:nvSpPr>
        <p:spPr/>
        <p:txBody>
          <a:bodyPr>
            <a:normAutofit/>
          </a:bodyPr>
          <a:lstStyle/>
          <a:p>
            <a:r>
              <a:rPr lang="en-US" sz="2800" dirty="0" smtClean="0"/>
              <a:t>Web portal and daily reports.</a:t>
            </a:r>
          </a:p>
          <a:p>
            <a:r>
              <a:rPr lang="en-US" sz="2800" dirty="0" smtClean="0"/>
              <a:t>Around-the-clock monitoring.</a:t>
            </a:r>
          </a:p>
          <a:p>
            <a:pPr lvl="1"/>
            <a:r>
              <a:rPr lang="en-US" sz="2400" dirty="0" smtClean="0"/>
              <a:t>Real-time notifications to Web, email, and phone.</a:t>
            </a:r>
          </a:p>
        </p:txBody>
      </p:sp>
    </p:spTree>
    <p:extLst>
      <p:ext uri="{BB962C8B-B14F-4D97-AF65-F5344CB8AC3E}">
        <p14:creationId xmlns:p14="http://schemas.microsoft.com/office/powerpoint/2010/main" val="2611245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portal and daily reports</a:t>
            </a:r>
          </a:p>
        </p:txBody>
      </p:sp>
      <p:sp>
        <p:nvSpPr>
          <p:cNvPr id="3" name="Content Placeholder 2"/>
          <p:cNvSpPr>
            <a:spLocks noGrp="1"/>
          </p:cNvSpPr>
          <p:nvPr>
            <p:ph idx="1"/>
          </p:nvPr>
        </p:nvSpPr>
        <p:spPr/>
        <p:txBody>
          <a:bodyPr>
            <a:normAutofit/>
          </a:bodyPr>
          <a:lstStyle/>
          <a:p>
            <a:pPr marL="0" indent="0">
              <a:buNone/>
            </a:pPr>
            <a:r>
              <a:rPr lang="en-US" sz="2400" dirty="0" smtClean="0"/>
              <a:t>If problem found a new case will be opened manually:</a:t>
            </a:r>
            <a:endParaRPr lang="en-US" sz="2400" dirty="0"/>
          </a:p>
          <a:p>
            <a:pPr marL="0" indent="0">
              <a:buNone/>
            </a:pPr>
            <a:r>
              <a:rPr lang="en-US" sz="2400" i="1" dirty="0" smtClean="0"/>
              <a:t>Dear </a:t>
            </a:r>
            <a:r>
              <a:rPr lang="en-US" sz="2400" i="1" dirty="0"/>
              <a:t>&lt;customer</a:t>
            </a:r>
            <a:r>
              <a:rPr lang="en-US" sz="2400" i="1" dirty="0" smtClean="0"/>
              <a:t>&gt;,</a:t>
            </a:r>
            <a:endParaRPr lang="en-US" sz="2400" i="1" dirty="0"/>
          </a:p>
          <a:p>
            <a:pPr marL="0" indent="0">
              <a:buNone/>
            </a:pPr>
            <a:r>
              <a:rPr lang="en-US" sz="2400" i="1" dirty="0"/>
              <a:t>This is Mellanox Technical Support and we are contacting you after detecting an issue with the functionality of your fabric as part of the Mellanox Care Health Report process. </a:t>
            </a:r>
          </a:p>
          <a:p>
            <a:pPr marL="0" indent="0">
              <a:buNone/>
            </a:pPr>
            <a:r>
              <a:rPr lang="en-US" sz="2400" i="1" dirty="0"/>
              <a:t>The issue was detected in your &lt;Fabric / UFM&gt; Health Report. </a:t>
            </a:r>
          </a:p>
          <a:p>
            <a:pPr marL="0" indent="0">
              <a:buNone/>
            </a:pPr>
            <a:r>
              <a:rPr lang="en-US" sz="2400" i="1" dirty="0"/>
              <a:t>Hence, we have opened a case on your behalf for this matter. The case number is: &lt;case #&gt;.</a:t>
            </a:r>
          </a:p>
          <a:p>
            <a:endParaRPr lang="en-US" sz="2400" dirty="0" smtClean="0"/>
          </a:p>
          <a:p>
            <a:endParaRPr lang="en-US" sz="2400" dirty="0"/>
          </a:p>
        </p:txBody>
      </p:sp>
    </p:spTree>
    <p:extLst>
      <p:ext uri="{BB962C8B-B14F-4D97-AF65-F5344CB8AC3E}">
        <p14:creationId xmlns:p14="http://schemas.microsoft.com/office/powerpoint/2010/main" val="242387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Around-the-clock monitoring.</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If problem automatically detected a new case will be opened automatically:</a:t>
            </a:r>
            <a:endParaRPr lang="en-US" sz="2400" i="1" dirty="0" smtClean="0"/>
          </a:p>
          <a:p>
            <a:pPr marL="0" indent="0">
              <a:buNone/>
            </a:pPr>
            <a:r>
              <a:rPr lang="en-US" sz="2400" i="1" dirty="0" smtClean="0"/>
              <a:t>Dear </a:t>
            </a:r>
            <a:r>
              <a:rPr lang="en-US" sz="2400" i="1" dirty="0"/>
              <a:t>&lt;customer</a:t>
            </a:r>
            <a:r>
              <a:rPr lang="en-US" sz="2400" i="1" dirty="0" smtClean="0"/>
              <a:t>&gt;,</a:t>
            </a:r>
            <a:endParaRPr lang="en-US" sz="2400" i="1" dirty="0"/>
          </a:p>
          <a:p>
            <a:pPr marL="0" indent="0">
              <a:buNone/>
            </a:pPr>
            <a:r>
              <a:rPr lang="en-US" sz="2400" i="1" dirty="0"/>
              <a:t>This is Mellanox Technical Support and we are contacting you after detecting an issue in your fabric that has just been reported by your Mellanox Care system. </a:t>
            </a:r>
          </a:p>
          <a:p>
            <a:pPr marL="0" indent="0">
              <a:buNone/>
            </a:pPr>
            <a:r>
              <a:rPr lang="en-US" sz="2400" i="1" dirty="0"/>
              <a:t>Hence, an automatic case has been opened on your behalf for this matter. The case number is: &lt;case </a:t>
            </a:r>
            <a:r>
              <a:rPr lang="en-US" sz="2400" i="1" dirty="0" smtClean="0"/>
              <a:t>#&gt;.</a:t>
            </a:r>
            <a:endParaRPr lang="en-US" sz="2400" i="1" dirty="0"/>
          </a:p>
          <a:p>
            <a:pPr marL="0" indent="0">
              <a:buNone/>
            </a:pPr>
            <a:r>
              <a:rPr lang="en-US" sz="2400" i="1" dirty="0"/>
              <a:t>The message/s of the reported issue is/are</a:t>
            </a:r>
            <a:r>
              <a:rPr lang="en-US" sz="2400" i="1" dirty="0" smtClean="0"/>
              <a:t>:</a:t>
            </a:r>
            <a:endParaRPr lang="en-US" sz="2400" i="1" dirty="0"/>
          </a:p>
          <a:p>
            <a:pPr marL="0" indent="0">
              <a:buNone/>
            </a:pPr>
            <a:r>
              <a:rPr lang="en-US" sz="2400" i="1" dirty="0"/>
              <a:t>&lt;message&gt; </a:t>
            </a:r>
          </a:p>
          <a:p>
            <a:endParaRPr lang="en-US" sz="2400" dirty="0"/>
          </a:p>
        </p:txBody>
      </p:sp>
    </p:spTree>
    <p:extLst>
      <p:ext uri="{BB962C8B-B14F-4D97-AF65-F5344CB8AC3E}">
        <p14:creationId xmlns:p14="http://schemas.microsoft.com/office/powerpoint/2010/main" val="563246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Mellanox Care - Call Center</a:t>
            </a:r>
          </a:p>
        </p:txBody>
      </p:sp>
      <p:sp>
        <p:nvSpPr>
          <p:cNvPr id="3" name="Content Placeholder 2"/>
          <p:cNvSpPr>
            <a:spLocks noGrp="1"/>
          </p:cNvSpPr>
          <p:nvPr>
            <p:ph idx="1"/>
          </p:nvPr>
        </p:nvSpPr>
        <p:spPr/>
        <p:txBody>
          <a:bodyPr>
            <a:normAutofit/>
          </a:bodyPr>
          <a:lstStyle/>
          <a:p>
            <a:r>
              <a:rPr lang="en-US" sz="2400" dirty="0" smtClean="0"/>
              <a:t>All logs are examined manually by call center</a:t>
            </a:r>
          </a:p>
          <a:p>
            <a:r>
              <a:rPr lang="en-US" sz="2400" dirty="0" smtClean="0"/>
              <a:t>All work flows and </a:t>
            </a:r>
            <a:r>
              <a:rPr lang="en-US" sz="2400" dirty="0"/>
              <a:t>troubleshooting </a:t>
            </a:r>
            <a:r>
              <a:rPr lang="en-US" sz="2400" dirty="0" smtClean="0"/>
              <a:t>are based on representative’s experience</a:t>
            </a:r>
          </a:p>
          <a:p>
            <a:r>
              <a:rPr lang="en-US" sz="2400" dirty="0" smtClean="0"/>
              <a:t>Existing, reoccurring and resolved errors are verified manually</a:t>
            </a:r>
            <a:endParaRPr lang="en-US" sz="2400" dirty="0"/>
          </a:p>
          <a:p>
            <a:endParaRPr lang="en-US" sz="2400" dirty="0" smtClean="0"/>
          </a:p>
          <a:p>
            <a:endParaRPr lang="en-US" sz="2400" dirty="0"/>
          </a:p>
        </p:txBody>
      </p:sp>
    </p:spTree>
    <p:extLst>
      <p:ext uri="{BB962C8B-B14F-4D97-AF65-F5344CB8AC3E}">
        <p14:creationId xmlns:p14="http://schemas.microsoft.com/office/powerpoint/2010/main" val="744875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119</TotalTime>
  <Words>628</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 Narrow</vt:lpstr>
      <vt:lpstr>Calibri</vt:lpstr>
      <vt:lpstr>Calibri Light</vt:lpstr>
      <vt:lpstr>Retrospect</vt:lpstr>
      <vt:lpstr>Mellanox Care - Call Center supportive program </vt:lpstr>
      <vt:lpstr>Mellanox overview</vt:lpstr>
      <vt:lpstr>Mellanox Call Center</vt:lpstr>
      <vt:lpstr>Technical support</vt:lpstr>
      <vt:lpstr>Mellanox Care – Proactive Care Platform</vt:lpstr>
      <vt:lpstr>Mellanox Care - HIGHLIGHTS</vt:lpstr>
      <vt:lpstr>Web portal and daily reports</vt:lpstr>
      <vt:lpstr>Around-the-clock monitoring.</vt:lpstr>
      <vt:lpstr>Mellanox Care - Call Center</vt:lpstr>
      <vt:lpstr>M-Care - Call Center supportive program </vt:lpstr>
      <vt:lpstr>M-Care - Call Center supportive program </vt:lpstr>
      <vt:lpstr>M-Care - Call Center supportive program </vt:lpstr>
      <vt:lpstr>M-Care - Call Center supportive program </vt:lpstr>
    </vt:vector>
  </TitlesOfParts>
  <Company>Mellanox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Benny Filin</dc:creator>
  <cp:lastModifiedBy>Anan Fakheraldin</cp:lastModifiedBy>
  <cp:revision>14</cp:revision>
  <dcterms:created xsi:type="dcterms:W3CDTF">2015-10-24T03:11:50Z</dcterms:created>
  <dcterms:modified xsi:type="dcterms:W3CDTF">2015-10-25T08:54:12Z</dcterms:modified>
</cp:coreProperties>
</file>