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229_PPT_CoverSlide_rev2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6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6"/>
          <a:stretch/>
        </p:blipFill>
        <p:spPr>
          <a:xfrm>
            <a:off x="1814" y="5231799"/>
            <a:ext cx="12190188" cy="1626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94436" y="6068241"/>
            <a:ext cx="7817908" cy="324378"/>
          </a:xfr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 Title Slide Name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94436" y="6462714"/>
            <a:ext cx="4040188" cy="324378"/>
          </a:xfr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1667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CONFERENCE NAME  I  YEAR DATE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4436" y="5270335"/>
            <a:ext cx="7826698" cy="72241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192000" cy="9842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5F9194-E3A7-4C11-A848-FE77EE5EC45E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A52E6-B3B6-4E70-A4EF-29DE2BAE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467" y="1039449"/>
            <a:ext cx="11197457" cy="5329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878416"/>
            <a:ext cx="12192000" cy="5979584"/>
          </a:xfrm>
          <a:prstGeom prst="rect">
            <a:avLst/>
          </a:prstGeom>
          <a:solidFill>
            <a:srgbClr val="26395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3596747"/>
            <a:ext cx="12192000" cy="71331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Clr>
                <a:schemeClr val="accent1"/>
              </a:buClr>
              <a:buNone/>
              <a:defRPr sz="2667">
                <a:solidFill>
                  <a:schemeClr val="bg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Sub Title Slide Name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6105"/>
            <a:ext cx="12192000" cy="875278"/>
          </a:xfrm>
        </p:spPr>
        <p:txBody>
          <a:bodyPr>
            <a:normAutofit/>
          </a:bodyPr>
          <a:lstStyle>
            <a:lvl1pPr algn="ctr">
              <a:defRPr sz="3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7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74134" y="-1"/>
            <a:ext cx="9831918" cy="87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667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8469" y="1032935"/>
            <a:ext cx="5204782" cy="1705503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177594" y="1032935"/>
            <a:ext cx="5204782" cy="1705503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2594" y="3882498"/>
            <a:ext cx="5204782" cy="1705503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6161719" y="3882498"/>
            <a:ext cx="5204782" cy="1705503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3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74134" y="-1"/>
            <a:ext cx="9831918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667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78469" y="1032935"/>
            <a:ext cx="11276968" cy="2173815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70532" y="3755498"/>
            <a:ext cx="11276968" cy="2173815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474134" y="0"/>
            <a:ext cx="9831918" cy="87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667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470" y="1032935"/>
            <a:ext cx="5300031" cy="5428190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106157" y="1024998"/>
            <a:ext cx="5649281" cy="2491315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114095" y="3739623"/>
            <a:ext cx="5649281" cy="2729440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474134" y="0"/>
            <a:ext cx="9831918" cy="87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667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8470" y="1032935"/>
            <a:ext cx="5300031" cy="5428190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106157" y="1024997"/>
            <a:ext cx="5649281" cy="5441419"/>
          </a:xfr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7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474134" y="0"/>
            <a:ext cx="9831918" cy="86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667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33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1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llanox_PP_Page_banner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8784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6581190"/>
            <a:ext cx="12192000" cy="2768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>
              <a:defRPr/>
            </a:pPr>
            <a:endParaRPr lang="en-US" sz="15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white">
          <a:xfrm>
            <a:off x="328088" y="6597388"/>
            <a:ext cx="8940271" cy="25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32" tIns="54415" rIns="108832" bIns="54415">
            <a:spAutoFit/>
          </a:bodyPr>
          <a:lstStyle/>
          <a:p>
            <a:pPr marL="0" marR="0" indent="0" algn="l" defTabSz="7619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17" b="0" dirty="0" smtClean="0">
                <a:solidFill>
                  <a:schemeClr val="bg1"/>
                </a:solidFill>
              </a:rPr>
              <a:t>© 2015 Mellanox Technologies		</a:t>
            </a:r>
            <a:r>
              <a:rPr lang="en-US" sz="917" b="0" dirty="0">
                <a:solidFill>
                  <a:srgbClr val="000000"/>
                </a:solidFill>
              </a:rPr>
              <a:t>			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73605" y="0"/>
            <a:ext cx="9831918" cy="87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604" y="1033202"/>
            <a:ext cx="11414125" cy="539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2" name="TextBox 11"/>
          <p:cNvSpPr txBox="1">
            <a:spLocks noChangeArrowheads="1"/>
          </p:cNvSpPr>
          <p:nvPr/>
        </p:nvSpPr>
        <p:spPr bwMode="auto">
          <a:xfrm>
            <a:off x="10212918" y="6597389"/>
            <a:ext cx="1591469" cy="2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45" tIns="54424" rIns="108845" bIns="5442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917" b="0">
                <a:solidFill>
                  <a:srgbClr val="FFFFFF"/>
                </a:solidFill>
              </a:rPr>
              <a:pPr algn="r" eaLnBrk="1" hangingPunct="1"/>
              <a:t>‹#›</a:t>
            </a:fld>
            <a:endParaRPr lang="en-US" sz="917" b="0" dirty="0">
              <a:solidFill>
                <a:srgbClr val="FFFFFF"/>
              </a:solidFill>
            </a:endParaRPr>
          </a:p>
        </p:txBody>
      </p:sp>
      <p:pic>
        <p:nvPicPr>
          <p:cNvPr id="2" name="Picture 18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3"/>
          <a:stretch/>
        </p:blipFill>
        <p:spPr bwMode="auto">
          <a:xfrm>
            <a:off x="10755985" y="83344"/>
            <a:ext cx="956873" cy="7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white">
          <a:xfrm>
            <a:off x="0" y="6596460"/>
            <a:ext cx="12192000" cy="25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32" tIns="54415" rIns="108832" bIns="54415">
            <a:spAutoFit/>
          </a:bodyPr>
          <a:lstStyle/>
          <a:p>
            <a:pPr algn="ctr" eaLnBrk="0" hangingPunct="0"/>
            <a:r>
              <a:rPr lang="en-US" sz="917" b="0" dirty="0" smtClean="0">
                <a:solidFill>
                  <a:schemeClr val="bg1"/>
                </a:solidFill>
              </a:rPr>
              <a:t>-</a:t>
            </a:r>
            <a:r>
              <a:rPr lang="en-US" sz="917" b="0" baseline="0" dirty="0" smtClean="0">
                <a:solidFill>
                  <a:schemeClr val="bg1"/>
                </a:solidFill>
              </a:rPr>
              <a:t> </a:t>
            </a:r>
            <a:r>
              <a:rPr lang="en-US" sz="917" b="0" dirty="0" smtClean="0">
                <a:solidFill>
                  <a:schemeClr val="bg1"/>
                </a:solidFill>
              </a:rPr>
              <a:t>Mellanox Confidential</a:t>
            </a:r>
            <a:r>
              <a:rPr lang="en-US" sz="917" b="0" baseline="0" dirty="0" smtClean="0">
                <a:solidFill>
                  <a:schemeClr val="bg1"/>
                </a:solidFill>
              </a:rPr>
              <a:t> -</a:t>
            </a:r>
            <a:endParaRPr lang="en-US" sz="917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365"/>
        </a:lnSpc>
        <a:spcBef>
          <a:spcPct val="0"/>
        </a:spcBef>
        <a:spcAft>
          <a:spcPct val="0"/>
        </a:spcAft>
        <a:defRPr sz="2667" b="0" baseline="0">
          <a:solidFill>
            <a:schemeClr val="bg1"/>
          </a:solidFill>
          <a:latin typeface="+mj-lt"/>
          <a:ea typeface="Arial" pitchFamily="34" charset="0"/>
          <a:cs typeface="Arial" pitchFamily="34" charset="0"/>
        </a:defRPr>
      </a:lvl1pPr>
      <a:lvl2pPr algn="l" rtl="0" eaLnBrk="1" fontAlgn="base" hangingPunct="1">
        <a:lnSpc>
          <a:spcPts val="3365"/>
        </a:lnSpc>
        <a:spcBef>
          <a:spcPct val="0"/>
        </a:spcBef>
        <a:spcAft>
          <a:spcPct val="0"/>
        </a:spcAft>
        <a:defRPr sz="3333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2pPr>
      <a:lvl3pPr algn="l" rtl="0" eaLnBrk="1" fontAlgn="base" hangingPunct="1">
        <a:lnSpc>
          <a:spcPts val="3365"/>
        </a:lnSpc>
        <a:spcBef>
          <a:spcPct val="0"/>
        </a:spcBef>
        <a:spcAft>
          <a:spcPct val="0"/>
        </a:spcAft>
        <a:defRPr sz="3333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3pPr>
      <a:lvl4pPr algn="l" rtl="0" eaLnBrk="1" fontAlgn="base" hangingPunct="1">
        <a:lnSpc>
          <a:spcPts val="3365"/>
        </a:lnSpc>
        <a:spcBef>
          <a:spcPct val="0"/>
        </a:spcBef>
        <a:spcAft>
          <a:spcPct val="0"/>
        </a:spcAft>
        <a:defRPr sz="3333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4pPr>
      <a:lvl5pPr algn="l" rtl="0" eaLnBrk="1" fontAlgn="base" hangingPunct="1">
        <a:lnSpc>
          <a:spcPts val="3365"/>
        </a:lnSpc>
        <a:spcBef>
          <a:spcPct val="0"/>
        </a:spcBef>
        <a:spcAft>
          <a:spcPct val="0"/>
        </a:spcAft>
        <a:defRPr sz="3333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5pPr>
      <a:lvl6pPr marL="544209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bg1"/>
          </a:solidFill>
          <a:latin typeface="Arial" charset="0"/>
          <a:cs typeface="Arial" charset="0"/>
        </a:defRPr>
      </a:lvl6pPr>
      <a:lvl7pPr marL="1088419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bg1"/>
          </a:solidFill>
          <a:latin typeface="Arial" charset="0"/>
          <a:cs typeface="Arial" charset="0"/>
        </a:defRPr>
      </a:lvl7pPr>
      <a:lvl8pPr marL="1632630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bg1"/>
          </a:solidFill>
          <a:latin typeface="Arial" charset="0"/>
          <a:cs typeface="Arial" charset="0"/>
        </a:defRPr>
      </a:lvl8pPr>
      <a:lvl9pPr marL="2176838" algn="l" rtl="0" eaLnBrk="1" fontAlgn="base" hangingPunct="1">
        <a:spcBef>
          <a:spcPct val="0"/>
        </a:spcBef>
        <a:spcAft>
          <a:spcPct val="0"/>
        </a:spcAft>
        <a:defRPr sz="3333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90492" indent="-205732" algn="l" rtl="0" eaLnBrk="1" fontAlgn="base" hangingPunct="1">
        <a:spcBef>
          <a:spcPts val="500"/>
        </a:spcBef>
        <a:spcAft>
          <a:spcPct val="0"/>
        </a:spcAft>
        <a:buClr>
          <a:schemeClr val="bg2">
            <a:lumMod val="75000"/>
          </a:schemeClr>
        </a:buClr>
        <a:buSzPct val="110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  <a:cs typeface="Arial" pitchFamily="-108" charset="0"/>
        </a:defRPr>
      </a:lvl1pPr>
      <a:lvl2pPr marL="473585" indent="-212982" algn="l" rtl="0" eaLnBrk="1" fontAlgn="base" hangingPunct="1">
        <a:spcBef>
          <a:spcPts val="355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5000"/>
        <a:buFont typeface="Arial" charset="0"/>
        <a:buChar char="•"/>
        <a:defRPr sz="175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2pPr>
      <a:lvl3pPr marL="685243" indent="-199754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4000"/>
        <a:buFont typeface="Lucida Grande" charset="0"/>
        <a:buChar char="-"/>
        <a:defRPr sz="1583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3pPr>
      <a:lvl4pPr marL="914363" indent="-228591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Wingdings" charset="0"/>
        <a:buChar char="§"/>
        <a:defRPr sz="15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4pPr>
      <a:lvl5pPr marL="1097236" indent="-175253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Lucida Grande" charset="0"/>
        <a:buChar char="›"/>
        <a:defRPr sz="1167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5pPr>
      <a:lvl6pPr marL="2993152" indent="-272105" algn="l" rtl="0" eaLnBrk="1" fontAlgn="base" hangingPunct="1">
        <a:spcBef>
          <a:spcPct val="20000"/>
        </a:spcBef>
        <a:spcAft>
          <a:spcPct val="0"/>
        </a:spcAft>
        <a:buChar char="»"/>
        <a:defRPr sz="1833">
          <a:solidFill>
            <a:schemeClr val="tx1"/>
          </a:solidFill>
          <a:latin typeface="+mj-lt"/>
          <a:cs typeface="+mn-cs"/>
        </a:defRPr>
      </a:lvl6pPr>
      <a:lvl7pPr marL="3537361" indent="-272105" algn="l" rtl="0" eaLnBrk="1" fontAlgn="base" hangingPunct="1">
        <a:spcBef>
          <a:spcPct val="20000"/>
        </a:spcBef>
        <a:spcAft>
          <a:spcPct val="0"/>
        </a:spcAft>
        <a:buChar char="»"/>
        <a:defRPr sz="1833">
          <a:solidFill>
            <a:schemeClr val="tx1"/>
          </a:solidFill>
          <a:latin typeface="+mj-lt"/>
          <a:cs typeface="+mn-cs"/>
        </a:defRPr>
      </a:lvl7pPr>
      <a:lvl8pPr marL="4081572" indent="-272105" algn="l" rtl="0" eaLnBrk="1" fontAlgn="base" hangingPunct="1">
        <a:spcBef>
          <a:spcPct val="20000"/>
        </a:spcBef>
        <a:spcAft>
          <a:spcPct val="0"/>
        </a:spcAft>
        <a:buChar char="»"/>
        <a:defRPr sz="1833">
          <a:solidFill>
            <a:schemeClr val="tx1"/>
          </a:solidFill>
          <a:latin typeface="+mj-lt"/>
          <a:cs typeface="+mn-cs"/>
        </a:defRPr>
      </a:lvl8pPr>
      <a:lvl9pPr marL="4625782" indent="-272105" algn="l" rtl="0" eaLnBrk="1" fontAlgn="base" hangingPunct="1">
        <a:spcBef>
          <a:spcPct val="20000"/>
        </a:spcBef>
        <a:spcAft>
          <a:spcPct val="0"/>
        </a:spcAft>
        <a:buChar char="»"/>
        <a:defRPr sz="1833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09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9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630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838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049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258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466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677" algn="l" defTabSz="1088419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78561" y="5916085"/>
            <a:ext cx="7817908" cy="324378"/>
          </a:xfrm>
        </p:spPr>
        <p:txBody>
          <a:bodyPr/>
          <a:lstStyle/>
          <a:p>
            <a:r>
              <a:rPr lang="en-US" dirty="0" smtClean="0"/>
              <a:t>Benny Filin</a:t>
            </a:r>
          </a:p>
          <a:p>
            <a:r>
              <a:rPr lang="en-US" dirty="0" smtClean="0"/>
              <a:t>Anan Fakheraldin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378561" y="6489277"/>
            <a:ext cx="4040188" cy="324378"/>
          </a:xfrm>
        </p:spPr>
        <p:txBody>
          <a:bodyPr/>
          <a:lstStyle/>
          <a:p>
            <a:r>
              <a:rPr lang="en-US" dirty="0" smtClean="0"/>
              <a:t>November, 2015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436" y="5130378"/>
            <a:ext cx="7826698" cy="722416"/>
          </a:xfrm>
        </p:spPr>
        <p:txBody>
          <a:bodyPr/>
          <a:lstStyle/>
          <a:p>
            <a:r>
              <a:rPr lang="en-US" dirty="0"/>
              <a:t>Mcare </a:t>
            </a:r>
            <a:r>
              <a:rPr lang="en-US" dirty="0" smtClean="0"/>
              <a:t>Report Analyzer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90" y="5666704"/>
            <a:ext cx="3330245" cy="9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91811" y="-180303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Additional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requests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5307" y="1445424"/>
            <a:ext cx="10766738" cy="3561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Your approval for good-to-go. 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Approval to a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ccess customer FTP sites to download files for development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Sales-Force API in order to download reports to create a Database Knowledge center for the app – example report is attached to the email. 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note, all data from the Mellanox cases \ reports will remain classified to external personal throughout th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project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 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9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76641" y="5650786"/>
            <a:ext cx="7096477" cy="760288"/>
          </a:xfrm>
        </p:spPr>
        <p:txBody>
          <a:bodyPr/>
          <a:lstStyle/>
          <a:p>
            <a:r>
              <a:rPr lang="en-US" sz="5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white">
          <a:xfrm>
            <a:off x="-586762" y="0"/>
            <a:ext cx="3304205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/>
              <a:t>Agenda</a:t>
            </a:r>
            <a:endParaRPr lang="en-US" sz="3200" kern="0" dirty="0"/>
          </a:p>
        </p:txBody>
      </p:sp>
      <p:sp>
        <p:nvSpPr>
          <p:cNvPr id="5" name="Rectangle 4"/>
          <p:cNvSpPr/>
          <p:nvPr/>
        </p:nvSpPr>
        <p:spPr>
          <a:xfrm>
            <a:off x="476518" y="1399698"/>
            <a:ext cx="7650051" cy="297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status now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goals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output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Timeline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 requests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-1080169" y="-154545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/>
              <a:t>Vision</a:t>
            </a:r>
            <a:endParaRPr lang="en-US" sz="3200" kern="0" dirty="0"/>
          </a:p>
        </p:txBody>
      </p:sp>
      <p:sp>
        <p:nvSpPr>
          <p:cNvPr id="6" name="Rectangle 5"/>
          <p:cNvSpPr/>
          <p:nvPr/>
        </p:nvSpPr>
        <p:spPr>
          <a:xfrm>
            <a:off x="1017430" y="2075625"/>
            <a:ext cx="8538694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develop an app that can store, analyze and suggest solutions for every Mcare report, providing more efficient day-to-day and long term work.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9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-217284" y="-180303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/>
              <a:t>The Status now</a:t>
            </a:r>
            <a:endParaRPr lang="en-US" sz="3200" kern="0" dirty="0"/>
          </a:p>
        </p:txBody>
      </p:sp>
      <p:sp>
        <p:nvSpPr>
          <p:cNvPr id="2" name="Rectangle 1"/>
          <p:cNvSpPr/>
          <p:nvPr/>
        </p:nvSpPr>
        <p:spPr>
          <a:xfrm>
            <a:off x="476518" y="1399698"/>
            <a:ext cx="7650051" cy="225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logs are examined manually by call center.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work flows and troubleshooting are based on representative’s experience.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Existing, reoccurring and resolved errors are verified manually.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9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-705364" y="-180303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The Goals</a:t>
            </a:r>
            <a:endParaRPr lang="en-US" sz="3200" kern="0" dirty="0"/>
          </a:p>
        </p:txBody>
      </p:sp>
      <p:sp>
        <p:nvSpPr>
          <p:cNvPr id="2" name="Rectangle 1"/>
          <p:cNvSpPr/>
          <p:nvPr/>
        </p:nvSpPr>
        <p:spPr>
          <a:xfrm>
            <a:off x="459346" y="877144"/>
            <a:ext cx="9959662" cy="37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analyze the </a:t>
            </a:r>
            <a:r>
              <a:rPr lang="en-US" sz="2400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Mellanox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Care 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Daily report - provide more work efficient environment.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timeline and analyze all previous site cases to locate reoccurring issue on port \ switch per customer. 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synchronize and monitor any frequent alarms\ triggers to locate reoccurring issues with Mellanox products on all </a:t>
            </a:r>
            <a:r>
              <a:rPr lang="en-US" sz="2400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Mcare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Sites 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provide a day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 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statistics - threshold adaptation advise for each site.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6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-285973" y="-167423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/>
              <a:t>Product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498" y="1286737"/>
            <a:ext cx="10242997" cy="3565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1. Log summery </a:t>
            </a:r>
          </a:p>
          <a:p>
            <a:pPr lvl="2" indent="-457200"/>
            <a:r>
              <a:rPr lang="en-US" sz="2400" dirty="0" smtClean="0">
                <a:solidFill>
                  <a:srgbClr val="002060"/>
                </a:solidFill>
              </a:rPr>
              <a:t>1.1 Issues to be addressed.</a:t>
            </a:r>
          </a:p>
          <a:p>
            <a:pPr lvl="2" indent="-457200"/>
            <a:r>
              <a:rPr lang="en-US" sz="2400" dirty="0" smtClean="0">
                <a:solidFill>
                  <a:srgbClr val="002060"/>
                </a:solidFill>
              </a:rPr>
              <a:t>1.2 Issues to ignore – known issue</a:t>
            </a:r>
          </a:p>
          <a:p>
            <a:pPr lvl="2" indent="-457200"/>
            <a:endParaRPr lang="en-US" sz="2400" dirty="0" smtClean="0">
              <a:solidFill>
                <a:srgbClr val="002060"/>
              </a:solidFill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2. Comparison against last report 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2.1 Issues to be closed – error resolved \ cleared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2.2 Issues to be addressed again</a:t>
            </a:r>
          </a:p>
          <a:p>
            <a:pPr lvl="1"/>
            <a:endParaRPr lang="en-US" sz="2400" dirty="0" smtClean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6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-285973" y="-167423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/>
              <a:t>Product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626772" y="1325374"/>
            <a:ext cx="11565228" cy="424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3. New issue report 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3.1 Problem description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3.2 Reoccurring issue with switch \ port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3.3 Reoccurring error with costumer\s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3.4 Troubleshooting workflow -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A learning machine (AI) that will suggest a multi-stage workflow according to similar previous cases.</a:t>
            </a:r>
          </a:p>
          <a:p>
            <a:pPr lvl="1"/>
            <a:endParaRPr lang="en-US" sz="2400" dirty="0" smtClean="0">
              <a:solidFill>
                <a:srgbClr val="002060"/>
              </a:solidFill>
            </a:endParaRPr>
          </a:p>
          <a:p>
            <a:pPr lvl="0"/>
            <a:endParaRPr lang="en-US" sz="2400" dirty="0" smtClean="0"/>
          </a:p>
          <a:p>
            <a:pPr lvl="1"/>
            <a:endParaRPr lang="en-US" sz="2400" dirty="0" smtClean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6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-285973" y="-167423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/>
              <a:t>Product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528034" y="1260980"/>
            <a:ext cx="11565228" cy="3290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4. Statistics 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4.1 Per user 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4.1.1 Reoccurring issue on switch \ port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4.1.2 Time Of Day </a:t>
            </a:r>
            <a:r>
              <a:rPr lang="en-US" sz="2000" dirty="0">
                <a:solidFill>
                  <a:srgbClr val="002060"/>
                </a:solidFill>
              </a:rPr>
              <a:t>\</a:t>
            </a:r>
            <a:r>
              <a:rPr lang="en-US" sz="2000" dirty="0" smtClean="0">
                <a:solidFill>
                  <a:srgbClr val="002060"/>
                </a:solidFill>
              </a:rPr>
              <a:t> Week statistics – threshold adaptation advise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4.2 Per error </a:t>
            </a:r>
          </a:p>
          <a:p>
            <a:pPr marL="822960" lvl="3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4.2.1 Reported issue with other users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-874103" y="-180303"/>
            <a:ext cx="3977916" cy="8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60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3365"/>
              </a:lnSpc>
              <a:spcBef>
                <a:spcPct val="0"/>
              </a:spcBef>
              <a:spcAft>
                <a:spcPct val="0"/>
              </a:spcAft>
              <a:defRPr sz="3333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54420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088419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632630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176838" algn="l" rtl="0" eaLnBrk="1" fontAlgn="base" hangingPunct="1">
              <a:spcBef>
                <a:spcPct val="0"/>
              </a:spcBef>
              <a:spcAft>
                <a:spcPct val="0"/>
              </a:spcAft>
              <a:defRPr sz="3333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/>
              <a:t>Timeline</a:t>
            </a:r>
            <a:endParaRPr lang="en-US" sz="3200" kern="0" dirty="0"/>
          </a:p>
        </p:txBody>
      </p:sp>
      <p:sp>
        <p:nvSpPr>
          <p:cNvPr id="2" name="Rectangle 1"/>
          <p:cNvSpPr/>
          <p:nvPr/>
        </p:nvSpPr>
        <p:spPr>
          <a:xfrm>
            <a:off x="489395" y="1315903"/>
            <a:ext cx="9092485" cy="445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our graduation project in SW engineer’s degree, Therefore, our schedule deadlines are determined by the course: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Stage 1 – until beginning of February:</a:t>
            </a:r>
            <a:endParaRPr lang="en-US" sz="24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Requirements Engineering.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Dataflow graphs: Use-cases and sequence diagrams. 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Detailed real state machine and it charts and responses.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Defining the test environment and test tools. </a:t>
            </a:r>
            <a:endParaRPr lang="en-U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Stage 2- until end of July:</a:t>
            </a:r>
            <a:endParaRPr lang="en-US" sz="2400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Developing, coding and presenting the </a:t>
            </a:r>
            <a:r>
              <a:rPr lang="en-US" sz="2400" dirty="0" err="1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Mellanox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Care </a:t>
            </a:r>
            <a:r>
              <a:rPr lang="en-US" sz="24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analyzer. </a:t>
            </a:r>
            <a:endParaRPr lang="en-US" sz="2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754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">
      <a:dk1>
        <a:srgbClr val="000000"/>
      </a:dk1>
      <a:lt1>
        <a:srgbClr val="FFFFFF"/>
      </a:lt1>
      <a:dk2>
        <a:srgbClr val="002B60"/>
      </a:dk2>
      <a:lt2>
        <a:srgbClr val="50A1D6"/>
      </a:lt2>
      <a:accent1>
        <a:srgbClr val="00518E"/>
      </a:accent1>
      <a:accent2>
        <a:srgbClr val="5DA533"/>
      </a:accent2>
      <a:accent3>
        <a:srgbClr val="EF9314"/>
      </a:accent3>
      <a:accent4>
        <a:srgbClr val="FF5A00"/>
      </a:accent4>
      <a:accent5>
        <a:srgbClr val="E33D12"/>
      </a:accent5>
      <a:accent6>
        <a:srgbClr val="49305F"/>
      </a:accent6>
      <a:hlink>
        <a:srgbClr val="00518E"/>
      </a:hlink>
      <a:folHlink>
        <a:srgbClr val="4E57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D2293C49-B5B0-4720-A16D-A99865583916}" vid="{36A2A1D9-198B-4D34-A444-7F668B8918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228</TotalTime>
  <Words>395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Arial Narrow Bold</vt:lpstr>
      <vt:lpstr>Calibri</vt:lpstr>
      <vt:lpstr>Lucida Grande</vt:lpstr>
      <vt:lpstr>Wingdings</vt:lpstr>
      <vt:lpstr>Theme2</vt:lpstr>
      <vt:lpstr>Mcare Report Analyzer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Mellanox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Filin</dc:creator>
  <cp:lastModifiedBy>Anan Fakheraldin</cp:lastModifiedBy>
  <cp:revision>22</cp:revision>
  <dcterms:created xsi:type="dcterms:W3CDTF">2015-11-20T23:47:48Z</dcterms:created>
  <dcterms:modified xsi:type="dcterms:W3CDTF">2015-12-03T03:35:42Z</dcterms:modified>
</cp:coreProperties>
</file>