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y="5143500" cx="9144000"/>
  <p:notesSz cx="6858000" cy="9144000"/>
  <p:embeddedFontLst>
    <p:embeddedFont>
      <p:font typeface="Roboto"/>
      <p:regular r:id="rId40"/>
      <p:bold r:id="rId41"/>
      <p:italic r:id="rId42"/>
      <p:boldItalic r:id="rId43"/>
    </p:embeddedFont>
    <p:embeddedFont>
      <p:font typeface="Fira Sans Extra Condensed Medium"/>
      <p:regular r:id="rId44"/>
      <p:bold r:id="rId45"/>
      <p:italic r:id="rId46"/>
      <p:boldItalic r:id="rId47"/>
    </p:embeddedFont>
    <p:embeddedFont>
      <p:font typeface="Fira Sans Extra Condensed"/>
      <p:regular r:id="rId48"/>
      <p:bold r:id="rId49"/>
      <p:italic r:id="rId50"/>
      <p:boldItalic r:id="rId51"/>
    </p:embeddedFont>
    <p:embeddedFont>
      <p:font typeface="Fira Sans Extra Condensed SemiBold"/>
      <p:regular r:id="rId52"/>
      <p:bold r:id="rId53"/>
      <p:italic r:id="rId54"/>
      <p:boldItalic r:id="rId55"/>
    </p:embeddedFont>
    <p:embeddedFont>
      <p:font typeface="Century Gothic"/>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161CC42-AA6F-4DAB-B4B8-DBF0C5CE2EA0}">
  <a:tblStyle styleId="{D161CC42-AA6F-4DAB-B4B8-DBF0C5CE2EA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391B9BA-B857-45F3-940F-DFB7651400B0}"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42" Type="http://schemas.openxmlformats.org/officeDocument/2006/relationships/font" Target="fonts/Roboto-italic.fntdata"/><Relationship Id="rId41" Type="http://schemas.openxmlformats.org/officeDocument/2006/relationships/font" Target="fonts/Roboto-bold.fntdata"/><Relationship Id="rId44" Type="http://schemas.openxmlformats.org/officeDocument/2006/relationships/font" Target="fonts/FiraSansExtraCondensedMedium-regular.fntdata"/><Relationship Id="rId43" Type="http://schemas.openxmlformats.org/officeDocument/2006/relationships/font" Target="fonts/Roboto-boldItalic.fntdata"/><Relationship Id="rId46" Type="http://schemas.openxmlformats.org/officeDocument/2006/relationships/font" Target="fonts/FiraSansExtraCondensedMedium-italic.fntdata"/><Relationship Id="rId45" Type="http://schemas.openxmlformats.org/officeDocument/2006/relationships/font" Target="fonts/FiraSansExtraCondensed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FiraSansExtraCondensed-regular.fntdata"/><Relationship Id="rId47" Type="http://schemas.openxmlformats.org/officeDocument/2006/relationships/font" Target="fonts/FiraSansExtraCondensedMedium-boldItalic.fntdata"/><Relationship Id="rId49" Type="http://schemas.openxmlformats.org/officeDocument/2006/relationships/font" Target="fonts/FiraSansExtraCondensed-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FiraSansExtraCondensed-boldItalic.fntdata"/><Relationship Id="rId50" Type="http://schemas.openxmlformats.org/officeDocument/2006/relationships/font" Target="fonts/FiraSansExtraCondensed-italic.fntdata"/><Relationship Id="rId53" Type="http://schemas.openxmlformats.org/officeDocument/2006/relationships/font" Target="fonts/FiraSansExtraCondensedSemiBold-bold.fntdata"/><Relationship Id="rId52" Type="http://schemas.openxmlformats.org/officeDocument/2006/relationships/font" Target="fonts/FiraSansExtraCondensedSemiBold-regular.fntdata"/><Relationship Id="rId11" Type="http://schemas.openxmlformats.org/officeDocument/2006/relationships/slide" Target="slides/slide4.xml"/><Relationship Id="rId55" Type="http://schemas.openxmlformats.org/officeDocument/2006/relationships/font" Target="fonts/FiraSansExtraCondensedSemiBold-boldItalic.fntdata"/><Relationship Id="rId10" Type="http://schemas.openxmlformats.org/officeDocument/2006/relationships/slide" Target="slides/slide3.xml"/><Relationship Id="rId54" Type="http://schemas.openxmlformats.org/officeDocument/2006/relationships/font" Target="fonts/FiraSansExtraCondensedSemiBold-italic.fntdata"/><Relationship Id="rId13" Type="http://schemas.openxmlformats.org/officeDocument/2006/relationships/slide" Target="slides/slide6.xml"/><Relationship Id="rId57" Type="http://schemas.openxmlformats.org/officeDocument/2006/relationships/font" Target="fonts/CenturyGothic-bold.fntdata"/><Relationship Id="rId12" Type="http://schemas.openxmlformats.org/officeDocument/2006/relationships/slide" Target="slides/slide5.xml"/><Relationship Id="rId56" Type="http://schemas.openxmlformats.org/officeDocument/2006/relationships/font" Target="fonts/CenturyGothic-regular.fntdata"/><Relationship Id="rId15" Type="http://schemas.openxmlformats.org/officeDocument/2006/relationships/slide" Target="slides/slide8.xml"/><Relationship Id="rId59" Type="http://schemas.openxmlformats.org/officeDocument/2006/relationships/font" Target="fonts/CenturyGothic-boldItalic.fntdata"/><Relationship Id="rId14" Type="http://schemas.openxmlformats.org/officeDocument/2006/relationships/slide" Target="slides/slide7.xml"/><Relationship Id="rId58" Type="http://schemas.openxmlformats.org/officeDocument/2006/relationships/font" Target="fonts/CenturyGothic-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6ccf07bdb_0_1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26ccf07bdb_0_1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26e03e26f5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26e03e26f5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26e03e26f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26e03e26f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26e03e26f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26e03e26f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26e03e26f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26e03e26f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26e03e26f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26e03e26f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26e03e26f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26e03e26f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4f37280f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4f37280f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4f3ffc51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4f3ffc51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4f3ffc51f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4f3ffc51f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4f3ffc51f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4f3ffc51f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26ccf07bdb_0_2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26ccf07bdb_0_2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4f3ffc51f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4f3ffc51f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4f3ffc51f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4f3ffc51f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26ccf07bdb_0_29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26ccf07bdb_0_29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26dcdb2aae_3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26dcdb2aae_3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26dcdb2aae_5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26dcdb2aae_5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26dcdb2aae_5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26dcdb2aae_5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26ccf07bdb_4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26ccf07bdb_4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26ccf07bdb_0_19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26ccf07bdb_0_19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26ccf07bdb_0_1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26ccf07bdb_0_1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26ccf07bdb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226ccf07bdb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4f3ffc51fa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4f3ffc51fa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26dcdb2aae_3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226dcdb2aae_3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26dcdb2aae_3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226dcdb2aae_3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226dcdb2aae_3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226dcdb2aae_3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4f3ffc51fa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4f3ffc51fa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4f3ffc51fa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4f3ffc51fa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f3ffc51fa_1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f3ffc51fa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6e03e26f5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6e03e26f5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6e03e26f5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26e03e26f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6e03e26f5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26e03e26f5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txBox="1"/>
          <p:nvPr>
            <p:ph type="ctrTitle"/>
          </p:nvPr>
        </p:nvSpPr>
        <p:spPr>
          <a:xfrm>
            <a:off x="457200" y="985900"/>
            <a:ext cx="4371900" cy="25209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5" name="Google Shape;55;p14"/>
          <p:cNvSpPr txBox="1"/>
          <p:nvPr>
            <p:ph idx="1" type="subTitle"/>
          </p:nvPr>
        </p:nvSpPr>
        <p:spPr>
          <a:xfrm>
            <a:off x="457200" y="3696200"/>
            <a:ext cx="4371900" cy="461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6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sp>
        <p:nvSpPr>
          <p:cNvPr id="57" name="Google Shape;57;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0" name="Google Shape;6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1" name="Shape 61"/>
        <p:cNvGrpSpPr/>
        <p:nvPr/>
      </p:nvGrpSpPr>
      <p:grpSpPr>
        <a:xfrm>
          <a:off x="0" y="0"/>
          <a:ext cx="0" cy="0"/>
          <a:chOff x="0" y="0"/>
          <a:chExt cx="0" cy="0"/>
        </a:xfrm>
      </p:grpSpPr>
      <p:sp>
        <p:nvSpPr>
          <p:cNvPr id="62" name="Google Shape;6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3" name="Google Shape;63;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4" name="Google Shape;64;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 name="Shape 65"/>
        <p:cNvGrpSpPr/>
        <p:nvPr/>
      </p:nvGrpSpPr>
      <p:grpSpPr>
        <a:xfrm>
          <a:off x="0" y="0"/>
          <a:ext cx="0" cy="0"/>
          <a:chOff x="0" y="0"/>
          <a:chExt cx="0" cy="0"/>
        </a:xfrm>
      </p:grpSpPr>
      <p:sp>
        <p:nvSpPr>
          <p:cNvPr id="66" name="Google Shape;66;p18"/>
          <p:cNvSpPr txBox="1"/>
          <p:nvPr>
            <p:ph type="title"/>
          </p:nvPr>
        </p:nvSpPr>
        <p:spPr>
          <a:xfrm>
            <a:off x="457200" y="264050"/>
            <a:ext cx="8229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7" name="Shape 67"/>
        <p:cNvGrpSpPr/>
        <p:nvPr/>
      </p:nvGrpSpPr>
      <p:grpSpPr>
        <a:xfrm>
          <a:off x="0" y="0"/>
          <a:ext cx="0" cy="0"/>
          <a:chOff x="0" y="0"/>
          <a:chExt cx="0" cy="0"/>
        </a:xfrm>
      </p:grpSpPr>
      <p:sp>
        <p:nvSpPr>
          <p:cNvPr id="68" name="Google Shape;68;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9" name="Google Shape;69;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0" name="Shape 70"/>
        <p:cNvGrpSpPr/>
        <p:nvPr/>
      </p:nvGrpSpPr>
      <p:grpSpPr>
        <a:xfrm>
          <a:off x="0" y="0"/>
          <a:ext cx="0" cy="0"/>
          <a:chOff x="0" y="0"/>
          <a:chExt cx="0" cy="0"/>
        </a:xfrm>
      </p:grpSpPr>
      <p:sp>
        <p:nvSpPr>
          <p:cNvPr id="71" name="Google Shape;71;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2" name="Shape 72"/>
        <p:cNvGrpSpPr/>
        <p:nvPr/>
      </p:nvGrpSpPr>
      <p:grpSpPr>
        <a:xfrm>
          <a:off x="0" y="0"/>
          <a:ext cx="0" cy="0"/>
          <a:chOff x="0" y="0"/>
          <a:chExt cx="0" cy="0"/>
        </a:xfrm>
      </p:grpSpPr>
      <p:sp>
        <p:nvSpPr>
          <p:cNvPr id="73" name="Google Shape;73;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74" name="Google Shape;74;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5" name="Shape 75"/>
        <p:cNvGrpSpPr/>
        <p:nvPr/>
      </p:nvGrpSpPr>
      <p:grpSpPr>
        <a:xfrm>
          <a:off x="0" y="0"/>
          <a:ext cx="0" cy="0"/>
          <a:chOff x="0" y="0"/>
          <a:chExt cx="0" cy="0"/>
        </a:xfrm>
      </p:grpSpPr>
      <p:sp>
        <p:nvSpPr>
          <p:cNvPr id="76" name="Google Shape;76;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7" name="Shape 77"/>
        <p:cNvGrpSpPr/>
        <p:nvPr/>
      </p:nvGrpSpPr>
      <p:grpSpPr>
        <a:xfrm>
          <a:off x="0" y="0"/>
          <a:ext cx="0" cy="0"/>
          <a:chOff x="0" y="0"/>
          <a:chExt cx="0" cy="0"/>
        </a:xfrm>
      </p:grpSpPr>
      <p:sp>
        <p:nvSpPr>
          <p:cNvPr id="78" name="Google Shape;7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9" name="Google Shape;79;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Fira Sans Extra Condensed SemiBold"/>
              <a:buNone/>
              <a:defRPr sz="30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1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1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 Id="rId3" Type="http://schemas.openxmlformats.org/officeDocument/2006/relationships/image" Target="../media/image11.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25"/>
          <p:cNvSpPr txBox="1"/>
          <p:nvPr>
            <p:ph type="ctrTitle"/>
          </p:nvPr>
        </p:nvSpPr>
        <p:spPr>
          <a:xfrm>
            <a:off x="457200" y="985900"/>
            <a:ext cx="4371900" cy="252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Management </a:t>
            </a:r>
            <a:endParaRPr/>
          </a:p>
        </p:txBody>
      </p:sp>
      <p:sp>
        <p:nvSpPr>
          <p:cNvPr id="86" name="Google Shape;86;p25"/>
          <p:cNvSpPr txBox="1"/>
          <p:nvPr>
            <p:ph idx="1" type="subTitle"/>
          </p:nvPr>
        </p:nvSpPr>
        <p:spPr>
          <a:xfrm>
            <a:off x="457200" y="3696200"/>
            <a:ext cx="43719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Fira Sans Extra Condensed"/>
                <a:ea typeface="Fira Sans Extra Condensed"/>
                <a:cs typeface="Fira Sans Extra Condensed"/>
                <a:sym typeface="Fira Sans Extra Condensed"/>
              </a:rPr>
              <a:t>Aura S. Ali - 011182143</a:t>
            </a:r>
            <a:endParaRPr>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lang="en">
                <a:latin typeface="Fira Sans Extra Condensed"/>
                <a:ea typeface="Fira Sans Extra Condensed"/>
                <a:cs typeface="Fira Sans Extra Condensed"/>
                <a:sym typeface="Fira Sans Extra Condensed"/>
              </a:rPr>
              <a:t>Sumaiya Akhter - 011201069</a:t>
            </a:r>
            <a:endParaRPr>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lang="en">
                <a:latin typeface="Fira Sans Extra Condensed"/>
                <a:ea typeface="Fira Sans Extra Condensed"/>
                <a:cs typeface="Fira Sans Extra Condensed"/>
                <a:sym typeface="Fira Sans Extra Condensed"/>
              </a:rPr>
              <a:t>K. M Shahriar Alam Adib - 011201073</a:t>
            </a:r>
            <a:endParaRPr>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lang="en">
                <a:latin typeface="Fira Sans Extra Condensed"/>
                <a:ea typeface="Fira Sans Extra Condensed"/>
                <a:cs typeface="Fira Sans Extra Condensed"/>
                <a:sym typeface="Fira Sans Extra Condensed"/>
              </a:rPr>
              <a:t>Sanjida Jannat Anannaya - 011201440</a:t>
            </a:r>
            <a:endParaRPr>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a:latin typeface="Fira Sans Extra Condensed"/>
              <a:ea typeface="Fira Sans Extra Condensed"/>
              <a:cs typeface="Fira Sans Extra Condensed"/>
              <a:sym typeface="Fira Sans Extra Condensed"/>
            </a:endParaRPr>
          </a:p>
        </p:txBody>
      </p:sp>
      <p:grpSp>
        <p:nvGrpSpPr>
          <p:cNvPr id="87" name="Google Shape;87;p25"/>
          <p:cNvGrpSpPr/>
          <p:nvPr/>
        </p:nvGrpSpPr>
        <p:grpSpPr>
          <a:xfrm>
            <a:off x="4259398" y="1071673"/>
            <a:ext cx="7904050" cy="2999904"/>
            <a:chOff x="4259398" y="1123886"/>
            <a:chExt cx="7904050" cy="2999904"/>
          </a:xfrm>
        </p:grpSpPr>
        <p:sp>
          <p:nvSpPr>
            <p:cNvPr id="88" name="Google Shape;88;p25"/>
            <p:cNvSpPr/>
            <p:nvPr/>
          </p:nvSpPr>
          <p:spPr>
            <a:xfrm>
              <a:off x="6597905" y="1123886"/>
              <a:ext cx="1599112" cy="819798"/>
            </a:xfrm>
            <a:custGeom>
              <a:rect b="b" l="l" r="r" t="t"/>
              <a:pathLst>
                <a:path extrusionOk="0" h="990692" w="1932462">
                  <a:moveTo>
                    <a:pt x="1653846" y="0"/>
                  </a:moveTo>
                  <a:lnTo>
                    <a:pt x="0" y="0"/>
                  </a:lnTo>
                  <a:lnTo>
                    <a:pt x="283509" y="504642"/>
                  </a:lnTo>
                  <a:lnTo>
                    <a:pt x="19692" y="997787"/>
                  </a:lnTo>
                  <a:lnTo>
                    <a:pt x="1672803" y="997787"/>
                  </a:lnTo>
                  <a:lnTo>
                    <a:pt x="1937844" y="509779"/>
                  </a:lnTo>
                  <a:close/>
                </a:path>
              </a:pathLst>
            </a:custGeom>
            <a:solidFill>
              <a:srgbClr val="674EA7"/>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entury Gothic"/>
                <a:ea typeface="Century Gothic"/>
                <a:cs typeface="Century Gothic"/>
                <a:sym typeface="Century Gothic"/>
              </a:endParaRPr>
            </a:p>
          </p:txBody>
        </p:sp>
        <p:sp>
          <p:nvSpPr>
            <p:cNvPr id="89" name="Google Shape;89;p25"/>
            <p:cNvSpPr/>
            <p:nvPr/>
          </p:nvSpPr>
          <p:spPr>
            <a:xfrm>
              <a:off x="4259398" y="1123886"/>
              <a:ext cx="2469516" cy="1467540"/>
            </a:xfrm>
            <a:custGeom>
              <a:rect b="b" l="l" r="r" t="t"/>
              <a:pathLst>
                <a:path extrusionOk="0" h="1773462" w="2984309">
                  <a:moveTo>
                    <a:pt x="2701289" y="0"/>
                  </a:moveTo>
                  <a:lnTo>
                    <a:pt x="1821040" y="0"/>
                  </a:lnTo>
                  <a:cubicBezTo>
                    <a:pt x="832793" y="0"/>
                    <a:pt x="25807" y="790230"/>
                    <a:pt x="0" y="1771383"/>
                  </a:cubicBezTo>
                  <a:lnTo>
                    <a:pt x="503296" y="1502918"/>
                  </a:lnTo>
                  <a:lnTo>
                    <a:pt x="998154" y="1780189"/>
                  </a:lnTo>
                  <a:cubicBezTo>
                    <a:pt x="1018824" y="1345263"/>
                    <a:pt x="1380121" y="997787"/>
                    <a:pt x="1821040" y="997787"/>
                  </a:cubicBezTo>
                  <a:lnTo>
                    <a:pt x="2720124" y="997787"/>
                  </a:lnTo>
                  <a:lnTo>
                    <a:pt x="2985288" y="509779"/>
                  </a:lnTo>
                  <a:lnTo>
                    <a:pt x="2701289" y="0"/>
                  </a:lnTo>
                  <a:close/>
                </a:path>
              </a:pathLst>
            </a:custGeom>
            <a:solidFill>
              <a:srgbClr val="69E781"/>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entury Gothic"/>
                <a:ea typeface="Century Gothic"/>
                <a:cs typeface="Century Gothic"/>
                <a:sym typeface="Century Gothic"/>
              </a:endParaRPr>
            </a:p>
          </p:txBody>
        </p:sp>
        <p:sp>
          <p:nvSpPr>
            <p:cNvPr id="90" name="Google Shape;90;p25"/>
            <p:cNvSpPr/>
            <p:nvPr/>
          </p:nvSpPr>
          <p:spPr>
            <a:xfrm>
              <a:off x="9602843" y="1123886"/>
              <a:ext cx="2560604" cy="1649717"/>
            </a:xfrm>
            <a:custGeom>
              <a:rect b="b" l="l" r="r" t="t"/>
              <a:pathLst>
                <a:path extrusionOk="0" h="1993616" w="3094386">
                  <a:moveTo>
                    <a:pt x="1277872" y="0"/>
                  </a:moveTo>
                  <a:lnTo>
                    <a:pt x="0" y="0"/>
                  </a:lnTo>
                  <a:lnTo>
                    <a:pt x="283510" y="504642"/>
                  </a:lnTo>
                  <a:lnTo>
                    <a:pt x="19692" y="997787"/>
                  </a:lnTo>
                  <a:lnTo>
                    <a:pt x="1277872" y="997787"/>
                  </a:lnTo>
                  <a:cubicBezTo>
                    <a:pt x="1498148" y="997787"/>
                    <a:pt x="1705093" y="1083402"/>
                    <a:pt x="1860790" y="1238733"/>
                  </a:cubicBezTo>
                  <a:cubicBezTo>
                    <a:pt x="1993984" y="1371804"/>
                    <a:pt x="2075930" y="1542301"/>
                    <a:pt x="2096600" y="1726496"/>
                  </a:cubicBezTo>
                  <a:lnTo>
                    <a:pt x="2096600" y="1726619"/>
                  </a:lnTo>
                  <a:lnTo>
                    <a:pt x="2590479" y="1993983"/>
                  </a:lnTo>
                  <a:lnTo>
                    <a:pt x="3096466" y="1713042"/>
                  </a:lnTo>
                  <a:cubicBezTo>
                    <a:pt x="3040938" y="759042"/>
                    <a:pt x="2246550" y="0"/>
                    <a:pt x="1277872" y="0"/>
                  </a:cubicBezTo>
                  <a:close/>
                </a:path>
              </a:pathLst>
            </a:custGeom>
            <a:solidFill>
              <a:srgbClr val="6FA8DC"/>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entury Gothic"/>
                <a:ea typeface="Century Gothic"/>
                <a:cs typeface="Century Gothic"/>
                <a:sym typeface="Century Gothic"/>
              </a:endParaRPr>
            </a:p>
          </p:txBody>
        </p:sp>
        <p:sp>
          <p:nvSpPr>
            <p:cNvPr id="91" name="Google Shape;91;p25"/>
            <p:cNvSpPr/>
            <p:nvPr/>
          </p:nvSpPr>
          <p:spPr>
            <a:xfrm>
              <a:off x="8072947" y="1123886"/>
              <a:ext cx="1649717" cy="819798"/>
            </a:xfrm>
            <a:custGeom>
              <a:rect b="b" l="l" r="r" t="t"/>
              <a:pathLst>
                <a:path extrusionOk="0" h="990692" w="1993616">
                  <a:moveTo>
                    <a:pt x="1720381" y="0"/>
                  </a:moveTo>
                  <a:lnTo>
                    <a:pt x="0" y="0"/>
                  </a:lnTo>
                  <a:lnTo>
                    <a:pt x="283509" y="504642"/>
                  </a:lnTo>
                  <a:lnTo>
                    <a:pt x="19691" y="997787"/>
                  </a:lnTo>
                  <a:lnTo>
                    <a:pt x="1739339" y="997787"/>
                  </a:lnTo>
                  <a:lnTo>
                    <a:pt x="2004380" y="509779"/>
                  </a:lnTo>
                  <a:close/>
                </a:path>
              </a:pathLst>
            </a:custGeom>
            <a:solidFill>
              <a:srgbClr val="FFD966"/>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entury Gothic"/>
                <a:ea typeface="Century Gothic"/>
                <a:cs typeface="Century Gothic"/>
                <a:sym typeface="Century Gothic"/>
              </a:endParaRPr>
            </a:p>
          </p:txBody>
        </p:sp>
        <p:sp>
          <p:nvSpPr>
            <p:cNvPr id="92" name="Google Shape;92;p25"/>
            <p:cNvSpPr/>
            <p:nvPr/>
          </p:nvSpPr>
          <p:spPr>
            <a:xfrm>
              <a:off x="9265039" y="2646129"/>
              <a:ext cx="2894596" cy="1477661"/>
            </a:xfrm>
            <a:custGeom>
              <a:rect b="b" l="l" r="r" t="t"/>
              <a:pathLst>
                <a:path extrusionOk="0" h="1785693" w="3498001">
                  <a:moveTo>
                    <a:pt x="3005346" y="282164"/>
                  </a:moveTo>
                  <a:lnTo>
                    <a:pt x="2510366" y="18101"/>
                  </a:lnTo>
                  <a:cubicBezTo>
                    <a:pt x="2487006" y="450704"/>
                    <a:pt x="2126932" y="795245"/>
                    <a:pt x="1687603" y="795245"/>
                  </a:cubicBezTo>
                  <a:lnTo>
                    <a:pt x="265164" y="795245"/>
                  </a:lnTo>
                  <a:lnTo>
                    <a:pt x="0" y="1283253"/>
                  </a:lnTo>
                  <a:lnTo>
                    <a:pt x="283999" y="1793032"/>
                  </a:lnTo>
                  <a:lnTo>
                    <a:pt x="1687603" y="1793032"/>
                  </a:lnTo>
                  <a:cubicBezTo>
                    <a:pt x="2683187" y="1793032"/>
                    <a:pt x="3494700" y="991182"/>
                    <a:pt x="3509009" y="0"/>
                  </a:cubicBezTo>
                  <a:lnTo>
                    <a:pt x="3005346" y="282164"/>
                  </a:lnTo>
                  <a:close/>
                </a:path>
              </a:pathLst>
            </a:custGeom>
            <a:solidFill>
              <a:srgbClr val="00FF00"/>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entury Gothic"/>
                <a:ea typeface="Century Gothic"/>
                <a:cs typeface="Century Gothic"/>
                <a:sym typeface="Century Gothic"/>
              </a:endParaRPr>
            </a:p>
          </p:txBody>
        </p:sp>
        <p:sp>
          <p:nvSpPr>
            <p:cNvPr id="93" name="Google Shape;93;p25"/>
            <p:cNvSpPr/>
            <p:nvPr/>
          </p:nvSpPr>
          <p:spPr>
            <a:xfrm>
              <a:off x="7015874" y="3301775"/>
              <a:ext cx="2378427" cy="819798"/>
            </a:xfrm>
            <a:custGeom>
              <a:rect b="b" l="l" r="r" t="t"/>
              <a:pathLst>
                <a:path extrusionOk="0" h="990692" w="2874232">
                  <a:moveTo>
                    <a:pt x="2593414" y="493267"/>
                  </a:moveTo>
                  <a:lnTo>
                    <a:pt x="2857354" y="0"/>
                  </a:lnTo>
                  <a:lnTo>
                    <a:pt x="271156" y="0"/>
                  </a:lnTo>
                  <a:lnTo>
                    <a:pt x="0" y="488008"/>
                  </a:lnTo>
                  <a:lnTo>
                    <a:pt x="290481" y="997787"/>
                  </a:lnTo>
                  <a:lnTo>
                    <a:pt x="2876923" y="997787"/>
                  </a:lnTo>
                  <a:close/>
                </a:path>
              </a:pathLst>
            </a:custGeom>
            <a:solidFill>
              <a:srgbClr val="F4CCCC"/>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entury Gothic"/>
                <a:ea typeface="Century Gothic"/>
                <a:cs typeface="Century Gothic"/>
                <a:sym typeface="Century Gothic"/>
              </a:endParaRPr>
            </a:p>
          </p:txBody>
        </p:sp>
        <p:sp>
          <p:nvSpPr>
            <p:cNvPr id="94" name="Google Shape;94;p25"/>
            <p:cNvSpPr/>
            <p:nvPr/>
          </p:nvSpPr>
          <p:spPr>
            <a:xfrm>
              <a:off x="4260608" y="2473899"/>
              <a:ext cx="2884475" cy="1649717"/>
            </a:xfrm>
            <a:custGeom>
              <a:rect b="b" l="l" r="r" t="t"/>
              <a:pathLst>
                <a:path extrusionOk="0" h="1993616" w="3485770">
                  <a:moveTo>
                    <a:pt x="3204219" y="1497414"/>
                  </a:moveTo>
                  <a:lnTo>
                    <a:pt x="3474152" y="1004147"/>
                  </a:lnTo>
                  <a:lnTo>
                    <a:pt x="1819572" y="1004147"/>
                  </a:lnTo>
                  <a:cubicBezTo>
                    <a:pt x="1398712" y="1004147"/>
                    <a:pt x="1050379" y="687614"/>
                    <a:pt x="1001578" y="280574"/>
                  </a:cubicBezTo>
                  <a:lnTo>
                    <a:pt x="496570" y="0"/>
                  </a:lnTo>
                  <a:lnTo>
                    <a:pt x="0" y="269077"/>
                  </a:lnTo>
                  <a:cubicBezTo>
                    <a:pt x="45498" y="1232373"/>
                    <a:pt x="844290" y="2001933"/>
                    <a:pt x="1819572" y="2001933"/>
                  </a:cubicBezTo>
                  <a:lnTo>
                    <a:pt x="3494210" y="2001933"/>
                  </a:lnTo>
                  <a:lnTo>
                    <a:pt x="3204219" y="1497414"/>
                  </a:lnTo>
                  <a:close/>
                </a:path>
              </a:pathLst>
            </a:custGeom>
            <a:solidFill>
              <a:srgbClr val="8E7CC3"/>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entury Gothic"/>
                <a:ea typeface="Century Gothic"/>
                <a:cs typeface="Century Gothic"/>
                <a:sym typeface="Century Gothic"/>
              </a:endParaRPr>
            </a:p>
          </p:txBody>
        </p:sp>
        <p:sp>
          <p:nvSpPr>
            <p:cNvPr id="95" name="Google Shape;95;p25"/>
            <p:cNvSpPr/>
            <p:nvPr/>
          </p:nvSpPr>
          <p:spPr>
            <a:xfrm>
              <a:off x="5030584" y="1357689"/>
              <a:ext cx="558579" cy="554170"/>
            </a:xfrm>
            <a:custGeom>
              <a:rect b="b" l="l" r="r" t="t"/>
              <a:pathLst>
                <a:path extrusionOk="0" h="11816" w="11910">
                  <a:moveTo>
                    <a:pt x="5892" y="694"/>
                  </a:moveTo>
                  <a:cubicBezTo>
                    <a:pt x="7625" y="694"/>
                    <a:pt x="9043" y="2112"/>
                    <a:pt x="9043" y="3845"/>
                  </a:cubicBezTo>
                  <a:cubicBezTo>
                    <a:pt x="9043" y="5483"/>
                    <a:pt x="7751" y="6838"/>
                    <a:pt x="6081" y="6932"/>
                  </a:cubicBezTo>
                  <a:cubicBezTo>
                    <a:pt x="6018" y="6932"/>
                    <a:pt x="5987" y="6901"/>
                    <a:pt x="5924" y="6869"/>
                  </a:cubicBezTo>
                  <a:lnTo>
                    <a:pt x="5766" y="6711"/>
                  </a:lnTo>
                  <a:cubicBezTo>
                    <a:pt x="5297" y="6298"/>
                    <a:pt x="4683" y="6101"/>
                    <a:pt x="4072" y="6101"/>
                  </a:cubicBezTo>
                  <a:cubicBezTo>
                    <a:pt x="3985" y="6101"/>
                    <a:pt x="3899" y="6105"/>
                    <a:pt x="3813" y="6113"/>
                  </a:cubicBezTo>
                  <a:cubicBezTo>
                    <a:pt x="3151" y="5577"/>
                    <a:pt x="2773" y="4727"/>
                    <a:pt x="2773" y="3845"/>
                  </a:cubicBezTo>
                  <a:cubicBezTo>
                    <a:pt x="2773" y="2112"/>
                    <a:pt x="4191" y="694"/>
                    <a:pt x="5892" y="694"/>
                  </a:cubicBezTo>
                  <a:close/>
                  <a:moveTo>
                    <a:pt x="4171" y="6822"/>
                  </a:moveTo>
                  <a:cubicBezTo>
                    <a:pt x="4577" y="6822"/>
                    <a:pt x="4979" y="6964"/>
                    <a:pt x="5294" y="7247"/>
                  </a:cubicBezTo>
                  <a:cubicBezTo>
                    <a:pt x="5420" y="7373"/>
                    <a:pt x="5735" y="7657"/>
                    <a:pt x="5892" y="7657"/>
                  </a:cubicBezTo>
                  <a:lnTo>
                    <a:pt x="7972" y="7657"/>
                  </a:lnTo>
                  <a:cubicBezTo>
                    <a:pt x="8192" y="7657"/>
                    <a:pt x="8350" y="7814"/>
                    <a:pt x="8350" y="8003"/>
                  </a:cubicBezTo>
                  <a:cubicBezTo>
                    <a:pt x="8350" y="8192"/>
                    <a:pt x="8192" y="8350"/>
                    <a:pt x="7972" y="8350"/>
                  </a:cubicBezTo>
                  <a:lnTo>
                    <a:pt x="5514" y="8350"/>
                  </a:lnTo>
                  <a:cubicBezTo>
                    <a:pt x="5294" y="8350"/>
                    <a:pt x="5136" y="8507"/>
                    <a:pt x="5136" y="8728"/>
                  </a:cubicBezTo>
                  <a:cubicBezTo>
                    <a:pt x="5136" y="8917"/>
                    <a:pt x="5294" y="9074"/>
                    <a:pt x="5514" y="9074"/>
                  </a:cubicBezTo>
                  <a:lnTo>
                    <a:pt x="8224" y="9074"/>
                  </a:lnTo>
                  <a:cubicBezTo>
                    <a:pt x="8507" y="9074"/>
                    <a:pt x="8759" y="8948"/>
                    <a:pt x="8980" y="8759"/>
                  </a:cubicBezTo>
                  <a:lnTo>
                    <a:pt x="10492" y="7090"/>
                  </a:lnTo>
                  <a:cubicBezTo>
                    <a:pt x="10568" y="7033"/>
                    <a:pt x="10666" y="6987"/>
                    <a:pt x="10766" y="6987"/>
                  </a:cubicBezTo>
                  <a:cubicBezTo>
                    <a:pt x="10833" y="6987"/>
                    <a:pt x="10902" y="7008"/>
                    <a:pt x="10965" y="7058"/>
                  </a:cubicBezTo>
                  <a:cubicBezTo>
                    <a:pt x="11122" y="7184"/>
                    <a:pt x="11185" y="7373"/>
                    <a:pt x="11059" y="7531"/>
                  </a:cubicBezTo>
                  <a:lnTo>
                    <a:pt x="9389" y="9767"/>
                  </a:lnTo>
                  <a:cubicBezTo>
                    <a:pt x="9074" y="10209"/>
                    <a:pt x="8570" y="10492"/>
                    <a:pt x="8035" y="10492"/>
                  </a:cubicBezTo>
                  <a:lnTo>
                    <a:pt x="2773" y="10492"/>
                  </a:lnTo>
                  <a:lnTo>
                    <a:pt x="2773" y="7468"/>
                  </a:lnTo>
                  <a:lnTo>
                    <a:pt x="3025" y="7247"/>
                  </a:lnTo>
                  <a:cubicBezTo>
                    <a:pt x="3356" y="6964"/>
                    <a:pt x="3766" y="6822"/>
                    <a:pt x="4171" y="6822"/>
                  </a:cubicBezTo>
                  <a:close/>
                  <a:moveTo>
                    <a:pt x="1734" y="6932"/>
                  </a:moveTo>
                  <a:cubicBezTo>
                    <a:pt x="1923" y="6932"/>
                    <a:pt x="2080" y="7090"/>
                    <a:pt x="2080" y="7310"/>
                  </a:cubicBezTo>
                  <a:lnTo>
                    <a:pt x="2080" y="10807"/>
                  </a:lnTo>
                  <a:cubicBezTo>
                    <a:pt x="2080" y="10996"/>
                    <a:pt x="1923" y="11154"/>
                    <a:pt x="1734" y="11154"/>
                  </a:cubicBezTo>
                  <a:lnTo>
                    <a:pt x="662" y="11154"/>
                  </a:lnTo>
                  <a:lnTo>
                    <a:pt x="662" y="6932"/>
                  </a:lnTo>
                  <a:close/>
                  <a:moveTo>
                    <a:pt x="5924" y="1"/>
                  </a:moveTo>
                  <a:cubicBezTo>
                    <a:pt x="3844" y="1"/>
                    <a:pt x="2112" y="1734"/>
                    <a:pt x="2112" y="3845"/>
                  </a:cubicBezTo>
                  <a:cubicBezTo>
                    <a:pt x="2112" y="4790"/>
                    <a:pt x="2458" y="5672"/>
                    <a:pt x="3088" y="6396"/>
                  </a:cubicBezTo>
                  <a:cubicBezTo>
                    <a:pt x="2931" y="6459"/>
                    <a:pt x="2773" y="6585"/>
                    <a:pt x="2616" y="6711"/>
                  </a:cubicBezTo>
                  <a:cubicBezTo>
                    <a:pt x="2427" y="6428"/>
                    <a:pt x="2112" y="6270"/>
                    <a:pt x="1765" y="6270"/>
                  </a:cubicBezTo>
                  <a:lnTo>
                    <a:pt x="347" y="6270"/>
                  </a:lnTo>
                  <a:cubicBezTo>
                    <a:pt x="158" y="6270"/>
                    <a:pt x="1" y="6428"/>
                    <a:pt x="1" y="6585"/>
                  </a:cubicBezTo>
                  <a:lnTo>
                    <a:pt x="1" y="11469"/>
                  </a:lnTo>
                  <a:cubicBezTo>
                    <a:pt x="1" y="11658"/>
                    <a:pt x="158" y="11815"/>
                    <a:pt x="347" y="11815"/>
                  </a:cubicBezTo>
                  <a:lnTo>
                    <a:pt x="1765" y="11815"/>
                  </a:lnTo>
                  <a:cubicBezTo>
                    <a:pt x="2238" y="11815"/>
                    <a:pt x="2584" y="11563"/>
                    <a:pt x="2742" y="11122"/>
                  </a:cubicBezTo>
                  <a:lnTo>
                    <a:pt x="8035" y="11122"/>
                  </a:lnTo>
                  <a:cubicBezTo>
                    <a:pt x="8759" y="11122"/>
                    <a:pt x="9515" y="10776"/>
                    <a:pt x="9956" y="10146"/>
                  </a:cubicBezTo>
                  <a:lnTo>
                    <a:pt x="11595" y="7877"/>
                  </a:lnTo>
                  <a:cubicBezTo>
                    <a:pt x="11910" y="7468"/>
                    <a:pt x="11878" y="6838"/>
                    <a:pt x="11437" y="6459"/>
                  </a:cubicBezTo>
                  <a:cubicBezTo>
                    <a:pt x="11249" y="6301"/>
                    <a:pt x="11015" y="6221"/>
                    <a:pt x="10780" y="6221"/>
                  </a:cubicBezTo>
                  <a:cubicBezTo>
                    <a:pt x="10503" y="6221"/>
                    <a:pt x="10224" y="6332"/>
                    <a:pt x="10019" y="6554"/>
                  </a:cubicBezTo>
                  <a:lnTo>
                    <a:pt x="9011" y="7657"/>
                  </a:lnTo>
                  <a:cubicBezTo>
                    <a:pt x="8885" y="7247"/>
                    <a:pt x="8539" y="6932"/>
                    <a:pt x="8098" y="6932"/>
                  </a:cubicBezTo>
                  <a:cubicBezTo>
                    <a:pt x="8287" y="6838"/>
                    <a:pt x="8444" y="6680"/>
                    <a:pt x="8602" y="6522"/>
                  </a:cubicBezTo>
                  <a:cubicBezTo>
                    <a:pt x="9358" y="5798"/>
                    <a:pt x="9767" y="4821"/>
                    <a:pt x="9767" y="3845"/>
                  </a:cubicBezTo>
                  <a:cubicBezTo>
                    <a:pt x="9767" y="1734"/>
                    <a:pt x="8035" y="1"/>
                    <a:pt x="59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5"/>
            <p:cNvSpPr/>
            <p:nvPr/>
          </p:nvSpPr>
          <p:spPr>
            <a:xfrm>
              <a:off x="5256689" y="1422739"/>
              <a:ext cx="101961" cy="227559"/>
            </a:xfrm>
            <a:custGeom>
              <a:rect b="b" l="l" r="r" t="t"/>
              <a:pathLst>
                <a:path extrusionOk="0" h="4852" w="2174">
                  <a:moveTo>
                    <a:pt x="1071" y="0"/>
                  </a:moveTo>
                  <a:cubicBezTo>
                    <a:pt x="882" y="0"/>
                    <a:pt x="725" y="158"/>
                    <a:pt x="725" y="347"/>
                  </a:cubicBezTo>
                  <a:lnTo>
                    <a:pt x="725" y="756"/>
                  </a:lnTo>
                  <a:cubicBezTo>
                    <a:pt x="315" y="914"/>
                    <a:pt x="63" y="1292"/>
                    <a:pt x="63" y="1733"/>
                  </a:cubicBezTo>
                  <a:cubicBezTo>
                    <a:pt x="0" y="2332"/>
                    <a:pt x="473" y="2804"/>
                    <a:pt x="1071" y="2804"/>
                  </a:cubicBezTo>
                  <a:cubicBezTo>
                    <a:pt x="1260" y="2804"/>
                    <a:pt x="1418" y="2962"/>
                    <a:pt x="1418" y="3151"/>
                  </a:cubicBezTo>
                  <a:cubicBezTo>
                    <a:pt x="1418" y="3308"/>
                    <a:pt x="1355" y="3434"/>
                    <a:pt x="1229" y="3466"/>
                  </a:cubicBezTo>
                  <a:cubicBezTo>
                    <a:pt x="1185" y="3492"/>
                    <a:pt x="1140" y="3503"/>
                    <a:pt x="1093" y="3503"/>
                  </a:cubicBezTo>
                  <a:cubicBezTo>
                    <a:pt x="970" y="3503"/>
                    <a:pt x="839" y="3422"/>
                    <a:pt x="725" y="3308"/>
                  </a:cubicBezTo>
                  <a:cubicBezTo>
                    <a:pt x="662" y="3245"/>
                    <a:pt x="575" y="3214"/>
                    <a:pt x="488" y="3214"/>
                  </a:cubicBezTo>
                  <a:cubicBezTo>
                    <a:pt x="402" y="3214"/>
                    <a:pt x="315" y="3245"/>
                    <a:pt x="252" y="3308"/>
                  </a:cubicBezTo>
                  <a:cubicBezTo>
                    <a:pt x="126" y="3434"/>
                    <a:pt x="126" y="3655"/>
                    <a:pt x="252" y="3781"/>
                  </a:cubicBezTo>
                  <a:cubicBezTo>
                    <a:pt x="410" y="3938"/>
                    <a:pt x="567" y="4064"/>
                    <a:pt x="756" y="4096"/>
                  </a:cubicBezTo>
                  <a:lnTo>
                    <a:pt x="756" y="4505"/>
                  </a:lnTo>
                  <a:cubicBezTo>
                    <a:pt x="756" y="4694"/>
                    <a:pt x="914" y="4852"/>
                    <a:pt x="1103" y="4852"/>
                  </a:cubicBezTo>
                  <a:cubicBezTo>
                    <a:pt x="1323" y="4852"/>
                    <a:pt x="1481" y="4694"/>
                    <a:pt x="1481" y="4505"/>
                  </a:cubicBezTo>
                  <a:lnTo>
                    <a:pt x="1481" y="4096"/>
                  </a:lnTo>
                  <a:cubicBezTo>
                    <a:pt x="1481" y="4096"/>
                    <a:pt x="1512" y="4096"/>
                    <a:pt x="1512" y="4064"/>
                  </a:cubicBezTo>
                  <a:cubicBezTo>
                    <a:pt x="1890" y="3907"/>
                    <a:pt x="2142" y="3497"/>
                    <a:pt x="2142" y="3119"/>
                  </a:cubicBezTo>
                  <a:cubicBezTo>
                    <a:pt x="2142" y="2521"/>
                    <a:pt x="1670" y="2079"/>
                    <a:pt x="1103" y="2079"/>
                  </a:cubicBezTo>
                  <a:cubicBezTo>
                    <a:pt x="914" y="2079"/>
                    <a:pt x="756" y="1922"/>
                    <a:pt x="756" y="1733"/>
                  </a:cubicBezTo>
                  <a:cubicBezTo>
                    <a:pt x="756" y="1575"/>
                    <a:pt x="851" y="1449"/>
                    <a:pt x="1008" y="1418"/>
                  </a:cubicBezTo>
                  <a:cubicBezTo>
                    <a:pt x="1047" y="1405"/>
                    <a:pt x="1085" y="1399"/>
                    <a:pt x="1124" y="1399"/>
                  </a:cubicBezTo>
                  <a:cubicBezTo>
                    <a:pt x="1273" y="1399"/>
                    <a:pt x="1418" y="1494"/>
                    <a:pt x="1544" y="1670"/>
                  </a:cubicBezTo>
                  <a:cubicBezTo>
                    <a:pt x="1610" y="1753"/>
                    <a:pt x="1703" y="1792"/>
                    <a:pt x="1795" y="1792"/>
                  </a:cubicBezTo>
                  <a:cubicBezTo>
                    <a:pt x="1876" y="1792"/>
                    <a:pt x="1957" y="1761"/>
                    <a:pt x="2016" y="1701"/>
                  </a:cubicBezTo>
                  <a:cubicBezTo>
                    <a:pt x="2174" y="1575"/>
                    <a:pt x="2174" y="1323"/>
                    <a:pt x="2048" y="1229"/>
                  </a:cubicBezTo>
                  <a:cubicBezTo>
                    <a:pt x="1859" y="977"/>
                    <a:pt x="1670" y="819"/>
                    <a:pt x="1418" y="756"/>
                  </a:cubicBezTo>
                  <a:lnTo>
                    <a:pt x="1418" y="347"/>
                  </a:lnTo>
                  <a:cubicBezTo>
                    <a:pt x="1418" y="158"/>
                    <a:pt x="1260" y="0"/>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5"/>
            <p:cNvSpPr/>
            <p:nvPr/>
          </p:nvSpPr>
          <p:spPr>
            <a:xfrm>
              <a:off x="7262295" y="1408399"/>
              <a:ext cx="292609" cy="292609"/>
            </a:xfrm>
            <a:custGeom>
              <a:rect b="b" l="l" r="r" t="t"/>
              <a:pathLst>
                <a:path extrusionOk="0" h="6239" w="6239">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5"/>
            <p:cNvSpPr/>
            <p:nvPr/>
          </p:nvSpPr>
          <p:spPr>
            <a:xfrm>
              <a:off x="7129287" y="1278346"/>
              <a:ext cx="558579" cy="555624"/>
            </a:xfrm>
            <a:custGeom>
              <a:rect b="b" l="l" r="r" t="t"/>
              <a:pathLst>
                <a:path extrusionOk="0" h="11847" w="1191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5"/>
            <p:cNvSpPr/>
            <p:nvPr/>
          </p:nvSpPr>
          <p:spPr>
            <a:xfrm>
              <a:off x="8713933" y="1278378"/>
              <a:ext cx="430026" cy="555577"/>
            </a:xfrm>
            <a:custGeom>
              <a:rect b="b" l="l" r="r" t="t"/>
              <a:pathLst>
                <a:path extrusionOk="0" h="11846" w="9169">
                  <a:moveTo>
                    <a:pt x="4695" y="2079"/>
                  </a:moveTo>
                  <a:cubicBezTo>
                    <a:pt x="5073" y="2079"/>
                    <a:pt x="5388" y="2394"/>
                    <a:pt x="5388" y="2772"/>
                  </a:cubicBezTo>
                  <a:cubicBezTo>
                    <a:pt x="5388" y="3181"/>
                    <a:pt x="5073" y="3496"/>
                    <a:pt x="4695" y="3496"/>
                  </a:cubicBezTo>
                  <a:cubicBezTo>
                    <a:pt x="4285" y="3496"/>
                    <a:pt x="3970" y="3181"/>
                    <a:pt x="3970" y="2772"/>
                  </a:cubicBezTo>
                  <a:cubicBezTo>
                    <a:pt x="3970" y="2394"/>
                    <a:pt x="4285" y="2079"/>
                    <a:pt x="4695" y="2079"/>
                  </a:cubicBezTo>
                  <a:close/>
                  <a:moveTo>
                    <a:pt x="4695" y="4189"/>
                  </a:moveTo>
                  <a:cubicBezTo>
                    <a:pt x="5640" y="4189"/>
                    <a:pt x="6428" y="4977"/>
                    <a:pt x="6428" y="5922"/>
                  </a:cubicBezTo>
                  <a:lnTo>
                    <a:pt x="6428" y="6300"/>
                  </a:lnTo>
                  <a:lnTo>
                    <a:pt x="2962" y="6300"/>
                  </a:lnTo>
                  <a:lnTo>
                    <a:pt x="2962" y="5922"/>
                  </a:lnTo>
                  <a:cubicBezTo>
                    <a:pt x="2962" y="4945"/>
                    <a:pt x="3750" y="4189"/>
                    <a:pt x="4695" y="4189"/>
                  </a:cubicBezTo>
                  <a:close/>
                  <a:moveTo>
                    <a:pt x="4730" y="664"/>
                  </a:moveTo>
                  <a:cubicBezTo>
                    <a:pt x="6870" y="664"/>
                    <a:pt x="8538" y="2418"/>
                    <a:pt x="8538" y="4473"/>
                  </a:cubicBezTo>
                  <a:cubicBezTo>
                    <a:pt x="8538" y="5544"/>
                    <a:pt x="8097" y="6552"/>
                    <a:pt x="7310" y="7277"/>
                  </a:cubicBezTo>
                  <a:cubicBezTo>
                    <a:pt x="7215" y="7403"/>
                    <a:pt x="7121" y="7466"/>
                    <a:pt x="6995" y="7497"/>
                  </a:cubicBezTo>
                  <a:cubicBezTo>
                    <a:pt x="6774" y="7718"/>
                    <a:pt x="6522" y="7907"/>
                    <a:pt x="6459" y="8285"/>
                  </a:cubicBezTo>
                  <a:lnTo>
                    <a:pt x="5041" y="8285"/>
                  </a:lnTo>
                  <a:lnTo>
                    <a:pt x="5041" y="6993"/>
                  </a:lnTo>
                  <a:lnTo>
                    <a:pt x="6774" y="6993"/>
                  </a:lnTo>
                  <a:cubicBezTo>
                    <a:pt x="6963" y="6993"/>
                    <a:pt x="7121" y="6836"/>
                    <a:pt x="7121" y="6647"/>
                  </a:cubicBezTo>
                  <a:lnTo>
                    <a:pt x="7121" y="5922"/>
                  </a:lnTo>
                  <a:cubicBezTo>
                    <a:pt x="7121" y="4945"/>
                    <a:pt x="6585" y="4126"/>
                    <a:pt x="5734" y="3717"/>
                  </a:cubicBezTo>
                  <a:cubicBezTo>
                    <a:pt x="5987" y="3496"/>
                    <a:pt x="6113" y="3181"/>
                    <a:pt x="6113" y="2835"/>
                  </a:cubicBezTo>
                  <a:cubicBezTo>
                    <a:pt x="6113" y="2079"/>
                    <a:pt x="5482" y="1448"/>
                    <a:pt x="4726" y="1448"/>
                  </a:cubicBezTo>
                  <a:cubicBezTo>
                    <a:pt x="3970" y="1448"/>
                    <a:pt x="3340" y="2079"/>
                    <a:pt x="3340" y="2835"/>
                  </a:cubicBezTo>
                  <a:cubicBezTo>
                    <a:pt x="3340" y="3181"/>
                    <a:pt x="3466" y="3496"/>
                    <a:pt x="3687" y="3717"/>
                  </a:cubicBezTo>
                  <a:cubicBezTo>
                    <a:pt x="2868" y="4126"/>
                    <a:pt x="2332" y="4945"/>
                    <a:pt x="2332" y="5922"/>
                  </a:cubicBezTo>
                  <a:lnTo>
                    <a:pt x="2332" y="6647"/>
                  </a:lnTo>
                  <a:cubicBezTo>
                    <a:pt x="2332" y="6836"/>
                    <a:pt x="2489" y="6993"/>
                    <a:pt x="2679" y="6993"/>
                  </a:cubicBezTo>
                  <a:lnTo>
                    <a:pt x="4411" y="6993"/>
                  </a:lnTo>
                  <a:lnTo>
                    <a:pt x="4411" y="8411"/>
                  </a:lnTo>
                  <a:lnTo>
                    <a:pt x="2931" y="8411"/>
                  </a:lnTo>
                  <a:lnTo>
                    <a:pt x="2931" y="8380"/>
                  </a:lnTo>
                  <a:cubicBezTo>
                    <a:pt x="2836" y="7938"/>
                    <a:pt x="2615" y="7749"/>
                    <a:pt x="2363" y="7560"/>
                  </a:cubicBezTo>
                  <a:cubicBezTo>
                    <a:pt x="2300" y="7466"/>
                    <a:pt x="2174" y="7403"/>
                    <a:pt x="2048" y="7277"/>
                  </a:cubicBezTo>
                  <a:cubicBezTo>
                    <a:pt x="1135" y="6395"/>
                    <a:pt x="757" y="5135"/>
                    <a:pt x="946" y="3874"/>
                  </a:cubicBezTo>
                  <a:cubicBezTo>
                    <a:pt x="1198" y="2236"/>
                    <a:pt x="2615" y="881"/>
                    <a:pt x="4254" y="692"/>
                  </a:cubicBezTo>
                  <a:cubicBezTo>
                    <a:pt x="4415" y="673"/>
                    <a:pt x="4574" y="664"/>
                    <a:pt x="4730" y="664"/>
                  </a:cubicBezTo>
                  <a:close/>
                  <a:moveTo>
                    <a:pt x="6428" y="9073"/>
                  </a:moveTo>
                  <a:lnTo>
                    <a:pt x="6428" y="9419"/>
                  </a:lnTo>
                  <a:cubicBezTo>
                    <a:pt x="6428" y="9640"/>
                    <a:pt x="6270" y="9797"/>
                    <a:pt x="6081" y="9797"/>
                  </a:cubicBezTo>
                  <a:lnTo>
                    <a:pt x="3309" y="9797"/>
                  </a:lnTo>
                  <a:cubicBezTo>
                    <a:pt x="3120" y="9797"/>
                    <a:pt x="2962" y="9640"/>
                    <a:pt x="2962" y="9419"/>
                  </a:cubicBezTo>
                  <a:lnTo>
                    <a:pt x="2962" y="9073"/>
                  </a:lnTo>
                  <a:close/>
                  <a:moveTo>
                    <a:pt x="5703" y="10459"/>
                  </a:moveTo>
                  <a:lnTo>
                    <a:pt x="5703" y="10805"/>
                  </a:lnTo>
                  <a:cubicBezTo>
                    <a:pt x="5703" y="10994"/>
                    <a:pt x="5545" y="11183"/>
                    <a:pt x="5356" y="11183"/>
                  </a:cubicBezTo>
                  <a:lnTo>
                    <a:pt x="3970" y="11183"/>
                  </a:lnTo>
                  <a:cubicBezTo>
                    <a:pt x="3781" y="11183"/>
                    <a:pt x="3624" y="10994"/>
                    <a:pt x="3624" y="10805"/>
                  </a:cubicBezTo>
                  <a:lnTo>
                    <a:pt x="3624" y="10459"/>
                  </a:lnTo>
                  <a:close/>
                  <a:moveTo>
                    <a:pt x="4662" y="0"/>
                  </a:moveTo>
                  <a:cubicBezTo>
                    <a:pt x="4486" y="0"/>
                    <a:pt x="4308" y="10"/>
                    <a:pt x="4128" y="31"/>
                  </a:cubicBezTo>
                  <a:cubicBezTo>
                    <a:pt x="2174" y="251"/>
                    <a:pt x="568" y="1827"/>
                    <a:pt x="253" y="3780"/>
                  </a:cubicBezTo>
                  <a:cubicBezTo>
                    <a:pt x="1" y="5229"/>
                    <a:pt x="505" y="6710"/>
                    <a:pt x="1576" y="7749"/>
                  </a:cubicBezTo>
                  <a:cubicBezTo>
                    <a:pt x="1733" y="7875"/>
                    <a:pt x="1859" y="7970"/>
                    <a:pt x="1922" y="8064"/>
                  </a:cubicBezTo>
                  <a:cubicBezTo>
                    <a:pt x="2206" y="8285"/>
                    <a:pt x="2237" y="8348"/>
                    <a:pt x="2237" y="8695"/>
                  </a:cubicBezTo>
                  <a:lnTo>
                    <a:pt x="2237" y="9388"/>
                  </a:lnTo>
                  <a:cubicBezTo>
                    <a:pt x="2237" y="9829"/>
                    <a:pt x="2521" y="10238"/>
                    <a:pt x="2962" y="10396"/>
                  </a:cubicBezTo>
                  <a:lnTo>
                    <a:pt x="2962" y="10774"/>
                  </a:lnTo>
                  <a:cubicBezTo>
                    <a:pt x="2962" y="11404"/>
                    <a:pt x="3435" y="11845"/>
                    <a:pt x="3970" y="11845"/>
                  </a:cubicBezTo>
                  <a:lnTo>
                    <a:pt x="5356" y="11845"/>
                  </a:lnTo>
                  <a:cubicBezTo>
                    <a:pt x="5955" y="11845"/>
                    <a:pt x="6396" y="11372"/>
                    <a:pt x="6396" y="10805"/>
                  </a:cubicBezTo>
                  <a:lnTo>
                    <a:pt x="6396" y="10427"/>
                  </a:lnTo>
                  <a:cubicBezTo>
                    <a:pt x="6774" y="10270"/>
                    <a:pt x="7089" y="9923"/>
                    <a:pt x="7089" y="9451"/>
                  </a:cubicBezTo>
                  <a:lnTo>
                    <a:pt x="7089" y="8726"/>
                  </a:lnTo>
                  <a:cubicBezTo>
                    <a:pt x="7089" y="8380"/>
                    <a:pt x="7121" y="8348"/>
                    <a:pt x="7404" y="8096"/>
                  </a:cubicBezTo>
                  <a:cubicBezTo>
                    <a:pt x="7499" y="8033"/>
                    <a:pt x="7593" y="7938"/>
                    <a:pt x="7751" y="7812"/>
                  </a:cubicBezTo>
                  <a:cubicBezTo>
                    <a:pt x="8664" y="6962"/>
                    <a:pt x="9169" y="5765"/>
                    <a:pt x="9169" y="4504"/>
                  </a:cubicBezTo>
                  <a:cubicBezTo>
                    <a:pt x="9169" y="2060"/>
                    <a:pt x="7186" y="0"/>
                    <a:pt x="46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5"/>
            <p:cNvSpPr/>
            <p:nvPr/>
          </p:nvSpPr>
          <p:spPr>
            <a:xfrm>
              <a:off x="11152960" y="1580932"/>
              <a:ext cx="576589" cy="359334"/>
            </a:xfrm>
            <a:custGeom>
              <a:rect b="b" l="l" r="r" t="t"/>
              <a:pathLst>
                <a:path extrusionOk="0" h="7815" w="1254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5"/>
            <p:cNvSpPr/>
            <p:nvPr/>
          </p:nvSpPr>
          <p:spPr>
            <a:xfrm>
              <a:off x="11181973" y="1803797"/>
              <a:ext cx="579440" cy="360989"/>
            </a:xfrm>
            <a:custGeom>
              <a:rect b="b" l="l" r="r" t="t"/>
              <a:pathLst>
                <a:path extrusionOk="0" h="7851" w="12602">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5"/>
            <p:cNvSpPr/>
            <p:nvPr/>
          </p:nvSpPr>
          <p:spPr>
            <a:xfrm>
              <a:off x="11278991" y="1693951"/>
              <a:ext cx="354966" cy="354920"/>
            </a:xfrm>
            <a:custGeom>
              <a:rect b="b" l="l" r="r" t="t"/>
              <a:pathLst>
                <a:path extrusionOk="0" h="7719" w="772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5"/>
            <p:cNvSpPr/>
            <p:nvPr/>
          </p:nvSpPr>
          <p:spPr>
            <a:xfrm>
              <a:off x="10522270" y="3459166"/>
              <a:ext cx="490034" cy="490034"/>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4" name="Google Shape;104;p25"/>
            <p:cNvSpPr/>
            <p:nvPr/>
          </p:nvSpPr>
          <p:spPr>
            <a:xfrm>
              <a:off x="10639321" y="3611514"/>
              <a:ext cx="253930" cy="185338"/>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5" name="Google Shape;105;p25"/>
            <p:cNvSpPr/>
            <p:nvPr/>
          </p:nvSpPr>
          <p:spPr>
            <a:xfrm>
              <a:off x="7954905" y="3459166"/>
              <a:ext cx="490034" cy="490034"/>
            </a:xfrm>
            <a:custGeom>
              <a:rect b="b" l="l" r="r" t="t"/>
              <a:pathLst>
                <a:path extrusionOk="0" h="19325" w="19325">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6" name="Google Shape;106;p25"/>
            <p:cNvSpPr/>
            <p:nvPr/>
          </p:nvSpPr>
          <p:spPr>
            <a:xfrm>
              <a:off x="8084456" y="3592927"/>
              <a:ext cx="230855" cy="222487"/>
            </a:xfrm>
            <a:custGeom>
              <a:rect b="b" l="l" r="r" t="t"/>
              <a:pathLst>
                <a:path extrusionOk="0" h="8774" w="9104">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7" name="Google Shape;107;p25"/>
            <p:cNvSpPr/>
            <p:nvPr/>
          </p:nvSpPr>
          <p:spPr>
            <a:xfrm>
              <a:off x="5294920" y="3470771"/>
              <a:ext cx="172889" cy="113128"/>
            </a:xfrm>
            <a:custGeom>
              <a:rect b="b" l="l" r="r" t="t"/>
              <a:pathLst>
                <a:path extrusionOk="0" h="2742" w="4191">
                  <a:moveTo>
                    <a:pt x="347" y="0"/>
                  </a:moveTo>
                  <a:cubicBezTo>
                    <a:pt x="158" y="0"/>
                    <a:pt x="0" y="158"/>
                    <a:pt x="0" y="347"/>
                  </a:cubicBezTo>
                  <a:cubicBezTo>
                    <a:pt x="0" y="505"/>
                    <a:pt x="158" y="662"/>
                    <a:pt x="315" y="662"/>
                  </a:cubicBezTo>
                  <a:lnTo>
                    <a:pt x="2426" y="662"/>
                  </a:lnTo>
                  <a:cubicBezTo>
                    <a:pt x="2615" y="662"/>
                    <a:pt x="2773" y="820"/>
                    <a:pt x="2773" y="1009"/>
                  </a:cubicBezTo>
                  <a:lnTo>
                    <a:pt x="2773" y="1576"/>
                  </a:lnTo>
                  <a:lnTo>
                    <a:pt x="2678" y="1450"/>
                  </a:lnTo>
                  <a:cubicBezTo>
                    <a:pt x="2615" y="1387"/>
                    <a:pt x="2521" y="1355"/>
                    <a:pt x="2430" y="1355"/>
                  </a:cubicBezTo>
                  <a:cubicBezTo>
                    <a:pt x="2340" y="1355"/>
                    <a:pt x="2253" y="1387"/>
                    <a:pt x="2206" y="1450"/>
                  </a:cubicBezTo>
                  <a:cubicBezTo>
                    <a:pt x="2080" y="1576"/>
                    <a:pt x="2080" y="1796"/>
                    <a:pt x="2206" y="1922"/>
                  </a:cubicBezTo>
                  <a:lnTo>
                    <a:pt x="2899" y="2647"/>
                  </a:lnTo>
                  <a:cubicBezTo>
                    <a:pt x="2993" y="2710"/>
                    <a:pt x="3056" y="2741"/>
                    <a:pt x="3151" y="2741"/>
                  </a:cubicBezTo>
                  <a:cubicBezTo>
                    <a:pt x="3214" y="2741"/>
                    <a:pt x="3340" y="2710"/>
                    <a:pt x="3371" y="2647"/>
                  </a:cubicBezTo>
                  <a:lnTo>
                    <a:pt x="4096" y="1922"/>
                  </a:lnTo>
                  <a:cubicBezTo>
                    <a:pt x="4191" y="1796"/>
                    <a:pt x="4191" y="1576"/>
                    <a:pt x="4096" y="1450"/>
                  </a:cubicBezTo>
                  <a:cubicBezTo>
                    <a:pt x="4033" y="1387"/>
                    <a:pt x="3938" y="1355"/>
                    <a:pt x="3848" y="1355"/>
                  </a:cubicBezTo>
                  <a:cubicBezTo>
                    <a:pt x="3757" y="1355"/>
                    <a:pt x="3671" y="1387"/>
                    <a:pt x="3623" y="1450"/>
                  </a:cubicBezTo>
                  <a:lnTo>
                    <a:pt x="3497" y="1576"/>
                  </a:lnTo>
                  <a:lnTo>
                    <a:pt x="3497" y="1009"/>
                  </a:lnTo>
                  <a:cubicBezTo>
                    <a:pt x="3497" y="442"/>
                    <a:pt x="3025" y="0"/>
                    <a:pt x="24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5"/>
            <p:cNvSpPr/>
            <p:nvPr/>
          </p:nvSpPr>
          <p:spPr>
            <a:xfrm>
              <a:off x="5120752" y="3728136"/>
              <a:ext cx="174209" cy="114407"/>
            </a:xfrm>
            <a:custGeom>
              <a:rect b="b" l="l" r="r" t="t"/>
              <a:pathLst>
                <a:path extrusionOk="0" h="2773" w="4223">
                  <a:moveTo>
                    <a:pt x="1056" y="0"/>
                  </a:moveTo>
                  <a:cubicBezTo>
                    <a:pt x="969" y="0"/>
                    <a:pt x="883" y="32"/>
                    <a:pt x="820" y="95"/>
                  </a:cubicBezTo>
                  <a:lnTo>
                    <a:pt x="95" y="820"/>
                  </a:lnTo>
                  <a:cubicBezTo>
                    <a:pt x="1" y="914"/>
                    <a:pt x="1" y="1166"/>
                    <a:pt x="95" y="1292"/>
                  </a:cubicBezTo>
                  <a:cubicBezTo>
                    <a:pt x="158" y="1339"/>
                    <a:pt x="253" y="1363"/>
                    <a:pt x="343" y="1363"/>
                  </a:cubicBezTo>
                  <a:cubicBezTo>
                    <a:pt x="434" y="1363"/>
                    <a:pt x="521" y="1339"/>
                    <a:pt x="568" y="1292"/>
                  </a:cubicBezTo>
                  <a:lnTo>
                    <a:pt x="694" y="1166"/>
                  </a:lnTo>
                  <a:lnTo>
                    <a:pt x="694" y="1702"/>
                  </a:lnTo>
                  <a:cubicBezTo>
                    <a:pt x="757" y="2300"/>
                    <a:pt x="1229" y="2773"/>
                    <a:pt x="1765" y="2773"/>
                  </a:cubicBezTo>
                  <a:lnTo>
                    <a:pt x="3844" y="2773"/>
                  </a:lnTo>
                  <a:cubicBezTo>
                    <a:pt x="4065" y="2773"/>
                    <a:pt x="4222" y="2615"/>
                    <a:pt x="4222" y="2426"/>
                  </a:cubicBezTo>
                  <a:cubicBezTo>
                    <a:pt x="4222" y="2237"/>
                    <a:pt x="4065" y="2080"/>
                    <a:pt x="3844" y="2080"/>
                  </a:cubicBezTo>
                  <a:lnTo>
                    <a:pt x="1765" y="2080"/>
                  </a:lnTo>
                  <a:cubicBezTo>
                    <a:pt x="1576" y="2080"/>
                    <a:pt x="1418" y="1922"/>
                    <a:pt x="1418" y="1702"/>
                  </a:cubicBezTo>
                  <a:lnTo>
                    <a:pt x="1418" y="1166"/>
                  </a:lnTo>
                  <a:lnTo>
                    <a:pt x="1544" y="1292"/>
                  </a:lnTo>
                  <a:cubicBezTo>
                    <a:pt x="1592" y="1339"/>
                    <a:pt x="1678" y="1363"/>
                    <a:pt x="1769" y="1363"/>
                  </a:cubicBezTo>
                  <a:cubicBezTo>
                    <a:pt x="1859" y="1363"/>
                    <a:pt x="1954" y="1339"/>
                    <a:pt x="2017" y="1292"/>
                  </a:cubicBezTo>
                  <a:cubicBezTo>
                    <a:pt x="2112" y="1166"/>
                    <a:pt x="2112" y="914"/>
                    <a:pt x="2017" y="820"/>
                  </a:cubicBezTo>
                  <a:lnTo>
                    <a:pt x="1292" y="95"/>
                  </a:lnTo>
                  <a:cubicBezTo>
                    <a:pt x="1229" y="32"/>
                    <a:pt x="1143" y="0"/>
                    <a:pt x="10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5"/>
            <p:cNvSpPr/>
            <p:nvPr/>
          </p:nvSpPr>
          <p:spPr>
            <a:xfrm>
              <a:off x="5064854" y="3412268"/>
              <a:ext cx="230106" cy="287317"/>
            </a:xfrm>
            <a:custGeom>
              <a:rect b="b" l="l" r="r" t="t"/>
              <a:pathLst>
                <a:path extrusionOk="0" h="6964" w="5578">
                  <a:moveTo>
                    <a:pt x="2773" y="694"/>
                  </a:moveTo>
                  <a:cubicBezTo>
                    <a:pt x="3372" y="694"/>
                    <a:pt x="3782" y="1166"/>
                    <a:pt x="3782" y="1734"/>
                  </a:cubicBezTo>
                  <a:cubicBezTo>
                    <a:pt x="3782" y="2301"/>
                    <a:pt x="3309" y="2742"/>
                    <a:pt x="2773" y="2742"/>
                  </a:cubicBezTo>
                  <a:cubicBezTo>
                    <a:pt x="2175" y="2742"/>
                    <a:pt x="1734" y="2269"/>
                    <a:pt x="1734" y="1734"/>
                  </a:cubicBezTo>
                  <a:cubicBezTo>
                    <a:pt x="1734" y="1166"/>
                    <a:pt x="2206" y="694"/>
                    <a:pt x="2773" y="694"/>
                  </a:cubicBezTo>
                  <a:close/>
                  <a:moveTo>
                    <a:pt x="2773" y="3466"/>
                  </a:moveTo>
                  <a:cubicBezTo>
                    <a:pt x="3908" y="3466"/>
                    <a:pt x="4853" y="4411"/>
                    <a:pt x="4853" y="5546"/>
                  </a:cubicBezTo>
                  <a:lnTo>
                    <a:pt x="4853" y="6270"/>
                  </a:lnTo>
                  <a:lnTo>
                    <a:pt x="694" y="6270"/>
                  </a:lnTo>
                  <a:lnTo>
                    <a:pt x="694" y="5546"/>
                  </a:lnTo>
                  <a:cubicBezTo>
                    <a:pt x="694" y="4411"/>
                    <a:pt x="1639" y="3466"/>
                    <a:pt x="2773" y="3466"/>
                  </a:cubicBezTo>
                  <a:close/>
                  <a:moveTo>
                    <a:pt x="2805" y="1"/>
                  </a:moveTo>
                  <a:cubicBezTo>
                    <a:pt x="1860" y="1"/>
                    <a:pt x="1072" y="788"/>
                    <a:pt x="1072" y="1734"/>
                  </a:cubicBezTo>
                  <a:cubicBezTo>
                    <a:pt x="1072" y="2238"/>
                    <a:pt x="1324" y="2710"/>
                    <a:pt x="1671" y="3025"/>
                  </a:cubicBezTo>
                  <a:cubicBezTo>
                    <a:pt x="726" y="3466"/>
                    <a:pt x="64" y="4443"/>
                    <a:pt x="64" y="5577"/>
                  </a:cubicBezTo>
                  <a:lnTo>
                    <a:pt x="64" y="6617"/>
                  </a:lnTo>
                  <a:cubicBezTo>
                    <a:pt x="1" y="6806"/>
                    <a:pt x="159" y="6963"/>
                    <a:pt x="379" y="6963"/>
                  </a:cubicBezTo>
                  <a:lnTo>
                    <a:pt x="5199" y="6963"/>
                  </a:lnTo>
                  <a:cubicBezTo>
                    <a:pt x="5420" y="6963"/>
                    <a:pt x="5577" y="6806"/>
                    <a:pt x="5577" y="6617"/>
                  </a:cubicBezTo>
                  <a:lnTo>
                    <a:pt x="5577" y="5577"/>
                  </a:lnTo>
                  <a:cubicBezTo>
                    <a:pt x="5577" y="4443"/>
                    <a:pt x="4884" y="3498"/>
                    <a:pt x="3939" y="3025"/>
                  </a:cubicBezTo>
                  <a:cubicBezTo>
                    <a:pt x="4317" y="2710"/>
                    <a:pt x="4538" y="2238"/>
                    <a:pt x="4538" y="1734"/>
                  </a:cubicBezTo>
                  <a:cubicBezTo>
                    <a:pt x="4538" y="788"/>
                    <a:pt x="3750" y="1"/>
                    <a:pt x="28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5"/>
            <p:cNvSpPr/>
            <p:nvPr/>
          </p:nvSpPr>
          <p:spPr>
            <a:xfrm>
              <a:off x="5324786" y="3613729"/>
              <a:ext cx="230106" cy="287317"/>
            </a:xfrm>
            <a:custGeom>
              <a:rect b="b" l="l" r="r" t="t"/>
              <a:pathLst>
                <a:path extrusionOk="0" h="6964" w="5578">
                  <a:moveTo>
                    <a:pt x="2773" y="663"/>
                  </a:moveTo>
                  <a:cubicBezTo>
                    <a:pt x="3372" y="663"/>
                    <a:pt x="3782" y="1135"/>
                    <a:pt x="3782" y="1702"/>
                  </a:cubicBezTo>
                  <a:cubicBezTo>
                    <a:pt x="3782" y="2238"/>
                    <a:pt x="3309" y="2710"/>
                    <a:pt x="2773" y="2710"/>
                  </a:cubicBezTo>
                  <a:cubicBezTo>
                    <a:pt x="2175" y="2710"/>
                    <a:pt x="1734" y="2238"/>
                    <a:pt x="1734" y="1702"/>
                  </a:cubicBezTo>
                  <a:cubicBezTo>
                    <a:pt x="1734" y="1135"/>
                    <a:pt x="2175" y="663"/>
                    <a:pt x="2773" y="663"/>
                  </a:cubicBezTo>
                  <a:close/>
                  <a:moveTo>
                    <a:pt x="2773" y="3467"/>
                  </a:moveTo>
                  <a:cubicBezTo>
                    <a:pt x="3908" y="3467"/>
                    <a:pt x="4853" y="4412"/>
                    <a:pt x="4853" y="5546"/>
                  </a:cubicBezTo>
                  <a:lnTo>
                    <a:pt x="4853" y="6270"/>
                  </a:lnTo>
                  <a:lnTo>
                    <a:pt x="694" y="6270"/>
                  </a:lnTo>
                  <a:lnTo>
                    <a:pt x="694" y="5546"/>
                  </a:lnTo>
                  <a:cubicBezTo>
                    <a:pt x="694" y="4412"/>
                    <a:pt x="1639" y="3467"/>
                    <a:pt x="2773" y="3467"/>
                  </a:cubicBezTo>
                  <a:close/>
                  <a:moveTo>
                    <a:pt x="2773" y="1"/>
                  </a:moveTo>
                  <a:cubicBezTo>
                    <a:pt x="1828" y="1"/>
                    <a:pt x="1041" y="789"/>
                    <a:pt x="1041" y="1734"/>
                  </a:cubicBezTo>
                  <a:cubicBezTo>
                    <a:pt x="1041" y="2238"/>
                    <a:pt x="1261" y="2710"/>
                    <a:pt x="1608" y="3025"/>
                  </a:cubicBezTo>
                  <a:cubicBezTo>
                    <a:pt x="663" y="3467"/>
                    <a:pt x="1" y="4443"/>
                    <a:pt x="1" y="5546"/>
                  </a:cubicBezTo>
                  <a:lnTo>
                    <a:pt x="1" y="6617"/>
                  </a:lnTo>
                  <a:cubicBezTo>
                    <a:pt x="1" y="6806"/>
                    <a:pt x="159" y="6964"/>
                    <a:pt x="379" y="6964"/>
                  </a:cubicBezTo>
                  <a:lnTo>
                    <a:pt x="5199" y="6964"/>
                  </a:lnTo>
                  <a:cubicBezTo>
                    <a:pt x="5420" y="6964"/>
                    <a:pt x="5577" y="6806"/>
                    <a:pt x="5577" y="6617"/>
                  </a:cubicBezTo>
                  <a:lnTo>
                    <a:pt x="5577" y="5546"/>
                  </a:lnTo>
                  <a:cubicBezTo>
                    <a:pt x="5514" y="4412"/>
                    <a:pt x="4853" y="3467"/>
                    <a:pt x="3908" y="3025"/>
                  </a:cubicBezTo>
                  <a:cubicBezTo>
                    <a:pt x="4254" y="2710"/>
                    <a:pt x="4506" y="2238"/>
                    <a:pt x="4506" y="1734"/>
                  </a:cubicBezTo>
                  <a:cubicBezTo>
                    <a:pt x="4506" y="789"/>
                    <a:pt x="3719" y="1"/>
                    <a:pt x="2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4"/>
          <p:cNvSpPr txBox="1"/>
          <p:nvPr>
            <p:ph type="title"/>
          </p:nvPr>
        </p:nvSpPr>
        <p:spPr>
          <a:xfrm>
            <a:off x="457200" y="26405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WHEN TO USE INCREMENTAL METHODOLOGY?</a:t>
            </a:r>
            <a:endParaRPr/>
          </a:p>
        </p:txBody>
      </p:sp>
      <p:sp>
        <p:nvSpPr>
          <p:cNvPr id="175" name="Google Shape;175;p34"/>
          <p:cNvSpPr txBox="1"/>
          <p:nvPr/>
        </p:nvSpPr>
        <p:spPr>
          <a:xfrm>
            <a:off x="457200" y="1233800"/>
            <a:ext cx="6472800" cy="30108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Font typeface="Fira Sans Extra Condensed"/>
              <a:buAutoNum type="arabicPeriod"/>
            </a:pPr>
            <a:r>
              <a:rPr lang="en" sz="1800">
                <a:latin typeface="Fira Sans Extra Condensed"/>
                <a:ea typeface="Fira Sans Extra Condensed"/>
                <a:cs typeface="Fira Sans Extra Condensed"/>
                <a:sym typeface="Fira Sans Extra Condensed"/>
              </a:rPr>
              <a:t>The project which are not fully known or likely to change over time , though some details can evolve at each increment over time.</a:t>
            </a:r>
            <a:endParaRPr sz="1800">
              <a:latin typeface="Fira Sans Extra Condensed"/>
              <a:ea typeface="Fira Sans Extra Condensed"/>
              <a:cs typeface="Fira Sans Extra Condensed"/>
              <a:sym typeface="Fira Sans Extra Condensed"/>
            </a:endParaRPr>
          </a:p>
          <a:p>
            <a:pPr indent="-342900" lvl="0" marL="457200" rtl="0" algn="l">
              <a:lnSpc>
                <a:spcPct val="115000"/>
              </a:lnSpc>
              <a:spcBef>
                <a:spcPts val="0"/>
              </a:spcBef>
              <a:spcAft>
                <a:spcPts val="0"/>
              </a:spcAft>
              <a:buSzPts val="1800"/>
              <a:buFont typeface="Fira Sans Extra Condensed"/>
              <a:buAutoNum type="arabicPeriod"/>
            </a:pPr>
            <a:r>
              <a:rPr lang="en" sz="1800">
                <a:latin typeface="Fira Sans Extra Condensed"/>
                <a:ea typeface="Fira Sans Extra Condensed"/>
                <a:cs typeface="Fira Sans Extra Condensed"/>
                <a:sym typeface="Fira Sans Extra Condensed"/>
              </a:rPr>
              <a:t>Incremental methodology is well-suited for complex projects that carry significant risks.</a:t>
            </a:r>
            <a:endParaRPr sz="1800">
              <a:latin typeface="Fira Sans Extra Condensed"/>
              <a:ea typeface="Fira Sans Extra Condensed"/>
              <a:cs typeface="Fira Sans Extra Condensed"/>
              <a:sym typeface="Fira Sans Extra Condensed"/>
            </a:endParaRPr>
          </a:p>
          <a:p>
            <a:pPr indent="-342900" lvl="0" marL="457200" rtl="0" algn="l">
              <a:lnSpc>
                <a:spcPct val="115000"/>
              </a:lnSpc>
              <a:spcBef>
                <a:spcPts val="0"/>
              </a:spcBef>
              <a:spcAft>
                <a:spcPts val="0"/>
              </a:spcAft>
              <a:buSzPts val="1800"/>
              <a:buFont typeface="Fira Sans Extra Condensed"/>
              <a:buAutoNum type="arabicPeriod"/>
            </a:pPr>
            <a:r>
              <a:rPr lang="en" sz="1800">
                <a:latin typeface="Fira Sans Extra Condensed"/>
                <a:ea typeface="Fira Sans Extra Condensed"/>
                <a:cs typeface="Fira Sans Extra Condensed"/>
                <a:sym typeface="Fira Sans Extra Condensed"/>
              </a:rPr>
              <a:t>In situations where time-to-market or time-sensitive delivery is crucial, incremental methodology can be advantageous.</a:t>
            </a:r>
            <a:endParaRPr sz="1800">
              <a:latin typeface="Fira Sans Extra Condensed"/>
              <a:ea typeface="Fira Sans Extra Condensed"/>
              <a:cs typeface="Fira Sans Extra Condensed"/>
              <a:sym typeface="Fira Sans Extra Condensed"/>
            </a:endParaRPr>
          </a:p>
          <a:p>
            <a:pPr indent="-342900" lvl="0" marL="457200" rtl="0" algn="l">
              <a:lnSpc>
                <a:spcPct val="115000"/>
              </a:lnSpc>
              <a:spcBef>
                <a:spcPts val="0"/>
              </a:spcBef>
              <a:spcAft>
                <a:spcPts val="0"/>
              </a:spcAft>
              <a:buSzPts val="1800"/>
              <a:buFont typeface="Fira Sans Extra Condensed"/>
              <a:buAutoNum type="arabicPeriod"/>
            </a:pPr>
            <a:r>
              <a:rPr lang="en" sz="1800">
                <a:latin typeface="Fira Sans Extra Condensed"/>
                <a:ea typeface="Fira Sans Extra Condensed"/>
                <a:cs typeface="Fira Sans Extra Condensed"/>
                <a:sym typeface="Fira Sans Extra Condensed"/>
              </a:rPr>
              <a:t>If there is a high likelihood of receiving change requests during the development process, incremental methodology provides the flexibility to accommodate these changes effectively.</a:t>
            </a:r>
            <a:endParaRPr sz="1800">
              <a:latin typeface="Fira Sans Extra Condensed"/>
              <a:ea typeface="Fira Sans Extra Condensed"/>
              <a:cs typeface="Fira Sans Extra Condensed"/>
              <a:sym typeface="Fira Sans Extra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5"/>
          <p:cNvSpPr txBox="1"/>
          <p:nvPr>
            <p:ph type="ctrTitle"/>
          </p:nvPr>
        </p:nvSpPr>
        <p:spPr>
          <a:xfrm>
            <a:off x="457200" y="985900"/>
            <a:ext cx="4371900" cy="252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Boehm’s Spiral</a:t>
            </a:r>
            <a:endParaRPr/>
          </a:p>
          <a:p>
            <a:pPr indent="0" lvl="0" marL="0" rtl="0" algn="l">
              <a:spcBef>
                <a:spcPts val="0"/>
              </a:spcBef>
              <a:spcAft>
                <a:spcPts val="0"/>
              </a:spcAft>
              <a:buNone/>
            </a:pPr>
            <a:r>
              <a:rPr lang="en"/>
              <a:t>Methodology</a:t>
            </a:r>
            <a:endParaRPr/>
          </a:p>
        </p:txBody>
      </p:sp>
      <p:sp>
        <p:nvSpPr>
          <p:cNvPr id="181" name="Google Shape;181;p35"/>
          <p:cNvSpPr txBox="1"/>
          <p:nvPr>
            <p:ph idx="1" type="subTitle"/>
          </p:nvPr>
        </p:nvSpPr>
        <p:spPr>
          <a:xfrm>
            <a:off x="457200" y="3594350"/>
            <a:ext cx="4371900" cy="89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 software development approach that uses iterative cycles to focus on managing risks and adapting to changes</a:t>
            </a:r>
            <a:endParaRPr b="1"/>
          </a:p>
        </p:txBody>
      </p:sp>
      <p:pic>
        <p:nvPicPr>
          <p:cNvPr id="182" name="Google Shape;182;p35"/>
          <p:cNvPicPr preferRelativeResize="0"/>
          <p:nvPr/>
        </p:nvPicPr>
        <p:blipFill>
          <a:blip r:embed="rId3">
            <a:alphaModFix/>
          </a:blip>
          <a:stretch>
            <a:fillRect/>
          </a:stretch>
        </p:blipFill>
        <p:spPr>
          <a:xfrm>
            <a:off x="4633100" y="302075"/>
            <a:ext cx="4371900" cy="37653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6"/>
          <p:cNvSpPr txBox="1"/>
          <p:nvPr>
            <p:ph type="title"/>
          </p:nvPr>
        </p:nvSpPr>
        <p:spPr>
          <a:xfrm>
            <a:off x="311700" y="251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Boehm’s Spiral Methodology?</a:t>
            </a:r>
            <a:endParaRPr/>
          </a:p>
        </p:txBody>
      </p:sp>
      <p:sp>
        <p:nvSpPr>
          <p:cNvPr id="188" name="Google Shape;188;p36"/>
          <p:cNvSpPr txBox="1"/>
          <p:nvPr>
            <p:ph idx="1" type="body"/>
          </p:nvPr>
        </p:nvSpPr>
        <p:spPr>
          <a:xfrm>
            <a:off x="4080200" y="940625"/>
            <a:ext cx="4935300" cy="3820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700">
                <a:solidFill>
                  <a:schemeClr val="dk1"/>
                </a:solidFill>
                <a:latin typeface="Fira Sans Extra Condensed"/>
                <a:ea typeface="Fira Sans Extra Condensed"/>
                <a:cs typeface="Fira Sans Extra Condensed"/>
                <a:sym typeface="Fira Sans Extra Condensed"/>
              </a:rPr>
              <a:t>Boehm's Spiral Methodology, also known as the Spiral Model, is a software development process model that combines elements of both </a:t>
            </a:r>
            <a:r>
              <a:rPr b="1" lang="en" sz="1700">
                <a:solidFill>
                  <a:schemeClr val="dk1"/>
                </a:solidFill>
                <a:latin typeface="Fira Sans Extra Condensed"/>
                <a:ea typeface="Fira Sans Extra Condensed"/>
                <a:cs typeface="Fira Sans Extra Condensed"/>
                <a:sym typeface="Fira Sans Extra Condensed"/>
              </a:rPr>
              <a:t>waterfall</a:t>
            </a:r>
            <a:r>
              <a:rPr lang="en" sz="1700">
                <a:solidFill>
                  <a:schemeClr val="dk1"/>
                </a:solidFill>
                <a:latin typeface="Fira Sans Extra Condensed"/>
                <a:ea typeface="Fira Sans Extra Condensed"/>
                <a:cs typeface="Fira Sans Extra Condensed"/>
                <a:sym typeface="Fira Sans Extra Condensed"/>
              </a:rPr>
              <a:t> and </a:t>
            </a:r>
            <a:r>
              <a:rPr b="1" lang="en" sz="1700">
                <a:solidFill>
                  <a:schemeClr val="dk1"/>
                </a:solidFill>
                <a:latin typeface="Fira Sans Extra Condensed"/>
                <a:ea typeface="Fira Sans Extra Condensed"/>
                <a:cs typeface="Fira Sans Extra Condensed"/>
                <a:sym typeface="Fira Sans Extra Condensed"/>
              </a:rPr>
              <a:t>incremental</a:t>
            </a:r>
            <a:r>
              <a:rPr lang="en" sz="1700">
                <a:solidFill>
                  <a:schemeClr val="dk1"/>
                </a:solidFill>
                <a:latin typeface="Fira Sans Extra Condensed"/>
                <a:ea typeface="Fira Sans Extra Condensed"/>
                <a:cs typeface="Fira Sans Extra Condensed"/>
                <a:sym typeface="Fira Sans Extra Condensed"/>
              </a:rPr>
              <a:t> development methodologies. It is characterized by a series of iterative cycles, with each cycle representing a phase of the software development process. These phases typically include requirements </a:t>
            </a:r>
            <a:r>
              <a:rPr b="1" lang="en" sz="1700">
                <a:solidFill>
                  <a:schemeClr val="dk1"/>
                </a:solidFill>
                <a:latin typeface="Fira Sans Extra Condensed"/>
                <a:ea typeface="Fira Sans Extra Condensed"/>
                <a:cs typeface="Fira Sans Extra Condensed"/>
                <a:sym typeface="Fira Sans Extra Condensed"/>
              </a:rPr>
              <a:t>gathering, design, development, testing, and deployment.</a:t>
            </a:r>
            <a:r>
              <a:rPr lang="en" sz="1700">
                <a:solidFill>
                  <a:schemeClr val="dk1"/>
                </a:solidFill>
                <a:latin typeface="Fira Sans Extra Condensed"/>
                <a:ea typeface="Fira Sans Extra Condensed"/>
                <a:cs typeface="Fira Sans Extra Condensed"/>
                <a:sym typeface="Fira Sans Extra Condensed"/>
              </a:rPr>
              <a:t> However, unlike the traditional waterfall model, the Spiral Model acknowledges the iterative nature of software development and allows for feedback and changes at each phase.</a:t>
            </a:r>
            <a:endParaRPr sz="1700">
              <a:solidFill>
                <a:schemeClr val="dk1"/>
              </a:solidFill>
              <a:latin typeface="Fira Sans Extra Condensed"/>
              <a:ea typeface="Fira Sans Extra Condensed"/>
              <a:cs typeface="Fira Sans Extra Condensed"/>
              <a:sym typeface="Fira Sans Extra Condensed"/>
            </a:endParaRPr>
          </a:p>
        </p:txBody>
      </p:sp>
      <p:pic>
        <p:nvPicPr>
          <p:cNvPr id="189" name="Google Shape;189;p36"/>
          <p:cNvPicPr preferRelativeResize="0"/>
          <p:nvPr/>
        </p:nvPicPr>
        <p:blipFill>
          <a:blip r:embed="rId3">
            <a:alphaModFix/>
          </a:blip>
          <a:stretch>
            <a:fillRect/>
          </a:stretch>
        </p:blipFill>
        <p:spPr>
          <a:xfrm>
            <a:off x="110325" y="1147400"/>
            <a:ext cx="3969874" cy="34190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Boehm’s Spiral Methodology - How it works</a:t>
            </a:r>
            <a:endParaRPr/>
          </a:p>
        </p:txBody>
      </p:sp>
      <p:sp>
        <p:nvSpPr>
          <p:cNvPr id="195" name="Google Shape;195;p37"/>
          <p:cNvSpPr txBox="1"/>
          <p:nvPr>
            <p:ph idx="1" type="body"/>
          </p:nvPr>
        </p:nvSpPr>
        <p:spPr>
          <a:xfrm>
            <a:off x="4572000" y="1152475"/>
            <a:ext cx="4260300" cy="3709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AutoNum type="arabicPeriod"/>
            </a:pPr>
            <a:r>
              <a:rPr b="1" lang="en" sz="1300">
                <a:solidFill>
                  <a:schemeClr val="dk1"/>
                </a:solidFill>
                <a:latin typeface="Fira Sans Extra Condensed"/>
                <a:ea typeface="Fira Sans Extra Condensed"/>
                <a:cs typeface="Fira Sans Extra Condensed"/>
                <a:sym typeface="Fira Sans Extra Condensed"/>
              </a:rPr>
              <a:t>Determine Objectives</a:t>
            </a:r>
            <a:br>
              <a:rPr b="1" lang="en" sz="1300">
                <a:solidFill>
                  <a:schemeClr val="dk1"/>
                </a:solidFill>
                <a:latin typeface="Fira Sans Extra Condensed"/>
                <a:ea typeface="Fira Sans Extra Condensed"/>
                <a:cs typeface="Fira Sans Extra Condensed"/>
                <a:sym typeface="Fira Sans Extra Condensed"/>
              </a:rPr>
            </a:br>
            <a:r>
              <a:rPr lang="en" sz="1300">
                <a:solidFill>
                  <a:schemeClr val="dk1"/>
                </a:solidFill>
                <a:latin typeface="Fira Sans Extra Condensed"/>
                <a:ea typeface="Fira Sans Extra Condensed"/>
                <a:cs typeface="Fira Sans Extra Condensed"/>
                <a:sym typeface="Fira Sans Extra Condensed"/>
              </a:rPr>
              <a:t>The development team defines the specific objectives and requirements for the iteration.</a:t>
            </a:r>
            <a:endParaRPr sz="1300">
              <a:solidFill>
                <a:schemeClr val="dk1"/>
              </a:solidFill>
              <a:latin typeface="Fira Sans Extra Condensed"/>
              <a:ea typeface="Fira Sans Extra Condensed"/>
              <a:cs typeface="Fira Sans Extra Condensed"/>
              <a:sym typeface="Fira Sans Extra Condensed"/>
            </a:endParaRPr>
          </a:p>
          <a:p>
            <a:pPr indent="-311150" lvl="0" marL="457200" rtl="0" algn="l">
              <a:spcBef>
                <a:spcPts val="0"/>
              </a:spcBef>
              <a:spcAft>
                <a:spcPts val="0"/>
              </a:spcAft>
              <a:buClr>
                <a:schemeClr val="dk1"/>
              </a:buClr>
              <a:buSzPts val="1300"/>
              <a:buAutoNum type="arabicPeriod"/>
            </a:pPr>
            <a:r>
              <a:rPr b="1" lang="en" sz="1300">
                <a:solidFill>
                  <a:schemeClr val="dk1"/>
                </a:solidFill>
                <a:latin typeface="Fira Sans Extra Condensed"/>
                <a:ea typeface="Fira Sans Extra Condensed"/>
                <a:cs typeface="Fira Sans Extra Condensed"/>
                <a:sym typeface="Fira Sans Extra Condensed"/>
              </a:rPr>
              <a:t>Identify and resolve risks</a:t>
            </a:r>
            <a:br>
              <a:rPr b="1" lang="en" sz="1300">
                <a:solidFill>
                  <a:schemeClr val="dk1"/>
                </a:solidFill>
                <a:latin typeface="Fira Sans Extra Condensed"/>
                <a:ea typeface="Fira Sans Extra Condensed"/>
                <a:cs typeface="Fira Sans Extra Condensed"/>
                <a:sym typeface="Fira Sans Extra Condensed"/>
              </a:rPr>
            </a:br>
            <a:r>
              <a:rPr lang="en" sz="1300">
                <a:solidFill>
                  <a:schemeClr val="dk1"/>
                </a:solidFill>
                <a:latin typeface="Fira Sans Extra Condensed"/>
                <a:ea typeface="Fira Sans Extra Condensed"/>
                <a:cs typeface="Fira Sans Extra Condensed"/>
                <a:sym typeface="Fira Sans Extra Condensed"/>
              </a:rPr>
              <a:t>Potential risks and uncertainties are identified and analyzed. This step involves evaluating technical, schedule, and cost risks associated with the project.</a:t>
            </a:r>
            <a:endParaRPr sz="1300">
              <a:solidFill>
                <a:schemeClr val="dk1"/>
              </a:solidFill>
              <a:latin typeface="Fira Sans Extra Condensed"/>
              <a:ea typeface="Fira Sans Extra Condensed"/>
              <a:cs typeface="Fira Sans Extra Condensed"/>
              <a:sym typeface="Fira Sans Extra Condensed"/>
            </a:endParaRPr>
          </a:p>
          <a:p>
            <a:pPr indent="-311150" lvl="0" marL="457200" rtl="0" algn="l">
              <a:spcBef>
                <a:spcPts val="0"/>
              </a:spcBef>
              <a:spcAft>
                <a:spcPts val="0"/>
              </a:spcAft>
              <a:buClr>
                <a:schemeClr val="dk1"/>
              </a:buClr>
              <a:buSzPts val="1300"/>
              <a:buAutoNum type="arabicPeriod"/>
            </a:pPr>
            <a:r>
              <a:rPr b="1" lang="en" sz="1300">
                <a:solidFill>
                  <a:schemeClr val="dk1"/>
                </a:solidFill>
                <a:latin typeface="Fira Sans Extra Condensed"/>
                <a:ea typeface="Fira Sans Extra Condensed"/>
                <a:cs typeface="Fira Sans Extra Condensed"/>
                <a:sym typeface="Fira Sans Extra Condensed"/>
              </a:rPr>
              <a:t>Development and Tests</a:t>
            </a:r>
            <a:br>
              <a:rPr b="1" lang="en" sz="1300">
                <a:solidFill>
                  <a:schemeClr val="dk1"/>
                </a:solidFill>
                <a:latin typeface="Fira Sans Extra Condensed"/>
                <a:ea typeface="Fira Sans Extra Condensed"/>
                <a:cs typeface="Fira Sans Extra Condensed"/>
                <a:sym typeface="Fira Sans Extra Condensed"/>
              </a:rPr>
            </a:br>
            <a:r>
              <a:rPr lang="en" sz="1300">
                <a:solidFill>
                  <a:schemeClr val="dk1"/>
                </a:solidFill>
                <a:latin typeface="Fira Sans Extra Condensed"/>
                <a:ea typeface="Fira Sans Extra Condensed"/>
                <a:cs typeface="Fira Sans Extra Condensed"/>
                <a:sym typeface="Fira Sans Extra Condensed"/>
              </a:rPr>
              <a:t>The software is designed, developed, and tested according to the objectives and requirements defined in the previous steps.</a:t>
            </a:r>
            <a:endParaRPr sz="1300">
              <a:solidFill>
                <a:schemeClr val="dk1"/>
              </a:solidFill>
              <a:latin typeface="Fira Sans Extra Condensed"/>
              <a:ea typeface="Fira Sans Extra Condensed"/>
              <a:cs typeface="Fira Sans Extra Condensed"/>
              <a:sym typeface="Fira Sans Extra Condensed"/>
            </a:endParaRPr>
          </a:p>
          <a:p>
            <a:pPr indent="-311150" lvl="0" marL="457200" rtl="0" algn="l">
              <a:spcBef>
                <a:spcPts val="0"/>
              </a:spcBef>
              <a:spcAft>
                <a:spcPts val="0"/>
              </a:spcAft>
              <a:buClr>
                <a:schemeClr val="dk1"/>
              </a:buClr>
              <a:buSzPts val="1300"/>
              <a:buAutoNum type="arabicPeriod"/>
            </a:pPr>
            <a:r>
              <a:rPr b="1" lang="en" sz="1300">
                <a:solidFill>
                  <a:schemeClr val="dk1"/>
                </a:solidFill>
                <a:latin typeface="Fira Sans Extra Condensed"/>
                <a:ea typeface="Fira Sans Extra Condensed"/>
                <a:cs typeface="Fira Sans Extra Condensed"/>
                <a:sym typeface="Fira Sans Extra Condensed"/>
              </a:rPr>
              <a:t>Determine the next cycle</a:t>
            </a:r>
            <a:br>
              <a:rPr b="1" lang="en" sz="1300">
                <a:solidFill>
                  <a:schemeClr val="dk1"/>
                </a:solidFill>
                <a:latin typeface="Fira Sans Extra Condensed"/>
                <a:ea typeface="Fira Sans Extra Condensed"/>
                <a:cs typeface="Fira Sans Extra Condensed"/>
                <a:sym typeface="Fira Sans Extra Condensed"/>
              </a:rPr>
            </a:br>
            <a:r>
              <a:rPr lang="en" sz="1300">
                <a:solidFill>
                  <a:schemeClr val="dk1"/>
                </a:solidFill>
                <a:latin typeface="Fira Sans Extra Condensed"/>
                <a:ea typeface="Fira Sans Extra Condensed"/>
                <a:cs typeface="Fira Sans Extra Condensed"/>
                <a:sym typeface="Fira Sans Extra Condensed"/>
              </a:rPr>
              <a:t>Based on the evaluation results and risk analysis, the next iteration's objectives, requirements, and plans are defined.</a:t>
            </a:r>
            <a:endParaRPr sz="1300">
              <a:solidFill>
                <a:schemeClr val="dk1"/>
              </a:solidFill>
              <a:latin typeface="Fira Sans Extra Condensed"/>
              <a:ea typeface="Fira Sans Extra Condensed"/>
              <a:cs typeface="Fira Sans Extra Condensed"/>
              <a:sym typeface="Fira Sans Extra Condensed"/>
            </a:endParaRPr>
          </a:p>
        </p:txBody>
      </p:sp>
      <p:pic>
        <p:nvPicPr>
          <p:cNvPr id="196" name="Google Shape;196;p37"/>
          <p:cNvPicPr preferRelativeResize="0"/>
          <p:nvPr/>
        </p:nvPicPr>
        <p:blipFill>
          <a:blip r:embed="rId3">
            <a:alphaModFix/>
          </a:blip>
          <a:stretch>
            <a:fillRect/>
          </a:stretch>
        </p:blipFill>
        <p:spPr>
          <a:xfrm>
            <a:off x="304800" y="1109375"/>
            <a:ext cx="4267200" cy="3556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Pros and Cons of the Spiral Model</a:t>
            </a:r>
            <a:endParaRPr sz="3300"/>
          </a:p>
        </p:txBody>
      </p:sp>
      <p:graphicFrame>
        <p:nvGraphicFramePr>
          <p:cNvPr id="202" name="Google Shape;202;p38"/>
          <p:cNvGraphicFramePr/>
          <p:nvPr/>
        </p:nvGraphicFramePr>
        <p:xfrm>
          <a:off x="632100" y="1214475"/>
          <a:ext cx="3000000" cy="3000000"/>
        </p:xfrm>
        <a:graphic>
          <a:graphicData uri="http://schemas.openxmlformats.org/drawingml/2006/table">
            <a:tbl>
              <a:tblPr>
                <a:noFill/>
                <a:tableStyleId>{D161CC42-AA6F-4DAB-B4B8-DBF0C5CE2EA0}</a:tableStyleId>
              </a:tblPr>
              <a:tblGrid>
                <a:gridCol w="3939900"/>
                <a:gridCol w="3939900"/>
              </a:tblGrid>
              <a:tr h="702850">
                <a:tc>
                  <a:txBody>
                    <a:bodyPr/>
                    <a:lstStyle/>
                    <a:p>
                      <a:pPr indent="0" lvl="0" marL="0" rtl="0" algn="ctr">
                        <a:spcBef>
                          <a:spcPts val="0"/>
                        </a:spcBef>
                        <a:spcAft>
                          <a:spcPts val="0"/>
                        </a:spcAft>
                        <a:buNone/>
                      </a:pPr>
                      <a:r>
                        <a:rPr b="1" lang="en" sz="2600">
                          <a:latin typeface="Fira Sans Extra Condensed"/>
                          <a:ea typeface="Fira Sans Extra Condensed"/>
                          <a:cs typeface="Fira Sans Extra Condensed"/>
                          <a:sym typeface="Fira Sans Extra Condensed"/>
                        </a:rPr>
                        <a:t>Pros</a:t>
                      </a:r>
                      <a:endParaRPr b="1" sz="26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ctr">
                        <a:spcBef>
                          <a:spcPts val="0"/>
                        </a:spcBef>
                        <a:spcAft>
                          <a:spcPts val="0"/>
                        </a:spcAft>
                        <a:buNone/>
                      </a:pPr>
                      <a:r>
                        <a:rPr b="1" lang="en" sz="2600">
                          <a:latin typeface="Fira Sans Extra Condensed"/>
                          <a:ea typeface="Fira Sans Extra Condensed"/>
                          <a:cs typeface="Fira Sans Extra Condensed"/>
                          <a:sym typeface="Fira Sans Extra Condensed"/>
                        </a:rPr>
                        <a:t>Cons</a:t>
                      </a:r>
                      <a:endParaRPr b="1" sz="2600">
                        <a:latin typeface="Fira Sans Extra Condensed"/>
                        <a:ea typeface="Fira Sans Extra Condensed"/>
                        <a:cs typeface="Fira Sans Extra Condensed"/>
                        <a:sym typeface="Fira Sans Extra Condensed"/>
                      </a:endParaRPr>
                    </a:p>
                  </a:txBody>
                  <a:tcPr marT="91425" marB="91425" marR="91425" marL="91425"/>
                </a:tc>
              </a:tr>
              <a:tr h="659325">
                <a:tc>
                  <a:txBody>
                    <a:bodyPr/>
                    <a:lstStyle/>
                    <a:p>
                      <a:pPr indent="0" lvl="0" marL="0" rtl="0" algn="ctr">
                        <a:spcBef>
                          <a:spcPts val="0"/>
                        </a:spcBef>
                        <a:spcAft>
                          <a:spcPts val="0"/>
                        </a:spcAft>
                        <a:buNone/>
                      </a:pPr>
                      <a:r>
                        <a:rPr lang="en" sz="1700">
                          <a:latin typeface="Fira Sans Extra Condensed"/>
                          <a:ea typeface="Fira Sans Extra Condensed"/>
                          <a:cs typeface="Fira Sans Extra Condensed"/>
                          <a:sym typeface="Fira Sans Extra Condensed"/>
                        </a:rPr>
                        <a:t>Risk Management in large amounts</a:t>
                      </a:r>
                      <a:endParaRPr sz="17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ctr">
                        <a:spcBef>
                          <a:spcPts val="0"/>
                        </a:spcBef>
                        <a:spcAft>
                          <a:spcPts val="0"/>
                        </a:spcAft>
                        <a:buNone/>
                      </a:pPr>
                      <a:r>
                        <a:rPr lang="en" sz="1700">
                          <a:latin typeface="Fira Sans Extra Condensed"/>
                          <a:ea typeface="Fira Sans Extra Condensed"/>
                          <a:cs typeface="Fira Sans Extra Condensed"/>
                          <a:sym typeface="Fira Sans Extra Condensed"/>
                        </a:rPr>
                        <a:t>A costly model</a:t>
                      </a:r>
                      <a:endParaRPr sz="1700">
                        <a:latin typeface="Fira Sans Extra Condensed"/>
                        <a:ea typeface="Fira Sans Extra Condensed"/>
                        <a:cs typeface="Fira Sans Extra Condensed"/>
                        <a:sym typeface="Fira Sans Extra Condensed"/>
                      </a:endParaRPr>
                    </a:p>
                  </a:txBody>
                  <a:tcPr marT="91425" marB="91425" marR="91425" marL="91425"/>
                </a:tc>
              </a:tr>
              <a:tr h="715675">
                <a:tc>
                  <a:txBody>
                    <a:bodyPr/>
                    <a:lstStyle/>
                    <a:p>
                      <a:pPr indent="0" lvl="0" marL="0" rtl="0" algn="ctr">
                        <a:spcBef>
                          <a:spcPts val="0"/>
                        </a:spcBef>
                        <a:spcAft>
                          <a:spcPts val="0"/>
                        </a:spcAft>
                        <a:buNone/>
                      </a:pPr>
                      <a:r>
                        <a:rPr lang="en" sz="1700">
                          <a:latin typeface="Fira Sans Extra Condensed"/>
                          <a:ea typeface="Fira Sans Extra Condensed"/>
                          <a:cs typeface="Fira Sans Extra Condensed"/>
                          <a:sym typeface="Fira Sans Extra Condensed"/>
                        </a:rPr>
                        <a:t>Useful for large and mission-critical projects</a:t>
                      </a:r>
                      <a:endParaRPr sz="17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700">
                          <a:latin typeface="Fira Sans Extra Condensed"/>
                          <a:ea typeface="Fira Sans Extra Condensed"/>
                          <a:cs typeface="Fira Sans Extra Condensed"/>
                          <a:sym typeface="Fira Sans Extra Condensed"/>
                        </a:rPr>
                        <a:t>Risk analysis needed highly particular</a:t>
                      </a:r>
                      <a:endParaRPr sz="1700">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rPr lang="en" sz="1700">
                          <a:latin typeface="Fira Sans Extra Condensed"/>
                          <a:ea typeface="Fira Sans Extra Condensed"/>
                          <a:cs typeface="Fira Sans Extra Condensed"/>
                          <a:sym typeface="Fira Sans Extra Condensed"/>
                        </a:rPr>
                        <a:t>expertise</a:t>
                      </a:r>
                      <a:endParaRPr sz="1700">
                        <a:latin typeface="Fira Sans Extra Condensed"/>
                        <a:ea typeface="Fira Sans Extra Condensed"/>
                        <a:cs typeface="Fira Sans Extra Condensed"/>
                        <a:sym typeface="Fira Sans Extra Condensed"/>
                      </a:endParaRPr>
                    </a:p>
                  </a:txBody>
                  <a:tcPr marT="91425" marB="91425" marR="91425" marL="91425"/>
                </a:tc>
              </a:tr>
              <a:tr h="672725">
                <a:tc>
                  <a:txBody>
                    <a:bodyPr/>
                    <a:lstStyle/>
                    <a:p>
                      <a:pPr indent="0" lvl="0" marL="0" rtl="0" algn="ctr">
                        <a:spcBef>
                          <a:spcPts val="0"/>
                        </a:spcBef>
                        <a:spcAft>
                          <a:spcPts val="0"/>
                        </a:spcAft>
                        <a:buNone/>
                      </a:pPr>
                      <a:r>
                        <a:rPr lang="en" sz="1700">
                          <a:latin typeface="Fira Sans Extra Condensed"/>
                          <a:ea typeface="Fira Sans Extra Condensed"/>
                          <a:cs typeface="Fira Sans Extra Condensed"/>
                          <a:sym typeface="Fira Sans Extra Condensed"/>
                        </a:rPr>
                        <a:t>Flexible</a:t>
                      </a:r>
                      <a:endParaRPr sz="17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ctr">
                        <a:spcBef>
                          <a:spcPts val="0"/>
                        </a:spcBef>
                        <a:spcAft>
                          <a:spcPts val="0"/>
                        </a:spcAft>
                        <a:buNone/>
                      </a:pPr>
                      <a:r>
                        <a:rPr lang="en" sz="1700">
                          <a:latin typeface="Fira Sans Extra Condensed"/>
                          <a:ea typeface="Fira Sans Extra Condensed"/>
                          <a:cs typeface="Fira Sans Extra Condensed"/>
                          <a:sym typeface="Fira Sans Extra Condensed"/>
                        </a:rPr>
                        <a:t>Not suitable for smaller projects</a:t>
                      </a:r>
                      <a:endParaRPr sz="1700">
                        <a:latin typeface="Fira Sans Extra Condensed"/>
                        <a:ea typeface="Fira Sans Extra Condensed"/>
                        <a:cs typeface="Fira Sans Extra Condensed"/>
                        <a:sym typeface="Fira Sans Extra Condensed"/>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When the Spiral Model is used</a:t>
            </a:r>
            <a:endParaRPr sz="3300"/>
          </a:p>
        </p:txBody>
      </p:sp>
      <p:sp>
        <p:nvSpPr>
          <p:cNvPr id="208" name="Google Shape;208;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latin typeface="Fira Sans Extra Condensed"/>
                <a:ea typeface="Fira Sans Extra Condensed"/>
                <a:cs typeface="Fira Sans Extra Condensed"/>
                <a:sym typeface="Fira Sans Extra Condensed"/>
              </a:rPr>
              <a:t>The spiral model is used during these scenarios: </a:t>
            </a:r>
            <a:endParaRPr sz="1900">
              <a:solidFill>
                <a:schemeClr val="dk1"/>
              </a:solidFill>
              <a:latin typeface="Fira Sans Extra Condensed"/>
              <a:ea typeface="Fira Sans Extra Condensed"/>
              <a:cs typeface="Fira Sans Extra Condensed"/>
              <a:sym typeface="Fira Sans Extra Condensed"/>
            </a:endParaRPr>
          </a:p>
          <a:p>
            <a:pPr indent="-349250" lvl="0" marL="457200" rtl="0" algn="l">
              <a:spcBef>
                <a:spcPts val="1200"/>
              </a:spcBef>
              <a:spcAft>
                <a:spcPts val="0"/>
              </a:spcAft>
              <a:buClr>
                <a:schemeClr val="dk1"/>
              </a:buClr>
              <a:buSzPts val="1900"/>
              <a:buFont typeface="Fira Sans Extra Condensed"/>
              <a:buChar char="●"/>
            </a:pPr>
            <a:r>
              <a:rPr lang="en" sz="1900">
                <a:solidFill>
                  <a:schemeClr val="dk1"/>
                </a:solidFill>
                <a:latin typeface="Fira Sans Extra Condensed"/>
                <a:ea typeface="Fira Sans Extra Condensed"/>
                <a:cs typeface="Fira Sans Extra Condensed"/>
                <a:sym typeface="Fira Sans Extra Condensed"/>
              </a:rPr>
              <a:t>Frequent Updates Required</a:t>
            </a:r>
            <a:endParaRPr sz="1900">
              <a:solidFill>
                <a:schemeClr val="dk1"/>
              </a:solidFill>
              <a:latin typeface="Fira Sans Extra Condensed"/>
              <a:ea typeface="Fira Sans Extra Condensed"/>
              <a:cs typeface="Fira Sans Extra Condensed"/>
              <a:sym typeface="Fira Sans Extra Condensed"/>
            </a:endParaRPr>
          </a:p>
          <a:p>
            <a:pPr indent="-349250" lvl="0" marL="457200" rtl="0" algn="l">
              <a:spcBef>
                <a:spcPts val="0"/>
              </a:spcBef>
              <a:spcAft>
                <a:spcPts val="0"/>
              </a:spcAft>
              <a:buClr>
                <a:schemeClr val="dk1"/>
              </a:buClr>
              <a:buSzPts val="1900"/>
              <a:buFont typeface="Fira Sans Extra Condensed"/>
              <a:buChar char="●"/>
            </a:pPr>
            <a:r>
              <a:rPr lang="en" sz="1900">
                <a:solidFill>
                  <a:schemeClr val="dk1"/>
                </a:solidFill>
                <a:latin typeface="Fira Sans Extra Condensed"/>
                <a:ea typeface="Fira Sans Extra Condensed"/>
                <a:cs typeface="Fira Sans Extra Condensed"/>
                <a:sym typeface="Fira Sans Extra Condensed"/>
              </a:rPr>
              <a:t>Large and Complex Projects </a:t>
            </a:r>
            <a:endParaRPr sz="1900">
              <a:solidFill>
                <a:schemeClr val="dk1"/>
              </a:solidFill>
              <a:latin typeface="Fira Sans Extra Condensed"/>
              <a:ea typeface="Fira Sans Extra Condensed"/>
              <a:cs typeface="Fira Sans Extra Condensed"/>
              <a:sym typeface="Fira Sans Extra Condensed"/>
            </a:endParaRPr>
          </a:p>
          <a:p>
            <a:pPr indent="-349250" lvl="0" marL="457200" rtl="0" algn="l">
              <a:spcBef>
                <a:spcPts val="0"/>
              </a:spcBef>
              <a:spcAft>
                <a:spcPts val="0"/>
              </a:spcAft>
              <a:buClr>
                <a:schemeClr val="dk1"/>
              </a:buClr>
              <a:buSzPts val="1900"/>
              <a:buFont typeface="Fira Sans Extra Condensed"/>
              <a:buChar char="●"/>
            </a:pPr>
            <a:r>
              <a:rPr lang="en" sz="1900">
                <a:solidFill>
                  <a:schemeClr val="dk1"/>
                </a:solidFill>
                <a:latin typeface="Fira Sans Extra Condensed"/>
                <a:ea typeface="Fira Sans Extra Condensed"/>
                <a:cs typeface="Fira Sans Extra Condensed"/>
                <a:sym typeface="Fira Sans Extra Condensed"/>
              </a:rPr>
              <a:t>When Project Requirements are complex and ambiguous</a:t>
            </a:r>
            <a:endParaRPr sz="1900">
              <a:solidFill>
                <a:schemeClr val="dk1"/>
              </a:solidFill>
              <a:latin typeface="Fira Sans Extra Condensed"/>
              <a:ea typeface="Fira Sans Extra Condensed"/>
              <a:cs typeface="Fira Sans Extra Condensed"/>
              <a:sym typeface="Fira Sans Extra Condensed"/>
            </a:endParaRPr>
          </a:p>
          <a:p>
            <a:pPr indent="-349250" lvl="0" marL="457200" rtl="0" algn="l">
              <a:spcBef>
                <a:spcPts val="0"/>
              </a:spcBef>
              <a:spcAft>
                <a:spcPts val="0"/>
              </a:spcAft>
              <a:buClr>
                <a:schemeClr val="dk1"/>
              </a:buClr>
              <a:buSzPts val="1900"/>
              <a:buFont typeface="Fira Sans Extra Condensed"/>
              <a:buChar char="●"/>
            </a:pPr>
            <a:r>
              <a:rPr lang="en" sz="1900">
                <a:solidFill>
                  <a:schemeClr val="dk1"/>
                </a:solidFill>
                <a:latin typeface="Fira Sans Extra Condensed"/>
                <a:ea typeface="Fira Sans Extra Condensed"/>
                <a:cs typeface="Fira Sans Extra Condensed"/>
                <a:sym typeface="Fira Sans Extra Condensed"/>
              </a:rPr>
              <a:t>Frequent changes and uncertain/evolving requirements</a:t>
            </a:r>
            <a:endParaRPr sz="1900">
              <a:solidFill>
                <a:schemeClr val="dk1"/>
              </a:solidFill>
              <a:latin typeface="Fira Sans Extra Condensed"/>
              <a:ea typeface="Fira Sans Extra Condensed"/>
              <a:cs typeface="Fira Sans Extra Condensed"/>
              <a:sym typeface="Fira Sans Extra Condensed"/>
            </a:endParaRPr>
          </a:p>
          <a:p>
            <a:pPr indent="-349250" lvl="0" marL="457200" rtl="0" algn="l">
              <a:spcBef>
                <a:spcPts val="0"/>
              </a:spcBef>
              <a:spcAft>
                <a:spcPts val="0"/>
              </a:spcAft>
              <a:buClr>
                <a:schemeClr val="dk1"/>
              </a:buClr>
              <a:buSzPts val="1900"/>
              <a:buFont typeface="Fira Sans Extra Condensed"/>
              <a:buChar char="●"/>
            </a:pPr>
            <a:r>
              <a:rPr lang="en" sz="1900">
                <a:solidFill>
                  <a:schemeClr val="dk1"/>
                </a:solidFill>
                <a:latin typeface="Fira Sans Extra Condensed"/>
                <a:ea typeface="Fira Sans Extra Condensed"/>
                <a:cs typeface="Fira Sans Extra Condensed"/>
                <a:sym typeface="Fira Sans Extra Condensed"/>
              </a:rPr>
              <a:t>High Budget Projects </a:t>
            </a:r>
            <a:endParaRPr sz="1900">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0"/>
          <p:cNvSpPr txBox="1"/>
          <p:nvPr>
            <p:ph type="title"/>
          </p:nvPr>
        </p:nvSpPr>
        <p:spPr>
          <a:xfrm>
            <a:off x="427550" y="2571750"/>
            <a:ext cx="822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Rational Unified Process (RUP)</a:t>
            </a:r>
            <a:endParaRPr/>
          </a:p>
        </p:txBody>
      </p:sp>
      <p:sp>
        <p:nvSpPr>
          <p:cNvPr id="214" name="Google Shape;214;p40"/>
          <p:cNvSpPr txBox="1"/>
          <p:nvPr/>
        </p:nvSpPr>
        <p:spPr>
          <a:xfrm>
            <a:off x="578100" y="3335125"/>
            <a:ext cx="3809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An approach for software engineering for delegating activities and responsibilities inside a software development organization</a:t>
            </a:r>
            <a:endParaRPr b="1" sz="1800">
              <a:latin typeface="Fira Sans Extra Condensed"/>
              <a:ea typeface="Fira Sans Extra Condensed"/>
              <a:cs typeface="Fira Sans Extra Condensed"/>
              <a:sym typeface="Fira Sans Extra Condense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1"/>
          <p:cNvSpPr txBox="1"/>
          <p:nvPr>
            <p:ph type="title"/>
          </p:nvPr>
        </p:nvSpPr>
        <p:spPr>
          <a:xfrm>
            <a:off x="457200" y="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Rational Unified Process?</a:t>
            </a:r>
            <a:endParaRPr/>
          </a:p>
        </p:txBody>
      </p:sp>
      <p:pic>
        <p:nvPicPr>
          <p:cNvPr id="220" name="Google Shape;220;p41"/>
          <p:cNvPicPr preferRelativeResize="0"/>
          <p:nvPr/>
        </p:nvPicPr>
        <p:blipFill rotWithShape="1">
          <a:blip r:embed="rId3">
            <a:alphaModFix/>
          </a:blip>
          <a:srcRect b="7961" l="0" r="0" t="0"/>
          <a:stretch/>
        </p:blipFill>
        <p:spPr>
          <a:xfrm>
            <a:off x="0" y="958100"/>
            <a:ext cx="5335925" cy="3683450"/>
          </a:xfrm>
          <a:prstGeom prst="rect">
            <a:avLst/>
          </a:prstGeom>
          <a:noFill/>
          <a:ln>
            <a:noFill/>
          </a:ln>
        </p:spPr>
      </p:pic>
      <p:sp>
        <p:nvSpPr>
          <p:cNvPr id="221" name="Google Shape;221;p41"/>
          <p:cNvSpPr txBox="1"/>
          <p:nvPr/>
        </p:nvSpPr>
        <p:spPr>
          <a:xfrm>
            <a:off x="5479400" y="958100"/>
            <a:ext cx="36648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Fira Sans Extra Condensed"/>
                <a:ea typeface="Fira Sans Extra Condensed"/>
                <a:cs typeface="Fira Sans Extra Condensed"/>
                <a:sym typeface="Fira Sans Extra Condensed"/>
              </a:rPr>
              <a:t>Rational unified process</a:t>
            </a:r>
            <a:r>
              <a:rPr lang="en" sz="1900">
                <a:latin typeface="Fira Sans Extra Condensed"/>
                <a:ea typeface="Fira Sans Extra Condensed"/>
                <a:cs typeface="Fira Sans Extra Condensed"/>
                <a:sym typeface="Fira Sans Extra Condensed"/>
              </a:rPr>
              <a:t> (RUP) is a software engineering and development process focused on using the unified modeling language (UML) to design and build software. It allows to operate business analysis, design, testing and implementation throughout the software development process and its unique stages, help to create a customized product.</a:t>
            </a:r>
            <a:endParaRPr sz="1900">
              <a:latin typeface="Fira Sans Extra Condensed"/>
              <a:ea typeface="Fira Sans Extra Condensed"/>
              <a:cs typeface="Fira Sans Extra Condensed"/>
              <a:sym typeface="Fira Sans Extra Condense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2"/>
          <p:cNvSpPr txBox="1"/>
          <p:nvPr>
            <p:ph type="title"/>
          </p:nvPr>
        </p:nvSpPr>
        <p:spPr>
          <a:xfrm>
            <a:off x="495375" y="0"/>
            <a:ext cx="8229600" cy="572700"/>
          </a:xfrm>
          <a:prstGeom prst="rect">
            <a:avLst/>
          </a:prstGeom>
          <a:solidFill>
            <a:schemeClr val="lt1"/>
          </a:solidFill>
        </p:spPr>
        <p:txBody>
          <a:bodyPr anchorCtr="0" anchor="t" bIns="91425" lIns="91425" spcFirstLastPara="1" rIns="91425" wrap="square" tIns="91425">
            <a:noAutofit/>
          </a:bodyPr>
          <a:lstStyle/>
          <a:p>
            <a:pPr indent="0" lvl="0" marL="0" rtl="0" algn="ctr">
              <a:spcBef>
                <a:spcPts val="0"/>
              </a:spcBef>
              <a:spcAft>
                <a:spcPts val="0"/>
              </a:spcAft>
              <a:buNone/>
            </a:pPr>
            <a:r>
              <a:rPr lang="en"/>
              <a:t>Phases of RUP</a:t>
            </a:r>
            <a:endParaRPr/>
          </a:p>
        </p:txBody>
      </p:sp>
      <p:pic>
        <p:nvPicPr>
          <p:cNvPr id="227" name="Google Shape;227;p42"/>
          <p:cNvPicPr preferRelativeResize="0"/>
          <p:nvPr/>
        </p:nvPicPr>
        <p:blipFill>
          <a:blip r:embed="rId3">
            <a:alphaModFix/>
          </a:blip>
          <a:stretch>
            <a:fillRect/>
          </a:stretch>
        </p:blipFill>
        <p:spPr>
          <a:xfrm>
            <a:off x="0" y="725100"/>
            <a:ext cx="4513189" cy="4266000"/>
          </a:xfrm>
          <a:prstGeom prst="rect">
            <a:avLst/>
          </a:prstGeom>
          <a:noFill/>
          <a:ln>
            <a:noFill/>
          </a:ln>
        </p:spPr>
      </p:pic>
      <p:sp>
        <p:nvSpPr>
          <p:cNvPr id="228" name="Google Shape;228;p42"/>
          <p:cNvSpPr txBox="1"/>
          <p:nvPr/>
        </p:nvSpPr>
        <p:spPr>
          <a:xfrm>
            <a:off x="4572000" y="725100"/>
            <a:ext cx="4419000" cy="3879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600">
                <a:latin typeface="Fira Sans Extra Condensed"/>
                <a:ea typeface="Fira Sans Extra Condensed"/>
                <a:cs typeface="Fira Sans Extra Condensed"/>
                <a:sym typeface="Fira Sans Extra Condensed"/>
              </a:rPr>
              <a:t>There are </a:t>
            </a:r>
            <a:r>
              <a:rPr b="1" lang="en" sz="1600">
                <a:latin typeface="Fira Sans Extra Condensed"/>
                <a:ea typeface="Fira Sans Extra Condensed"/>
                <a:cs typeface="Fira Sans Extra Condensed"/>
                <a:sym typeface="Fira Sans Extra Condensed"/>
              </a:rPr>
              <a:t>five phases</a:t>
            </a:r>
            <a:r>
              <a:rPr lang="en" sz="1600">
                <a:latin typeface="Fira Sans Extra Condensed"/>
                <a:ea typeface="Fira Sans Extra Condensed"/>
                <a:cs typeface="Fira Sans Extra Condensed"/>
                <a:sym typeface="Fira Sans Extra Condensed"/>
              </a:rPr>
              <a:t> of RUP that can help to decrease development costs, wasted resources and total project management time.They are :</a:t>
            </a:r>
            <a:endParaRPr sz="1600">
              <a:latin typeface="Fira Sans Extra Condensed"/>
              <a:ea typeface="Fira Sans Extra Condensed"/>
              <a:cs typeface="Fira Sans Extra Condensed"/>
              <a:sym typeface="Fira Sans Extra Condensed"/>
            </a:endParaRPr>
          </a:p>
          <a:p>
            <a:pPr indent="0" lvl="0" marL="0" rtl="0" algn="just">
              <a:spcBef>
                <a:spcPts val="0"/>
              </a:spcBef>
              <a:spcAft>
                <a:spcPts val="0"/>
              </a:spcAft>
              <a:buNone/>
            </a:pPr>
            <a:r>
              <a:t/>
            </a:r>
            <a:endParaRPr sz="1600">
              <a:latin typeface="Fira Sans Extra Condensed"/>
              <a:ea typeface="Fira Sans Extra Condensed"/>
              <a:cs typeface="Fira Sans Extra Condensed"/>
              <a:sym typeface="Fira Sans Extra Condensed"/>
            </a:endParaRPr>
          </a:p>
          <a:p>
            <a:pPr indent="-330200" lvl="0" marL="457200" rtl="0" algn="just">
              <a:spcBef>
                <a:spcPts val="0"/>
              </a:spcBef>
              <a:spcAft>
                <a:spcPts val="0"/>
              </a:spcAft>
              <a:buSzPts val="1600"/>
              <a:buFont typeface="Roboto"/>
              <a:buAutoNum type="arabicPeriod"/>
            </a:pPr>
            <a:r>
              <a:rPr b="1" lang="en" sz="1600">
                <a:latin typeface="Fira Sans Extra Condensed"/>
                <a:ea typeface="Fira Sans Extra Condensed"/>
                <a:cs typeface="Fira Sans Extra Condensed"/>
                <a:sym typeface="Fira Sans Extra Condensed"/>
              </a:rPr>
              <a:t>Inception</a:t>
            </a:r>
            <a:r>
              <a:rPr lang="en" sz="1600">
                <a:latin typeface="Fira Sans Extra Condensed"/>
                <a:ea typeface="Fira Sans Extra Condensed"/>
                <a:cs typeface="Fira Sans Extra Condensed"/>
                <a:sym typeface="Fira Sans Extra Condensed"/>
              </a:rPr>
              <a:t> phase:</a:t>
            </a:r>
            <a:endParaRPr sz="1600">
              <a:latin typeface="Fira Sans Extra Condensed"/>
              <a:ea typeface="Fira Sans Extra Condensed"/>
              <a:cs typeface="Fira Sans Extra Condensed"/>
              <a:sym typeface="Fira Sans Extra Condensed"/>
            </a:endParaRPr>
          </a:p>
          <a:p>
            <a:pPr indent="-330200" lvl="0" marL="457200" rtl="0" algn="just">
              <a:spcBef>
                <a:spcPts val="0"/>
              </a:spcBef>
              <a:spcAft>
                <a:spcPts val="0"/>
              </a:spcAft>
              <a:buSzPts val="1600"/>
              <a:buFont typeface="Fira Sans Extra Condensed"/>
              <a:buAutoNum type="alphaLcParenR"/>
            </a:pPr>
            <a:r>
              <a:rPr lang="en" sz="1600">
                <a:latin typeface="Fira Sans Extra Condensed"/>
                <a:ea typeface="Fira Sans Extra Condensed"/>
                <a:cs typeface="Fira Sans Extra Condensed"/>
                <a:sym typeface="Fira Sans Extra Condensed"/>
              </a:rPr>
              <a:t>Communication and planning</a:t>
            </a:r>
            <a:endParaRPr sz="1600">
              <a:latin typeface="Fira Sans Extra Condensed"/>
              <a:ea typeface="Fira Sans Extra Condensed"/>
              <a:cs typeface="Fira Sans Extra Condensed"/>
              <a:sym typeface="Fira Sans Extra Condensed"/>
            </a:endParaRPr>
          </a:p>
          <a:p>
            <a:pPr indent="-330200" lvl="0" marL="457200" rtl="0" algn="just">
              <a:spcBef>
                <a:spcPts val="0"/>
              </a:spcBef>
              <a:spcAft>
                <a:spcPts val="0"/>
              </a:spcAft>
              <a:buSzPts val="1600"/>
              <a:buFont typeface="Fira Sans Extra Condensed"/>
              <a:buAutoNum type="alphaLcParenR"/>
            </a:pPr>
            <a:r>
              <a:rPr lang="en" sz="1600">
                <a:latin typeface="Fira Sans Extra Condensed"/>
                <a:ea typeface="Fira Sans Extra Condensed"/>
                <a:cs typeface="Fira Sans Extra Condensed"/>
                <a:sym typeface="Fira Sans Extra Condensed"/>
              </a:rPr>
              <a:t>Identifies the scope of the project</a:t>
            </a:r>
            <a:endParaRPr sz="1600">
              <a:latin typeface="Fira Sans Extra Condensed"/>
              <a:ea typeface="Fira Sans Extra Condensed"/>
              <a:cs typeface="Fira Sans Extra Condensed"/>
              <a:sym typeface="Fira Sans Extra Condensed"/>
            </a:endParaRPr>
          </a:p>
          <a:p>
            <a:pPr indent="-330200" lvl="0" marL="457200" rtl="0" algn="just">
              <a:spcBef>
                <a:spcPts val="0"/>
              </a:spcBef>
              <a:spcAft>
                <a:spcPts val="0"/>
              </a:spcAft>
              <a:buSzPts val="1600"/>
              <a:buFont typeface="Fira Sans Extra Condensed"/>
              <a:buAutoNum type="alphaLcParenR"/>
            </a:pPr>
            <a:r>
              <a:rPr lang="en" sz="1600">
                <a:latin typeface="Fira Sans Extra Condensed"/>
                <a:ea typeface="Fira Sans Extra Condensed"/>
                <a:cs typeface="Fira Sans Extra Condensed"/>
                <a:sym typeface="Fira Sans Extra Condensed"/>
              </a:rPr>
              <a:t>Project plan,goal,use case model and description</a:t>
            </a:r>
            <a:endParaRPr sz="1600">
              <a:latin typeface="Fira Sans Extra Condensed"/>
              <a:ea typeface="Fira Sans Extra Condensed"/>
              <a:cs typeface="Fira Sans Extra Condensed"/>
              <a:sym typeface="Fira Sans Extra Condensed"/>
            </a:endParaRPr>
          </a:p>
          <a:p>
            <a:pPr indent="-330200" lvl="0" marL="457200" rtl="0" algn="just">
              <a:spcBef>
                <a:spcPts val="0"/>
              </a:spcBef>
              <a:spcAft>
                <a:spcPts val="0"/>
              </a:spcAft>
              <a:buSzPts val="1600"/>
              <a:buFont typeface="Fira Sans Extra Condensed"/>
              <a:buAutoNum type="alphaLcParenR"/>
            </a:pPr>
            <a:r>
              <a:rPr lang="en" sz="1600">
                <a:latin typeface="Fira Sans Extra Condensed"/>
                <a:ea typeface="Fira Sans Extra Condensed"/>
                <a:cs typeface="Fira Sans Extra Condensed"/>
                <a:sym typeface="Fira Sans Extra Condensed"/>
              </a:rPr>
              <a:t>Prototype development</a:t>
            </a:r>
            <a:endParaRPr sz="1600">
              <a:latin typeface="Fira Sans Extra Condensed"/>
              <a:ea typeface="Fira Sans Extra Condensed"/>
              <a:cs typeface="Fira Sans Extra Condensed"/>
              <a:sym typeface="Fira Sans Extra Condensed"/>
            </a:endParaRPr>
          </a:p>
          <a:p>
            <a:pPr indent="0" lvl="0" marL="0" rtl="0" algn="just">
              <a:spcBef>
                <a:spcPts val="0"/>
              </a:spcBef>
              <a:spcAft>
                <a:spcPts val="0"/>
              </a:spcAft>
              <a:buNone/>
            </a:pPr>
            <a:r>
              <a:t/>
            </a:r>
            <a:endParaRPr sz="1600">
              <a:latin typeface="Fira Sans Extra Condensed"/>
              <a:ea typeface="Fira Sans Extra Condensed"/>
              <a:cs typeface="Fira Sans Extra Condensed"/>
              <a:sym typeface="Fira Sans Extra Condensed"/>
            </a:endParaRPr>
          </a:p>
          <a:p>
            <a:pPr indent="0" lvl="0" marL="0" rtl="0" algn="just">
              <a:spcBef>
                <a:spcPts val="0"/>
              </a:spcBef>
              <a:spcAft>
                <a:spcPts val="0"/>
              </a:spcAft>
              <a:buNone/>
            </a:pPr>
            <a:r>
              <a:rPr lang="en" sz="1600">
                <a:latin typeface="Fira Sans Extra Condensed"/>
                <a:ea typeface="Fira Sans Extra Condensed"/>
                <a:cs typeface="Fira Sans Extra Condensed"/>
                <a:sym typeface="Fira Sans Extra Condensed"/>
              </a:rPr>
              <a:t> 2.	</a:t>
            </a:r>
            <a:r>
              <a:rPr b="1" lang="en" sz="1600">
                <a:latin typeface="Fira Sans Extra Condensed"/>
                <a:ea typeface="Fira Sans Extra Condensed"/>
                <a:cs typeface="Fira Sans Extra Condensed"/>
                <a:sym typeface="Fira Sans Extra Condensed"/>
              </a:rPr>
              <a:t>Elaboration</a:t>
            </a:r>
            <a:r>
              <a:rPr lang="en" sz="1600">
                <a:latin typeface="Fira Sans Extra Condensed"/>
                <a:ea typeface="Fira Sans Extra Condensed"/>
                <a:cs typeface="Fira Sans Extra Condensed"/>
                <a:sym typeface="Fira Sans Extra Condensed"/>
              </a:rPr>
              <a:t> phase:</a:t>
            </a:r>
            <a:endParaRPr sz="1600">
              <a:latin typeface="Fira Sans Extra Condensed"/>
              <a:ea typeface="Fira Sans Extra Condensed"/>
              <a:cs typeface="Fira Sans Extra Condensed"/>
              <a:sym typeface="Fira Sans Extra Condensed"/>
            </a:endParaRPr>
          </a:p>
          <a:p>
            <a:pPr indent="0" lvl="0" marL="0" rtl="0" algn="just">
              <a:spcBef>
                <a:spcPts val="0"/>
              </a:spcBef>
              <a:spcAft>
                <a:spcPts val="0"/>
              </a:spcAft>
              <a:buNone/>
            </a:pPr>
            <a:r>
              <a:rPr lang="en" sz="1600">
                <a:latin typeface="Fira Sans Extra Condensed"/>
                <a:ea typeface="Fira Sans Extra Condensed"/>
                <a:cs typeface="Fira Sans Extra Condensed"/>
                <a:sym typeface="Fira Sans Extra Condensed"/>
              </a:rPr>
              <a:t> a)	Planning and modeling</a:t>
            </a:r>
            <a:endParaRPr sz="1600">
              <a:latin typeface="Fira Sans Extra Condensed"/>
              <a:ea typeface="Fira Sans Extra Condensed"/>
              <a:cs typeface="Fira Sans Extra Condensed"/>
              <a:sym typeface="Fira Sans Extra Condensed"/>
            </a:endParaRPr>
          </a:p>
          <a:p>
            <a:pPr indent="0" lvl="0" marL="0" rtl="0" algn="just">
              <a:spcBef>
                <a:spcPts val="0"/>
              </a:spcBef>
              <a:spcAft>
                <a:spcPts val="0"/>
              </a:spcAft>
              <a:buNone/>
            </a:pPr>
            <a:r>
              <a:rPr lang="en" sz="1600">
                <a:latin typeface="Fira Sans Extra Condensed"/>
                <a:ea typeface="Fira Sans Extra Condensed"/>
                <a:cs typeface="Fira Sans Extra Condensed"/>
                <a:sym typeface="Fira Sans Extra Condensed"/>
              </a:rPr>
              <a:t> b)	Detailed evaluation and development plan</a:t>
            </a:r>
            <a:endParaRPr sz="1600">
              <a:latin typeface="Fira Sans Extra Condensed"/>
              <a:ea typeface="Fira Sans Extra Condensed"/>
              <a:cs typeface="Fira Sans Extra Condensed"/>
              <a:sym typeface="Fira Sans Extra Condensed"/>
            </a:endParaRPr>
          </a:p>
          <a:p>
            <a:pPr indent="0" lvl="0" marL="0" rtl="0" algn="just">
              <a:spcBef>
                <a:spcPts val="0"/>
              </a:spcBef>
              <a:spcAft>
                <a:spcPts val="0"/>
              </a:spcAft>
              <a:buNone/>
            </a:pPr>
            <a:r>
              <a:rPr lang="en" sz="1600">
                <a:latin typeface="Fira Sans Extra Condensed"/>
                <a:ea typeface="Fira Sans Extra Condensed"/>
                <a:cs typeface="Fira Sans Extra Condensed"/>
                <a:sym typeface="Fira Sans Extra Condensed"/>
              </a:rPr>
              <a:t>	and diminishes the risks</a:t>
            </a:r>
            <a:endParaRPr sz="1600">
              <a:latin typeface="Fira Sans Extra Condensed"/>
              <a:ea typeface="Fira Sans Extra Condensed"/>
              <a:cs typeface="Fira Sans Extra Condensed"/>
              <a:sym typeface="Fira Sans Extra Condensed"/>
            </a:endParaRPr>
          </a:p>
          <a:p>
            <a:pPr indent="0" lvl="0" marL="0" rtl="0" algn="just">
              <a:spcBef>
                <a:spcPts val="0"/>
              </a:spcBef>
              <a:spcAft>
                <a:spcPts val="0"/>
              </a:spcAft>
              <a:buNone/>
            </a:pPr>
            <a:r>
              <a:rPr lang="en" sz="1600">
                <a:latin typeface="Fira Sans Extra Condensed"/>
                <a:ea typeface="Fira Sans Extra Condensed"/>
                <a:cs typeface="Fira Sans Extra Condensed"/>
                <a:sym typeface="Fira Sans Extra Condensed"/>
              </a:rPr>
              <a:t> c)	Executable architecture baseline</a:t>
            </a:r>
            <a:endParaRPr sz="1600">
              <a:latin typeface="Fira Sans Extra Condensed"/>
              <a:ea typeface="Fira Sans Extra Condensed"/>
              <a:cs typeface="Fira Sans Extra Condensed"/>
              <a:sym typeface="Fira Sans Extra Condense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3"/>
          <p:cNvSpPr txBox="1"/>
          <p:nvPr>
            <p:ph type="title"/>
          </p:nvPr>
        </p:nvSpPr>
        <p:spPr>
          <a:xfrm>
            <a:off x="495375" y="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Phases of RUP</a:t>
            </a:r>
            <a:endParaRPr/>
          </a:p>
        </p:txBody>
      </p:sp>
      <p:pic>
        <p:nvPicPr>
          <p:cNvPr id="234" name="Google Shape;234;p43"/>
          <p:cNvPicPr preferRelativeResize="0"/>
          <p:nvPr/>
        </p:nvPicPr>
        <p:blipFill>
          <a:blip r:embed="rId3">
            <a:alphaModFix/>
          </a:blip>
          <a:stretch>
            <a:fillRect/>
          </a:stretch>
        </p:blipFill>
        <p:spPr>
          <a:xfrm>
            <a:off x="0" y="897150"/>
            <a:ext cx="4431000" cy="3811200"/>
          </a:xfrm>
          <a:prstGeom prst="rect">
            <a:avLst/>
          </a:prstGeom>
          <a:noFill/>
          <a:ln>
            <a:noFill/>
          </a:ln>
        </p:spPr>
      </p:pic>
      <p:sp>
        <p:nvSpPr>
          <p:cNvPr id="235" name="Google Shape;235;p43"/>
          <p:cNvSpPr txBox="1"/>
          <p:nvPr/>
        </p:nvSpPr>
        <p:spPr>
          <a:xfrm>
            <a:off x="4572000" y="814950"/>
            <a:ext cx="4572000" cy="412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Fira Sans Extra Condensed"/>
                <a:ea typeface="Fira Sans Extra Condensed"/>
                <a:cs typeface="Fira Sans Extra Condensed"/>
                <a:sym typeface="Fira Sans Extra Condensed"/>
              </a:rPr>
              <a:t>3.	</a:t>
            </a:r>
            <a:r>
              <a:rPr b="1" lang="en" sz="1600">
                <a:latin typeface="Fira Sans Extra Condensed"/>
                <a:ea typeface="Fira Sans Extra Condensed"/>
                <a:cs typeface="Fira Sans Extra Condensed"/>
                <a:sym typeface="Fira Sans Extra Condensed"/>
              </a:rPr>
              <a:t>Construction</a:t>
            </a:r>
            <a:r>
              <a:rPr lang="en" sz="1600">
                <a:latin typeface="Fira Sans Extra Condensed"/>
                <a:ea typeface="Fira Sans Extra Condensed"/>
                <a:cs typeface="Fira Sans Extra Condensed"/>
                <a:sym typeface="Fira Sans Extra Condensed"/>
              </a:rPr>
              <a:t> phase:</a:t>
            </a:r>
            <a:endParaRPr sz="16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lang="en" sz="1600">
                <a:latin typeface="Fira Sans Extra Condensed"/>
                <a:ea typeface="Fira Sans Extra Condensed"/>
                <a:cs typeface="Fira Sans Extra Condensed"/>
                <a:sym typeface="Fira Sans Extra Condensed"/>
              </a:rPr>
              <a:t>a)	Project development and </a:t>
            </a:r>
            <a:r>
              <a:rPr lang="en" sz="1600">
                <a:latin typeface="Fira Sans Extra Condensed"/>
                <a:ea typeface="Fira Sans Extra Condensed"/>
                <a:cs typeface="Fira Sans Extra Condensed"/>
                <a:sym typeface="Fira Sans Extra Condensed"/>
              </a:rPr>
              <a:t>completion</a:t>
            </a:r>
            <a:endParaRPr sz="16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lang="en" sz="1600">
                <a:latin typeface="Fira Sans Extra Condensed"/>
                <a:ea typeface="Fira Sans Extra Condensed"/>
                <a:cs typeface="Fira Sans Extra Condensed"/>
                <a:sym typeface="Fira Sans Extra Condensed"/>
              </a:rPr>
              <a:t>b)	System or source code create and  			complete 	testing</a:t>
            </a:r>
            <a:endParaRPr sz="16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sz="16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lang="en" sz="1600">
                <a:latin typeface="Fira Sans Extra Condensed"/>
                <a:ea typeface="Fira Sans Extra Condensed"/>
                <a:cs typeface="Fira Sans Extra Condensed"/>
                <a:sym typeface="Fira Sans Extra Condensed"/>
              </a:rPr>
              <a:t>4.	</a:t>
            </a:r>
            <a:r>
              <a:rPr b="1" lang="en" sz="1600">
                <a:latin typeface="Fira Sans Extra Condensed"/>
                <a:ea typeface="Fira Sans Extra Condensed"/>
                <a:cs typeface="Fira Sans Extra Condensed"/>
                <a:sym typeface="Fira Sans Extra Condensed"/>
              </a:rPr>
              <a:t>Transition</a:t>
            </a:r>
            <a:r>
              <a:rPr lang="en" sz="1600">
                <a:latin typeface="Fira Sans Extra Condensed"/>
                <a:ea typeface="Fira Sans Extra Condensed"/>
                <a:cs typeface="Fira Sans Extra Condensed"/>
                <a:sym typeface="Fira Sans Extra Condensed"/>
              </a:rPr>
              <a:t> phase:</a:t>
            </a:r>
            <a:endParaRPr sz="16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lang="en" sz="1600">
                <a:latin typeface="Fira Sans Extra Condensed"/>
                <a:ea typeface="Fira Sans Extra Condensed"/>
                <a:cs typeface="Fira Sans Extra Condensed"/>
                <a:sym typeface="Fira Sans Extra Condensed"/>
              </a:rPr>
              <a:t>a)	Final project released and analysis</a:t>
            </a:r>
            <a:endParaRPr sz="16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lang="en" sz="1600">
                <a:latin typeface="Fira Sans Extra Condensed"/>
                <a:ea typeface="Fira Sans Extra Condensed"/>
                <a:cs typeface="Fira Sans Extra Condensed"/>
                <a:sym typeface="Fira Sans Extra Condensed"/>
              </a:rPr>
              <a:t>b)	Beta testing</a:t>
            </a:r>
            <a:endParaRPr sz="16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lang="en" sz="1600">
                <a:latin typeface="Fira Sans Extra Condensed"/>
                <a:ea typeface="Fira Sans Extra Condensed"/>
                <a:cs typeface="Fira Sans Extra Condensed"/>
                <a:sym typeface="Fira Sans Extra Condensed"/>
              </a:rPr>
              <a:t>c)	Collection of user feedback</a:t>
            </a:r>
            <a:endParaRPr sz="16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sz="16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lang="en" sz="1600">
                <a:latin typeface="Fira Sans Extra Condensed"/>
                <a:ea typeface="Fira Sans Extra Condensed"/>
                <a:cs typeface="Fira Sans Extra Condensed"/>
                <a:sym typeface="Fira Sans Extra Condensed"/>
              </a:rPr>
              <a:t>5.	</a:t>
            </a:r>
            <a:r>
              <a:rPr b="1" lang="en" sz="1600">
                <a:latin typeface="Fira Sans Extra Condensed"/>
                <a:ea typeface="Fira Sans Extra Condensed"/>
                <a:cs typeface="Fira Sans Extra Condensed"/>
                <a:sym typeface="Fira Sans Extra Condensed"/>
              </a:rPr>
              <a:t>Production</a:t>
            </a:r>
            <a:r>
              <a:rPr lang="en" sz="1600">
                <a:latin typeface="Fira Sans Extra Condensed"/>
                <a:ea typeface="Fira Sans Extra Condensed"/>
                <a:cs typeface="Fira Sans Extra Condensed"/>
                <a:sym typeface="Fira Sans Extra Condensed"/>
              </a:rPr>
              <a:t> phase:</a:t>
            </a:r>
            <a:endParaRPr sz="16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lang="en" sz="1600">
                <a:latin typeface="Fira Sans Extra Condensed"/>
                <a:ea typeface="Fira Sans Extra Condensed"/>
                <a:cs typeface="Fira Sans Extra Condensed"/>
                <a:sym typeface="Fira Sans Extra Condensed"/>
              </a:rPr>
              <a:t>a)	Project </a:t>
            </a:r>
            <a:r>
              <a:rPr lang="en" sz="1600">
                <a:latin typeface="Fira Sans Extra Condensed"/>
                <a:ea typeface="Fira Sans Extra Condensed"/>
                <a:cs typeface="Fira Sans Extra Condensed"/>
                <a:sym typeface="Fira Sans Extra Condensed"/>
              </a:rPr>
              <a:t>maintenance</a:t>
            </a:r>
            <a:r>
              <a:rPr lang="en" sz="1600">
                <a:latin typeface="Fira Sans Extra Condensed"/>
                <a:ea typeface="Fira Sans Extra Condensed"/>
                <a:cs typeface="Fira Sans Extra Condensed"/>
                <a:sym typeface="Fira Sans Extra Condensed"/>
              </a:rPr>
              <a:t> and update 			</a:t>
            </a:r>
            <a:r>
              <a:rPr lang="en" sz="1600">
                <a:solidFill>
                  <a:schemeClr val="dk1"/>
                </a:solidFill>
                <a:latin typeface="Fira Sans Extra Condensed"/>
                <a:ea typeface="Fira Sans Extra Condensed"/>
                <a:cs typeface="Fira Sans Extra Condensed"/>
                <a:sym typeface="Fira Sans Extra Condensed"/>
              </a:rPr>
              <a:t>accordingly</a:t>
            </a:r>
            <a:endParaRPr sz="16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lang="en" sz="1600">
                <a:latin typeface="Fira Sans Extra Condensed"/>
                <a:ea typeface="Fira Sans Extra Condensed"/>
                <a:cs typeface="Fira Sans Extra Condensed"/>
                <a:sym typeface="Fira Sans Extra Condensed"/>
              </a:rPr>
              <a:t>b)	Final phase of the model</a:t>
            </a:r>
            <a:endParaRPr sz="16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lang="en" sz="1600">
                <a:latin typeface="Fira Sans Extra Condensed"/>
                <a:ea typeface="Fira Sans Extra Condensed"/>
                <a:cs typeface="Fira Sans Extra Condensed"/>
                <a:sym typeface="Fira Sans Extra Condensed"/>
              </a:rPr>
              <a:t>c)	User help and assistance platform 			</a:t>
            </a:r>
            <a:r>
              <a:rPr lang="en" sz="1600">
                <a:solidFill>
                  <a:schemeClr val="dk1"/>
                </a:solidFill>
                <a:latin typeface="Fira Sans Extra Condensed"/>
                <a:ea typeface="Fira Sans Extra Condensed"/>
                <a:cs typeface="Fira Sans Extra Condensed"/>
                <a:sym typeface="Fira Sans Extra Condensed"/>
              </a:rPr>
              <a:t>availability</a:t>
            </a:r>
            <a:endParaRPr sz="1600">
              <a:latin typeface="Fira Sans Extra Condensed"/>
              <a:ea typeface="Fira Sans Extra Condensed"/>
              <a:cs typeface="Fira Sans Extra Condensed"/>
              <a:sym typeface="Fira Sans Extra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6"/>
          <p:cNvSpPr txBox="1"/>
          <p:nvPr>
            <p:ph idx="1" type="body"/>
          </p:nvPr>
        </p:nvSpPr>
        <p:spPr>
          <a:xfrm>
            <a:off x="623400" y="19873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Fira Sans Extra Condensed"/>
              <a:buChar char="●"/>
            </a:pPr>
            <a:r>
              <a:rPr lang="en">
                <a:solidFill>
                  <a:schemeClr val="dk1"/>
                </a:solidFill>
                <a:latin typeface="Fira Sans Extra Condensed"/>
                <a:ea typeface="Fira Sans Extra Condensed"/>
                <a:cs typeface="Fira Sans Extra Condensed"/>
                <a:sym typeface="Fira Sans Extra Condensed"/>
              </a:rPr>
              <a:t>Waterfall </a:t>
            </a:r>
            <a:endParaRPr>
              <a:solidFill>
                <a:schemeClr val="dk1"/>
              </a:solidFill>
              <a:latin typeface="Fira Sans Extra Condensed"/>
              <a:ea typeface="Fira Sans Extra Condensed"/>
              <a:cs typeface="Fira Sans Extra Condensed"/>
              <a:sym typeface="Fira Sans Extra Condensed"/>
            </a:endParaRPr>
          </a:p>
          <a:p>
            <a:pPr indent="-342900" lvl="0" marL="457200" rtl="0" algn="l">
              <a:spcBef>
                <a:spcPts val="0"/>
              </a:spcBef>
              <a:spcAft>
                <a:spcPts val="0"/>
              </a:spcAft>
              <a:buClr>
                <a:schemeClr val="dk1"/>
              </a:buClr>
              <a:buSzPts val="1800"/>
              <a:buFont typeface="Fira Sans Extra Condensed"/>
              <a:buChar char="●"/>
            </a:pPr>
            <a:r>
              <a:rPr lang="en">
                <a:solidFill>
                  <a:schemeClr val="dk1"/>
                </a:solidFill>
                <a:latin typeface="Fira Sans Extra Condensed"/>
                <a:ea typeface="Fira Sans Extra Condensed"/>
                <a:cs typeface="Fira Sans Extra Condensed"/>
                <a:sym typeface="Fira Sans Extra Condensed"/>
              </a:rPr>
              <a:t>Incremental</a:t>
            </a:r>
            <a:endParaRPr>
              <a:solidFill>
                <a:schemeClr val="dk1"/>
              </a:solidFill>
              <a:latin typeface="Fira Sans Extra Condensed"/>
              <a:ea typeface="Fira Sans Extra Condensed"/>
              <a:cs typeface="Fira Sans Extra Condensed"/>
              <a:sym typeface="Fira Sans Extra Condensed"/>
            </a:endParaRPr>
          </a:p>
          <a:p>
            <a:pPr indent="-342900" lvl="0" marL="457200" rtl="0" algn="l">
              <a:spcBef>
                <a:spcPts val="0"/>
              </a:spcBef>
              <a:spcAft>
                <a:spcPts val="0"/>
              </a:spcAft>
              <a:buClr>
                <a:schemeClr val="dk1"/>
              </a:buClr>
              <a:buSzPts val="1800"/>
              <a:buFont typeface="Fira Sans Extra Condensed"/>
              <a:buChar char="●"/>
            </a:pPr>
            <a:r>
              <a:rPr lang="en">
                <a:solidFill>
                  <a:schemeClr val="dk1"/>
                </a:solidFill>
                <a:latin typeface="Fira Sans Extra Condensed"/>
                <a:ea typeface="Fira Sans Extra Condensed"/>
                <a:cs typeface="Fira Sans Extra Condensed"/>
                <a:sym typeface="Fira Sans Extra Condensed"/>
              </a:rPr>
              <a:t>Spiral</a:t>
            </a:r>
            <a:endParaRPr>
              <a:solidFill>
                <a:schemeClr val="dk1"/>
              </a:solidFill>
              <a:latin typeface="Fira Sans Extra Condensed"/>
              <a:ea typeface="Fira Sans Extra Condensed"/>
              <a:cs typeface="Fira Sans Extra Condensed"/>
              <a:sym typeface="Fira Sans Extra Condensed"/>
            </a:endParaRPr>
          </a:p>
          <a:p>
            <a:pPr indent="-342900" lvl="0" marL="457200" rtl="0" algn="l">
              <a:spcBef>
                <a:spcPts val="0"/>
              </a:spcBef>
              <a:spcAft>
                <a:spcPts val="0"/>
              </a:spcAft>
              <a:buClr>
                <a:schemeClr val="dk1"/>
              </a:buClr>
              <a:buSzPts val="1800"/>
              <a:buFont typeface="Fira Sans Extra Condensed"/>
              <a:buChar char="●"/>
            </a:pPr>
            <a:r>
              <a:rPr lang="en">
                <a:solidFill>
                  <a:schemeClr val="dk1"/>
                </a:solidFill>
                <a:latin typeface="Fira Sans Extra Condensed"/>
                <a:ea typeface="Fira Sans Extra Condensed"/>
                <a:cs typeface="Fira Sans Extra Condensed"/>
                <a:sym typeface="Fira Sans Extra Condensed"/>
              </a:rPr>
              <a:t>RUP (Rational Unified Process)</a:t>
            </a:r>
            <a:endParaRPr>
              <a:solidFill>
                <a:schemeClr val="dk1"/>
              </a:solidFill>
              <a:latin typeface="Fira Sans Extra Condensed"/>
              <a:ea typeface="Fira Sans Extra Condensed"/>
              <a:cs typeface="Fira Sans Extra Condensed"/>
              <a:sym typeface="Fira Sans Extra Condensed"/>
            </a:endParaRPr>
          </a:p>
          <a:p>
            <a:pPr indent="-342900" lvl="0" marL="457200" rtl="0" algn="l">
              <a:spcBef>
                <a:spcPts val="0"/>
              </a:spcBef>
              <a:spcAft>
                <a:spcPts val="0"/>
              </a:spcAft>
              <a:buClr>
                <a:schemeClr val="dk1"/>
              </a:buClr>
              <a:buSzPts val="1800"/>
              <a:buFont typeface="Fira Sans Extra Condensed"/>
              <a:buChar char="●"/>
            </a:pPr>
            <a:r>
              <a:rPr lang="en">
                <a:solidFill>
                  <a:schemeClr val="dk1"/>
                </a:solidFill>
                <a:latin typeface="Fira Sans Extra Condensed"/>
                <a:ea typeface="Fira Sans Extra Condensed"/>
                <a:cs typeface="Fira Sans Extra Condensed"/>
                <a:sym typeface="Fira Sans Extra Condensed"/>
              </a:rPr>
              <a:t>Scrum</a:t>
            </a:r>
            <a:endParaRPr>
              <a:solidFill>
                <a:schemeClr val="dk1"/>
              </a:solidFill>
              <a:latin typeface="Fira Sans Extra Condensed"/>
              <a:ea typeface="Fira Sans Extra Condensed"/>
              <a:cs typeface="Fira Sans Extra Condensed"/>
              <a:sym typeface="Fira Sans Extra Condensed"/>
            </a:endParaRPr>
          </a:p>
          <a:p>
            <a:pPr indent="-342900" lvl="0" marL="457200" rtl="0" algn="l">
              <a:spcBef>
                <a:spcPts val="0"/>
              </a:spcBef>
              <a:spcAft>
                <a:spcPts val="0"/>
              </a:spcAft>
              <a:buClr>
                <a:schemeClr val="dk1"/>
              </a:buClr>
              <a:buSzPts val="1800"/>
              <a:buFont typeface="Fira Sans Extra Condensed"/>
              <a:buChar char="●"/>
            </a:pPr>
            <a:r>
              <a:rPr lang="en">
                <a:solidFill>
                  <a:schemeClr val="dk1"/>
                </a:solidFill>
                <a:latin typeface="Fira Sans Extra Condensed"/>
                <a:ea typeface="Fira Sans Extra Condensed"/>
                <a:cs typeface="Fira Sans Extra Condensed"/>
                <a:sym typeface="Fira Sans Extra Condensed"/>
              </a:rPr>
              <a:t>Extreme Programming</a:t>
            </a:r>
            <a:endParaRPr>
              <a:solidFill>
                <a:schemeClr val="dk1"/>
              </a:solidFill>
              <a:latin typeface="Fira Sans Extra Condensed"/>
              <a:ea typeface="Fira Sans Extra Condensed"/>
              <a:cs typeface="Fira Sans Extra Condensed"/>
              <a:sym typeface="Fira Sans Extra Condensed"/>
            </a:endParaRPr>
          </a:p>
        </p:txBody>
      </p:sp>
      <p:sp>
        <p:nvSpPr>
          <p:cNvPr id="116" name="Google Shape;116;p26"/>
          <p:cNvSpPr/>
          <p:nvPr/>
        </p:nvSpPr>
        <p:spPr>
          <a:xfrm>
            <a:off x="442475" y="270825"/>
            <a:ext cx="7955100" cy="1084500"/>
          </a:xfrm>
          <a:prstGeom prst="rightArrow">
            <a:avLst>
              <a:gd fmla="val 64812" name="adj1"/>
              <a:gd fmla="val 50000" name="adj2"/>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6"/>
          <p:cNvSpPr txBox="1"/>
          <p:nvPr/>
        </p:nvSpPr>
        <p:spPr>
          <a:xfrm>
            <a:off x="787950" y="432300"/>
            <a:ext cx="5527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Fira Sans Extra Condensed"/>
                <a:ea typeface="Fira Sans Extra Condensed"/>
                <a:cs typeface="Fira Sans Extra Condensed"/>
                <a:sym typeface="Fira Sans Extra Condensed"/>
              </a:rPr>
              <a:t>Content</a:t>
            </a:r>
            <a:endParaRPr b="1" sz="3000">
              <a:solidFill>
                <a:schemeClr val="lt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4"/>
          <p:cNvSpPr txBox="1"/>
          <p:nvPr>
            <p:ph type="title"/>
          </p:nvPr>
        </p:nvSpPr>
        <p:spPr>
          <a:xfrm>
            <a:off x="457200" y="0"/>
            <a:ext cx="8229600" cy="71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Pros and cons of RUP</a:t>
            </a:r>
            <a:endParaRPr/>
          </a:p>
        </p:txBody>
      </p:sp>
      <p:graphicFrame>
        <p:nvGraphicFramePr>
          <p:cNvPr id="241" name="Google Shape;241;p44"/>
          <p:cNvGraphicFramePr/>
          <p:nvPr/>
        </p:nvGraphicFramePr>
        <p:xfrm>
          <a:off x="0" y="715850"/>
          <a:ext cx="3000000" cy="3000000"/>
        </p:xfrm>
        <a:graphic>
          <a:graphicData uri="http://schemas.openxmlformats.org/drawingml/2006/table">
            <a:tbl>
              <a:tblPr>
                <a:noFill/>
                <a:tableStyleId>{D161CC42-AA6F-4DAB-B4B8-DBF0C5CE2EA0}</a:tableStyleId>
              </a:tblPr>
              <a:tblGrid>
                <a:gridCol w="4572000"/>
                <a:gridCol w="4572000"/>
              </a:tblGrid>
              <a:tr h="1090900">
                <a:tc>
                  <a:txBody>
                    <a:bodyPr/>
                    <a:lstStyle/>
                    <a:p>
                      <a:pPr indent="0" lvl="0" marL="0" rtl="0" algn="ctr">
                        <a:spcBef>
                          <a:spcPts val="0"/>
                        </a:spcBef>
                        <a:spcAft>
                          <a:spcPts val="0"/>
                        </a:spcAft>
                        <a:buNone/>
                      </a:pPr>
                      <a:r>
                        <a:rPr b="1" lang="en" sz="3000">
                          <a:latin typeface="Fira Sans Extra Condensed"/>
                          <a:ea typeface="Fira Sans Extra Condensed"/>
                          <a:cs typeface="Fira Sans Extra Condensed"/>
                          <a:sym typeface="Fira Sans Extra Condensed"/>
                        </a:rPr>
                        <a:t>Pros</a:t>
                      </a:r>
                      <a:endParaRPr b="1" sz="30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ctr">
                        <a:spcBef>
                          <a:spcPts val="0"/>
                        </a:spcBef>
                        <a:spcAft>
                          <a:spcPts val="0"/>
                        </a:spcAft>
                        <a:buNone/>
                      </a:pPr>
                      <a:r>
                        <a:rPr b="1" lang="en" sz="3000">
                          <a:latin typeface="Fira Sans Extra Condensed"/>
                          <a:ea typeface="Fira Sans Extra Condensed"/>
                          <a:cs typeface="Fira Sans Extra Condensed"/>
                          <a:sym typeface="Fira Sans Extra Condensed"/>
                        </a:rPr>
                        <a:t>Cons</a:t>
                      </a:r>
                      <a:endParaRPr b="1" sz="3000">
                        <a:latin typeface="Fira Sans Extra Condensed"/>
                        <a:ea typeface="Fira Sans Extra Condensed"/>
                        <a:cs typeface="Fira Sans Extra Condensed"/>
                        <a:sym typeface="Fira Sans Extra Condensed"/>
                      </a:endParaRPr>
                    </a:p>
                  </a:txBody>
                  <a:tcPr marT="91425" marB="91425" marR="91425" marL="91425"/>
                </a:tc>
              </a:tr>
              <a:tr h="834200">
                <a:tc>
                  <a:txBody>
                    <a:bodyPr/>
                    <a:lstStyle/>
                    <a:p>
                      <a:pPr indent="0" lvl="0" marL="0" rtl="0" algn="l">
                        <a:spcBef>
                          <a:spcPts val="0"/>
                        </a:spcBef>
                        <a:spcAft>
                          <a:spcPts val="0"/>
                        </a:spcAft>
                        <a:buNone/>
                      </a:pPr>
                      <a:r>
                        <a:rPr lang="en" sz="2000">
                          <a:latin typeface="Fira Sans Extra Condensed"/>
                          <a:ea typeface="Fira Sans Extra Condensed"/>
                          <a:cs typeface="Fira Sans Extra Condensed"/>
                          <a:sym typeface="Fira Sans Extra Condensed"/>
                        </a:rPr>
                        <a:t>Provides good documentation</a:t>
                      </a:r>
                      <a:endParaRPr sz="20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l">
                        <a:spcBef>
                          <a:spcPts val="0"/>
                        </a:spcBef>
                        <a:spcAft>
                          <a:spcPts val="0"/>
                        </a:spcAft>
                        <a:buNone/>
                      </a:pPr>
                      <a:r>
                        <a:rPr lang="en" sz="2000">
                          <a:latin typeface="Fira Sans Extra Condensed"/>
                          <a:ea typeface="Fira Sans Extra Condensed"/>
                          <a:cs typeface="Fira Sans Extra Condensed"/>
                          <a:sym typeface="Fira Sans Extra Condensed"/>
                        </a:rPr>
                        <a:t>Complexity of process</a:t>
                      </a:r>
                      <a:endParaRPr sz="2000">
                        <a:latin typeface="Fira Sans Extra Condensed"/>
                        <a:ea typeface="Fira Sans Extra Condensed"/>
                        <a:cs typeface="Fira Sans Extra Condensed"/>
                        <a:sym typeface="Fira Sans Extra Condensed"/>
                      </a:endParaRPr>
                    </a:p>
                  </a:txBody>
                  <a:tcPr marT="91425" marB="91425" marR="91425" marL="91425"/>
                </a:tc>
              </a:tr>
              <a:tr h="834200">
                <a:tc>
                  <a:txBody>
                    <a:bodyPr/>
                    <a:lstStyle/>
                    <a:p>
                      <a:pPr indent="0" lvl="0" marL="0" rtl="0" algn="l">
                        <a:spcBef>
                          <a:spcPts val="0"/>
                        </a:spcBef>
                        <a:spcAft>
                          <a:spcPts val="0"/>
                        </a:spcAft>
                        <a:buNone/>
                      </a:pPr>
                      <a:r>
                        <a:rPr lang="en" sz="2000">
                          <a:latin typeface="Fira Sans Extra Condensed"/>
                          <a:ea typeface="Fira Sans Extra Condensed"/>
                          <a:cs typeface="Fira Sans Extra Condensed"/>
                          <a:sym typeface="Fira Sans Extra Condensed"/>
                        </a:rPr>
                        <a:t>Provides risk management support</a:t>
                      </a:r>
                      <a:endParaRPr sz="20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l">
                        <a:spcBef>
                          <a:spcPts val="0"/>
                        </a:spcBef>
                        <a:spcAft>
                          <a:spcPts val="0"/>
                        </a:spcAft>
                        <a:buNone/>
                      </a:pPr>
                      <a:r>
                        <a:rPr lang="en" sz="2000">
                          <a:latin typeface="Fira Sans Extra Condensed"/>
                          <a:ea typeface="Fira Sans Extra Condensed"/>
                          <a:cs typeface="Fira Sans Extra Condensed"/>
                          <a:sym typeface="Fira Sans Extra Condensed"/>
                        </a:rPr>
                        <a:t>Cost and time</a:t>
                      </a:r>
                      <a:endParaRPr sz="2000">
                        <a:latin typeface="Fira Sans Extra Condensed"/>
                        <a:ea typeface="Fira Sans Extra Condensed"/>
                        <a:cs typeface="Fira Sans Extra Condensed"/>
                        <a:sym typeface="Fira Sans Extra Condensed"/>
                      </a:endParaRPr>
                    </a:p>
                  </a:txBody>
                  <a:tcPr marT="91425" marB="91425" marR="91425" marL="91425"/>
                </a:tc>
              </a:tr>
              <a:tr h="834200">
                <a:tc>
                  <a:txBody>
                    <a:bodyPr/>
                    <a:lstStyle/>
                    <a:p>
                      <a:pPr indent="0" lvl="0" marL="0" rtl="0" algn="l">
                        <a:spcBef>
                          <a:spcPts val="0"/>
                        </a:spcBef>
                        <a:spcAft>
                          <a:spcPts val="0"/>
                        </a:spcAft>
                        <a:buNone/>
                      </a:pPr>
                      <a:r>
                        <a:rPr lang="en" sz="2000">
                          <a:latin typeface="Fira Sans Extra Condensed"/>
                          <a:ea typeface="Fira Sans Extra Condensed"/>
                          <a:cs typeface="Fira Sans Extra Condensed"/>
                          <a:sym typeface="Fira Sans Extra Condensed"/>
                        </a:rPr>
                        <a:t>Reduce total project time</a:t>
                      </a:r>
                      <a:endParaRPr sz="20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l">
                        <a:spcBef>
                          <a:spcPts val="0"/>
                        </a:spcBef>
                        <a:spcAft>
                          <a:spcPts val="0"/>
                        </a:spcAft>
                        <a:buNone/>
                      </a:pPr>
                      <a:r>
                        <a:rPr lang="en" sz="2000">
                          <a:latin typeface="Fira Sans Extra Condensed"/>
                          <a:ea typeface="Fira Sans Extra Condensed"/>
                          <a:cs typeface="Fira Sans Extra Condensed"/>
                          <a:sym typeface="Fira Sans Extra Condensed"/>
                        </a:rPr>
                        <a:t>Hard to integrate again and again</a:t>
                      </a:r>
                      <a:endParaRPr sz="2000">
                        <a:latin typeface="Fira Sans Extra Condensed"/>
                        <a:ea typeface="Fira Sans Extra Condensed"/>
                        <a:cs typeface="Fira Sans Extra Condensed"/>
                        <a:sym typeface="Fira Sans Extra Condensed"/>
                      </a:endParaRPr>
                    </a:p>
                  </a:txBody>
                  <a:tcPr marT="91425" marB="91425" marR="91425" marL="91425"/>
                </a:tc>
              </a:tr>
              <a:tr h="834200">
                <a:tc>
                  <a:txBody>
                    <a:bodyPr/>
                    <a:lstStyle/>
                    <a:p>
                      <a:pPr indent="0" lvl="0" marL="0" rtl="0" algn="l">
                        <a:spcBef>
                          <a:spcPts val="0"/>
                        </a:spcBef>
                        <a:spcAft>
                          <a:spcPts val="0"/>
                        </a:spcAft>
                        <a:buNone/>
                      </a:pPr>
                      <a:r>
                        <a:rPr lang="en" sz="2000">
                          <a:latin typeface="Fira Sans Extra Condensed"/>
                          <a:ea typeface="Fira Sans Extra Condensed"/>
                          <a:cs typeface="Fira Sans Extra Condensed"/>
                          <a:sym typeface="Fira Sans Extra Condensed"/>
                        </a:rPr>
                        <a:t>Giving regular feedback to stakeholders</a:t>
                      </a:r>
                      <a:endParaRPr sz="2000">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l">
                        <a:spcBef>
                          <a:spcPts val="0"/>
                        </a:spcBef>
                        <a:spcAft>
                          <a:spcPts val="0"/>
                        </a:spcAft>
                        <a:buNone/>
                      </a:pPr>
                      <a:r>
                        <a:rPr lang="en" sz="2000">
                          <a:latin typeface="Fira Sans Extra Condensed"/>
                          <a:ea typeface="Fira Sans Extra Condensed"/>
                          <a:cs typeface="Fira Sans Extra Condensed"/>
                          <a:sym typeface="Fira Sans Extra Condensed"/>
                        </a:rPr>
                        <a:t>Complex and not properly organized process</a:t>
                      </a:r>
                      <a:endParaRPr sz="2000">
                        <a:latin typeface="Fira Sans Extra Condensed"/>
                        <a:ea typeface="Fira Sans Extra Condensed"/>
                        <a:cs typeface="Fira Sans Extra Condensed"/>
                        <a:sym typeface="Fira Sans Extra Condensed"/>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5"/>
          <p:cNvSpPr txBox="1"/>
          <p:nvPr>
            <p:ph type="title"/>
          </p:nvPr>
        </p:nvSpPr>
        <p:spPr>
          <a:xfrm>
            <a:off x="457200" y="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Best practices for using RUP</a:t>
            </a:r>
            <a:endParaRPr/>
          </a:p>
        </p:txBody>
      </p:sp>
      <p:pic>
        <p:nvPicPr>
          <p:cNvPr id="247" name="Google Shape;247;p45"/>
          <p:cNvPicPr preferRelativeResize="0"/>
          <p:nvPr/>
        </p:nvPicPr>
        <p:blipFill rotWithShape="1">
          <a:blip r:embed="rId3">
            <a:alphaModFix/>
          </a:blip>
          <a:srcRect b="4834" l="5364" r="10953" t="0"/>
          <a:stretch/>
        </p:blipFill>
        <p:spPr>
          <a:xfrm>
            <a:off x="374075" y="725100"/>
            <a:ext cx="3454450" cy="4059600"/>
          </a:xfrm>
          <a:prstGeom prst="rect">
            <a:avLst/>
          </a:prstGeom>
          <a:noFill/>
          <a:ln>
            <a:noFill/>
          </a:ln>
        </p:spPr>
      </p:pic>
      <p:sp>
        <p:nvSpPr>
          <p:cNvPr id="248" name="Google Shape;248;p45"/>
          <p:cNvSpPr txBox="1"/>
          <p:nvPr/>
        </p:nvSpPr>
        <p:spPr>
          <a:xfrm rot="5400000">
            <a:off x="3487725" y="2864850"/>
            <a:ext cx="940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Roboto"/>
                <a:ea typeface="Roboto"/>
                <a:cs typeface="Roboto"/>
                <a:sym typeface="Roboto"/>
              </a:rPr>
              <a:t>Elaboration</a:t>
            </a:r>
            <a:endParaRPr b="1" sz="1100">
              <a:latin typeface="Roboto"/>
              <a:ea typeface="Roboto"/>
              <a:cs typeface="Roboto"/>
              <a:sym typeface="Roboto"/>
            </a:endParaRPr>
          </a:p>
        </p:txBody>
      </p:sp>
      <p:sp>
        <p:nvSpPr>
          <p:cNvPr id="249" name="Google Shape;249;p45"/>
          <p:cNvSpPr txBox="1"/>
          <p:nvPr/>
        </p:nvSpPr>
        <p:spPr>
          <a:xfrm>
            <a:off x="4467900" y="725100"/>
            <a:ext cx="4676100" cy="36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Fira Sans Extra Condensed"/>
                <a:ea typeface="Fira Sans Extra Condensed"/>
                <a:cs typeface="Fira Sans Extra Condensed"/>
                <a:sym typeface="Fira Sans Extra Condensed"/>
              </a:rPr>
              <a:t>RUP is well-suited for large-scale and complex software development projects. It places significant emphasis on requirements management and analysis. The iterative nature makes it adaptable to changing requirements.  RUP encourages collaboration among team members, stakeholders, and customers. It incorporates various quality-focused practices such as continuous verification and validation, risk management, and architectural reviews.RUP supports long-term projects where technology choices may evolve over time.</a:t>
            </a:r>
            <a:endParaRPr sz="1900">
              <a:latin typeface="Fira Sans Extra Condensed"/>
              <a:ea typeface="Fira Sans Extra Condensed"/>
              <a:cs typeface="Fira Sans Extra Condensed"/>
              <a:sym typeface="Fira Sans Extra Condense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6"/>
          <p:cNvSpPr txBox="1"/>
          <p:nvPr>
            <p:ph type="ctrTitle"/>
          </p:nvPr>
        </p:nvSpPr>
        <p:spPr>
          <a:xfrm>
            <a:off x="457200" y="985900"/>
            <a:ext cx="4371900" cy="252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51C75"/>
                </a:solidFill>
              </a:rPr>
              <a:t>Scrum</a:t>
            </a:r>
            <a:endParaRPr>
              <a:solidFill>
                <a:srgbClr val="351C75"/>
              </a:solidFill>
            </a:endParaRPr>
          </a:p>
        </p:txBody>
      </p:sp>
      <p:sp>
        <p:nvSpPr>
          <p:cNvPr id="255" name="Google Shape;255;p46"/>
          <p:cNvSpPr txBox="1"/>
          <p:nvPr>
            <p:ph idx="1" type="subTitle"/>
          </p:nvPr>
        </p:nvSpPr>
        <p:spPr>
          <a:xfrm>
            <a:off x="457200" y="3696200"/>
            <a:ext cx="4371900" cy="4614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rgbClr val="351C75"/>
              </a:buClr>
              <a:buSzPts val="2800"/>
              <a:buFont typeface="Fira Sans Extra Condensed"/>
              <a:buChar char="➢"/>
            </a:pPr>
            <a:r>
              <a:rPr b="1" lang="en">
                <a:latin typeface="Fira Sans Extra Condensed"/>
                <a:ea typeface="Fira Sans Extra Condensed"/>
                <a:cs typeface="Fira Sans Extra Condensed"/>
                <a:sym typeface="Fira Sans Extra Condensed"/>
              </a:rPr>
              <a:t>A lightweight framework for project management and software development. </a:t>
            </a:r>
            <a:endParaRPr b="1">
              <a:latin typeface="Fira Sans Extra Condensed"/>
              <a:ea typeface="Fira Sans Extra Condensed"/>
              <a:cs typeface="Fira Sans Extra Condensed"/>
              <a:sym typeface="Fira Sans Extra Condensed"/>
            </a:endParaRPr>
          </a:p>
          <a:p>
            <a:pPr indent="0" lvl="0" marL="0" rtl="0" algn="r">
              <a:spcBef>
                <a:spcPts val="0"/>
              </a:spcBef>
              <a:spcAft>
                <a:spcPts val="0"/>
              </a:spcAft>
              <a:buNone/>
            </a:pPr>
            <a:r>
              <a:t/>
            </a:r>
            <a:endParaRPr b="1">
              <a:latin typeface="Fira Sans Extra Condensed"/>
              <a:ea typeface="Fira Sans Extra Condensed"/>
              <a:cs typeface="Fira Sans Extra Condensed"/>
              <a:sym typeface="Fira Sans Extra Condensed"/>
            </a:endParaRPr>
          </a:p>
        </p:txBody>
      </p:sp>
      <p:sp>
        <p:nvSpPr>
          <p:cNvPr id="256" name="Google Shape;256;p46"/>
          <p:cNvSpPr txBox="1"/>
          <p:nvPr/>
        </p:nvSpPr>
        <p:spPr>
          <a:xfrm>
            <a:off x="4943050" y="4157600"/>
            <a:ext cx="3924900" cy="1262100"/>
          </a:xfrm>
          <a:prstGeom prst="rect">
            <a:avLst/>
          </a:prstGeom>
          <a:noFill/>
          <a:ln>
            <a:noFill/>
          </a:ln>
        </p:spPr>
        <p:txBody>
          <a:bodyPr anchorCtr="0" anchor="t" bIns="91425" lIns="91425" spcFirstLastPara="1" rIns="91425" wrap="square" tIns="91425">
            <a:spAutoFit/>
          </a:bodyPr>
          <a:lstStyle/>
          <a:p>
            <a:pPr indent="-381000" lvl="0" marL="457200" rtl="0" algn="r">
              <a:spcBef>
                <a:spcPts val="0"/>
              </a:spcBef>
              <a:spcAft>
                <a:spcPts val="0"/>
              </a:spcAft>
              <a:buClr>
                <a:srgbClr val="351C75"/>
              </a:buClr>
              <a:buSzPts val="2400"/>
              <a:buFont typeface="Fira Sans Extra Condensed"/>
              <a:buChar char="➢"/>
            </a:pPr>
            <a:r>
              <a:rPr b="1" lang="en" sz="1600">
                <a:solidFill>
                  <a:schemeClr val="dk1"/>
                </a:solidFill>
                <a:latin typeface="Fira Sans Extra Condensed"/>
                <a:ea typeface="Fira Sans Extra Condensed"/>
                <a:cs typeface="Fira Sans Extra Condensed"/>
                <a:sym typeface="Fira Sans Extra Condensed"/>
              </a:rPr>
              <a:t>An  iterative and incremental approach, where the team works in short sprints to deliver working software.</a:t>
            </a:r>
            <a:endParaRPr b="1" sz="1600">
              <a:solidFill>
                <a:schemeClr val="dk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7"/>
          <p:cNvSpPr txBox="1"/>
          <p:nvPr>
            <p:ph idx="1" type="subTitle"/>
          </p:nvPr>
        </p:nvSpPr>
        <p:spPr>
          <a:xfrm>
            <a:off x="457200" y="3696200"/>
            <a:ext cx="43719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7"/>
          <p:cNvSpPr txBox="1"/>
          <p:nvPr/>
        </p:nvSpPr>
        <p:spPr>
          <a:xfrm>
            <a:off x="457200" y="264050"/>
            <a:ext cx="8229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Fira Sans Extra Condensed SemiBold"/>
                <a:ea typeface="Fira Sans Extra Condensed SemiBold"/>
                <a:cs typeface="Fira Sans Extra Condensed SemiBold"/>
                <a:sym typeface="Fira Sans Extra Condensed SemiBold"/>
              </a:rPr>
              <a:t>Scrum’s Core Values</a:t>
            </a:r>
            <a:endParaRPr sz="30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263" name="Google Shape;263;p47"/>
          <p:cNvSpPr/>
          <p:nvPr/>
        </p:nvSpPr>
        <p:spPr>
          <a:xfrm>
            <a:off x="6756703" y="1478100"/>
            <a:ext cx="1917900" cy="1544400"/>
          </a:xfrm>
          <a:prstGeom prst="roundRect">
            <a:avLst>
              <a:gd fmla="val 10604" name="adj"/>
            </a:avLst>
          </a:prstGeom>
          <a:solidFill>
            <a:srgbClr val="D9D2E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7"/>
          <p:cNvSpPr/>
          <p:nvPr/>
        </p:nvSpPr>
        <p:spPr>
          <a:xfrm>
            <a:off x="457192" y="3173550"/>
            <a:ext cx="1917900" cy="1544400"/>
          </a:xfrm>
          <a:prstGeom prst="roundRect">
            <a:avLst>
              <a:gd fmla="val 10604" name="adj"/>
            </a:avLst>
          </a:prstGeom>
          <a:solidFill>
            <a:srgbClr val="EEEEED"/>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7"/>
          <p:cNvSpPr/>
          <p:nvPr/>
        </p:nvSpPr>
        <p:spPr>
          <a:xfrm>
            <a:off x="2554978" y="1478100"/>
            <a:ext cx="1917900" cy="1544400"/>
          </a:xfrm>
          <a:prstGeom prst="roundRect">
            <a:avLst>
              <a:gd fmla="val 10604" name="adj"/>
            </a:avLst>
          </a:prstGeom>
          <a:solidFill>
            <a:srgbClr val="D9EAD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7"/>
          <p:cNvSpPr/>
          <p:nvPr/>
        </p:nvSpPr>
        <p:spPr>
          <a:xfrm>
            <a:off x="4657234" y="3173550"/>
            <a:ext cx="1917900" cy="1544400"/>
          </a:xfrm>
          <a:prstGeom prst="roundRect">
            <a:avLst>
              <a:gd fmla="val 10604" name="adj"/>
            </a:avLst>
          </a:prstGeom>
          <a:solidFill>
            <a:srgbClr val="FFF2C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 name="Google Shape;267;p47"/>
          <p:cNvGrpSpPr/>
          <p:nvPr/>
        </p:nvGrpSpPr>
        <p:grpSpPr>
          <a:xfrm>
            <a:off x="457192" y="1478100"/>
            <a:ext cx="2338556" cy="1544400"/>
            <a:chOff x="457192" y="1478100"/>
            <a:chExt cx="2338556" cy="1544400"/>
          </a:xfrm>
        </p:grpSpPr>
        <p:sp>
          <p:nvSpPr>
            <p:cNvPr id="268" name="Google Shape;268;p47"/>
            <p:cNvSpPr/>
            <p:nvPr/>
          </p:nvSpPr>
          <p:spPr>
            <a:xfrm>
              <a:off x="457192" y="1478100"/>
              <a:ext cx="1917900" cy="1544400"/>
            </a:xfrm>
            <a:prstGeom prst="roundRect">
              <a:avLst>
                <a:gd fmla="val 10604" name="adj"/>
              </a:avLst>
            </a:prstGeom>
            <a:solidFill>
              <a:srgbClr val="69E78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7"/>
            <p:cNvSpPr/>
            <p:nvPr/>
          </p:nvSpPr>
          <p:spPr>
            <a:xfrm rot="5400000">
              <a:off x="2385948" y="2038800"/>
              <a:ext cx="396600" cy="423000"/>
            </a:xfrm>
            <a:prstGeom prst="triangle">
              <a:avLst>
                <a:gd fmla="val 50000" name="adj"/>
              </a:avLst>
            </a:prstGeom>
            <a:solidFill>
              <a:srgbClr val="69E78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7"/>
            <p:cNvSpPr/>
            <p:nvPr/>
          </p:nvSpPr>
          <p:spPr>
            <a:xfrm>
              <a:off x="919492" y="1753650"/>
              <a:ext cx="993300" cy="993300"/>
            </a:xfrm>
            <a:prstGeom prst="ellipse">
              <a:avLst/>
            </a:prstGeom>
            <a:solidFill>
              <a:srgbClr val="69E78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47"/>
          <p:cNvGrpSpPr/>
          <p:nvPr/>
        </p:nvGrpSpPr>
        <p:grpSpPr>
          <a:xfrm>
            <a:off x="1174389" y="2025694"/>
            <a:ext cx="483505" cy="449211"/>
            <a:chOff x="6524150" y="1938725"/>
            <a:chExt cx="297725" cy="276625"/>
          </a:xfrm>
        </p:grpSpPr>
        <p:sp>
          <p:nvSpPr>
            <p:cNvPr id="272" name="Google Shape;272;p47"/>
            <p:cNvSpPr/>
            <p:nvPr/>
          </p:nvSpPr>
          <p:spPr>
            <a:xfrm>
              <a:off x="6524150" y="2025375"/>
              <a:ext cx="297725" cy="189975"/>
            </a:xfrm>
            <a:custGeom>
              <a:rect b="b" l="l" r="r" t="t"/>
              <a:pathLst>
                <a:path extrusionOk="0" h="7599" w="11909">
                  <a:moveTo>
                    <a:pt x="9767" y="2079"/>
                  </a:moveTo>
                  <a:lnTo>
                    <a:pt x="9767" y="5198"/>
                  </a:lnTo>
                  <a:cubicBezTo>
                    <a:pt x="9735" y="5041"/>
                    <a:pt x="9672" y="4915"/>
                    <a:pt x="9546" y="4789"/>
                  </a:cubicBezTo>
                  <a:lnTo>
                    <a:pt x="7813" y="3056"/>
                  </a:lnTo>
                  <a:cubicBezTo>
                    <a:pt x="7624" y="2867"/>
                    <a:pt x="7341" y="2741"/>
                    <a:pt x="7057" y="2741"/>
                  </a:cubicBezTo>
                  <a:lnTo>
                    <a:pt x="6018" y="2741"/>
                  </a:lnTo>
                  <a:cubicBezTo>
                    <a:pt x="5923" y="2741"/>
                    <a:pt x="5797" y="2836"/>
                    <a:pt x="5734" y="2930"/>
                  </a:cubicBezTo>
                  <a:lnTo>
                    <a:pt x="5482" y="3403"/>
                  </a:lnTo>
                  <a:cubicBezTo>
                    <a:pt x="5293" y="3812"/>
                    <a:pt x="4883" y="4001"/>
                    <a:pt x="4505" y="4001"/>
                  </a:cubicBezTo>
                  <a:lnTo>
                    <a:pt x="5356" y="2269"/>
                  </a:lnTo>
                  <a:cubicBezTo>
                    <a:pt x="5419" y="2143"/>
                    <a:pt x="5576" y="2079"/>
                    <a:pt x="5671" y="2079"/>
                  </a:cubicBezTo>
                  <a:close/>
                  <a:moveTo>
                    <a:pt x="1418" y="2079"/>
                  </a:moveTo>
                  <a:lnTo>
                    <a:pt x="1418" y="5545"/>
                  </a:lnTo>
                  <a:lnTo>
                    <a:pt x="725" y="5545"/>
                  </a:lnTo>
                  <a:lnTo>
                    <a:pt x="725" y="2079"/>
                  </a:lnTo>
                  <a:close/>
                  <a:moveTo>
                    <a:pt x="11153" y="2079"/>
                  </a:moveTo>
                  <a:lnTo>
                    <a:pt x="11153" y="5545"/>
                  </a:lnTo>
                  <a:lnTo>
                    <a:pt x="10460" y="5545"/>
                  </a:lnTo>
                  <a:lnTo>
                    <a:pt x="10460" y="2079"/>
                  </a:lnTo>
                  <a:close/>
                  <a:moveTo>
                    <a:pt x="6931" y="630"/>
                  </a:moveTo>
                  <a:cubicBezTo>
                    <a:pt x="6774" y="1008"/>
                    <a:pt x="6427" y="1323"/>
                    <a:pt x="5955" y="1323"/>
                  </a:cubicBezTo>
                  <a:lnTo>
                    <a:pt x="5671" y="1323"/>
                  </a:lnTo>
                  <a:cubicBezTo>
                    <a:pt x="5293" y="1323"/>
                    <a:pt x="4946" y="1575"/>
                    <a:pt x="4726" y="1922"/>
                  </a:cubicBezTo>
                  <a:lnTo>
                    <a:pt x="3655" y="4064"/>
                  </a:lnTo>
                  <a:cubicBezTo>
                    <a:pt x="3623" y="4127"/>
                    <a:pt x="3623" y="4253"/>
                    <a:pt x="3655" y="4316"/>
                  </a:cubicBezTo>
                  <a:cubicBezTo>
                    <a:pt x="3718" y="4411"/>
                    <a:pt x="3781" y="4474"/>
                    <a:pt x="3875" y="4537"/>
                  </a:cubicBezTo>
                  <a:cubicBezTo>
                    <a:pt x="4088" y="4627"/>
                    <a:pt x="4310" y="4670"/>
                    <a:pt x="4532" y="4670"/>
                  </a:cubicBezTo>
                  <a:cubicBezTo>
                    <a:pt x="5165" y="4670"/>
                    <a:pt x="5785" y="4316"/>
                    <a:pt x="6112" y="3686"/>
                  </a:cubicBezTo>
                  <a:lnTo>
                    <a:pt x="6238" y="3434"/>
                  </a:lnTo>
                  <a:lnTo>
                    <a:pt x="7026" y="3434"/>
                  </a:lnTo>
                  <a:cubicBezTo>
                    <a:pt x="7089" y="3434"/>
                    <a:pt x="7215" y="3466"/>
                    <a:pt x="7246" y="3529"/>
                  </a:cubicBezTo>
                  <a:lnTo>
                    <a:pt x="8979" y="5261"/>
                  </a:lnTo>
                  <a:cubicBezTo>
                    <a:pt x="9137" y="5419"/>
                    <a:pt x="9137" y="5545"/>
                    <a:pt x="9105" y="5640"/>
                  </a:cubicBezTo>
                  <a:cubicBezTo>
                    <a:pt x="9105" y="5671"/>
                    <a:pt x="9042" y="5829"/>
                    <a:pt x="8885" y="5860"/>
                  </a:cubicBezTo>
                  <a:lnTo>
                    <a:pt x="5576" y="6805"/>
                  </a:lnTo>
                  <a:cubicBezTo>
                    <a:pt x="5543" y="6814"/>
                    <a:pt x="5507" y="6818"/>
                    <a:pt x="5470" y="6818"/>
                  </a:cubicBezTo>
                  <a:cubicBezTo>
                    <a:pt x="5371" y="6818"/>
                    <a:pt x="5268" y="6788"/>
                    <a:pt x="5198" y="6742"/>
                  </a:cubicBezTo>
                  <a:lnTo>
                    <a:pt x="4096" y="5640"/>
                  </a:lnTo>
                  <a:cubicBezTo>
                    <a:pt x="4033" y="5545"/>
                    <a:pt x="3938" y="5514"/>
                    <a:pt x="3875" y="5514"/>
                  </a:cubicBezTo>
                  <a:lnTo>
                    <a:pt x="2111" y="5514"/>
                  </a:lnTo>
                  <a:lnTo>
                    <a:pt x="2111" y="2048"/>
                  </a:lnTo>
                  <a:lnTo>
                    <a:pt x="2741" y="2048"/>
                  </a:lnTo>
                  <a:cubicBezTo>
                    <a:pt x="3119" y="2048"/>
                    <a:pt x="3466" y="1796"/>
                    <a:pt x="3686" y="1449"/>
                  </a:cubicBezTo>
                  <a:lnTo>
                    <a:pt x="4001" y="819"/>
                  </a:lnTo>
                  <a:cubicBezTo>
                    <a:pt x="4064" y="693"/>
                    <a:pt x="4190" y="630"/>
                    <a:pt x="4316" y="630"/>
                  </a:cubicBezTo>
                  <a:close/>
                  <a:moveTo>
                    <a:pt x="4316" y="0"/>
                  </a:moveTo>
                  <a:cubicBezTo>
                    <a:pt x="3907" y="0"/>
                    <a:pt x="3560" y="221"/>
                    <a:pt x="3371" y="599"/>
                  </a:cubicBezTo>
                  <a:lnTo>
                    <a:pt x="3056" y="1229"/>
                  </a:lnTo>
                  <a:cubicBezTo>
                    <a:pt x="2962" y="1323"/>
                    <a:pt x="2836" y="1418"/>
                    <a:pt x="2741" y="1418"/>
                  </a:cubicBezTo>
                  <a:lnTo>
                    <a:pt x="378" y="1418"/>
                  </a:lnTo>
                  <a:cubicBezTo>
                    <a:pt x="158" y="1418"/>
                    <a:pt x="0" y="1575"/>
                    <a:pt x="0" y="1764"/>
                  </a:cubicBezTo>
                  <a:lnTo>
                    <a:pt x="0" y="5955"/>
                  </a:lnTo>
                  <a:cubicBezTo>
                    <a:pt x="0" y="6144"/>
                    <a:pt x="158" y="6301"/>
                    <a:pt x="378" y="6301"/>
                  </a:cubicBezTo>
                  <a:lnTo>
                    <a:pt x="3718" y="6301"/>
                  </a:lnTo>
                  <a:lnTo>
                    <a:pt x="4694" y="7278"/>
                  </a:lnTo>
                  <a:cubicBezTo>
                    <a:pt x="4894" y="7477"/>
                    <a:pt x="5139" y="7598"/>
                    <a:pt x="5410" y="7598"/>
                  </a:cubicBezTo>
                  <a:cubicBezTo>
                    <a:pt x="5525" y="7598"/>
                    <a:pt x="5644" y="7577"/>
                    <a:pt x="5766" y="7530"/>
                  </a:cubicBezTo>
                  <a:lnTo>
                    <a:pt x="9074" y="6553"/>
                  </a:lnTo>
                  <a:cubicBezTo>
                    <a:pt x="9263" y="6522"/>
                    <a:pt x="9420" y="6396"/>
                    <a:pt x="9578" y="6238"/>
                  </a:cubicBezTo>
                  <a:lnTo>
                    <a:pt x="11562" y="6238"/>
                  </a:lnTo>
                  <a:cubicBezTo>
                    <a:pt x="11751" y="6238"/>
                    <a:pt x="11909" y="6081"/>
                    <a:pt x="11909" y="5892"/>
                  </a:cubicBezTo>
                  <a:lnTo>
                    <a:pt x="11909" y="1733"/>
                  </a:lnTo>
                  <a:cubicBezTo>
                    <a:pt x="11877" y="1544"/>
                    <a:pt x="11720" y="1386"/>
                    <a:pt x="11499" y="1386"/>
                  </a:cubicBezTo>
                  <a:lnTo>
                    <a:pt x="7341" y="1386"/>
                  </a:lnTo>
                  <a:cubicBezTo>
                    <a:pt x="7561" y="1103"/>
                    <a:pt x="7687" y="693"/>
                    <a:pt x="7687" y="347"/>
                  </a:cubicBezTo>
                  <a:cubicBezTo>
                    <a:pt x="7687" y="158"/>
                    <a:pt x="7530" y="0"/>
                    <a:pt x="73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7"/>
            <p:cNvSpPr/>
            <p:nvPr/>
          </p:nvSpPr>
          <p:spPr>
            <a:xfrm>
              <a:off x="6664325" y="1938725"/>
              <a:ext cx="17375" cy="43350"/>
            </a:xfrm>
            <a:custGeom>
              <a:rect b="b" l="l" r="r" t="t"/>
              <a:pathLst>
                <a:path extrusionOk="0" h="1734" w="695">
                  <a:moveTo>
                    <a:pt x="348" y="1"/>
                  </a:moveTo>
                  <a:cubicBezTo>
                    <a:pt x="159" y="1"/>
                    <a:pt x="1" y="158"/>
                    <a:pt x="1" y="347"/>
                  </a:cubicBezTo>
                  <a:lnTo>
                    <a:pt x="1" y="1355"/>
                  </a:lnTo>
                  <a:cubicBezTo>
                    <a:pt x="1" y="1576"/>
                    <a:pt x="159" y="1733"/>
                    <a:pt x="348" y="1733"/>
                  </a:cubicBezTo>
                  <a:cubicBezTo>
                    <a:pt x="537" y="1733"/>
                    <a:pt x="694" y="1576"/>
                    <a:pt x="694" y="1355"/>
                  </a:cubicBezTo>
                  <a:lnTo>
                    <a:pt x="694" y="347"/>
                  </a:lnTo>
                  <a:cubicBezTo>
                    <a:pt x="694" y="158"/>
                    <a:pt x="537" y="1"/>
                    <a:pt x="3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7"/>
            <p:cNvSpPr/>
            <p:nvPr/>
          </p:nvSpPr>
          <p:spPr>
            <a:xfrm>
              <a:off x="6594250" y="1972800"/>
              <a:ext cx="35450" cy="35275"/>
            </a:xfrm>
            <a:custGeom>
              <a:rect b="b" l="l" r="r" t="t"/>
              <a:pathLst>
                <a:path extrusionOk="0" h="1411" w="1418">
                  <a:moveTo>
                    <a:pt x="374" y="0"/>
                  </a:moveTo>
                  <a:cubicBezTo>
                    <a:pt x="291" y="0"/>
                    <a:pt x="205" y="40"/>
                    <a:pt x="126" y="118"/>
                  </a:cubicBezTo>
                  <a:cubicBezTo>
                    <a:pt x="0" y="244"/>
                    <a:pt x="0" y="496"/>
                    <a:pt x="126" y="591"/>
                  </a:cubicBezTo>
                  <a:lnTo>
                    <a:pt x="819" y="1316"/>
                  </a:lnTo>
                  <a:cubicBezTo>
                    <a:pt x="882" y="1379"/>
                    <a:pt x="969" y="1410"/>
                    <a:pt x="1055" y="1410"/>
                  </a:cubicBezTo>
                  <a:cubicBezTo>
                    <a:pt x="1142" y="1410"/>
                    <a:pt x="1229" y="1379"/>
                    <a:pt x="1292" y="1316"/>
                  </a:cubicBezTo>
                  <a:cubicBezTo>
                    <a:pt x="1418" y="1190"/>
                    <a:pt x="1418" y="969"/>
                    <a:pt x="1292" y="843"/>
                  </a:cubicBezTo>
                  <a:lnTo>
                    <a:pt x="599" y="118"/>
                  </a:lnTo>
                  <a:cubicBezTo>
                    <a:pt x="536" y="40"/>
                    <a:pt x="457" y="0"/>
                    <a:pt x="37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7"/>
            <p:cNvSpPr/>
            <p:nvPr/>
          </p:nvSpPr>
          <p:spPr>
            <a:xfrm>
              <a:off x="6715525" y="1972800"/>
              <a:ext cx="35475" cy="35275"/>
            </a:xfrm>
            <a:custGeom>
              <a:rect b="b" l="l" r="r" t="t"/>
              <a:pathLst>
                <a:path extrusionOk="0" h="1411" w="1419">
                  <a:moveTo>
                    <a:pt x="1056" y="0"/>
                  </a:moveTo>
                  <a:cubicBezTo>
                    <a:pt x="970" y="0"/>
                    <a:pt x="883" y="40"/>
                    <a:pt x="820" y="118"/>
                  </a:cubicBezTo>
                  <a:lnTo>
                    <a:pt x="127" y="843"/>
                  </a:lnTo>
                  <a:cubicBezTo>
                    <a:pt x="1" y="969"/>
                    <a:pt x="1" y="1190"/>
                    <a:pt x="127" y="1316"/>
                  </a:cubicBezTo>
                  <a:cubicBezTo>
                    <a:pt x="174" y="1379"/>
                    <a:pt x="261" y="1410"/>
                    <a:pt x="351" y="1410"/>
                  </a:cubicBezTo>
                  <a:cubicBezTo>
                    <a:pt x="442" y="1410"/>
                    <a:pt x="536" y="1379"/>
                    <a:pt x="599" y="1316"/>
                  </a:cubicBezTo>
                  <a:lnTo>
                    <a:pt x="1293" y="591"/>
                  </a:lnTo>
                  <a:cubicBezTo>
                    <a:pt x="1419" y="496"/>
                    <a:pt x="1419" y="244"/>
                    <a:pt x="1293" y="118"/>
                  </a:cubicBezTo>
                  <a:cubicBezTo>
                    <a:pt x="1230" y="40"/>
                    <a:pt x="1143" y="0"/>
                    <a:pt x="10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47"/>
          <p:cNvGrpSpPr/>
          <p:nvPr/>
        </p:nvGrpSpPr>
        <p:grpSpPr>
          <a:xfrm>
            <a:off x="2136419" y="3173550"/>
            <a:ext cx="2338694" cy="1544400"/>
            <a:chOff x="2136419" y="3173550"/>
            <a:chExt cx="2338694" cy="1544400"/>
          </a:xfrm>
        </p:grpSpPr>
        <p:sp>
          <p:nvSpPr>
            <p:cNvPr id="277" name="Google Shape;277;p47"/>
            <p:cNvSpPr/>
            <p:nvPr/>
          </p:nvSpPr>
          <p:spPr>
            <a:xfrm>
              <a:off x="2557213" y="3173550"/>
              <a:ext cx="1917900" cy="1544400"/>
            </a:xfrm>
            <a:prstGeom prst="roundRect">
              <a:avLst>
                <a:gd fmla="val 10604" name="adj"/>
              </a:avLst>
            </a:prstGeom>
            <a:solidFill>
              <a:srgbClr val="9FC5E8"/>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7"/>
            <p:cNvSpPr/>
            <p:nvPr/>
          </p:nvSpPr>
          <p:spPr>
            <a:xfrm flipH="1" rot="-5400000">
              <a:off x="2149619" y="3734250"/>
              <a:ext cx="396600" cy="423000"/>
            </a:xfrm>
            <a:prstGeom prst="triangle">
              <a:avLst>
                <a:gd fmla="val 50000" name="adj"/>
              </a:avLst>
            </a:prstGeom>
            <a:solidFill>
              <a:srgbClr val="9FC5E8"/>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7"/>
            <p:cNvSpPr/>
            <p:nvPr/>
          </p:nvSpPr>
          <p:spPr>
            <a:xfrm>
              <a:off x="3019513" y="3449100"/>
              <a:ext cx="993300" cy="993300"/>
            </a:xfrm>
            <a:prstGeom prst="ellipse">
              <a:avLst/>
            </a:prstGeom>
            <a:solidFill>
              <a:srgbClr val="9FC5E8"/>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 name="Google Shape;280;p47"/>
          <p:cNvGrpSpPr/>
          <p:nvPr/>
        </p:nvGrpSpPr>
        <p:grpSpPr>
          <a:xfrm>
            <a:off x="4657234" y="1478100"/>
            <a:ext cx="2338507" cy="1544400"/>
            <a:chOff x="4665070" y="1478100"/>
            <a:chExt cx="2338507" cy="1544400"/>
          </a:xfrm>
        </p:grpSpPr>
        <p:sp>
          <p:nvSpPr>
            <p:cNvPr id="281" name="Google Shape;281;p47"/>
            <p:cNvSpPr/>
            <p:nvPr/>
          </p:nvSpPr>
          <p:spPr>
            <a:xfrm>
              <a:off x="4665070" y="1478100"/>
              <a:ext cx="1917900" cy="1544400"/>
            </a:xfrm>
            <a:prstGeom prst="roundRect">
              <a:avLst>
                <a:gd fmla="val 10604" name="adj"/>
              </a:avLst>
            </a:prstGeom>
            <a:solidFill>
              <a:srgbClr val="B4A7D6"/>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7"/>
            <p:cNvSpPr/>
            <p:nvPr/>
          </p:nvSpPr>
          <p:spPr>
            <a:xfrm rot="5400000">
              <a:off x="6593777" y="2038800"/>
              <a:ext cx="396600" cy="423000"/>
            </a:xfrm>
            <a:prstGeom prst="triangle">
              <a:avLst>
                <a:gd fmla="val 50000" name="adj"/>
              </a:avLst>
            </a:prstGeom>
            <a:solidFill>
              <a:srgbClr val="B4A7D6"/>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7"/>
            <p:cNvSpPr/>
            <p:nvPr/>
          </p:nvSpPr>
          <p:spPr>
            <a:xfrm>
              <a:off x="5127370" y="1753650"/>
              <a:ext cx="993300" cy="993300"/>
            </a:xfrm>
            <a:prstGeom prst="ellipse">
              <a:avLst/>
            </a:prstGeom>
            <a:solidFill>
              <a:srgbClr val="B4A7D6"/>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47"/>
          <p:cNvGrpSpPr/>
          <p:nvPr/>
        </p:nvGrpSpPr>
        <p:grpSpPr>
          <a:xfrm>
            <a:off x="6334723" y="3173550"/>
            <a:ext cx="2340433" cy="1544400"/>
            <a:chOff x="6334723" y="3173550"/>
            <a:chExt cx="2340433" cy="1544400"/>
          </a:xfrm>
        </p:grpSpPr>
        <p:grpSp>
          <p:nvGrpSpPr>
            <p:cNvPr id="285" name="Google Shape;285;p47"/>
            <p:cNvGrpSpPr/>
            <p:nvPr/>
          </p:nvGrpSpPr>
          <p:grpSpPr>
            <a:xfrm>
              <a:off x="6334723" y="3173550"/>
              <a:ext cx="2340433" cy="1544400"/>
              <a:chOff x="6334723" y="3173550"/>
              <a:chExt cx="2340433" cy="1544400"/>
            </a:xfrm>
          </p:grpSpPr>
          <p:sp>
            <p:nvSpPr>
              <p:cNvPr id="286" name="Google Shape;286;p47"/>
              <p:cNvSpPr/>
              <p:nvPr/>
            </p:nvSpPr>
            <p:spPr>
              <a:xfrm>
                <a:off x="6757256" y="3173550"/>
                <a:ext cx="1917900" cy="1544400"/>
              </a:xfrm>
              <a:prstGeom prst="roundRect">
                <a:avLst>
                  <a:gd fmla="val 10604" name="adj"/>
                </a:avLst>
              </a:prstGeom>
              <a:solidFill>
                <a:srgbClr val="FFCB69"/>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7"/>
              <p:cNvSpPr/>
              <p:nvPr/>
            </p:nvSpPr>
            <p:spPr>
              <a:xfrm flipH="1" rot="-5400000">
                <a:off x="6347923" y="3734250"/>
                <a:ext cx="396600" cy="423000"/>
              </a:xfrm>
              <a:prstGeom prst="triangle">
                <a:avLst>
                  <a:gd fmla="val 50000" name="adj"/>
                </a:avLst>
              </a:prstGeom>
              <a:solidFill>
                <a:srgbClr val="FFCB69"/>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 name="Google Shape;288;p47"/>
            <p:cNvSpPr/>
            <p:nvPr/>
          </p:nvSpPr>
          <p:spPr>
            <a:xfrm>
              <a:off x="7219556" y="3449100"/>
              <a:ext cx="993300" cy="993300"/>
            </a:xfrm>
            <a:prstGeom prst="ellipse">
              <a:avLst/>
            </a:prstGeom>
            <a:solidFill>
              <a:srgbClr val="FFFFFF"/>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47"/>
          <p:cNvGrpSpPr/>
          <p:nvPr/>
        </p:nvGrpSpPr>
        <p:grpSpPr>
          <a:xfrm>
            <a:off x="7463535" y="3692443"/>
            <a:ext cx="505341" cy="506614"/>
            <a:chOff x="-63250675" y="2664125"/>
            <a:chExt cx="317425" cy="318225"/>
          </a:xfrm>
        </p:grpSpPr>
        <p:sp>
          <p:nvSpPr>
            <p:cNvPr id="290" name="Google Shape;290;p47"/>
            <p:cNvSpPr/>
            <p:nvPr/>
          </p:nvSpPr>
          <p:spPr>
            <a:xfrm>
              <a:off x="-63250675" y="2664125"/>
              <a:ext cx="317425" cy="318225"/>
            </a:xfrm>
            <a:custGeom>
              <a:rect b="b" l="l" r="r" t="t"/>
              <a:pathLst>
                <a:path extrusionOk="0" h="12729" w="12697">
                  <a:moveTo>
                    <a:pt x="6364" y="2521"/>
                  </a:moveTo>
                  <a:cubicBezTo>
                    <a:pt x="8475" y="2521"/>
                    <a:pt x="10208" y="4254"/>
                    <a:pt x="10208" y="6396"/>
                  </a:cubicBezTo>
                  <a:cubicBezTo>
                    <a:pt x="10208" y="8507"/>
                    <a:pt x="8475" y="10240"/>
                    <a:pt x="6364" y="10240"/>
                  </a:cubicBezTo>
                  <a:cubicBezTo>
                    <a:pt x="4222" y="10240"/>
                    <a:pt x="2489" y="8507"/>
                    <a:pt x="2489" y="6396"/>
                  </a:cubicBezTo>
                  <a:cubicBezTo>
                    <a:pt x="2489" y="4254"/>
                    <a:pt x="4222" y="2521"/>
                    <a:pt x="6364" y="2521"/>
                  </a:cubicBezTo>
                  <a:close/>
                  <a:moveTo>
                    <a:pt x="6364" y="1"/>
                  </a:moveTo>
                  <a:cubicBezTo>
                    <a:pt x="6112" y="1"/>
                    <a:pt x="5923" y="190"/>
                    <a:pt x="5923" y="442"/>
                  </a:cubicBezTo>
                  <a:lnTo>
                    <a:pt x="5923" y="1702"/>
                  </a:lnTo>
                  <a:cubicBezTo>
                    <a:pt x="4946" y="1765"/>
                    <a:pt x="4033" y="2174"/>
                    <a:pt x="3308" y="2773"/>
                  </a:cubicBezTo>
                  <a:lnTo>
                    <a:pt x="2426" y="1859"/>
                  </a:lnTo>
                  <a:cubicBezTo>
                    <a:pt x="2347" y="1781"/>
                    <a:pt x="2237" y="1741"/>
                    <a:pt x="2127" y="1741"/>
                  </a:cubicBezTo>
                  <a:cubicBezTo>
                    <a:pt x="2017" y="1741"/>
                    <a:pt x="1906" y="1781"/>
                    <a:pt x="1827" y="1859"/>
                  </a:cubicBezTo>
                  <a:cubicBezTo>
                    <a:pt x="1670" y="2017"/>
                    <a:pt x="1670" y="2300"/>
                    <a:pt x="1827" y="2458"/>
                  </a:cubicBezTo>
                  <a:lnTo>
                    <a:pt x="2741" y="3340"/>
                  </a:lnTo>
                  <a:cubicBezTo>
                    <a:pt x="2143" y="4065"/>
                    <a:pt x="1733" y="4978"/>
                    <a:pt x="1670" y="5955"/>
                  </a:cubicBezTo>
                  <a:lnTo>
                    <a:pt x="410" y="5955"/>
                  </a:lnTo>
                  <a:cubicBezTo>
                    <a:pt x="158" y="5955"/>
                    <a:pt x="0" y="6144"/>
                    <a:pt x="0" y="6333"/>
                  </a:cubicBezTo>
                  <a:cubicBezTo>
                    <a:pt x="0" y="6585"/>
                    <a:pt x="221" y="6774"/>
                    <a:pt x="410" y="6774"/>
                  </a:cubicBezTo>
                  <a:lnTo>
                    <a:pt x="1670" y="6774"/>
                  </a:lnTo>
                  <a:cubicBezTo>
                    <a:pt x="1733" y="7751"/>
                    <a:pt x="2143" y="8664"/>
                    <a:pt x="2741" y="9389"/>
                  </a:cubicBezTo>
                  <a:lnTo>
                    <a:pt x="1827" y="10271"/>
                  </a:lnTo>
                  <a:cubicBezTo>
                    <a:pt x="1670" y="10429"/>
                    <a:pt x="1670" y="10712"/>
                    <a:pt x="1827" y="10870"/>
                  </a:cubicBezTo>
                  <a:cubicBezTo>
                    <a:pt x="1890" y="10964"/>
                    <a:pt x="2017" y="10996"/>
                    <a:pt x="2111" y="10996"/>
                  </a:cubicBezTo>
                  <a:cubicBezTo>
                    <a:pt x="2174" y="10996"/>
                    <a:pt x="2300" y="10964"/>
                    <a:pt x="2363" y="10870"/>
                  </a:cubicBezTo>
                  <a:lnTo>
                    <a:pt x="3277" y="9956"/>
                  </a:lnTo>
                  <a:cubicBezTo>
                    <a:pt x="4001" y="10555"/>
                    <a:pt x="4883" y="10964"/>
                    <a:pt x="5892" y="11027"/>
                  </a:cubicBezTo>
                  <a:lnTo>
                    <a:pt x="5892" y="12287"/>
                  </a:lnTo>
                  <a:cubicBezTo>
                    <a:pt x="5892" y="12508"/>
                    <a:pt x="6081" y="12729"/>
                    <a:pt x="6301" y="12729"/>
                  </a:cubicBezTo>
                  <a:cubicBezTo>
                    <a:pt x="6553" y="12729"/>
                    <a:pt x="6711" y="12508"/>
                    <a:pt x="6711" y="12287"/>
                  </a:cubicBezTo>
                  <a:lnTo>
                    <a:pt x="6711" y="11027"/>
                  </a:lnTo>
                  <a:cubicBezTo>
                    <a:pt x="7687" y="10964"/>
                    <a:pt x="8601" y="10555"/>
                    <a:pt x="9294" y="9956"/>
                  </a:cubicBezTo>
                  <a:lnTo>
                    <a:pt x="10208" y="10870"/>
                  </a:lnTo>
                  <a:cubicBezTo>
                    <a:pt x="10302" y="10964"/>
                    <a:pt x="10397" y="10996"/>
                    <a:pt x="10491" y="10996"/>
                  </a:cubicBezTo>
                  <a:cubicBezTo>
                    <a:pt x="10617" y="10996"/>
                    <a:pt x="10680" y="10964"/>
                    <a:pt x="10775" y="10870"/>
                  </a:cubicBezTo>
                  <a:cubicBezTo>
                    <a:pt x="10932" y="10712"/>
                    <a:pt x="10932" y="10429"/>
                    <a:pt x="10775" y="10271"/>
                  </a:cubicBezTo>
                  <a:lnTo>
                    <a:pt x="9861" y="9389"/>
                  </a:lnTo>
                  <a:cubicBezTo>
                    <a:pt x="10460" y="8664"/>
                    <a:pt x="10838" y="7751"/>
                    <a:pt x="10932" y="6774"/>
                  </a:cubicBezTo>
                  <a:lnTo>
                    <a:pt x="12193" y="6774"/>
                  </a:lnTo>
                  <a:cubicBezTo>
                    <a:pt x="12413" y="6774"/>
                    <a:pt x="12602" y="6585"/>
                    <a:pt x="12602" y="6333"/>
                  </a:cubicBezTo>
                  <a:cubicBezTo>
                    <a:pt x="12697" y="6144"/>
                    <a:pt x="12508" y="5955"/>
                    <a:pt x="12256" y="5955"/>
                  </a:cubicBezTo>
                  <a:lnTo>
                    <a:pt x="10995" y="5955"/>
                  </a:lnTo>
                  <a:cubicBezTo>
                    <a:pt x="10932" y="4978"/>
                    <a:pt x="10523" y="4065"/>
                    <a:pt x="9924" y="3340"/>
                  </a:cubicBezTo>
                  <a:lnTo>
                    <a:pt x="10838" y="2458"/>
                  </a:lnTo>
                  <a:cubicBezTo>
                    <a:pt x="10995" y="2300"/>
                    <a:pt x="10995" y="2017"/>
                    <a:pt x="10838" y="1859"/>
                  </a:cubicBezTo>
                  <a:cubicBezTo>
                    <a:pt x="10759" y="1781"/>
                    <a:pt x="10649" y="1741"/>
                    <a:pt x="10539" y="1741"/>
                  </a:cubicBezTo>
                  <a:cubicBezTo>
                    <a:pt x="10428" y="1741"/>
                    <a:pt x="10318" y="1781"/>
                    <a:pt x="10239" y="1859"/>
                  </a:cubicBezTo>
                  <a:lnTo>
                    <a:pt x="9357" y="2773"/>
                  </a:lnTo>
                  <a:cubicBezTo>
                    <a:pt x="8633" y="2174"/>
                    <a:pt x="7719" y="1765"/>
                    <a:pt x="6742" y="1702"/>
                  </a:cubicBezTo>
                  <a:lnTo>
                    <a:pt x="6742" y="442"/>
                  </a:lnTo>
                  <a:cubicBezTo>
                    <a:pt x="6742" y="190"/>
                    <a:pt x="6553" y="1"/>
                    <a:pt x="63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7"/>
            <p:cNvSpPr/>
            <p:nvPr/>
          </p:nvSpPr>
          <p:spPr>
            <a:xfrm>
              <a:off x="-63167975" y="2747625"/>
              <a:ext cx="152025" cy="152025"/>
            </a:xfrm>
            <a:custGeom>
              <a:rect b="b" l="l" r="r" t="t"/>
              <a:pathLst>
                <a:path extrusionOk="0" h="6081" w="6081">
                  <a:moveTo>
                    <a:pt x="2615" y="819"/>
                  </a:moveTo>
                  <a:lnTo>
                    <a:pt x="2615" y="1701"/>
                  </a:lnTo>
                  <a:cubicBezTo>
                    <a:pt x="2521" y="1733"/>
                    <a:pt x="2458" y="1733"/>
                    <a:pt x="2363" y="1764"/>
                  </a:cubicBezTo>
                  <a:lnTo>
                    <a:pt x="1796" y="1197"/>
                  </a:lnTo>
                  <a:cubicBezTo>
                    <a:pt x="2017" y="1040"/>
                    <a:pt x="2300" y="914"/>
                    <a:pt x="2615" y="819"/>
                  </a:cubicBezTo>
                  <a:close/>
                  <a:moveTo>
                    <a:pt x="3434" y="882"/>
                  </a:moveTo>
                  <a:cubicBezTo>
                    <a:pt x="3749" y="914"/>
                    <a:pt x="4033" y="1040"/>
                    <a:pt x="4253" y="1229"/>
                  </a:cubicBezTo>
                  <a:lnTo>
                    <a:pt x="3686" y="1827"/>
                  </a:lnTo>
                  <a:cubicBezTo>
                    <a:pt x="3592" y="1796"/>
                    <a:pt x="3529" y="1733"/>
                    <a:pt x="3434" y="1733"/>
                  </a:cubicBezTo>
                  <a:lnTo>
                    <a:pt x="3434" y="882"/>
                  </a:lnTo>
                  <a:close/>
                  <a:moveTo>
                    <a:pt x="1197" y="1796"/>
                  </a:moveTo>
                  <a:lnTo>
                    <a:pt x="1796" y="2363"/>
                  </a:lnTo>
                  <a:cubicBezTo>
                    <a:pt x="1733" y="2457"/>
                    <a:pt x="1701" y="2520"/>
                    <a:pt x="1701" y="2615"/>
                  </a:cubicBezTo>
                  <a:lnTo>
                    <a:pt x="851" y="2615"/>
                  </a:lnTo>
                  <a:cubicBezTo>
                    <a:pt x="914" y="2300"/>
                    <a:pt x="1040" y="2016"/>
                    <a:pt x="1197" y="1796"/>
                  </a:cubicBezTo>
                  <a:close/>
                  <a:moveTo>
                    <a:pt x="4852" y="1796"/>
                  </a:moveTo>
                  <a:cubicBezTo>
                    <a:pt x="5010" y="2016"/>
                    <a:pt x="5136" y="2300"/>
                    <a:pt x="5199" y="2615"/>
                  </a:cubicBezTo>
                  <a:lnTo>
                    <a:pt x="4348" y="2615"/>
                  </a:lnTo>
                  <a:cubicBezTo>
                    <a:pt x="4316" y="2520"/>
                    <a:pt x="4316" y="2457"/>
                    <a:pt x="4253" y="2363"/>
                  </a:cubicBezTo>
                  <a:lnTo>
                    <a:pt x="4852" y="1796"/>
                  </a:lnTo>
                  <a:close/>
                  <a:moveTo>
                    <a:pt x="3056" y="2457"/>
                  </a:moveTo>
                  <a:cubicBezTo>
                    <a:pt x="3214" y="2457"/>
                    <a:pt x="3308" y="2520"/>
                    <a:pt x="3434" y="2615"/>
                  </a:cubicBezTo>
                  <a:cubicBezTo>
                    <a:pt x="3560" y="2741"/>
                    <a:pt x="3592" y="2836"/>
                    <a:pt x="3592" y="2993"/>
                  </a:cubicBezTo>
                  <a:cubicBezTo>
                    <a:pt x="3592" y="3151"/>
                    <a:pt x="3529" y="3308"/>
                    <a:pt x="3434" y="3403"/>
                  </a:cubicBezTo>
                  <a:cubicBezTo>
                    <a:pt x="3308" y="3529"/>
                    <a:pt x="3214" y="3560"/>
                    <a:pt x="3056" y="3560"/>
                  </a:cubicBezTo>
                  <a:cubicBezTo>
                    <a:pt x="2899" y="3560"/>
                    <a:pt x="2773" y="3466"/>
                    <a:pt x="2647" y="3403"/>
                  </a:cubicBezTo>
                  <a:cubicBezTo>
                    <a:pt x="2521" y="3277"/>
                    <a:pt x="2489" y="3151"/>
                    <a:pt x="2489" y="2993"/>
                  </a:cubicBezTo>
                  <a:cubicBezTo>
                    <a:pt x="2489" y="2836"/>
                    <a:pt x="2584" y="2741"/>
                    <a:pt x="2647" y="2615"/>
                  </a:cubicBezTo>
                  <a:cubicBezTo>
                    <a:pt x="2773" y="2489"/>
                    <a:pt x="2899" y="2457"/>
                    <a:pt x="3056" y="2457"/>
                  </a:cubicBezTo>
                  <a:close/>
                  <a:moveTo>
                    <a:pt x="1733" y="3434"/>
                  </a:moveTo>
                  <a:cubicBezTo>
                    <a:pt x="1796" y="3529"/>
                    <a:pt x="1796" y="3592"/>
                    <a:pt x="1828" y="3686"/>
                  </a:cubicBezTo>
                  <a:lnTo>
                    <a:pt x="1229" y="4253"/>
                  </a:lnTo>
                  <a:cubicBezTo>
                    <a:pt x="1040" y="4033"/>
                    <a:pt x="914" y="3749"/>
                    <a:pt x="882" y="3434"/>
                  </a:cubicBezTo>
                  <a:close/>
                  <a:moveTo>
                    <a:pt x="5199" y="3434"/>
                  </a:moveTo>
                  <a:cubicBezTo>
                    <a:pt x="5136" y="3749"/>
                    <a:pt x="5010" y="4033"/>
                    <a:pt x="4852" y="4253"/>
                  </a:cubicBezTo>
                  <a:lnTo>
                    <a:pt x="4253" y="3686"/>
                  </a:lnTo>
                  <a:cubicBezTo>
                    <a:pt x="4316" y="3592"/>
                    <a:pt x="4348" y="3529"/>
                    <a:pt x="4348" y="3434"/>
                  </a:cubicBezTo>
                  <a:close/>
                  <a:moveTo>
                    <a:pt x="2363" y="4253"/>
                  </a:moveTo>
                  <a:cubicBezTo>
                    <a:pt x="2458" y="4316"/>
                    <a:pt x="2521" y="4348"/>
                    <a:pt x="2615" y="4348"/>
                  </a:cubicBezTo>
                  <a:lnTo>
                    <a:pt x="2615" y="5198"/>
                  </a:lnTo>
                  <a:cubicBezTo>
                    <a:pt x="2300" y="5167"/>
                    <a:pt x="2017" y="5041"/>
                    <a:pt x="1796" y="4852"/>
                  </a:cubicBezTo>
                  <a:lnTo>
                    <a:pt x="2363" y="4253"/>
                  </a:lnTo>
                  <a:close/>
                  <a:moveTo>
                    <a:pt x="3686" y="4253"/>
                  </a:moveTo>
                  <a:lnTo>
                    <a:pt x="4253" y="4852"/>
                  </a:lnTo>
                  <a:cubicBezTo>
                    <a:pt x="4033" y="5009"/>
                    <a:pt x="3749" y="5135"/>
                    <a:pt x="3434" y="5198"/>
                  </a:cubicBezTo>
                  <a:lnTo>
                    <a:pt x="3434" y="4348"/>
                  </a:lnTo>
                  <a:cubicBezTo>
                    <a:pt x="3529" y="4316"/>
                    <a:pt x="3592" y="4316"/>
                    <a:pt x="3686" y="4253"/>
                  </a:cubicBezTo>
                  <a:close/>
                  <a:moveTo>
                    <a:pt x="3056" y="0"/>
                  </a:moveTo>
                  <a:cubicBezTo>
                    <a:pt x="1355" y="0"/>
                    <a:pt x="0" y="1386"/>
                    <a:pt x="0" y="3056"/>
                  </a:cubicBezTo>
                  <a:cubicBezTo>
                    <a:pt x="0" y="3875"/>
                    <a:pt x="315" y="4631"/>
                    <a:pt x="882" y="5167"/>
                  </a:cubicBezTo>
                  <a:cubicBezTo>
                    <a:pt x="1229" y="5608"/>
                    <a:pt x="2111" y="6081"/>
                    <a:pt x="3056" y="6081"/>
                  </a:cubicBezTo>
                  <a:cubicBezTo>
                    <a:pt x="4694" y="6081"/>
                    <a:pt x="6081" y="4726"/>
                    <a:pt x="6081" y="3056"/>
                  </a:cubicBezTo>
                  <a:cubicBezTo>
                    <a:pt x="6081" y="1355"/>
                    <a:pt x="4694" y="0"/>
                    <a:pt x="30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47"/>
          <p:cNvSpPr/>
          <p:nvPr/>
        </p:nvSpPr>
        <p:spPr>
          <a:xfrm>
            <a:off x="3262219" y="3694871"/>
            <a:ext cx="507888" cy="501759"/>
          </a:xfrm>
          <a:custGeom>
            <a:rect b="b" l="l" r="r" t="t"/>
            <a:pathLst>
              <a:path extrusionOk="0" h="12607" w="12761">
                <a:moveTo>
                  <a:pt x="1860" y="2084"/>
                </a:moveTo>
                <a:lnTo>
                  <a:pt x="7373" y="2997"/>
                </a:lnTo>
                <a:lnTo>
                  <a:pt x="5861" y="4509"/>
                </a:lnTo>
                <a:lnTo>
                  <a:pt x="1261" y="2682"/>
                </a:lnTo>
                <a:lnTo>
                  <a:pt x="1860" y="2084"/>
                </a:lnTo>
                <a:close/>
                <a:moveTo>
                  <a:pt x="11229" y="836"/>
                </a:moveTo>
                <a:cubicBezTo>
                  <a:pt x="11412" y="836"/>
                  <a:pt x="11578" y="881"/>
                  <a:pt x="11689" y="981"/>
                </a:cubicBezTo>
                <a:cubicBezTo>
                  <a:pt x="11847" y="1107"/>
                  <a:pt x="11878" y="1359"/>
                  <a:pt x="11847" y="1611"/>
                </a:cubicBezTo>
                <a:cubicBezTo>
                  <a:pt x="11815" y="1894"/>
                  <a:pt x="11658" y="2210"/>
                  <a:pt x="11500" y="2367"/>
                </a:cubicBezTo>
                <a:lnTo>
                  <a:pt x="7405" y="6463"/>
                </a:lnTo>
                <a:lnTo>
                  <a:pt x="5168" y="8700"/>
                </a:lnTo>
                <a:cubicBezTo>
                  <a:pt x="5073" y="8794"/>
                  <a:pt x="5010" y="8952"/>
                  <a:pt x="5042" y="9078"/>
                </a:cubicBezTo>
                <a:lnTo>
                  <a:pt x="5262" y="10306"/>
                </a:lnTo>
                <a:lnTo>
                  <a:pt x="4223" y="11377"/>
                </a:lnTo>
                <a:lnTo>
                  <a:pt x="3782" y="9204"/>
                </a:lnTo>
                <a:cubicBezTo>
                  <a:pt x="3750" y="9046"/>
                  <a:pt x="3624" y="8952"/>
                  <a:pt x="3466" y="8889"/>
                </a:cubicBezTo>
                <a:lnTo>
                  <a:pt x="1293" y="8479"/>
                </a:lnTo>
                <a:lnTo>
                  <a:pt x="2364" y="7408"/>
                </a:lnTo>
                <a:lnTo>
                  <a:pt x="3624" y="7628"/>
                </a:lnTo>
                <a:cubicBezTo>
                  <a:pt x="3659" y="7646"/>
                  <a:pt x="3697" y="7654"/>
                  <a:pt x="3734" y="7654"/>
                </a:cubicBezTo>
                <a:cubicBezTo>
                  <a:pt x="3831" y="7654"/>
                  <a:pt x="3925" y="7602"/>
                  <a:pt x="3971" y="7534"/>
                </a:cubicBezTo>
                <a:lnTo>
                  <a:pt x="6207" y="5266"/>
                </a:lnTo>
                <a:lnTo>
                  <a:pt x="10272" y="1233"/>
                </a:lnTo>
                <a:cubicBezTo>
                  <a:pt x="10496" y="988"/>
                  <a:pt x="10892" y="836"/>
                  <a:pt x="11229" y="836"/>
                </a:cubicBezTo>
                <a:close/>
                <a:moveTo>
                  <a:pt x="9641" y="5360"/>
                </a:moveTo>
                <a:lnTo>
                  <a:pt x="10587" y="10873"/>
                </a:lnTo>
                <a:lnTo>
                  <a:pt x="9988" y="11472"/>
                </a:lnTo>
                <a:lnTo>
                  <a:pt x="8161" y="6872"/>
                </a:lnTo>
                <a:lnTo>
                  <a:pt x="9641" y="5360"/>
                </a:lnTo>
                <a:close/>
                <a:moveTo>
                  <a:pt x="11241" y="1"/>
                </a:moveTo>
                <a:cubicBezTo>
                  <a:pt x="10688" y="1"/>
                  <a:pt x="10104" y="248"/>
                  <a:pt x="9736" y="634"/>
                </a:cubicBezTo>
                <a:lnTo>
                  <a:pt x="8066" y="2304"/>
                </a:lnTo>
                <a:lnTo>
                  <a:pt x="1765" y="1233"/>
                </a:lnTo>
                <a:cubicBezTo>
                  <a:pt x="1742" y="1227"/>
                  <a:pt x="1718" y="1225"/>
                  <a:pt x="1693" y="1225"/>
                </a:cubicBezTo>
                <a:cubicBezTo>
                  <a:pt x="1585" y="1225"/>
                  <a:pt x="1470" y="1276"/>
                  <a:pt x="1419" y="1327"/>
                </a:cubicBezTo>
                <a:lnTo>
                  <a:pt x="221" y="2525"/>
                </a:lnTo>
                <a:cubicBezTo>
                  <a:pt x="158" y="2588"/>
                  <a:pt x="64" y="2745"/>
                  <a:pt x="127" y="2903"/>
                </a:cubicBezTo>
                <a:cubicBezTo>
                  <a:pt x="158" y="3029"/>
                  <a:pt x="221" y="3155"/>
                  <a:pt x="348" y="3218"/>
                </a:cubicBezTo>
                <a:lnTo>
                  <a:pt x="5199" y="5171"/>
                </a:lnTo>
                <a:lnTo>
                  <a:pt x="3561" y="6809"/>
                </a:lnTo>
                <a:lnTo>
                  <a:pt x="2301" y="6589"/>
                </a:lnTo>
                <a:cubicBezTo>
                  <a:pt x="2267" y="6572"/>
                  <a:pt x="2231" y="6564"/>
                  <a:pt x="2195" y="6564"/>
                </a:cubicBezTo>
                <a:cubicBezTo>
                  <a:pt x="2095" y="6564"/>
                  <a:pt x="1992" y="6622"/>
                  <a:pt x="1923" y="6715"/>
                </a:cubicBezTo>
                <a:lnTo>
                  <a:pt x="158" y="8479"/>
                </a:lnTo>
                <a:cubicBezTo>
                  <a:pt x="32" y="8605"/>
                  <a:pt x="1" y="8731"/>
                  <a:pt x="32" y="8857"/>
                </a:cubicBezTo>
                <a:cubicBezTo>
                  <a:pt x="95" y="9015"/>
                  <a:pt x="190" y="9109"/>
                  <a:pt x="348" y="9141"/>
                </a:cubicBezTo>
                <a:lnTo>
                  <a:pt x="2994" y="9645"/>
                </a:lnTo>
                <a:lnTo>
                  <a:pt x="3498" y="12291"/>
                </a:lnTo>
                <a:cubicBezTo>
                  <a:pt x="3561" y="12449"/>
                  <a:pt x="3656" y="12575"/>
                  <a:pt x="3782" y="12606"/>
                </a:cubicBezTo>
                <a:lnTo>
                  <a:pt x="3908" y="12606"/>
                </a:lnTo>
                <a:cubicBezTo>
                  <a:pt x="4034" y="12606"/>
                  <a:pt x="4097" y="12575"/>
                  <a:pt x="4191" y="12480"/>
                </a:cubicBezTo>
                <a:lnTo>
                  <a:pt x="5955" y="10716"/>
                </a:lnTo>
                <a:cubicBezTo>
                  <a:pt x="6018" y="10653"/>
                  <a:pt x="6113" y="10464"/>
                  <a:pt x="6081" y="10369"/>
                </a:cubicBezTo>
                <a:lnTo>
                  <a:pt x="5829" y="9109"/>
                </a:lnTo>
                <a:lnTo>
                  <a:pt x="7499" y="7439"/>
                </a:lnTo>
                <a:lnTo>
                  <a:pt x="9421" y="12291"/>
                </a:lnTo>
                <a:cubicBezTo>
                  <a:pt x="9452" y="12417"/>
                  <a:pt x="9578" y="12543"/>
                  <a:pt x="9736" y="12543"/>
                </a:cubicBezTo>
                <a:lnTo>
                  <a:pt x="9799" y="12543"/>
                </a:lnTo>
                <a:cubicBezTo>
                  <a:pt x="9925" y="12543"/>
                  <a:pt x="9988" y="12480"/>
                  <a:pt x="10083" y="12417"/>
                </a:cubicBezTo>
                <a:lnTo>
                  <a:pt x="11248" y="11220"/>
                </a:lnTo>
                <a:cubicBezTo>
                  <a:pt x="11343" y="11157"/>
                  <a:pt x="11374" y="10999"/>
                  <a:pt x="11374" y="10873"/>
                </a:cubicBezTo>
                <a:lnTo>
                  <a:pt x="10303" y="4572"/>
                </a:lnTo>
                <a:lnTo>
                  <a:pt x="11973" y="2903"/>
                </a:lnTo>
                <a:cubicBezTo>
                  <a:pt x="12288" y="2588"/>
                  <a:pt x="12477" y="2178"/>
                  <a:pt x="12571" y="1705"/>
                </a:cubicBezTo>
                <a:cubicBezTo>
                  <a:pt x="12760" y="1201"/>
                  <a:pt x="12603" y="729"/>
                  <a:pt x="12288" y="414"/>
                </a:cubicBezTo>
                <a:cubicBezTo>
                  <a:pt x="12013" y="126"/>
                  <a:pt x="11635" y="1"/>
                  <a:pt x="11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47"/>
          <p:cNvGrpSpPr/>
          <p:nvPr/>
        </p:nvGrpSpPr>
        <p:grpSpPr>
          <a:xfrm>
            <a:off x="5382247" y="2009821"/>
            <a:ext cx="483546" cy="480959"/>
            <a:chOff x="1412450" y="1954475"/>
            <a:chExt cx="297750" cy="296175"/>
          </a:xfrm>
        </p:grpSpPr>
        <p:sp>
          <p:nvSpPr>
            <p:cNvPr id="294" name="Google Shape;294;p47"/>
            <p:cNvSpPr/>
            <p:nvPr/>
          </p:nvSpPr>
          <p:spPr>
            <a:xfrm>
              <a:off x="1483350" y="2023800"/>
              <a:ext cx="155975" cy="155975"/>
            </a:xfrm>
            <a:custGeom>
              <a:rect b="b" l="l" r="r" t="t"/>
              <a:pathLst>
                <a:path extrusionOk="0" h="6239" w="6239">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7"/>
            <p:cNvSpPr/>
            <p:nvPr/>
          </p:nvSpPr>
          <p:spPr>
            <a:xfrm>
              <a:off x="1412450" y="1954475"/>
              <a:ext cx="297750" cy="296175"/>
            </a:xfrm>
            <a:custGeom>
              <a:rect b="b" l="l" r="r" t="t"/>
              <a:pathLst>
                <a:path extrusionOk="0" h="11847" w="1191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 name="Google Shape;296;p47"/>
          <p:cNvGrpSpPr/>
          <p:nvPr/>
        </p:nvGrpSpPr>
        <p:grpSpPr>
          <a:xfrm>
            <a:off x="561146" y="3022500"/>
            <a:ext cx="1710000" cy="1023550"/>
            <a:chOff x="561146" y="3099275"/>
            <a:chExt cx="1710000" cy="1023550"/>
          </a:xfrm>
        </p:grpSpPr>
        <p:sp>
          <p:nvSpPr>
            <p:cNvPr id="297" name="Google Shape;297;p47"/>
            <p:cNvSpPr txBox="1"/>
            <p:nvPr/>
          </p:nvSpPr>
          <p:spPr>
            <a:xfrm>
              <a:off x="561146" y="3740625"/>
              <a:ext cx="1710000" cy="382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Responding to change over following a plan</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298" name="Google Shape;298;p47"/>
            <p:cNvSpPr/>
            <p:nvPr/>
          </p:nvSpPr>
          <p:spPr>
            <a:xfrm>
              <a:off x="1126367" y="3099275"/>
              <a:ext cx="483600" cy="483600"/>
            </a:xfrm>
            <a:prstGeom prst="ellipse">
              <a:avLst/>
            </a:prstGeom>
            <a:solidFill>
              <a:srgbClr val="6FA8DC"/>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00000"/>
                  </a:solidFill>
                  <a:latin typeface="Fira Sans Extra Condensed SemiBold"/>
                  <a:ea typeface="Fira Sans Extra Condensed SemiBold"/>
                  <a:cs typeface="Fira Sans Extra Condensed SemiBold"/>
                  <a:sym typeface="Fira Sans Extra Condensed SemiBold"/>
                </a:rPr>
                <a:t>4</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grpSp>
      <p:grpSp>
        <p:nvGrpSpPr>
          <p:cNvPr id="299" name="Google Shape;299;p47"/>
          <p:cNvGrpSpPr/>
          <p:nvPr/>
        </p:nvGrpSpPr>
        <p:grpSpPr>
          <a:xfrm>
            <a:off x="4761805" y="3022500"/>
            <a:ext cx="1710000" cy="809350"/>
            <a:chOff x="4761805" y="3022500"/>
            <a:chExt cx="1710000" cy="809350"/>
          </a:xfrm>
        </p:grpSpPr>
        <p:sp>
          <p:nvSpPr>
            <p:cNvPr id="300" name="Google Shape;300;p47"/>
            <p:cNvSpPr txBox="1"/>
            <p:nvPr/>
          </p:nvSpPr>
          <p:spPr>
            <a:xfrm>
              <a:off x="4761805" y="3449650"/>
              <a:ext cx="1710000" cy="382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Customer collaboration over contract </a:t>
              </a:r>
              <a:r>
                <a:rPr lang="en" sz="1800">
                  <a:latin typeface="Fira Sans Extra Condensed SemiBold"/>
                  <a:ea typeface="Fira Sans Extra Condensed SemiBold"/>
                  <a:cs typeface="Fira Sans Extra Condensed SemiBold"/>
                  <a:sym typeface="Fira Sans Extra Condensed SemiBold"/>
                </a:rPr>
                <a:t>negotiation</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301" name="Google Shape;301;p47"/>
            <p:cNvSpPr/>
            <p:nvPr/>
          </p:nvSpPr>
          <p:spPr>
            <a:xfrm>
              <a:off x="5382234" y="3022500"/>
              <a:ext cx="483600" cy="483600"/>
            </a:xfrm>
            <a:prstGeom prst="ellipse">
              <a:avLst/>
            </a:prstGeom>
            <a:solidFill>
              <a:srgbClr val="FFCB69"/>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00000"/>
                  </a:solidFill>
                  <a:latin typeface="Fira Sans Extra Condensed SemiBold"/>
                  <a:ea typeface="Fira Sans Extra Condensed SemiBold"/>
                  <a:cs typeface="Fira Sans Extra Condensed SemiBold"/>
                  <a:sym typeface="Fira Sans Extra Condensed SemiBold"/>
                </a:rPr>
                <a:t>3</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grpSp>
      <p:grpSp>
        <p:nvGrpSpPr>
          <p:cNvPr id="302" name="Google Shape;302;p47"/>
          <p:cNvGrpSpPr/>
          <p:nvPr/>
        </p:nvGrpSpPr>
        <p:grpSpPr>
          <a:xfrm>
            <a:off x="6874778" y="1216200"/>
            <a:ext cx="1706400" cy="916058"/>
            <a:chOff x="6874778" y="1216200"/>
            <a:chExt cx="1706400" cy="916058"/>
          </a:xfrm>
        </p:grpSpPr>
        <p:sp>
          <p:nvSpPr>
            <p:cNvPr id="303" name="Google Shape;303;p47"/>
            <p:cNvSpPr txBox="1"/>
            <p:nvPr/>
          </p:nvSpPr>
          <p:spPr>
            <a:xfrm>
              <a:off x="6874778" y="1750058"/>
              <a:ext cx="1706400" cy="382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Working software over comprehensive documentation.</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304" name="Google Shape;304;p47"/>
            <p:cNvSpPr/>
            <p:nvPr/>
          </p:nvSpPr>
          <p:spPr>
            <a:xfrm>
              <a:off x="7486181" y="1216200"/>
              <a:ext cx="483600" cy="483600"/>
            </a:xfrm>
            <a:prstGeom prst="ellipse">
              <a:avLst/>
            </a:prstGeom>
            <a:solidFill>
              <a:srgbClr val="B4A7D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00000"/>
                  </a:solidFill>
                  <a:latin typeface="Fira Sans Extra Condensed SemiBold"/>
                  <a:ea typeface="Fira Sans Extra Condensed SemiBold"/>
                  <a:cs typeface="Fira Sans Extra Condensed SemiBold"/>
                  <a:sym typeface="Fira Sans Extra Condensed SemiBold"/>
                </a:rPr>
                <a:t>2</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grpSp>
      <p:grpSp>
        <p:nvGrpSpPr>
          <p:cNvPr id="305" name="Google Shape;305;p47"/>
          <p:cNvGrpSpPr/>
          <p:nvPr/>
        </p:nvGrpSpPr>
        <p:grpSpPr>
          <a:xfrm>
            <a:off x="2658928" y="1216188"/>
            <a:ext cx="1714350" cy="1670579"/>
            <a:chOff x="2658928" y="1216188"/>
            <a:chExt cx="1714350" cy="1670579"/>
          </a:xfrm>
        </p:grpSpPr>
        <p:sp>
          <p:nvSpPr>
            <p:cNvPr id="306" name="Google Shape;306;p47"/>
            <p:cNvSpPr/>
            <p:nvPr/>
          </p:nvSpPr>
          <p:spPr>
            <a:xfrm>
              <a:off x="3272128" y="1216188"/>
              <a:ext cx="483600" cy="483600"/>
            </a:xfrm>
            <a:prstGeom prst="ellipse">
              <a:avLst/>
            </a:prstGeom>
            <a:solidFill>
              <a:srgbClr val="69E78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00000"/>
                  </a:solidFill>
                  <a:latin typeface="Fira Sans Extra Condensed SemiBold"/>
                  <a:ea typeface="Fira Sans Extra Condensed SemiBold"/>
                  <a:cs typeface="Fira Sans Extra Condensed SemiBold"/>
                  <a:sym typeface="Fira Sans Extra Condensed SemiBold"/>
                </a:rPr>
                <a:t>1</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grpSp>
          <p:nvGrpSpPr>
            <p:cNvPr id="307" name="Google Shape;307;p47"/>
            <p:cNvGrpSpPr/>
            <p:nvPr/>
          </p:nvGrpSpPr>
          <p:grpSpPr>
            <a:xfrm>
              <a:off x="2658928" y="1736609"/>
              <a:ext cx="1714350" cy="1150158"/>
              <a:chOff x="2652888" y="1736609"/>
              <a:chExt cx="1714350" cy="1150158"/>
            </a:xfrm>
          </p:grpSpPr>
          <p:sp>
            <p:nvSpPr>
              <p:cNvPr id="308" name="Google Shape;308;p47"/>
              <p:cNvSpPr txBox="1"/>
              <p:nvPr/>
            </p:nvSpPr>
            <p:spPr>
              <a:xfrm>
                <a:off x="2652888" y="2405566"/>
                <a:ext cx="1710000" cy="481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t/>
                </a:r>
                <a:endParaRPr sz="1200">
                  <a:solidFill>
                    <a:srgbClr val="000000"/>
                  </a:solidFill>
                  <a:latin typeface="Roboto"/>
                  <a:ea typeface="Roboto"/>
                  <a:cs typeface="Roboto"/>
                  <a:sym typeface="Roboto"/>
                </a:endParaRPr>
              </a:p>
            </p:txBody>
          </p:sp>
          <p:sp>
            <p:nvSpPr>
              <p:cNvPr id="309" name="Google Shape;309;p47"/>
              <p:cNvSpPr txBox="1"/>
              <p:nvPr/>
            </p:nvSpPr>
            <p:spPr>
              <a:xfrm>
                <a:off x="2660838" y="1736609"/>
                <a:ext cx="1706400" cy="382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Individuals and interactions over processes and tools</a:t>
                </a:r>
                <a:endParaRPr sz="1800">
                  <a:latin typeface="Fira Sans Extra Condensed SemiBold"/>
                  <a:ea typeface="Fira Sans Extra Condensed SemiBold"/>
                  <a:cs typeface="Fira Sans Extra Condensed SemiBold"/>
                  <a:sym typeface="Fira Sans Extra Condensed SemiBold"/>
                </a:endParaRPr>
              </a:p>
              <a:p>
                <a:pPr indent="0" lvl="0" marL="0" rtl="0" algn="ctr">
                  <a:lnSpc>
                    <a:spcPct val="100000"/>
                  </a:lnSpc>
                  <a:spcBef>
                    <a:spcPts val="0"/>
                  </a:spcBef>
                  <a:spcAft>
                    <a:spcPts val="0"/>
                  </a:spcAft>
                  <a:buNone/>
                </a:pPr>
                <a:r>
                  <a:t/>
                </a:r>
                <a:endParaRPr sz="1800">
                  <a:latin typeface="Fira Sans Extra Condensed SemiBold"/>
                  <a:ea typeface="Fira Sans Extra Condensed SemiBold"/>
                  <a:cs typeface="Fira Sans Extra Condensed SemiBold"/>
                  <a:sym typeface="Fira Sans Extra Condensed SemiBold"/>
                </a:endParaRPr>
              </a:p>
            </p:txBody>
          </p:sp>
        </p:gr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8"/>
          <p:cNvSpPr txBox="1"/>
          <p:nvPr>
            <p:ph type="title"/>
          </p:nvPr>
        </p:nvSpPr>
        <p:spPr>
          <a:xfrm>
            <a:off x="457200" y="26405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Major features of Scrum</a:t>
            </a:r>
            <a:endParaRPr/>
          </a:p>
        </p:txBody>
      </p:sp>
      <p:sp>
        <p:nvSpPr>
          <p:cNvPr id="315" name="Google Shape;315;p48"/>
          <p:cNvSpPr/>
          <p:nvPr/>
        </p:nvSpPr>
        <p:spPr>
          <a:xfrm>
            <a:off x="3991900" y="2179150"/>
            <a:ext cx="2121000" cy="578400"/>
          </a:xfrm>
          <a:prstGeom prst="roundRect">
            <a:avLst>
              <a:gd fmla="val 50000" name="adj"/>
            </a:avLst>
          </a:prstGeom>
          <a:solidFill>
            <a:srgbClr val="B4A7D6"/>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Self-organizing teams</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316" name="Google Shape;316;p48"/>
          <p:cNvSpPr/>
          <p:nvPr/>
        </p:nvSpPr>
        <p:spPr>
          <a:xfrm>
            <a:off x="6506500" y="2179150"/>
            <a:ext cx="2236500" cy="660000"/>
          </a:xfrm>
          <a:prstGeom prst="roundRect">
            <a:avLst>
              <a:gd fmla="val 50000" name="adj"/>
            </a:avLst>
          </a:prstGeom>
          <a:solidFill>
            <a:srgbClr val="FFD966"/>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Iterative and incremental development</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317" name="Google Shape;317;p48"/>
          <p:cNvSpPr/>
          <p:nvPr/>
        </p:nvSpPr>
        <p:spPr>
          <a:xfrm>
            <a:off x="3991905" y="3855550"/>
            <a:ext cx="2121000" cy="371400"/>
          </a:xfrm>
          <a:prstGeom prst="roundRect">
            <a:avLst>
              <a:gd fmla="val 50000" name="adj"/>
            </a:avLst>
          </a:prstGeom>
          <a:solidFill>
            <a:srgbClr val="69E78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Transparency</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318" name="Google Shape;318;p48"/>
          <p:cNvSpPr/>
          <p:nvPr/>
        </p:nvSpPr>
        <p:spPr>
          <a:xfrm>
            <a:off x="6506505" y="3855550"/>
            <a:ext cx="2121000" cy="371400"/>
          </a:xfrm>
          <a:prstGeom prst="roundRect">
            <a:avLst>
              <a:gd fmla="val 50000" name="adj"/>
            </a:avLst>
          </a:prstGeom>
          <a:solidFill>
            <a:srgbClr val="9FC5E8"/>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Continuous improvement</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319" name="Google Shape;319;p48"/>
          <p:cNvSpPr/>
          <p:nvPr/>
        </p:nvSpPr>
        <p:spPr>
          <a:xfrm>
            <a:off x="4766098" y="1496588"/>
            <a:ext cx="572700" cy="572700"/>
          </a:xfrm>
          <a:prstGeom prst="ellipse">
            <a:avLst/>
          </a:prstGeom>
          <a:solidFill>
            <a:srgbClr val="8E7CC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500">
              <a:latin typeface="Fira Sans Extra Condensed SemiBold"/>
              <a:ea typeface="Fira Sans Extra Condensed SemiBold"/>
              <a:cs typeface="Fira Sans Extra Condensed SemiBold"/>
              <a:sym typeface="Fira Sans Extra Condensed SemiBold"/>
            </a:endParaRPr>
          </a:p>
        </p:txBody>
      </p:sp>
      <p:sp>
        <p:nvSpPr>
          <p:cNvPr id="320" name="Google Shape;320;p48"/>
          <p:cNvSpPr/>
          <p:nvPr/>
        </p:nvSpPr>
        <p:spPr>
          <a:xfrm>
            <a:off x="4766098" y="3172988"/>
            <a:ext cx="572700" cy="572700"/>
          </a:xfrm>
          <a:prstGeom prst="ellipse">
            <a:avLst/>
          </a:prstGeom>
          <a:solidFill>
            <a:srgbClr val="93C47D"/>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500">
              <a:latin typeface="Fira Sans Extra Condensed SemiBold"/>
              <a:ea typeface="Fira Sans Extra Condensed SemiBold"/>
              <a:cs typeface="Fira Sans Extra Condensed SemiBold"/>
              <a:sym typeface="Fira Sans Extra Condensed SemiBold"/>
            </a:endParaRPr>
          </a:p>
        </p:txBody>
      </p:sp>
      <p:sp>
        <p:nvSpPr>
          <p:cNvPr id="321" name="Google Shape;321;p48"/>
          <p:cNvSpPr/>
          <p:nvPr/>
        </p:nvSpPr>
        <p:spPr>
          <a:xfrm>
            <a:off x="7280698" y="1496588"/>
            <a:ext cx="572700" cy="572700"/>
          </a:xfrm>
          <a:prstGeom prst="ellipse">
            <a:avLst/>
          </a:prstGeom>
          <a:solidFill>
            <a:srgbClr val="FFFF00"/>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500">
              <a:latin typeface="Fira Sans Extra Condensed SemiBold"/>
              <a:ea typeface="Fira Sans Extra Condensed SemiBold"/>
              <a:cs typeface="Fira Sans Extra Condensed SemiBold"/>
              <a:sym typeface="Fira Sans Extra Condensed SemiBold"/>
            </a:endParaRPr>
          </a:p>
        </p:txBody>
      </p:sp>
      <p:sp>
        <p:nvSpPr>
          <p:cNvPr id="322" name="Google Shape;322;p48"/>
          <p:cNvSpPr/>
          <p:nvPr/>
        </p:nvSpPr>
        <p:spPr>
          <a:xfrm>
            <a:off x="7280698" y="3172988"/>
            <a:ext cx="572700" cy="572700"/>
          </a:xfrm>
          <a:prstGeom prst="ellipse">
            <a:avLst/>
          </a:prstGeom>
          <a:solidFill>
            <a:srgbClr val="6D9EEB"/>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500">
              <a:latin typeface="Fira Sans Extra Condensed SemiBold"/>
              <a:ea typeface="Fira Sans Extra Condensed SemiBold"/>
              <a:cs typeface="Fira Sans Extra Condensed SemiBold"/>
              <a:sym typeface="Fira Sans Extra Condensed SemiBold"/>
            </a:endParaRPr>
          </a:p>
        </p:txBody>
      </p:sp>
      <p:sp>
        <p:nvSpPr>
          <p:cNvPr id="323" name="Google Shape;323;p48"/>
          <p:cNvSpPr/>
          <p:nvPr/>
        </p:nvSpPr>
        <p:spPr>
          <a:xfrm>
            <a:off x="7373477" y="3315834"/>
            <a:ext cx="368091" cy="287006"/>
          </a:xfrm>
          <a:custGeom>
            <a:rect b="b" l="l" r="r" t="t"/>
            <a:pathLst>
              <a:path extrusionOk="0" h="9925" w="12729">
                <a:moveTo>
                  <a:pt x="925" y="3644"/>
                </a:moveTo>
                <a:cubicBezTo>
                  <a:pt x="944" y="3644"/>
                  <a:pt x="963" y="3648"/>
                  <a:pt x="978" y="3655"/>
                </a:cubicBezTo>
                <a:lnTo>
                  <a:pt x="1608" y="3970"/>
                </a:lnTo>
                <a:lnTo>
                  <a:pt x="1608" y="5923"/>
                </a:lnTo>
                <a:lnTo>
                  <a:pt x="978" y="6239"/>
                </a:lnTo>
                <a:cubicBezTo>
                  <a:pt x="963" y="6253"/>
                  <a:pt x="945" y="6259"/>
                  <a:pt x="926" y="6259"/>
                </a:cubicBezTo>
                <a:cubicBezTo>
                  <a:pt x="863" y="6259"/>
                  <a:pt x="788" y="6192"/>
                  <a:pt x="788" y="6144"/>
                </a:cubicBezTo>
                <a:lnTo>
                  <a:pt x="788" y="3781"/>
                </a:lnTo>
                <a:cubicBezTo>
                  <a:pt x="788" y="3685"/>
                  <a:pt x="862" y="3644"/>
                  <a:pt x="925" y="3644"/>
                </a:cubicBezTo>
                <a:close/>
                <a:moveTo>
                  <a:pt x="10177" y="1796"/>
                </a:moveTo>
                <a:lnTo>
                  <a:pt x="10177" y="8129"/>
                </a:lnTo>
                <a:lnTo>
                  <a:pt x="2458" y="5892"/>
                </a:lnTo>
                <a:lnTo>
                  <a:pt x="2458" y="4033"/>
                </a:lnTo>
                <a:lnTo>
                  <a:pt x="10177" y="1796"/>
                </a:lnTo>
                <a:close/>
                <a:moveTo>
                  <a:pt x="4128" y="7247"/>
                </a:moveTo>
                <a:lnTo>
                  <a:pt x="6963" y="8066"/>
                </a:lnTo>
                <a:cubicBezTo>
                  <a:pt x="6648" y="8507"/>
                  <a:pt x="6176" y="8822"/>
                  <a:pt x="5640" y="8822"/>
                </a:cubicBezTo>
                <a:cubicBezTo>
                  <a:pt x="4758" y="8822"/>
                  <a:pt x="4097" y="8097"/>
                  <a:pt x="4128" y="7247"/>
                </a:cubicBezTo>
                <a:close/>
                <a:moveTo>
                  <a:pt x="11374" y="820"/>
                </a:moveTo>
                <a:cubicBezTo>
                  <a:pt x="11626" y="820"/>
                  <a:pt x="11815" y="1009"/>
                  <a:pt x="11815" y="1261"/>
                </a:cubicBezTo>
                <a:lnTo>
                  <a:pt x="11815" y="8696"/>
                </a:lnTo>
                <a:cubicBezTo>
                  <a:pt x="11815" y="8916"/>
                  <a:pt x="11626" y="9137"/>
                  <a:pt x="11374" y="9137"/>
                </a:cubicBezTo>
                <a:cubicBezTo>
                  <a:pt x="11154" y="9137"/>
                  <a:pt x="10996" y="8916"/>
                  <a:pt x="10996" y="8696"/>
                </a:cubicBezTo>
                <a:lnTo>
                  <a:pt x="10996" y="1261"/>
                </a:lnTo>
                <a:cubicBezTo>
                  <a:pt x="10996" y="1009"/>
                  <a:pt x="11185" y="820"/>
                  <a:pt x="11374" y="820"/>
                </a:cubicBezTo>
                <a:close/>
                <a:moveTo>
                  <a:pt x="11437" y="1"/>
                </a:moveTo>
                <a:cubicBezTo>
                  <a:pt x="10839" y="1"/>
                  <a:pt x="10366" y="379"/>
                  <a:pt x="10240" y="883"/>
                </a:cubicBezTo>
                <a:lnTo>
                  <a:pt x="2080" y="3246"/>
                </a:lnTo>
                <a:lnTo>
                  <a:pt x="1387" y="2899"/>
                </a:lnTo>
                <a:cubicBezTo>
                  <a:pt x="1251" y="2831"/>
                  <a:pt x="1109" y="2800"/>
                  <a:pt x="970" y="2800"/>
                </a:cubicBezTo>
                <a:cubicBezTo>
                  <a:pt x="466" y="2800"/>
                  <a:pt x="1" y="3213"/>
                  <a:pt x="1" y="3781"/>
                </a:cubicBezTo>
                <a:lnTo>
                  <a:pt x="1" y="6144"/>
                </a:lnTo>
                <a:cubicBezTo>
                  <a:pt x="1" y="6687"/>
                  <a:pt x="465" y="7094"/>
                  <a:pt x="983" y="7094"/>
                </a:cubicBezTo>
                <a:cubicBezTo>
                  <a:pt x="1127" y="7094"/>
                  <a:pt x="1275" y="7063"/>
                  <a:pt x="1419" y="6995"/>
                </a:cubicBezTo>
                <a:lnTo>
                  <a:pt x="2143" y="6648"/>
                </a:lnTo>
                <a:lnTo>
                  <a:pt x="3340" y="6995"/>
                </a:lnTo>
                <a:cubicBezTo>
                  <a:pt x="3151" y="8412"/>
                  <a:pt x="4254" y="9641"/>
                  <a:pt x="5672" y="9641"/>
                </a:cubicBezTo>
                <a:cubicBezTo>
                  <a:pt x="6585" y="9641"/>
                  <a:pt x="7405" y="9074"/>
                  <a:pt x="7814" y="8286"/>
                </a:cubicBezTo>
                <a:lnTo>
                  <a:pt x="10271" y="9011"/>
                </a:lnTo>
                <a:cubicBezTo>
                  <a:pt x="10429" y="9515"/>
                  <a:pt x="10902" y="9925"/>
                  <a:pt x="11469" y="9925"/>
                </a:cubicBezTo>
                <a:cubicBezTo>
                  <a:pt x="12130" y="9925"/>
                  <a:pt x="12729" y="9358"/>
                  <a:pt x="12729" y="8664"/>
                </a:cubicBezTo>
                <a:lnTo>
                  <a:pt x="12729" y="1198"/>
                </a:lnTo>
                <a:cubicBezTo>
                  <a:pt x="12634" y="536"/>
                  <a:pt x="12099" y="1"/>
                  <a:pt x="11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8"/>
          <p:cNvSpPr/>
          <p:nvPr/>
        </p:nvSpPr>
        <p:spPr>
          <a:xfrm>
            <a:off x="4906294" y="1608224"/>
            <a:ext cx="349457" cy="349427"/>
          </a:xfrm>
          <a:custGeom>
            <a:rect b="b" l="l" r="r" t="t"/>
            <a:pathLst>
              <a:path extrusionOk="0" h="11846" w="11847">
                <a:moveTo>
                  <a:pt x="10744" y="3718"/>
                </a:moveTo>
                <a:lnTo>
                  <a:pt x="10428" y="4348"/>
                </a:lnTo>
                <a:cubicBezTo>
                  <a:pt x="10397" y="4442"/>
                  <a:pt x="10397" y="4568"/>
                  <a:pt x="10428" y="4663"/>
                </a:cubicBezTo>
                <a:lnTo>
                  <a:pt x="10744" y="5293"/>
                </a:lnTo>
                <a:lnTo>
                  <a:pt x="9483" y="4915"/>
                </a:lnTo>
                <a:lnTo>
                  <a:pt x="9105" y="4505"/>
                </a:lnTo>
                <a:lnTo>
                  <a:pt x="9483" y="4127"/>
                </a:lnTo>
                <a:lnTo>
                  <a:pt x="10744" y="3718"/>
                </a:lnTo>
                <a:close/>
                <a:moveTo>
                  <a:pt x="4443" y="3497"/>
                </a:moveTo>
                <a:cubicBezTo>
                  <a:pt x="4884" y="3497"/>
                  <a:pt x="5262" y="3781"/>
                  <a:pt x="5419" y="4190"/>
                </a:cubicBezTo>
                <a:lnTo>
                  <a:pt x="4443" y="4190"/>
                </a:lnTo>
                <a:cubicBezTo>
                  <a:pt x="4253" y="4190"/>
                  <a:pt x="4096" y="4348"/>
                  <a:pt x="4096" y="4568"/>
                </a:cubicBezTo>
                <a:cubicBezTo>
                  <a:pt x="4096" y="4663"/>
                  <a:pt x="4253" y="4820"/>
                  <a:pt x="4443" y="4820"/>
                </a:cubicBezTo>
                <a:lnTo>
                  <a:pt x="5419" y="4820"/>
                </a:lnTo>
                <a:cubicBezTo>
                  <a:pt x="5262" y="5230"/>
                  <a:pt x="4915" y="5545"/>
                  <a:pt x="4443" y="5545"/>
                </a:cubicBezTo>
                <a:cubicBezTo>
                  <a:pt x="3844" y="5545"/>
                  <a:pt x="3434" y="5072"/>
                  <a:pt x="3434" y="4505"/>
                </a:cubicBezTo>
                <a:cubicBezTo>
                  <a:pt x="3434" y="3970"/>
                  <a:pt x="3907" y="3497"/>
                  <a:pt x="4443" y="3497"/>
                </a:cubicBezTo>
                <a:close/>
                <a:moveTo>
                  <a:pt x="4443" y="2080"/>
                </a:moveTo>
                <a:cubicBezTo>
                  <a:pt x="5671" y="2080"/>
                  <a:pt x="6679" y="2993"/>
                  <a:pt x="6837" y="4159"/>
                </a:cubicBezTo>
                <a:lnTo>
                  <a:pt x="6144" y="4159"/>
                </a:lnTo>
                <a:cubicBezTo>
                  <a:pt x="5986" y="3371"/>
                  <a:pt x="5262" y="2773"/>
                  <a:pt x="4443" y="2773"/>
                </a:cubicBezTo>
                <a:cubicBezTo>
                  <a:pt x="3497" y="2773"/>
                  <a:pt x="2710" y="3560"/>
                  <a:pt x="2710" y="4505"/>
                </a:cubicBezTo>
                <a:cubicBezTo>
                  <a:pt x="2710" y="5451"/>
                  <a:pt x="3497" y="6238"/>
                  <a:pt x="4443" y="6238"/>
                </a:cubicBezTo>
                <a:cubicBezTo>
                  <a:pt x="5262" y="6238"/>
                  <a:pt x="5986" y="5671"/>
                  <a:pt x="6144" y="4883"/>
                </a:cubicBezTo>
                <a:lnTo>
                  <a:pt x="6837" y="4883"/>
                </a:lnTo>
                <a:cubicBezTo>
                  <a:pt x="6679" y="6049"/>
                  <a:pt x="5671" y="6963"/>
                  <a:pt x="4443" y="6963"/>
                </a:cubicBezTo>
                <a:cubicBezTo>
                  <a:pt x="3119" y="6963"/>
                  <a:pt x="2017" y="5860"/>
                  <a:pt x="2017" y="4505"/>
                </a:cubicBezTo>
                <a:cubicBezTo>
                  <a:pt x="2017" y="3182"/>
                  <a:pt x="3119" y="2080"/>
                  <a:pt x="4443" y="2080"/>
                </a:cubicBezTo>
                <a:close/>
                <a:moveTo>
                  <a:pt x="4474" y="662"/>
                </a:moveTo>
                <a:cubicBezTo>
                  <a:pt x="6459" y="662"/>
                  <a:pt x="8097" y="2206"/>
                  <a:pt x="8255" y="4127"/>
                </a:cubicBezTo>
                <a:lnTo>
                  <a:pt x="7562" y="4127"/>
                </a:lnTo>
                <a:cubicBezTo>
                  <a:pt x="7372" y="2584"/>
                  <a:pt x="6049" y="1355"/>
                  <a:pt x="4443" y="1355"/>
                </a:cubicBezTo>
                <a:cubicBezTo>
                  <a:pt x="2710" y="1355"/>
                  <a:pt x="1324" y="2773"/>
                  <a:pt x="1324" y="4474"/>
                </a:cubicBezTo>
                <a:cubicBezTo>
                  <a:pt x="1324" y="6175"/>
                  <a:pt x="2741" y="7593"/>
                  <a:pt x="4443" y="7593"/>
                </a:cubicBezTo>
                <a:cubicBezTo>
                  <a:pt x="6049" y="7593"/>
                  <a:pt x="7372" y="6364"/>
                  <a:pt x="7562" y="4820"/>
                </a:cubicBezTo>
                <a:lnTo>
                  <a:pt x="8255" y="4820"/>
                </a:lnTo>
                <a:cubicBezTo>
                  <a:pt x="8097" y="6774"/>
                  <a:pt x="6459" y="8286"/>
                  <a:pt x="4474" y="8286"/>
                </a:cubicBezTo>
                <a:cubicBezTo>
                  <a:pt x="2395" y="8286"/>
                  <a:pt x="662" y="6616"/>
                  <a:pt x="662" y="4474"/>
                </a:cubicBezTo>
                <a:cubicBezTo>
                  <a:pt x="662" y="2363"/>
                  <a:pt x="2363" y="662"/>
                  <a:pt x="4474" y="662"/>
                </a:cubicBezTo>
                <a:close/>
                <a:moveTo>
                  <a:pt x="5734" y="8822"/>
                </a:moveTo>
                <a:lnTo>
                  <a:pt x="6049" y="9767"/>
                </a:lnTo>
                <a:lnTo>
                  <a:pt x="2836" y="9767"/>
                </a:lnTo>
                <a:lnTo>
                  <a:pt x="3151" y="8822"/>
                </a:lnTo>
                <a:cubicBezTo>
                  <a:pt x="3529" y="8916"/>
                  <a:pt x="4001" y="9011"/>
                  <a:pt x="4443" y="9011"/>
                </a:cubicBezTo>
                <a:cubicBezTo>
                  <a:pt x="4884" y="9011"/>
                  <a:pt x="5356" y="8916"/>
                  <a:pt x="5734" y="8822"/>
                </a:cubicBezTo>
                <a:close/>
                <a:moveTo>
                  <a:pt x="6522" y="10428"/>
                </a:moveTo>
                <a:cubicBezTo>
                  <a:pt x="6963" y="10428"/>
                  <a:pt x="7372" y="10680"/>
                  <a:pt x="7530" y="11121"/>
                </a:cubicBezTo>
                <a:lnTo>
                  <a:pt x="1418" y="11121"/>
                </a:lnTo>
                <a:cubicBezTo>
                  <a:pt x="1576" y="10743"/>
                  <a:pt x="1922" y="10428"/>
                  <a:pt x="2395" y="10428"/>
                </a:cubicBezTo>
                <a:close/>
                <a:moveTo>
                  <a:pt x="4474" y="0"/>
                </a:moveTo>
                <a:cubicBezTo>
                  <a:pt x="1985" y="0"/>
                  <a:pt x="0" y="1985"/>
                  <a:pt x="0" y="4474"/>
                </a:cubicBezTo>
                <a:cubicBezTo>
                  <a:pt x="0" y="6238"/>
                  <a:pt x="1040" y="7813"/>
                  <a:pt x="2552" y="8538"/>
                </a:cubicBezTo>
                <a:lnTo>
                  <a:pt x="2143" y="9767"/>
                </a:lnTo>
                <a:cubicBezTo>
                  <a:pt x="1324" y="9861"/>
                  <a:pt x="693" y="10586"/>
                  <a:pt x="693" y="11499"/>
                </a:cubicBezTo>
                <a:cubicBezTo>
                  <a:pt x="693" y="11688"/>
                  <a:pt x="851" y="11846"/>
                  <a:pt x="1040" y="11846"/>
                </a:cubicBezTo>
                <a:lnTo>
                  <a:pt x="7971" y="11846"/>
                </a:lnTo>
                <a:cubicBezTo>
                  <a:pt x="8192" y="11846"/>
                  <a:pt x="8349" y="11688"/>
                  <a:pt x="8349" y="11499"/>
                </a:cubicBezTo>
                <a:cubicBezTo>
                  <a:pt x="8349" y="10617"/>
                  <a:pt x="7719" y="9924"/>
                  <a:pt x="6900" y="9767"/>
                </a:cubicBezTo>
                <a:lnTo>
                  <a:pt x="6490" y="8538"/>
                </a:lnTo>
                <a:cubicBezTo>
                  <a:pt x="7782" y="7908"/>
                  <a:pt x="8727" y="6679"/>
                  <a:pt x="8979" y="5230"/>
                </a:cubicBezTo>
                <a:lnTo>
                  <a:pt x="9137" y="5388"/>
                </a:lnTo>
                <a:cubicBezTo>
                  <a:pt x="9168" y="5419"/>
                  <a:pt x="9200" y="5451"/>
                  <a:pt x="9263" y="5451"/>
                </a:cubicBezTo>
                <a:lnTo>
                  <a:pt x="11374" y="6175"/>
                </a:lnTo>
                <a:cubicBezTo>
                  <a:pt x="11403" y="6183"/>
                  <a:pt x="11435" y="6186"/>
                  <a:pt x="11466" y="6186"/>
                </a:cubicBezTo>
                <a:cubicBezTo>
                  <a:pt x="11569" y="6186"/>
                  <a:pt x="11672" y="6145"/>
                  <a:pt x="11720" y="6049"/>
                </a:cubicBezTo>
                <a:cubicBezTo>
                  <a:pt x="11815" y="5923"/>
                  <a:pt x="11846" y="5766"/>
                  <a:pt x="11783" y="5671"/>
                </a:cubicBezTo>
                <a:lnTo>
                  <a:pt x="11153" y="4442"/>
                </a:lnTo>
                <a:lnTo>
                  <a:pt x="11783" y="3214"/>
                </a:lnTo>
                <a:cubicBezTo>
                  <a:pt x="11815" y="3151"/>
                  <a:pt x="11783" y="2993"/>
                  <a:pt x="11689" y="2899"/>
                </a:cubicBezTo>
                <a:cubicBezTo>
                  <a:pt x="11641" y="2802"/>
                  <a:pt x="11519" y="2761"/>
                  <a:pt x="11422" y="2761"/>
                </a:cubicBezTo>
                <a:cubicBezTo>
                  <a:pt x="11392" y="2761"/>
                  <a:pt x="11364" y="2765"/>
                  <a:pt x="11342" y="2773"/>
                </a:cubicBezTo>
                <a:lnTo>
                  <a:pt x="9200" y="3497"/>
                </a:lnTo>
                <a:cubicBezTo>
                  <a:pt x="9168" y="3497"/>
                  <a:pt x="9105" y="3529"/>
                  <a:pt x="9105" y="3560"/>
                </a:cubicBezTo>
                <a:lnTo>
                  <a:pt x="8916" y="3718"/>
                </a:lnTo>
                <a:cubicBezTo>
                  <a:pt x="8570" y="1607"/>
                  <a:pt x="6742" y="0"/>
                  <a:pt x="44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8"/>
          <p:cNvSpPr/>
          <p:nvPr/>
        </p:nvSpPr>
        <p:spPr>
          <a:xfrm>
            <a:off x="4886330" y="3284609"/>
            <a:ext cx="351286" cy="349457"/>
          </a:xfrm>
          <a:custGeom>
            <a:rect b="b" l="l" r="r" t="t"/>
            <a:pathLst>
              <a:path extrusionOk="0" h="11847" w="11909">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6" name="Google Shape;326;p48"/>
          <p:cNvGrpSpPr/>
          <p:nvPr/>
        </p:nvGrpSpPr>
        <p:grpSpPr>
          <a:xfrm>
            <a:off x="7419508" y="1608666"/>
            <a:ext cx="352230" cy="348542"/>
            <a:chOff x="1049375" y="2318350"/>
            <a:chExt cx="298525" cy="295400"/>
          </a:xfrm>
        </p:grpSpPr>
        <p:sp>
          <p:nvSpPr>
            <p:cNvPr id="327" name="Google Shape;327;p48"/>
            <p:cNvSpPr/>
            <p:nvPr/>
          </p:nvSpPr>
          <p:spPr>
            <a:xfrm>
              <a:off x="1101350" y="2492325"/>
              <a:ext cx="70125" cy="50525"/>
            </a:xfrm>
            <a:custGeom>
              <a:rect b="b" l="l" r="r" t="t"/>
              <a:pathLst>
                <a:path extrusionOk="0" h="2021" w="2805">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8"/>
            <p:cNvSpPr/>
            <p:nvPr/>
          </p:nvSpPr>
          <p:spPr>
            <a:xfrm>
              <a:off x="1101350" y="2440525"/>
              <a:ext cx="70125" cy="51150"/>
            </a:xfrm>
            <a:custGeom>
              <a:rect b="b" l="l" r="r" t="t"/>
              <a:pathLst>
                <a:path extrusionOk="0" h="2046" w="2805">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8"/>
            <p:cNvSpPr/>
            <p:nvPr/>
          </p:nvSpPr>
          <p:spPr>
            <a:xfrm>
              <a:off x="1101350" y="2388550"/>
              <a:ext cx="70125" cy="51125"/>
            </a:xfrm>
            <a:custGeom>
              <a:rect b="b" l="l" r="r" t="t"/>
              <a:pathLst>
                <a:path extrusionOk="0" h="2045" w="2805">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8"/>
            <p:cNvSpPr/>
            <p:nvPr/>
          </p:nvSpPr>
          <p:spPr>
            <a:xfrm>
              <a:off x="1049375" y="2318350"/>
              <a:ext cx="298525" cy="295400"/>
            </a:xfrm>
            <a:custGeom>
              <a:rect b="b" l="l" r="r" t="t"/>
              <a:pathLst>
                <a:path extrusionOk="0" h="11816" w="11941">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48"/>
          <p:cNvGrpSpPr/>
          <p:nvPr/>
        </p:nvGrpSpPr>
        <p:grpSpPr>
          <a:xfrm>
            <a:off x="516409" y="1607049"/>
            <a:ext cx="3009292" cy="2975706"/>
            <a:chOff x="516409" y="1683249"/>
            <a:chExt cx="3009292" cy="2975706"/>
          </a:xfrm>
        </p:grpSpPr>
        <p:grpSp>
          <p:nvGrpSpPr>
            <p:cNvPr id="332" name="Google Shape;332;p48"/>
            <p:cNvGrpSpPr/>
            <p:nvPr/>
          </p:nvGrpSpPr>
          <p:grpSpPr>
            <a:xfrm>
              <a:off x="516409" y="1683249"/>
              <a:ext cx="3009292" cy="2975706"/>
              <a:chOff x="619218" y="1626099"/>
              <a:chExt cx="3009292" cy="2975706"/>
            </a:xfrm>
          </p:grpSpPr>
          <p:sp>
            <p:nvSpPr>
              <p:cNvPr id="333" name="Google Shape;333;p48"/>
              <p:cNvSpPr/>
              <p:nvPr/>
            </p:nvSpPr>
            <p:spPr>
              <a:xfrm>
                <a:off x="619218" y="1626587"/>
                <a:ext cx="1710383" cy="1450656"/>
              </a:xfrm>
              <a:custGeom>
                <a:rect b="b" l="l" r="r" t="t"/>
                <a:pathLst>
                  <a:path extrusionOk="0" h="8930" w="10529">
                    <a:moveTo>
                      <a:pt x="8598" y="1"/>
                    </a:moveTo>
                    <a:lnTo>
                      <a:pt x="8598" y="7"/>
                    </a:lnTo>
                    <a:cubicBezTo>
                      <a:pt x="6171" y="119"/>
                      <a:pt x="3993" y="1184"/>
                      <a:pt x="2438" y="2827"/>
                    </a:cubicBezTo>
                    <a:cubicBezTo>
                      <a:pt x="2438" y="2827"/>
                      <a:pt x="2435" y="2830"/>
                      <a:pt x="2435" y="2830"/>
                    </a:cubicBezTo>
                    <a:cubicBezTo>
                      <a:pt x="927" y="4426"/>
                      <a:pt x="1" y="6570"/>
                      <a:pt x="1" y="8929"/>
                    </a:cubicBezTo>
                    <a:lnTo>
                      <a:pt x="4" y="8929"/>
                    </a:lnTo>
                    <a:lnTo>
                      <a:pt x="2438" y="7019"/>
                    </a:lnTo>
                    <a:lnTo>
                      <a:pt x="4872" y="8929"/>
                    </a:lnTo>
                    <a:cubicBezTo>
                      <a:pt x="4872" y="7905"/>
                      <a:pt x="5254" y="6965"/>
                      <a:pt x="5883" y="6245"/>
                    </a:cubicBezTo>
                    <a:cubicBezTo>
                      <a:pt x="6559" y="5474"/>
                      <a:pt x="7516" y="4950"/>
                      <a:pt x="8598" y="4842"/>
                    </a:cubicBezTo>
                    <a:lnTo>
                      <a:pt x="8598" y="4822"/>
                    </a:lnTo>
                    <a:lnTo>
                      <a:pt x="10529" y="2411"/>
                    </a:lnTo>
                    <a:lnTo>
                      <a:pt x="8601" y="7"/>
                    </a:lnTo>
                    <a:lnTo>
                      <a:pt x="8598" y="1"/>
                    </a:lnTo>
                    <a:close/>
                  </a:path>
                </a:pathLst>
              </a:custGeom>
              <a:solidFill>
                <a:srgbClr val="6FA8DC"/>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8"/>
              <p:cNvSpPr/>
              <p:nvPr/>
            </p:nvSpPr>
            <p:spPr>
              <a:xfrm>
                <a:off x="619218" y="2842012"/>
                <a:ext cx="1396865" cy="1759794"/>
              </a:xfrm>
              <a:custGeom>
                <a:rect b="b" l="l" r="r" t="t"/>
                <a:pathLst>
                  <a:path extrusionOk="0" h="10833" w="8599">
                    <a:moveTo>
                      <a:pt x="2438" y="0"/>
                    </a:moveTo>
                    <a:lnTo>
                      <a:pt x="4" y="1911"/>
                    </a:lnTo>
                    <a:lnTo>
                      <a:pt x="1" y="1911"/>
                    </a:lnTo>
                    <a:cubicBezTo>
                      <a:pt x="1" y="4270"/>
                      <a:pt x="924" y="6410"/>
                      <a:pt x="2431" y="8006"/>
                    </a:cubicBezTo>
                    <a:lnTo>
                      <a:pt x="2431" y="8016"/>
                    </a:lnTo>
                    <a:lnTo>
                      <a:pt x="2435" y="8013"/>
                    </a:lnTo>
                    <a:cubicBezTo>
                      <a:pt x="3990" y="9656"/>
                      <a:pt x="6164" y="10718"/>
                      <a:pt x="8588" y="10832"/>
                    </a:cubicBezTo>
                    <a:lnTo>
                      <a:pt x="6664" y="8432"/>
                    </a:lnTo>
                    <a:lnTo>
                      <a:pt x="8598" y="6022"/>
                    </a:lnTo>
                    <a:lnTo>
                      <a:pt x="8598" y="6001"/>
                    </a:lnTo>
                    <a:cubicBezTo>
                      <a:pt x="7516" y="5890"/>
                      <a:pt x="6559" y="5369"/>
                      <a:pt x="5883" y="4598"/>
                    </a:cubicBezTo>
                    <a:cubicBezTo>
                      <a:pt x="5254" y="3878"/>
                      <a:pt x="4872" y="2938"/>
                      <a:pt x="4872" y="1914"/>
                    </a:cubicBezTo>
                    <a:lnTo>
                      <a:pt x="4872" y="1911"/>
                    </a:lnTo>
                    <a:lnTo>
                      <a:pt x="2438" y="0"/>
                    </a:lnTo>
                    <a:close/>
                  </a:path>
                </a:pathLst>
              </a:custGeom>
              <a:solidFill>
                <a:srgbClr val="69E78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8"/>
              <p:cNvSpPr/>
              <p:nvPr/>
            </p:nvSpPr>
            <p:spPr>
              <a:xfrm>
                <a:off x="1779723" y="3138477"/>
                <a:ext cx="1848787" cy="1451306"/>
              </a:xfrm>
              <a:custGeom>
                <a:rect b="b" l="l" r="r" t="t"/>
                <a:pathLst>
                  <a:path extrusionOk="0" h="8934" w="11381">
                    <a:moveTo>
                      <a:pt x="6508" y="1"/>
                    </a:moveTo>
                    <a:cubicBezTo>
                      <a:pt x="6508" y="1242"/>
                      <a:pt x="5951" y="2354"/>
                      <a:pt x="5068" y="3108"/>
                    </a:cubicBezTo>
                    <a:cubicBezTo>
                      <a:pt x="4341" y="3733"/>
                      <a:pt x="3395" y="4112"/>
                      <a:pt x="2357" y="4112"/>
                    </a:cubicBezTo>
                    <a:cubicBezTo>
                      <a:pt x="2215" y="4112"/>
                      <a:pt x="2069" y="4105"/>
                      <a:pt x="1931" y="4092"/>
                    </a:cubicBezTo>
                    <a:lnTo>
                      <a:pt x="1931" y="4112"/>
                    </a:lnTo>
                    <a:lnTo>
                      <a:pt x="0" y="6523"/>
                    </a:lnTo>
                    <a:lnTo>
                      <a:pt x="1921" y="8923"/>
                    </a:lnTo>
                    <a:lnTo>
                      <a:pt x="1931" y="8933"/>
                    </a:lnTo>
                    <a:lnTo>
                      <a:pt x="1931" y="8923"/>
                    </a:lnTo>
                    <a:cubicBezTo>
                      <a:pt x="2073" y="8930"/>
                      <a:pt x="2215" y="8933"/>
                      <a:pt x="2357" y="8933"/>
                    </a:cubicBezTo>
                    <a:cubicBezTo>
                      <a:pt x="4737" y="8933"/>
                      <a:pt x="6901" y="8020"/>
                      <a:pt x="8513" y="6529"/>
                    </a:cubicBezTo>
                    <a:lnTo>
                      <a:pt x="8523" y="6529"/>
                    </a:lnTo>
                    <a:lnTo>
                      <a:pt x="8520" y="6523"/>
                    </a:lnTo>
                    <a:cubicBezTo>
                      <a:pt x="10278" y="4893"/>
                      <a:pt x="11380" y="2577"/>
                      <a:pt x="11380" y="1"/>
                    </a:cubicBezTo>
                    <a:lnTo>
                      <a:pt x="11380" y="1"/>
                    </a:lnTo>
                    <a:lnTo>
                      <a:pt x="8943" y="1915"/>
                    </a:lnTo>
                    <a:lnTo>
                      <a:pt x="6508" y="1"/>
                    </a:lnTo>
                    <a:close/>
                  </a:path>
                </a:pathLst>
              </a:custGeom>
              <a:solidFill>
                <a:srgbClr val="FFFF00"/>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8"/>
              <p:cNvSpPr/>
              <p:nvPr/>
            </p:nvSpPr>
            <p:spPr>
              <a:xfrm>
                <a:off x="2086744" y="1626099"/>
                <a:ext cx="1534618" cy="1761906"/>
              </a:xfrm>
              <a:custGeom>
                <a:rect b="b" l="l" r="r" t="t"/>
                <a:pathLst>
                  <a:path extrusionOk="0" h="10846" w="9447">
                    <a:moveTo>
                      <a:pt x="426" y="0"/>
                    </a:moveTo>
                    <a:cubicBezTo>
                      <a:pt x="284" y="0"/>
                      <a:pt x="146" y="4"/>
                      <a:pt x="7" y="10"/>
                    </a:cubicBezTo>
                    <a:lnTo>
                      <a:pt x="1931" y="2414"/>
                    </a:lnTo>
                    <a:lnTo>
                      <a:pt x="0" y="4825"/>
                    </a:lnTo>
                    <a:lnTo>
                      <a:pt x="0" y="4845"/>
                    </a:lnTo>
                    <a:cubicBezTo>
                      <a:pt x="139" y="4831"/>
                      <a:pt x="281" y="4821"/>
                      <a:pt x="426" y="4821"/>
                    </a:cubicBezTo>
                    <a:cubicBezTo>
                      <a:pt x="1461" y="4821"/>
                      <a:pt x="2407" y="5200"/>
                      <a:pt x="3138" y="5825"/>
                    </a:cubicBezTo>
                    <a:cubicBezTo>
                      <a:pt x="4017" y="6579"/>
                      <a:pt x="4574" y="7692"/>
                      <a:pt x="4574" y="8932"/>
                    </a:cubicBezTo>
                    <a:lnTo>
                      <a:pt x="7012" y="10846"/>
                    </a:lnTo>
                    <a:lnTo>
                      <a:pt x="9446" y="8932"/>
                    </a:lnTo>
                    <a:cubicBezTo>
                      <a:pt x="9446" y="6360"/>
                      <a:pt x="8347" y="4044"/>
                      <a:pt x="6589" y="2414"/>
                    </a:cubicBezTo>
                    <a:lnTo>
                      <a:pt x="6589" y="2407"/>
                    </a:lnTo>
                    <a:lnTo>
                      <a:pt x="6586" y="2411"/>
                    </a:lnTo>
                    <a:cubicBezTo>
                      <a:pt x="4973" y="916"/>
                      <a:pt x="2806" y="0"/>
                      <a:pt x="426" y="0"/>
                    </a:cubicBezTo>
                    <a:close/>
                  </a:path>
                </a:pathLst>
              </a:custGeom>
              <a:solidFill>
                <a:srgbClr val="8E7CC3"/>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7" name="Google Shape;337;p48"/>
            <p:cNvSpPr/>
            <p:nvPr/>
          </p:nvSpPr>
          <p:spPr>
            <a:xfrm>
              <a:off x="1406655" y="2556702"/>
              <a:ext cx="1228800" cy="1228800"/>
            </a:xfrm>
            <a:prstGeom prst="ellipse">
              <a:avLst/>
            </a:prstGeom>
            <a:solidFill>
              <a:schemeClr val="accent6"/>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8" name="Google Shape;338;p48"/>
          <p:cNvSpPr/>
          <p:nvPr/>
        </p:nvSpPr>
        <p:spPr>
          <a:xfrm>
            <a:off x="953266" y="1995038"/>
            <a:ext cx="572700" cy="5727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dk1"/>
                </a:solidFill>
                <a:latin typeface="Fira Sans Extra Condensed SemiBold"/>
                <a:ea typeface="Fira Sans Extra Condensed SemiBold"/>
                <a:cs typeface="Fira Sans Extra Condensed SemiBold"/>
                <a:sym typeface="Fira Sans Extra Condensed SemiBold"/>
              </a:rPr>
              <a:t>4</a:t>
            </a:r>
            <a:endParaRPr sz="25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339" name="Google Shape;339;p48"/>
          <p:cNvSpPr/>
          <p:nvPr/>
        </p:nvSpPr>
        <p:spPr>
          <a:xfrm>
            <a:off x="2505841" y="1995038"/>
            <a:ext cx="572700" cy="5727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dk1"/>
                </a:solidFill>
                <a:latin typeface="Fira Sans Extra Condensed SemiBold"/>
                <a:ea typeface="Fira Sans Extra Condensed SemiBold"/>
                <a:cs typeface="Fira Sans Extra Condensed SemiBold"/>
                <a:sym typeface="Fira Sans Extra Condensed SemiBold"/>
              </a:rPr>
              <a:t>1</a:t>
            </a:r>
            <a:endParaRPr sz="25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340" name="Google Shape;340;p48"/>
          <p:cNvSpPr/>
          <p:nvPr/>
        </p:nvSpPr>
        <p:spPr>
          <a:xfrm>
            <a:off x="953266" y="3585713"/>
            <a:ext cx="572700" cy="5727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dk1"/>
                </a:solidFill>
                <a:latin typeface="Fira Sans Extra Condensed SemiBold"/>
                <a:ea typeface="Fira Sans Extra Condensed SemiBold"/>
                <a:cs typeface="Fira Sans Extra Condensed SemiBold"/>
                <a:sym typeface="Fira Sans Extra Condensed SemiBold"/>
              </a:rPr>
              <a:t>3</a:t>
            </a:r>
            <a:endParaRPr sz="25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341" name="Google Shape;341;p48"/>
          <p:cNvSpPr/>
          <p:nvPr/>
        </p:nvSpPr>
        <p:spPr>
          <a:xfrm>
            <a:off x="2505841" y="3595238"/>
            <a:ext cx="572700" cy="5727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dk1"/>
                </a:solidFill>
                <a:latin typeface="Fira Sans Extra Condensed SemiBold"/>
                <a:ea typeface="Fira Sans Extra Condensed SemiBold"/>
                <a:cs typeface="Fira Sans Extra Condensed SemiBold"/>
                <a:sym typeface="Fira Sans Extra Condensed SemiBold"/>
              </a:rPr>
              <a:t>2</a:t>
            </a:r>
            <a:endParaRPr sz="2500">
              <a:solidFill>
                <a:schemeClr val="dk1"/>
              </a:solidFill>
              <a:latin typeface="Fira Sans Extra Condensed SemiBold"/>
              <a:ea typeface="Fira Sans Extra Condensed SemiBold"/>
              <a:cs typeface="Fira Sans Extra Condensed SemiBold"/>
              <a:sym typeface="Fira Sans Extra Condensed SemiBold"/>
            </a:endParaRPr>
          </a:p>
        </p:txBody>
      </p:sp>
      <p:grpSp>
        <p:nvGrpSpPr>
          <p:cNvPr id="342" name="Google Shape;342;p48"/>
          <p:cNvGrpSpPr/>
          <p:nvPr/>
        </p:nvGrpSpPr>
        <p:grpSpPr>
          <a:xfrm>
            <a:off x="1734708" y="2839045"/>
            <a:ext cx="572693" cy="578390"/>
            <a:chOff x="-64764500" y="2280550"/>
            <a:chExt cx="316650" cy="319800"/>
          </a:xfrm>
        </p:grpSpPr>
        <p:sp>
          <p:nvSpPr>
            <p:cNvPr id="343" name="Google Shape;343;p48"/>
            <p:cNvSpPr/>
            <p:nvPr/>
          </p:nvSpPr>
          <p:spPr>
            <a:xfrm>
              <a:off x="-64764500" y="2280550"/>
              <a:ext cx="316650" cy="319800"/>
            </a:xfrm>
            <a:custGeom>
              <a:rect b="b" l="l" r="r" t="t"/>
              <a:pathLst>
                <a:path extrusionOk="0" h="12792" w="12666">
                  <a:moveTo>
                    <a:pt x="11405" y="820"/>
                  </a:moveTo>
                  <a:cubicBezTo>
                    <a:pt x="11657" y="820"/>
                    <a:pt x="11815" y="1009"/>
                    <a:pt x="11815" y="1261"/>
                  </a:cubicBezTo>
                  <a:cubicBezTo>
                    <a:pt x="11815" y="1481"/>
                    <a:pt x="11657" y="1670"/>
                    <a:pt x="11405" y="1670"/>
                  </a:cubicBezTo>
                  <a:lnTo>
                    <a:pt x="1229" y="1670"/>
                  </a:lnTo>
                  <a:cubicBezTo>
                    <a:pt x="977" y="1670"/>
                    <a:pt x="788" y="1481"/>
                    <a:pt x="788" y="1261"/>
                  </a:cubicBezTo>
                  <a:cubicBezTo>
                    <a:pt x="788" y="1009"/>
                    <a:pt x="977" y="820"/>
                    <a:pt x="1229" y="820"/>
                  </a:cubicBezTo>
                  <a:close/>
                  <a:moveTo>
                    <a:pt x="10996" y="2521"/>
                  </a:moveTo>
                  <a:lnTo>
                    <a:pt x="10996" y="8286"/>
                  </a:lnTo>
                  <a:lnTo>
                    <a:pt x="1607" y="8286"/>
                  </a:lnTo>
                  <a:lnTo>
                    <a:pt x="1607" y="2521"/>
                  </a:lnTo>
                  <a:close/>
                  <a:moveTo>
                    <a:pt x="6302" y="11027"/>
                  </a:moveTo>
                  <a:cubicBezTo>
                    <a:pt x="6554" y="11027"/>
                    <a:pt x="6743" y="11216"/>
                    <a:pt x="6743" y="11437"/>
                  </a:cubicBezTo>
                  <a:cubicBezTo>
                    <a:pt x="6743" y="11689"/>
                    <a:pt x="6522" y="11878"/>
                    <a:pt x="6302" y="11878"/>
                  </a:cubicBezTo>
                  <a:cubicBezTo>
                    <a:pt x="6050" y="11878"/>
                    <a:pt x="5892" y="11689"/>
                    <a:pt x="5892" y="11437"/>
                  </a:cubicBezTo>
                  <a:cubicBezTo>
                    <a:pt x="5892" y="11216"/>
                    <a:pt x="6113" y="11027"/>
                    <a:pt x="6302" y="11027"/>
                  </a:cubicBezTo>
                  <a:close/>
                  <a:moveTo>
                    <a:pt x="1229" y="1"/>
                  </a:moveTo>
                  <a:cubicBezTo>
                    <a:pt x="536" y="1"/>
                    <a:pt x="1" y="536"/>
                    <a:pt x="1" y="1261"/>
                  </a:cubicBezTo>
                  <a:cubicBezTo>
                    <a:pt x="1" y="1797"/>
                    <a:pt x="347" y="2238"/>
                    <a:pt x="820" y="2427"/>
                  </a:cubicBezTo>
                  <a:lnTo>
                    <a:pt x="820" y="8286"/>
                  </a:lnTo>
                  <a:lnTo>
                    <a:pt x="442" y="8286"/>
                  </a:lnTo>
                  <a:cubicBezTo>
                    <a:pt x="190" y="8286"/>
                    <a:pt x="32" y="8507"/>
                    <a:pt x="32" y="8728"/>
                  </a:cubicBezTo>
                  <a:cubicBezTo>
                    <a:pt x="32" y="8980"/>
                    <a:pt x="221" y="9169"/>
                    <a:pt x="442" y="9169"/>
                  </a:cubicBezTo>
                  <a:lnTo>
                    <a:pt x="5955" y="9169"/>
                  </a:lnTo>
                  <a:lnTo>
                    <a:pt x="5955" y="10334"/>
                  </a:lnTo>
                  <a:cubicBezTo>
                    <a:pt x="5483" y="10492"/>
                    <a:pt x="5104" y="10964"/>
                    <a:pt x="5104" y="11531"/>
                  </a:cubicBezTo>
                  <a:cubicBezTo>
                    <a:pt x="5104" y="12193"/>
                    <a:pt x="5672" y="12792"/>
                    <a:pt x="6333" y="12792"/>
                  </a:cubicBezTo>
                  <a:cubicBezTo>
                    <a:pt x="6995" y="12792"/>
                    <a:pt x="7593" y="12225"/>
                    <a:pt x="7593" y="11531"/>
                  </a:cubicBezTo>
                  <a:cubicBezTo>
                    <a:pt x="7593" y="10964"/>
                    <a:pt x="7247" y="10555"/>
                    <a:pt x="6774" y="10334"/>
                  </a:cubicBezTo>
                  <a:lnTo>
                    <a:pt x="6774" y="9169"/>
                  </a:lnTo>
                  <a:lnTo>
                    <a:pt x="12288" y="9169"/>
                  </a:lnTo>
                  <a:cubicBezTo>
                    <a:pt x="12508" y="9169"/>
                    <a:pt x="12666" y="8980"/>
                    <a:pt x="12666" y="8728"/>
                  </a:cubicBezTo>
                  <a:cubicBezTo>
                    <a:pt x="12666" y="8507"/>
                    <a:pt x="12477" y="8286"/>
                    <a:pt x="12288" y="8286"/>
                  </a:cubicBezTo>
                  <a:lnTo>
                    <a:pt x="11847" y="8286"/>
                  </a:lnTo>
                  <a:lnTo>
                    <a:pt x="11847" y="2427"/>
                  </a:lnTo>
                  <a:cubicBezTo>
                    <a:pt x="12319" y="2238"/>
                    <a:pt x="12634" y="1797"/>
                    <a:pt x="12634" y="1261"/>
                  </a:cubicBezTo>
                  <a:cubicBezTo>
                    <a:pt x="12634" y="568"/>
                    <a:pt x="12099" y="1"/>
                    <a:pt x="11405"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8"/>
            <p:cNvSpPr/>
            <p:nvPr/>
          </p:nvSpPr>
          <p:spPr>
            <a:xfrm>
              <a:off x="-64679425" y="2364825"/>
              <a:ext cx="146500" cy="102450"/>
            </a:xfrm>
            <a:custGeom>
              <a:rect b="b" l="l" r="r" t="t"/>
              <a:pathLst>
                <a:path extrusionOk="0" h="4098" w="5860">
                  <a:moveTo>
                    <a:pt x="3749" y="1"/>
                  </a:moveTo>
                  <a:cubicBezTo>
                    <a:pt x="3529" y="1"/>
                    <a:pt x="3371" y="190"/>
                    <a:pt x="3371" y="442"/>
                  </a:cubicBezTo>
                  <a:cubicBezTo>
                    <a:pt x="3371" y="662"/>
                    <a:pt x="3560" y="820"/>
                    <a:pt x="3749" y="820"/>
                  </a:cubicBezTo>
                  <a:lnTo>
                    <a:pt x="4442" y="820"/>
                  </a:lnTo>
                  <a:lnTo>
                    <a:pt x="2930" y="2332"/>
                  </a:lnTo>
                  <a:lnTo>
                    <a:pt x="2395" y="1765"/>
                  </a:lnTo>
                  <a:cubicBezTo>
                    <a:pt x="2316" y="1686"/>
                    <a:pt x="2206" y="1647"/>
                    <a:pt x="2095" y="1647"/>
                  </a:cubicBezTo>
                  <a:cubicBezTo>
                    <a:pt x="1985" y="1647"/>
                    <a:pt x="1875" y="1686"/>
                    <a:pt x="1796" y="1765"/>
                  </a:cubicBezTo>
                  <a:lnTo>
                    <a:pt x="126" y="3435"/>
                  </a:lnTo>
                  <a:cubicBezTo>
                    <a:pt x="0" y="3592"/>
                    <a:pt x="0" y="3844"/>
                    <a:pt x="126" y="4033"/>
                  </a:cubicBezTo>
                  <a:cubicBezTo>
                    <a:pt x="195" y="4075"/>
                    <a:pt x="288" y="4098"/>
                    <a:pt x="384" y="4098"/>
                  </a:cubicBezTo>
                  <a:cubicBezTo>
                    <a:pt x="507" y="4098"/>
                    <a:pt x="636" y="4059"/>
                    <a:pt x="725" y="3970"/>
                  </a:cubicBezTo>
                  <a:lnTo>
                    <a:pt x="2111" y="2616"/>
                  </a:lnTo>
                  <a:lnTo>
                    <a:pt x="2647" y="3151"/>
                  </a:lnTo>
                  <a:cubicBezTo>
                    <a:pt x="2725" y="3230"/>
                    <a:pt x="2836" y="3269"/>
                    <a:pt x="2946" y="3269"/>
                  </a:cubicBezTo>
                  <a:cubicBezTo>
                    <a:pt x="3056" y="3269"/>
                    <a:pt x="3166" y="3230"/>
                    <a:pt x="3245" y="3151"/>
                  </a:cubicBezTo>
                  <a:lnTo>
                    <a:pt x="5009" y="1387"/>
                  </a:lnTo>
                  <a:lnTo>
                    <a:pt x="5009" y="2049"/>
                  </a:lnTo>
                  <a:cubicBezTo>
                    <a:pt x="5009" y="2269"/>
                    <a:pt x="5230" y="2490"/>
                    <a:pt x="5451" y="2490"/>
                  </a:cubicBezTo>
                  <a:cubicBezTo>
                    <a:pt x="5703" y="2490"/>
                    <a:pt x="5860" y="2269"/>
                    <a:pt x="5860" y="2049"/>
                  </a:cubicBezTo>
                  <a:lnTo>
                    <a:pt x="5860" y="410"/>
                  </a:lnTo>
                  <a:cubicBezTo>
                    <a:pt x="5860" y="158"/>
                    <a:pt x="5640" y="1"/>
                    <a:pt x="5419" y="1"/>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9"/>
          <p:cNvSpPr/>
          <p:nvPr/>
        </p:nvSpPr>
        <p:spPr>
          <a:xfrm>
            <a:off x="116500" y="3327125"/>
            <a:ext cx="2759700" cy="581400"/>
          </a:xfrm>
          <a:prstGeom prst="roundRect">
            <a:avLst>
              <a:gd fmla="val 50000" name="adj"/>
            </a:avLst>
          </a:prstGeom>
          <a:solidFill>
            <a:srgbClr val="B4A7D6"/>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Motivation to finish sprint</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350" name="Google Shape;350;p49"/>
          <p:cNvSpPr/>
          <p:nvPr/>
        </p:nvSpPr>
        <p:spPr>
          <a:xfrm>
            <a:off x="77500" y="2604425"/>
            <a:ext cx="2798700" cy="526800"/>
          </a:xfrm>
          <a:prstGeom prst="roundRect">
            <a:avLst>
              <a:gd fmla="val 50000" name="adj"/>
            </a:avLst>
          </a:prstGeom>
          <a:solidFill>
            <a:srgbClr val="69E78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Improved quality</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351" name="Google Shape;351;p49"/>
          <p:cNvSpPr/>
          <p:nvPr/>
        </p:nvSpPr>
        <p:spPr>
          <a:xfrm>
            <a:off x="77500" y="1300625"/>
            <a:ext cx="2798700" cy="419400"/>
          </a:xfrm>
          <a:prstGeom prst="roundRect">
            <a:avLst>
              <a:gd fmla="val 50000" name="adj"/>
            </a:avLst>
          </a:prstGeom>
          <a:solidFill>
            <a:srgbClr val="EAD1DC"/>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Increased transparency</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352" name="Google Shape;352;p49"/>
          <p:cNvSpPr/>
          <p:nvPr/>
        </p:nvSpPr>
        <p:spPr>
          <a:xfrm>
            <a:off x="77500" y="417775"/>
            <a:ext cx="2759700" cy="722700"/>
          </a:xfrm>
          <a:prstGeom prst="roundRect">
            <a:avLst>
              <a:gd fmla="val 50000" name="adj"/>
            </a:avLst>
          </a:prstGeom>
          <a:solidFill>
            <a:srgbClr val="B4A7D6"/>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Increased collaboration and communication</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353" name="Google Shape;353;p49"/>
          <p:cNvSpPr/>
          <p:nvPr/>
        </p:nvSpPr>
        <p:spPr>
          <a:xfrm>
            <a:off x="77500" y="2024100"/>
            <a:ext cx="2798700" cy="419400"/>
          </a:xfrm>
          <a:prstGeom prst="roundRect">
            <a:avLst>
              <a:gd fmla="val 50000" name="adj"/>
            </a:avLst>
          </a:prstGeom>
          <a:solidFill>
            <a:srgbClr val="FFE599"/>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Increased flexibility</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354" name="Google Shape;354;p49"/>
          <p:cNvSpPr/>
          <p:nvPr/>
        </p:nvSpPr>
        <p:spPr>
          <a:xfrm>
            <a:off x="6337750" y="3909226"/>
            <a:ext cx="2377500" cy="1037100"/>
          </a:xfrm>
          <a:prstGeom prst="roundRect">
            <a:avLst>
              <a:gd fmla="val 50000" name="adj"/>
            </a:avLst>
          </a:prstGeom>
          <a:solidFill>
            <a:srgbClr val="F6B26B"/>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Can be difficult to get buy-in from stakeholders</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355" name="Google Shape;355;p49"/>
          <p:cNvSpPr/>
          <p:nvPr/>
        </p:nvSpPr>
        <p:spPr>
          <a:xfrm>
            <a:off x="6337738" y="3321663"/>
            <a:ext cx="2377500" cy="371400"/>
          </a:xfrm>
          <a:prstGeom prst="roundRect">
            <a:avLst>
              <a:gd fmla="val 50000" name="adj"/>
            </a:avLst>
          </a:prstGeom>
          <a:solidFill>
            <a:schemeClr val="accen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Can be time-consuming</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356" name="Google Shape;356;p49"/>
          <p:cNvSpPr/>
          <p:nvPr/>
        </p:nvSpPr>
        <p:spPr>
          <a:xfrm>
            <a:off x="6337738" y="2578713"/>
            <a:ext cx="2377500" cy="371400"/>
          </a:xfrm>
          <a:prstGeom prst="roundRect">
            <a:avLst>
              <a:gd fmla="val 50000" name="adj"/>
            </a:avLst>
          </a:pr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Can be difficult to scale</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357" name="Google Shape;357;p49"/>
          <p:cNvSpPr/>
          <p:nvPr/>
        </p:nvSpPr>
        <p:spPr>
          <a:xfrm>
            <a:off x="6337738" y="1300613"/>
            <a:ext cx="2377500" cy="371400"/>
          </a:xfrm>
          <a:prstGeom prst="roundRect">
            <a:avLst>
              <a:gd fmla="val 50000" name="adj"/>
            </a:avLst>
          </a:prstGeom>
          <a:solidFill>
            <a:srgbClr val="DD7E6B"/>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Requires a skilled team</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cxnSp>
        <p:nvCxnSpPr>
          <p:cNvPr id="358" name="Google Shape;358;p49"/>
          <p:cNvCxnSpPr>
            <a:stCxn id="352" idx="3"/>
            <a:endCxn id="351" idx="3"/>
          </p:cNvCxnSpPr>
          <p:nvPr/>
        </p:nvCxnSpPr>
        <p:spPr>
          <a:xfrm>
            <a:off x="2837200" y="779125"/>
            <a:ext cx="39000" cy="731100"/>
          </a:xfrm>
          <a:prstGeom prst="bentConnector3">
            <a:avLst>
              <a:gd fmla="val 710577" name="adj1"/>
            </a:avLst>
          </a:prstGeom>
          <a:noFill/>
          <a:ln cap="flat" cmpd="sng" w="19050">
            <a:solidFill>
              <a:schemeClr val="dk1"/>
            </a:solidFill>
            <a:prstDash val="solid"/>
            <a:round/>
            <a:headEnd len="med" w="med" type="none"/>
            <a:tailEnd len="med" w="med" type="triangle"/>
          </a:ln>
        </p:spPr>
      </p:cxnSp>
      <p:cxnSp>
        <p:nvCxnSpPr>
          <p:cNvPr id="359" name="Google Shape;359;p49"/>
          <p:cNvCxnSpPr>
            <a:stCxn id="351" idx="3"/>
            <a:endCxn id="353" idx="3"/>
          </p:cNvCxnSpPr>
          <p:nvPr/>
        </p:nvCxnSpPr>
        <p:spPr>
          <a:xfrm>
            <a:off x="2876200" y="1510325"/>
            <a:ext cx="600" cy="723600"/>
          </a:xfrm>
          <a:prstGeom prst="bentConnector3">
            <a:avLst>
              <a:gd fmla="val 39687500" name="adj1"/>
            </a:avLst>
          </a:prstGeom>
          <a:noFill/>
          <a:ln cap="flat" cmpd="sng" w="19050">
            <a:solidFill>
              <a:schemeClr val="dk1"/>
            </a:solidFill>
            <a:prstDash val="solid"/>
            <a:round/>
            <a:headEnd len="med" w="med" type="none"/>
            <a:tailEnd len="med" w="med" type="triangle"/>
          </a:ln>
        </p:spPr>
      </p:cxnSp>
      <p:cxnSp>
        <p:nvCxnSpPr>
          <p:cNvPr id="360" name="Google Shape;360;p49"/>
          <p:cNvCxnSpPr>
            <a:stCxn id="353" idx="3"/>
            <a:endCxn id="350" idx="3"/>
          </p:cNvCxnSpPr>
          <p:nvPr/>
        </p:nvCxnSpPr>
        <p:spPr>
          <a:xfrm>
            <a:off x="2876200" y="2233800"/>
            <a:ext cx="600" cy="633900"/>
          </a:xfrm>
          <a:prstGeom prst="bentConnector3">
            <a:avLst>
              <a:gd fmla="val 39687500" name="adj1"/>
            </a:avLst>
          </a:prstGeom>
          <a:noFill/>
          <a:ln cap="flat" cmpd="sng" w="19050">
            <a:solidFill>
              <a:schemeClr val="dk1"/>
            </a:solidFill>
            <a:prstDash val="solid"/>
            <a:round/>
            <a:headEnd len="med" w="med" type="none"/>
            <a:tailEnd len="med" w="med" type="triangle"/>
          </a:ln>
        </p:spPr>
      </p:cxnSp>
      <p:cxnSp>
        <p:nvCxnSpPr>
          <p:cNvPr id="361" name="Google Shape;361;p49"/>
          <p:cNvCxnSpPr>
            <a:stCxn id="350" idx="3"/>
            <a:endCxn id="349" idx="3"/>
          </p:cNvCxnSpPr>
          <p:nvPr/>
        </p:nvCxnSpPr>
        <p:spPr>
          <a:xfrm>
            <a:off x="2876200" y="2867825"/>
            <a:ext cx="600" cy="750000"/>
          </a:xfrm>
          <a:prstGeom prst="bentConnector3">
            <a:avLst>
              <a:gd fmla="val 39687500" name="adj1"/>
            </a:avLst>
          </a:prstGeom>
          <a:noFill/>
          <a:ln cap="flat" cmpd="sng" w="19050">
            <a:solidFill>
              <a:schemeClr val="dk1"/>
            </a:solidFill>
            <a:prstDash val="solid"/>
            <a:round/>
            <a:headEnd len="med" w="med" type="none"/>
            <a:tailEnd len="med" w="med" type="triangle"/>
          </a:ln>
        </p:spPr>
      </p:cxnSp>
      <p:cxnSp>
        <p:nvCxnSpPr>
          <p:cNvPr id="362" name="Google Shape;362;p49"/>
          <p:cNvCxnSpPr>
            <a:stCxn id="356" idx="1"/>
            <a:endCxn id="355" idx="1"/>
          </p:cNvCxnSpPr>
          <p:nvPr/>
        </p:nvCxnSpPr>
        <p:spPr>
          <a:xfrm>
            <a:off x="6337738" y="2764413"/>
            <a:ext cx="600" cy="743100"/>
          </a:xfrm>
          <a:prstGeom prst="bentConnector3">
            <a:avLst>
              <a:gd fmla="val -40806250" name="adj1"/>
            </a:avLst>
          </a:prstGeom>
          <a:noFill/>
          <a:ln cap="flat" cmpd="sng" w="19050">
            <a:solidFill>
              <a:schemeClr val="dk1"/>
            </a:solidFill>
            <a:prstDash val="solid"/>
            <a:round/>
            <a:headEnd len="med" w="med" type="triangle"/>
            <a:tailEnd len="med" w="med" type="triangle"/>
          </a:ln>
        </p:spPr>
      </p:cxnSp>
      <p:cxnSp>
        <p:nvCxnSpPr>
          <p:cNvPr id="363" name="Google Shape;363;p49"/>
          <p:cNvCxnSpPr>
            <a:stCxn id="355" idx="1"/>
            <a:endCxn id="354" idx="1"/>
          </p:cNvCxnSpPr>
          <p:nvPr/>
        </p:nvCxnSpPr>
        <p:spPr>
          <a:xfrm>
            <a:off x="6337738" y="3507363"/>
            <a:ext cx="600" cy="920400"/>
          </a:xfrm>
          <a:prstGeom prst="bentConnector3">
            <a:avLst>
              <a:gd fmla="val -39687500" name="adj1"/>
            </a:avLst>
          </a:prstGeom>
          <a:noFill/>
          <a:ln cap="flat" cmpd="sng" w="19050">
            <a:solidFill>
              <a:schemeClr val="dk1"/>
            </a:solidFill>
            <a:prstDash val="solid"/>
            <a:round/>
            <a:headEnd len="med" w="med" type="triangle"/>
            <a:tailEnd len="med" w="med" type="triangle"/>
          </a:ln>
        </p:spPr>
      </p:cxnSp>
      <p:cxnSp>
        <p:nvCxnSpPr>
          <p:cNvPr id="364" name="Google Shape;364;p49"/>
          <p:cNvCxnSpPr>
            <a:stCxn id="365" idx="1"/>
            <a:endCxn id="356" idx="1"/>
          </p:cNvCxnSpPr>
          <p:nvPr/>
        </p:nvCxnSpPr>
        <p:spPr>
          <a:xfrm flipH="1">
            <a:off x="6337775" y="2173875"/>
            <a:ext cx="81900" cy="590400"/>
          </a:xfrm>
          <a:prstGeom prst="bentConnector3">
            <a:avLst>
              <a:gd fmla="val 390797" name="adj1"/>
            </a:avLst>
          </a:prstGeom>
          <a:noFill/>
          <a:ln cap="flat" cmpd="sng" w="19050">
            <a:solidFill>
              <a:schemeClr val="dk1"/>
            </a:solidFill>
            <a:prstDash val="solid"/>
            <a:round/>
            <a:headEnd len="med" w="med" type="none"/>
            <a:tailEnd len="med" w="med" type="triangle"/>
          </a:ln>
        </p:spPr>
      </p:cxnSp>
      <p:grpSp>
        <p:nvGrpSpPr>
          <p:cNvPr id="366" name="Google Shape;366;p49"/>
          <p:cNvGrpSpPr/>
          <p:nvPr/>
        </p:nvGrpSpPr>
        <p:grpSpPr>
          <a:xfrm rot="-481874">
            <a:off x="2949116" y="501269"/>
            <a:ext cx="1889859" cy="1734796"/>
            <a:chOff x="3242553" y="2731537"/>
            <a:chExt cx="1890035" cy="1734957"/>
          </a:xfrm>
        </p:grpSpPr>
        <p:sp>
          <p:nvSpPr>
            <p:cNvPr id="367" name="Google Shape;367;p49"/>
            <p:cNvSpPr/>
            <p:nvPr/>
          </p:nvSpPr>
          <p:spPr>
            <a:xfrm>
              <a:off x="3408900" y="2731537"/>
              <a:ext cx="1517100" cy="1517100"/>
            </a:xfrm>
            <a:prstGeom prst="ellipse">
              <a:avLst/>
            </a:prstGeom>
            <a:solidFill>
              <a:srgbClr val="B6D7A8"/>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Pros of Scrum:</a:t>
              </a:r>
              <a:endParaRPr sz="1800">
                <a:latin typeface="Fira Sans Extra Condensed SemiBold"/>
                <a:ea typeface="Fira Sans Extra Condensed SemiBold"/>
                <a:cs typeface="Fira Sans Extra Condensed SemiBold"/>
                <a:sym typeface="Fira Sans Extra Condensed SemiBold"/>
              </a:endParaRPr>
            </a:p>
          </p:txBody>
        </p:sp>
        <p:grpSp>
          <p:nvGrpSpPr>
            <p:cNvPr id="368" name="Google Shape;368;p49"/>
            <p:cNvGrpSpPr/>
            <p:nvPr/>
          </p:nvGrpSpPr>
          <p:grpSpPr>
            <a:xfrm flipH="1">
              <a:off x="3242553" y="3453705"/>
              <a:ext cx="1890035" cy="1012790"/>
              <a:chOff x="517775" y="2566075"/>
              <a:chExt cx="1631450" cy="874225"/>
            </a:xfrm>
          </p:grpSpPr>
          <p:sp>
            <p:nvSpPr>
              <p:cNvPr id="369" name="Google Shape;369;p49"/>
              <p:cNvSpPr/>
              <p:nvPr/>
            </p:nvSpPr>
            <p:spPr>
              <a:xfrm>
                <a:off x="517775" y="2566075"/>
                <a:ext cx="1618000" cy="874225"/>
              </a:xfrm>
              <a:custGeom>
                <a:rect b="b" l="l" r="r" t="t"/>
                <a:pathLst>
                  <a:path extrusionOk="0" h="34969" w="64720">
                    <a:moveTo>
                      <a:pt x="822" y="1"/>
                    </a:moveTo>
                    <a:cubicBezTo>
                      <a:pt x="411" y="1"/>
                      <a:pt x="0" y="274"/>
                      <a:pt x="0" y="822"/>
                    </a:cubicBezTo>
                    <a:cubicBezTo>
                      <a:pt x="23" y="19676"/>
                      <a:pt x="15316" y="34969"/>
                      <a:pt x="34170" y="34969"/>
                    </a:cubicBezTo>
                    <a:cubicBezTo>
                      <a:pt x="34190" y="34969"/>
                      <a:pt x="34211" y="34969"/>
                      <a:pt x="34232" y="34969"/>
                    </a:cubicBezTo>
                    <a:cubicBezTo>
                      <a:pt x="46853" y="34969"/>
                      <a:pt x="58420" y="27989"/>
                      <a:pt x="64322" y="16846"/>
                    </a:cubicBezTo>
                    <a:cubicBezTo>
                      <a:pt x="64720" y="16172"/>
                      <a:pt x="64153" y="15591"/>
                      <a:pt x="63592" y="15591"/>
                    </a:cubicBezTo>
                    <a:cubicBezTo>
                      <a:pt x="63316" y="15591"/>
                      <a:pt x="63042" y="15731"/>
                      <a:pt x="62884" y="16070"/>
                    </a:cubicBezTo>
                    <a:cubicBezTo>
                      <a:pt x="57142" y="26862"/>
                      <a:pt x="45974" y="33332"/>
                      <a:pt x="34165" y="33332"/>
                    </a:cubicBezTo>
                    <a:cubicBezTo>
                      <a:pt x="31563" y="33332"/>
                      <a:pt x="28931" y="33018"/>
                      <a:pt x="26318" y="32367"/>
                    </a:cubicBezTo>
                    <a:cubicBezTo>
                      <a:pt x="11824" y="28760"/>
                      <a:pt x="1644" y="15750"/>
                      <a:pt x="1644" y="822"/>
                    </a:cubicBezTo>
                    <a:cubicBezTo>
                      <a:pt x="1644" y="274"/>
                      <a:pt x="1233" y="1"/>
                      <a:pt x="822" y="1"/>
                    </a:cubicBezTo>
                    <a:close/>
                  </a:path>
                </a:pathLst>
              </a:custGeom>
              <a:solidFill>
                <a:srgbClr val="B6D7A8"/>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9"/>
              <p:cNvSpPr/>
              <p:nvPr/>
            </p:nvSpPr>
            <p:spPr>
              <a:xfrm>
                <a:off x="1973450" y="2907425"/>
                <a:ext cx="175775" cy="194625"/>
              </a:xfrm>
              <a:custGeom>
                <a:rect b="b" l="l" r="r" t="t"/>
                <a:pathLst>
                  <a:path extrusionOk="0" h="7785" w="7031">
                    <a:moveTo>
                      <a:pt x="6340" y="0"/>
                    </a:moveTo>
                    <a:cubicBezTo>
                      <a:pt x="6228" y="0"/>
                      <a:pt x="6112" y="28"/>
                      <a:pt x="6004" y="87"/>
                    </a:cubicBezTo>
                    <a:lnTo>
                      <a:pt x="457" y="3306"/>
                    </a:lnTo>
                    <a:cubicBezTo>
                      <a:pt x="1" y="3580"/>
                      <a:pt x="1" y="4219"/>
                      <a:pt x="457" y="4493"/>
                    </a:cubicBezTo>
                    <a:lnTo>
                      <a:pt x="6004" y="7688"/>
                    </a:lnTo>
                    <a:cubicBezTo>
                      <a:pt x="6115" y="7755"/>
                      <a:pt x="6232" y="7785"/>
                      <a:pt x="6347" y="7785"/>
                    </a:cubicBezTo>
                    <a:cubicBezTo>
                      <a:pt x="6704" y="7785"/>
                      <a:pt x="7031" y="7492"/>
                      <a:pt x="7031" y="7095"/>
                    </a:cubicBezTo>
                    <a:lnTo>
                      <a:pt x="7031" y="681"/>
                    </a:lnTo>
                    <a:cubicBezTo>
                      <a:pt x="7031" y="281"/>
                      <a:pt x="6700" y="0"/>
                      <a:pt x="6340" y="0"/>
                    </a:cubicBezTo>
                    <a:close/>
                  </a:path>
                </a:pathLst>
              </a:custGeom>
              <a:solidFill>
                <a:srgbClr val="B6D7A8"/>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71" name="Google Shape;371;p49"/>
          <p:cNvGrpSpPr/>
          <p:nvPr/>
        </p:nvGrpSpPr>
        <p:grpSpPr>
          <a:xfrm rot="-317050">
            <a:off x="4327812" y="2906777"/>
            <a:ext cx="1890129" cy="1717319"/>
            <a:chOff x="3995028" y="1053405"/>
            <a:chExt cx="1890035" cy="1717233"/>
          </a:xfrm>
        </p:grpSpPr>
        <p:sp>
          <p:nvSpPr>
            <p:cNvPr id="372" name="Google Shape;372;p49"/>
            <p:cNvSpPr/>
            <p:nvPr/>
          </p:nvSpPr>
          <p:spPr>
            <a:xfrm>
              <a:off x="4217100" y="1252638"/>
              <a:ext cx="1518000" cy="1518000"/>
            </a:xfrm>
            <a:prstGeom prst="ellipse">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Fira Sans Extra Condensed SemiBold"/>
                  <a:ea typeface="Fira Sans Extra Condensed SemiBold"/>
                  <a:cs typeface="Fira Sans Extra Condensed SemiBold"/>
                  <a:sym typeface="Fira Sans Extra Condensed SemiBold"/>
                </a:rPr>
                <a:t>Cons of Scrum:</a:t>
              </a:r>
              <a:endParaRPr sz="1800">
                <a:solidFill>
                  <a:schemeClr val="lt1"/>
                </a:solidFill>
                <a:latin typeface="Fira Sans Extra Condensed SemiBold"/>
                <a:ea typeface="Fira Sans Extra Condensed SemiBold"/>
                <a:cs typeface="Fira Sans Extra Condensed SemiBold"/>
                <a:sym typeface="Fira Sans Extra Condensed SemiBold"/>
              </a:endParaRPr>
            </a:p>
          </p:txBody>
        </p:sp>
        <p:grpSp>
          <p:nvGrpSpPr>
            <p:cNvPr id="373" name="Google Shape;373;p49"/>
            <p:cNvGrpSpPr/>
            <p:nvPr/>
          </p:nvGrpSpPr>
          <p:grpSpPr>
            <a:xfrm flipH="1" rot="10800000">
              <a:off x="3995028" y="1053405"/>
              <a:ext cx="1890035" cy="1012790"/>
              <a:chOff x="517775" y="2566075"/>
              <a:chExt cx="1631450" cy="874225"/>
            </a:xfrm>
          </p:grpSpPr>
          <p:sp>
            <p:nvSpPr>
              <p:cNvPr id="374" name="Google Shape;374;p49"/>
              <p:cNvSpPr/>
              <p:nvPr/>
            </p:nvSpPr>
            <p:spPr>
              <a:xfrm>
                <a:off x="517775" y="2566075"/>
                <a:ext cx="1618000" cy="874225"/>
              </a:xfrm>
              <a:custGeom>
                <a:rect b="b" l="l" r="r" t="t"/>
                <a:pathLst>
                  <a:path extrusionOk="0" h="34969" w="64720">
                    <a:moveTo>
                      <a:pt x="822" y="1"/>
                    </a:moveTo>
                    <a:cubicBezTo>
                      <a:pt x="411" y="1"/>
                      <a:pt x="0" y="274"/>
                      <a:pt x="0" y="822"/>
                    </a:cubicBezTo>
                    <a:cubicBezTo>
                      <a:pt x="23" y="19676"/>
                      <a:pt x="15316" y="34969"/>
                      <a:pt x="34170" y="34969"/>
                    </a:cubicBezTo>
                    <a:cubicBezTo>
                      <a:pt x="34190" y="34969"/>
                      <a:pt x="34211" y="34969"/>
                      <a:pt x="34232" y="34969"/>
                    </a:cubicBezTo>
                    <a:cubicBezTo>
                      <a:pt x="46853" y="34969"/>
                      <a:pt x="58420" y="27989"/>
                      <a:pt x="64322" y="16846"/>
                    </a:cubicBezTo>
                    <a:cubicBezTo>
                      <a:pt x="64720" y="16172"/>
                      <a:pt x="64153" y="15591"/>
                      <a:pt x="63592" y="15591"/>
                    </a:cubicBezTo>
                    <a:cubicBezTo>
                      <a:pt x="63316" y="15591"/>
                      <a:pt x="63042" y="15731"/>
                      <a:pt x="62884" y="16070"/>
                    </a:cubicBezTo>
                    <a:cubicBezTo>
                      <a:pt x="57142" y="26862"/>
                      <a:pt x="45974" y="33332"/>
                      <a:pt x="34165" y="33332"/>
                    </a:cubicBezTo>
                    <a:cubicBezTo>
                      <a:pt x="31563" y="33332"/>
                      <a:pt x="28931" y="33018"/>
                      <a:pt x="26318" y="32367"/>
                    </a:cubicBezTo>
                    <a:cubicBezTo>
                      <a:pt x="11824" y="28760"/>
                      <a:pt x="1644" y="15750"/>
                      <a:pt x="1644" y="822"/>
                    </a:cubicBezTo>
                    <a:cubicBezTo>
                      <a:pt x="1644" y="274"/>
                      <a:pt x="1233" y="1"/>
                      <a:pt x="822"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9"/>
              <p:cNvSpPr/>
              <p:nvPr/>
            </p:nvSpPr>
            <p:spPr>
              <a:xfrm>
                <a:off x="1973450" y="2907425"/>
                <a:ext cx="175775" cy="194625"/>
              </a:xfrm>
              <a:custGeom>
                <a:rect b="b" l="l" r="r" t="t"/>
                <a:pathLst>
                  <a:path extrusionOk="0" h="7785" w="7031">
                    <a:moveTo>
                      <a:pt x="6340" y="0"/>
                    </a:moveTo>
                    <a:cubicBezTo>
                      <a:pt x="6228" y="0"/>
                      <a:pt x="6112" y="28"/>
                      <a:pt x="6004" y="87"/>
                    </a:cubicBezTo>
                    <a:lnTo>
                      <a:pt x="457" y="3306"/>
                    </a:lnTo>
                    <a:cubicBezTo>
                      <a:pt x="1" y="3580"/>
                      <a:pt x="1" y="4219"/>
                      <a:pt x="457" y="4493"/>
                    </a:cubicBezTo>
                    <a:lnTo>
                      <a:pt x="6004" y="7688"/>
                    </a:lnTo>
                    <a:cubicBezTo>
                      <a:pt x="6115" y="7755"/>
                      <a:pt x="6232" y="7785"/>
                      <a:pt x="6347" y="7785"/>
                    </a:cubicBezTo>
                    <a:cubicBezTo>
                      <a:pt x="6704" y="7785"/>
                      <a:pt x="7031" y="7492"/>
                      <a:pt x="7031" y="7095"/>
                    </a:cubicBezTo>
                    <a:lnTo>
                      <a:pt x="7031" y="681"/>
                    </a:lnTo>
                    <a:cubicBezTo>
                      <a:pt x="7031" y="281"/>
                      <a:pt x="6700" y="0"/>
                      <a:pt x="6340"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65" name="Google Shape;365;p49"/>
          <p:cNvSpPr/>
          <p:nvPr/>
        </p:nvSpPr>
        <p:spPr>
          <a:xfrm>
            <a:off x="6419675" y="1988175"/>
            <a:ext cx="2448000" cy="371400"/>
          </a:xfrm>
          <a:prstGeom prst="roundRect">
            <a:avLst>
              <a:gd fmla="val 50000" name="adj"/>
            </a:avLst>
          </a:prstGeom>
          <a:solidFill>
            <a:srgbClr val="E3E3E3"/>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Requires a skilled team</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cxnSp>
        <p:nvCxnSpPr>
          <p:cNvPr id="376" name="Google Shape;376;p49"/>
          <p:cNvCxnSpPr>
            <a:endCxn id="357" idx="1"/>
          </p:cNvCxnSpPr>
          <p:nvPr/>
        </p:nvCxnSpPr>
        <p:spPr>
          <a:xfrm rot="-5400000">
            <a:off x="5852788" y="1737263"/>
            <a:ext cx="735900" cy="234000"/>
          </a:xfrm>
          <a:prstGeom prst="bentConnector2">
            <a:avLst/>
          </a:prstGeom>
          <a:noFill/>
          <a:ln cap="flat" cmpd="sng" w="19050">
            <a:solidFill>
              <a:schemeClr val="dk1"/>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0"/>
          <p:cNvSpPr txBox="1"/>
          <p:nvPr>
            <p:ph type="ctrTitle"/>
          </p:nvPr>
        </p:nvSpPr>
        <p:spPr>
          <a:xfrm>
            <a:off x="457200" y="371750"/>
            <a:ext cx="4371900" cy="252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274E13"/>
                </a:solidFill>
              </a:rPr>
              <a:t>XP(extreme programming)</a:t>
            </a:r>
            <a:endParaRPr>
              <a:solidFill>
                <a:srgbClr val="274E13"/>
              </a:solidFill>
            </a:endParaRPr>
          </a:p>
        </p:txBody>
      </p:sp>
      <p:sp>
        <p:nvSpPr>
          <p:cNvPr id="382" name="Google Shape;382;p50"/>
          <p:cNvSpPr txBox="1"/>
          <p:nvPr>
            <p:ph idx="1" type="subTitle"/>
          </p:nvPr>
        </p:nvSpPr>
        <p:spPr>
          <a:xfrm>
            <a:off x="342050" y="3082050"/>
            <a:ext cx="43719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 comprehensive agile methodology that emphasizes:</a:t>
            </a:r>
            <a:endParaRPr b="1"/>
          </a:p>
          <a:p>
            <a:pPr indent="-406400" lvl="0" marL="457200" rtl="0" algn="l">
              <a:spcBef>
                <a:spcPts val="0"/>
              </a:spcBef>
              <a:spcAft>
                <a:spcPts val="0"/>
              </a:spcAft>
              <a:buClr>
                <a:srgbClr val="38761D"/>
              </a:buClr>
              <a:buSzPts val="2800"/>
              <a:buChar char="➢"/>
            </a:pPr>
            <a:r>
              <a:rPr b="1" lang="en"/>
              <a:t>Technical Excellence,</a:t>
            </a:r>
            <a:endParaRPr b="1"/>
          </a:p>
          <a:p>
            <a:pPr indent="-406400" lvl="0" marL="457200" rtl="0" algn="l">
              <a:spcBef>
                <a:spcPts val="0"/>
              </a:spcBef>
              <a:spcAft>
                <a:spcPts val="0"/>
              </a:spcAft>
              <a:buClr>
                <a:srgbClr val="38761D"/>
              </a:buClr>
              <a:buSzPts val="2800"/>
              <a:buChar char="➢"/>
            </a:pPr>
            <a:r>
              <a:rPr b="1" lang="en"/>
              <a:t>Continuous Improvement, and </a:t>
            </a:r>
            <a:endParaRPr b="1"/>
          </a:p>
          <a:p>
            <a:pPr indent="-406400" lvl="0" marL="457200" rtl="0" algn="l">
              <a:spcBef>
                <a:spcPts val="0"/>
              </a:spcBef>
              <a:spcAft>
                <a:spcPts val="0"/>
              </a:spcAft>
              <a:buClr>
                <a:srgbClr val="38761D"/>
              </a:buClr>
              <a:buSzPts val="2800"/>
              <a:buChar char="➢"/>
            </a:pPr>
            <a:r>
              <a:rPr b="1" lang="en"/>
              <a:t>Customer Satisfaction.</a:t>
            </a:r>
            <a:endParaRPr b="1">
              <a:latin typeface="Fira Sans Extra Condensed"/>
              <a:ea typeface="Fira Sans Extra Condensed"/>
              <a:cs typeface="Fira Sans Extra Condensed"/>
              <a:sym typeface="Fira Sans Extra Condensed"/>
            </a:endParaRPr>
          </a:p>
          <a:p>
            <a:pPr indent="0" lvl="0" marL="457200" rtl="0" algn="l">
              <a:spcBef>
                <a:spcPts val="0"/>
              </a:spcBef>
              <a:spcAft>
                <a:spcPts val="0"/>
              </a:spcAft>
              <a:buNone/>
            </a:pPr>
            <a:r>
              <a:rPr lang="en"/>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1"/>
          <p:cNvSpPr/>
          <p:nvPr/>
        </p:nvSpPr>
        <p:spPr>
          <a:xfrm>
            <a:off x="476250" y="3076575"/>
            <a:ext cx="8210700" cy="133500"/>
          </a:xfrm>
          <a:prstGeom prst="roundRect">
            <a:avLst>
              <a:gd fmla="val 50000"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8" name="Google Shape;388;p51"/>
          <p:cNvGrpSpPr/>
          <p:nvPr/>
        </p:nvGrpSpPr>
        <p:grpSpPr>
          <a:xfrm>
            <a:off x="5032398" y="3041004"/>
            <a:ext cx="1828732" cy="1634521"/>
            <a:chOff x="5040543" y="3041004"/>
            <a:chExt cx="1828732" cy="1634521"/>
          </a:xfrm>
        </p:grpSpPr>
        <p:grpSp>
          <p:nvGrpSpPr>
            <p:cNvPr id="389" name="Google Shape;389;p51"/>
            <p:cNvGrpSpPr/>
            <p:nvPr/>
          </p:nvGrpSpPr>
          <p:grpSpPr>
            <a:xfrm rot="5400000">
              <a:off x="5298427" y="2783120"/>
              <a:ext cx="1312965" cy="1828732"/>
              <a:chOff x="4634568" y="430751"/>
              <a:chExt cx="1312965" cy="1828733"/>
            </a:xfrm>
          </p:grpSpPr>
          <p:sp>
            <p:nvSpPr>
              <p:cNvPr id="390" name="Google Shape;390;p51"/>
              <p:cNvSpPr/>
              <p:nvPr/>
            </p:nvSpPr>
            <p:spPr>
              <a:xfrm rot="5400000">
                <a:off x="4666971" y="983845"/>
                <a:ext cx="626448" cy="621632"/>
              </a:xfrm>
              <a:custGeom>
                <a:rect b="b" l="l" r="r" t="t"/>
                <a:pathLst>
                  <a:path extrusionOk="0" h="18203" w="18344">
                    <a:moveTo>
                      <a:pt x="1" y="0"/>
                    </a:moveTo>
                    <a:cubicBezTo>
                      <a:pt x="1" y="5000"/>
                      <a:pt x="2078" y="9541"/>
                      <a:pt x="5458" y="12921"/>
                    </a:cubicBezTo>
                    <a:cubicBezTo>
                      <a:pt x="8661" y="16160"/>
                      <a:pt x="13203" y="18202"/>
                      <a:pt x="18343" y="18202"/>
                    </a:cubicBezTo>
                    <a:lnTo>
                      <a:pt x="18343" y="14541"/>
                    </a:lnTo>
                    <a:cubicBezTo>
                      <a:pt x="14259" y="14541"/>
                      <a:pt x="10739" y="12921"/>
                      <a:pt x="8098" y="10281"/>
                    </a:cubicBezTo>
                    <a:cubicBezTo>
                      <a:pt x="5458" y="7640"/>
                      <a:pt x="3838" y="3979"/>
                      <a:pt x="3838" y="0"/>
                    </a:cubicBezTo>
                    <a:close/>
                  </a:path>
                </a:pathLst>
              </a:custGeom>
              <a:solidFill>
                <a:schemeClr val="accent6"/>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1"/>
              <p:cNvSpPr/>
              <p:nvPr/>
            </p:nvSpPr>
            <p:spPr>
              <a:xfrm rot="5400000">
                <a:off x="4376684" y="688635"/>
                <a:ext cx="1828733" cy="1312965"/>
              </a:xfrm>
              <a:custGeom>
                <a:rect b="b" l="l" r="r" t="t"/>
                <a:pathLst>
                  <a:path extrusionOk="0" h="38447" w="53550">
                    <a:moveTo>
                      <a:pt x="34326" y="1"/>
                    </a:moveTo>
                    <a:cubicBezTo>
                      <a:pt x="29045" y="1"/>
                      <a:pt x="24222" y="2078"/>
                      <a:pt x="20842" y="5598"/>
                    </a:cubicBezTo>
                    <a:cubicBezTo>
                      <a:pt x="17322" y="9119"/>
                      <a:pt x="15104" y="13942"/>
                      <a:pt x="15104" y="19223"/>
                    </a:cubicBezTo>
                    <a:lnTo>
                      <a:pt x="20842" y="19223"/>
                    </a:lnTo>
                    <a:cubicBezTo>
                      <a:pt x="20842" y="15421"/>
                      <a:pt x="22286" y="12041"/>
                      <a:pt x="24785" y="9542"/>
                    </a:cubicBezTo>
                    <a:cubicBezTo>
                      <a:pt x="27285" y="7042"/>
                      <a:pt x="30665" y="5598"/>
                      <a:pt x="34326" y="5598"/>
                    </a:cubicBezTo>
                    <a:cubicBezTo>
                      <a:pt x="38129" y="5598"/>
                      <a:pt x="41508" y="7042"/>
                      <a:pt x="44008" y="9542"/>
                    </a:cubicBezTo>
                    <a:cubicBezTo>
                      <a:pt x="46508" y="12041"/>
                      <a:pt x="47986" y="15421"/>
                      <a:pt x="47986" y="19223"/>
                    </a:cubicBezTo>
                    <a:cubicBezTo>
                      <a:pt x="47986" y="22885"/>
                      <a:pt x="46508" y="26265"/>
                      <a:pt x="44008" y="28764"/>
                    </a:cubicBezTo>
                    <a:cubicBezTo>
                      <a:pt x="41508" y="31264"/>
                      <a:pt x="38129" y="32743"/>
                      <a:pt x="34326" y="32743"/>
                    </a:cubicBezTo>
                    <a:lnTo>
                      <a:pt x="0" y="32743"/>
                    </a:lnTo>
                    <a:lnTo>
                      <a:pt x="0" y="38446"/>
                    </a:lnTo>
                    <a:lnTo>
                      <a:pt x="34326" y="38446"/>
                    </a:lnTo>
                    <a:cubicBezTo>
                      <a:pt x="39607" y="38446"/>
                      <a:pt x="44466" y="36263"/>
                      <a:pt x="47986" y="32743"/>
                    </a:cubicBezTo>
                    <a:cubicBezTo>
                      <a:pt x="51507" y="29363"/>
                      <a:pt x="53549" y="24504"/>
                      <a:pt x="53549" y="19223"/>
                    </a:cubicBezTo>
                    <a:cubicBezTo>
                      <a:pt x="53549" y="13942"/>
                      <a:pt x="51507" y="9119"/>
                      <a:pt x="47986" y="5598"/>
                    </a:cubicBezTo>
                    <a:cubicBezTo>
                      <a:pt x="44466" y="2078"/>
                      <a:pt x="39607" y="1"/>
                      <a:pt x="34326" y="1"/>
                    </a:cubicBezTo>
                    <a:close/>
                  </a:path>
                </a:pathLst>
              </a:custGeom>
              <a:solidFill>
                <a:srgbClr val="8E7CC3"/>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51"/>
              <p:cNvSpPr/>
              <p:nvPr/>
            </p:nvSpPr>
            <p:spPr>
              <a:xfrm rot="-5400000">
                <a:off x="4874344" y="1184867"/>
                <a:ext cx="833400" cy="833400"/>
              </a:xfrm>
              <a:prstGeom prst="ellipse">
                <a:avLst/>
              </a:prstGeom>
              <a:solidFill>
                <a:schemeClr val="accent6"/>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800">
                  <a:latin typeface="Fira Sans Extra Condensed SemiBold"/>
                  <a:ea typeface="Fira Sans Extra Condensed SemiBold"/>
                  <a:cs typeface="Fira Sans Extra Condensed SemiBold"/>
                  <a:sym typeface="Fira Sans Extra Condensed SemiBold"/>
                </a:endParaRPr>
              </a:p>
            </p:txBody>
          </p:sp>
        </p:grpSp>
        <p:sp>
          <p:nvSpPr>
            <p:cNvPr id="393" name="Google Shape;393;p51"/>
            <p:cNvSpPr/>
            <p:nvPr/>
          </p:nvSpPr>
          <p:spPr>
            <a:xfrm>
              <a:off x="5924550" y="4094425"/>
              <a:ext cx="581100" cy="581100"/>
            </a:xfrm>
            <a:prstGeom prst="ellipse">
              <a:avLst/>
            </a:prstGeom>
            <a:solidFill>
              <a:srgbClr val="674EA7"/>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04</a:t>
              </a:r>
              <a:endParaRPr sz="1800">
                <a:latin typeface="Fira Sans Extra Condensed SemiBold"/>
                <a:ea typeface="Fira Sans Extra Condensed SemiBold"/>
                <a:cs typeface="Fira Sans Extra Condensed SemiBold"/>
                <a:sym typeface="Fira Sans Extra Condensed SemiBold"/>
              </a:endParaRPr>
            </a:p>
          </p:txBody>
        </p:sp>
      </p:grpSp>
      <p:grpSp>
        <p:nvGrpSpPr>
          <p:cNvPr id="394" name="Google Shape;394;p51"/>
          <p:cNvGrpSpPr/>
          <p:nvPr/>
        </p:nvGrpSpPr>
        <p:grpSpPr>
          <a:xfrm>
            <a:off x="3973608" y="1608400"/>
            <a:ext cx="1990496" cy="1627364"/>
            <a:chOff x="3981754" y="1608400"/>
            <a:chExt cx="1990496" cy="1627364"/>
          </a:xfrm>
        </p:grpSpPr>
        <p:grpSp>
          <p:nvGrpSpPr>
            <p:cNvPr id="395" name="Google Shape;395;p51"/>
            <p:cNvGrpSpPr/>
            <p:nvPr/>
          </p:nvGrpSpPr>
          <p:grpSpPr>
            <a:xfrm>
              <a:off x="3981754" y="1923994"/>
              <a:ext cx="1828732" cy="1311770"/>
              <a:chOff x="3981754" y="1638244"/>
              <a:chExt cx="1828732" cy="1311770"/>
            </a:xfrm>
          </p:grpSpPr>
          <p:grpSp>
            <p:nvGrpSpPr>
              <p:cNvPr id="396" name="Google Shape;396;p51"/>
              <p:cNvGrpSpPr/>
              <p:nvPr/>
            </p:nvGrpSpPr>
            <p:grpSpPr>
              <a:xfrm rot="5400000">
                <a:off x="4240235" y="1379763"/>
                <a:ext cx="1311770" cy="1828732"/>
                <a:chOff x="3517558" y="1552551"/>
                <a:chExt cx="1311770" cy="1828732"/>
              </a:xfrm>
            </p:grpSpPr>
            <p:sp>
              <p:nvSpPr>
                <p:cNvPr id="397" name="Google Shape;397;p51"/>
                <p:cNvSpPr/>
                <p:nvPr/>
              </p:nvSpPr>
              <p:spPr>
                <a:xfrm rot="5400000">
                  <a:off x="4173401" y="2209681"/>
                  <a:ext cx="621632" cy="620437"/>
                </a:xfrm>
                <a:custGeom>
                  <a:rect b="b" l="l" r="r" t="t"/>
                  <a:pathLst>
                    <a:path extrusionOk="0" h="18168" w="18203">
                      <a:moveTo>
                        <a:pt x="0" y="1"/>
                      </a:moveTo>
                      <a:lnTo>
                        <a:pt x="0" y="3662"/>
                      </a:lnTo>
                      <a:cubicBezTo>
                        <a:pt x="3979" y="3662"/>
                        <a:pt x="7640" y="5282"/>
                        <a:pt x="10281" y="7922"/>
                      </a:cubicBezTo>
                      <a:cubicBezTo>
                        <a:pt x="12921" y="10563"/>
                        <a:pt x="14541" y="14224"/>
                        <a:pt x="14541" y="18167"/>
                      </a:cubicBezTo>
                      <a:lnTo>
                        <a:pt x="18202" y="18167"/>
                      </a:lnTo>
                      <a:cubicBezTo>
                        <a:pt x="18202" y="13203"/>
                        <a:pt x="16160" y="8662"/>
                        <a:pt x="12921" y="5282"/>
                      </a:cubicBezTo>
                      <a:cubicBezTo>
                        <a:pt x="9541" y="2043"/>
                        <a:pt x="5000" y="1"/>
                        <a:pt x="0" y="1"/>
                      </a:cubicBezTo>
                      <a:close/>
                    </a:path>
                  </a:pathLst>
                </a:custGeom>
                <a:solidFill>
                  <a:srgbClr val="B6D7A8"/>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1"/>
                <p:cNvSpPr/>
                <p:nvPr/>
              </p:nvSpPr>
              <p:spPr>
                <a:xfrm rot="5400000">
                  <a:off x="3259077" y="1811032"/>
                  <a:ext cx="1828732" cy="1311770"/>
                </a:xfrm>
                <a:custGeom>
                  <a:rect b="b" l="l" r="r" t="t"/>
                  <a:pathLst>
                    <a:path extrusionOk="0" h="38412" w="53550">
                      <a:moveTo>
                        <a:pt x="19223" y="1"/>
                      </a:moveTo>
                      <a:cubicBezTo>
                        <a:pt x="13942" y="1"/>
                        <a:pt x="9119" y="2184"/>
                        <a:pt x="5598" y="5704"/>
                      </a:cubicBezTo>
                      <a:cubicBezTo>
                        <a:pt x="2078" y="9084"/>
                        <a:pt x="1" y="13907"/>
                        <a:pt x="1" y="19188"/>
                      </a:cubicBezTo>
                      <a:cubicBezTo>
                        <a:pt x="1" y="24645"/>
                        <a:pt x="2078" y="29328"/>
                        <a:pt x="5598" y="32849"/>
                      </a:cubicBezTo>
                      <a:cubicBezTo>
                        <a:pt x="9119" y="36369"/>
                        <a:pt x="13942" y="38411"/>
                        <a:pt x="19223" y="38411"/>
                      </a:cubicBezTo>
                      <a:cubicBezTo>
                        <a:pt x="24504" y="38411"/>
                        <a:pt x="29363" y="36369"/>
                        <a:pt x="32743" y="32849"/>
                      </a:cubicBezTo>
                      <a:cubicBezTo>
                        <a:pt x="36263" y="29328"/>
                        <a:pt x="38446" y="24645"/>
                        <a:pt x="38446" y="19188"/>
                      </a:cubicBezTo>
                      <a:lnTo>
                        <a:pt x="32743" y="19188"/>
                      </a:lnTo>
                      <a:cubicBezTo>
                        <a:pt x="32743" y="23026"/>
                        <a:pt x="31264" y="26406"/>
                        <a:pt x="28764" y="28870"/>
                      </a:cubicBezTo>
                      <a:cubicBezTo>
                        <a:pt x="26265" y="31370"/>
                        <a:pt x="22885" y="32849"/>
                        <a:pt x="19223" y="32849"/>
                      </a:cubicBezTo>
                      <a:cubicBezTo>
                        <a:pt x="15421" y="32849"/>
                        <a:pt x="12041" y="31370"/>
                        <a:pt x="9542" y="28870"/>
                      </a:cubicBezTo>
                      <a:cubicBezTo>
                        <a:pt x="7218" y="26406"/>
                        <a:pt x="5598" y="23026"/>
                        <a:pt x="5598" y="19188"/>
                      </a:cubicBezTo>
                      <a:cubicBezTo>
                        <a:pt x="5598" y="15527"/>
                        <a:pt x="7218" y="12147"/>
                        <a:pt x="9542" y="9683"/>
                      </a:cubicBezTo>
                      <a:cubicBezTo>
                        <a:pt x="12041" y="7183"/>
                        <a:pt x="15421" y="5704"/>
                        <a:pt x="19223" y="5704"/>
                      </a:cubicBezTo>
                      <a:lnTo>
                        <a:pt x="53550" y="5704"/>
                      </a:lnTo>
                      <a:lnTo>
                        <a:pt x="53550" y="1"/>
                      </a:lnTo>
                      <a:close/>
                    </a:path>
                  </a:pathLst>
                </a:custGeom>
                <a:solidFill>
                  <a:srgbClr val="B6D7A8"/>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9" name="Google Shape;399;p51"/>
              <p:cNvSpPr/>
              <p:nvPr/>
            </p:nvSpPr>
            <p:spPr>
              <a:xfrm>
                <a:off x="4738835" y="1880605"/>
                <a:ext cx="833400" cy="833400"/>
              </a:xfrm>
              <a:prstGeom prst="ellipse">
                <a:avLst/>
              </a:prstGeom>
              <a:solidFill>
                <a:srgbClr val="B6D7A8"/>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800">
                  <a:latin typeface="Fira Sans Extra Condensed SemiBold"/>
                  <a:ea typeface="Fira Sans Extra Condensed SemiBold"/>
                  <a:cs typeface="Fira Sans Extra Condensed SemiBold"/>
                  <a:sym typeface="Fira Sans Extra Condensed SemiBold"/>
                </a:endParaRPr>
              </a:p>
            </p:txBody>
          </p:sp>
        </p:grpSp>
        <p:sp>
          <p:nvSpPr>
            <p:cNvPr id="400" name="Google Shape;400;p51"/>
            <p:cNvSpPr/>
            <p:nvPr/>
          </p:nvSpPr>
          <p:spPr>
            <a:xfrm>
              <a:off x="5391150" y="1608400"/>
              <a:ext cx="581100" cy="581100"/>
            </a:xfrm>
            <a:prstGeom prst="ellipse">
              <a:avLst/>
            </a:prstGeom>
            <a:solidFill>
              <a:srgbClr val="6AA84F"/>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03</a:t>
              </a:r>
              <a:endParaRPr sz="1800">
                <a:latin typeface="Fira Sans Extra Condensed SemiBold"/>
                <a:ea typeface="Fira Sans Extra Condensed SemiBold"/>
                <a:cs typeface="Fira Sans Extra Condensed SemiBold"/>
                <a:sym typeface="Fira Sans Extra Condensed SemiBold"/>
              </a:endParaRPr>
            </a:p>
          </p:txBody>
        </p:sp>
      </p:grpSp>
      <p:grpSp>
        <p:nvGrpSpPr>
          <p:cNvPr id="401" name="Google Shape;401;p51"/>
          <p:cNvGrpSpPr/>
          <p:nvPr/>
        </p:nvGrpSpPr>
        <p:grpSpPr>
          <a:xfrm>
            <a:off x="2282869" y="1608400"/>
            <a:ext cx="1828733" cy="1627364"/>
            <a:chOff x="2291015" y="1608400"/>
            <a:chExt cx="1828733" cy="1627364"/>
          </a:xfrm>
        </p:grpSpPr>
        <p:grpSp>
          <p:nvGrpSpPr>
            <p:cNvPr id="402" name="Google Shape;402;p51"/>
            <p:cNvGrpSpPr/>
            <p:nvPr/>
          </p:nvGrpSpPr>
          <p:grpSpPr>
            <a:xfrm>
              <a:off x="2291015" y="1923994"/>
              <a:ext cx="1828733" cy="1311770"/>
              <a:chOff x="2291015" y="1638244"/>
              <a:chExt cx="1828733" cy="1311770"/>
            </a:xfrm>
          </p:grpSpPr>
          <p:grpSp>
            <p:nvGrpSpPr>
              <p:cNvPr id="403" name="Google Shape;403;p51"/>
              <p:cNvGrpSpPr/>
              <p:nvPr/>
            </p:nvGrpSpPr>
            <p:grpSpPr>
              <a:xfrm rot="5400000">
                <a:off x="2549496" y="1379763"/>
                <a:ext cx="1311770" cy="1828733"/>
                <a:chOff x="3517558" y="3637479"/>
                <a:chExt cx="1311770" cy="1828733"/>
              </a:xfrm>
            </p:grpSpPr>
            <p:sp>
              <p:nvSpPr>
                <p:cNvPr id="404" name="Google Shape;404;p51"/>
                <p:cNvSpPr/>
                <p:nvPr/>
              </p:nvSpPr>
              <p:spPr>
                <a:xfrm rot="5400000">
                  <a:off x="4171011" y="4291004"/>
                  <a:ext cx="626413" cy="620437"/>
                </a:xfrm>
                <a:custGeom>
                  <a:rect b="b" l="l" r="r" t="t"/>
                  <a:pathLst>
                    <a:path extrusionOk="0" h="18168" w="18343">
                      <a:moveTo>
                        <a:pt x="0" y="1"/>
                      </a:moveTo>
                      <a:lnTo>
                        <a:pt x="0" y="3662"/>
                      </a:lnTo>
                      <a:cubicBezTo>
                        <a:pt x="3979" y="3662"/>
                        <a:pt x="7640" y="5282"/>
                        <a:pt x="10281" y="7922"/>
                      </a:cubicBezTo>
                      <a:cubicBezTo>
                        <a:pt x="12921" y="10563"/>
                        <a:pt x="14541" y="14224"/>
                        <a:pt x="14541" y="18167"/>
                      </a:cubicBezTo>
                      <a:lnTo>
                        <a:pt x="18343" y="18167"/>
                      </a:lnTo>
                      <a:cubicBezTo>
                        <a:pt x="18343" y="13203"/>
                        <a:pt x="16301" y="8662"/>
                        <a:pt x="12921" y="5282"/>
                      </a:cubicBezTo>
                      <a:cubicBezTo>
                        <a:pt x="9682" y="2043"/>
                        <a:pt x="5000" y="1"/>
                        <a:pt x="0" y="1"/>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1"/>
                <p:cNvSpPr/>
                <p:nvPr/>
              </p:nvSpPr>
              <p:spPr>
                <a:xfrm rot="5400000">
                  <a:off x="3259077" y="3895961"/>
                  <a:ext cx="1828733" cy="1311770"/>
                </a:xfrm>
                <a:custGeom>
                  <a:rect b="b" l="l" r="r" t="t"/>
                  <a:pathLst>
                    <a:path extrusionOk="0" h="38412" w="53550">
                      <a:moveTo>
                        <a:pt x="19223" y="1"/>
                      </a:moveTo>
                      <a:cubicBezTo>
                        <a:pt x="13766" y="1"/>
                        <a:pt x="9084" y="2184"/>
                        <a:pt x="5563" y="5704"/>
                      </a:cubicBezTo>
                      <a:cubicBezTo>
                        <a:pt x="2043" y="9084"/>
                        <a:pt x="1" y="13907"/>
                        <a:pt x="1" y="19188"/>
                      </a:cubicBezTo>
                      <a:cubicBezTo>
                        <a:pt x="1" y="24645"/>
                        <a:pt x="2043" y="29328"/>
                        <a:pt x="5563" y="32849"/>
                      </a:cubicBezTo>
                      <a:cubicBezTo>
                        <a:pt x="9084" y="36369"/>
                        <a:pt x="13766" y="38411"/>
                        <a:pt x="19223" y="38411"/>
                      </a:cubicBezTo>
                      <a:cubicBezTo>
                        <a:pt x="24504" y="38411"/>
                        <a:pt x="29328" y="36369"/>
                        <a:pt x="32707" y="32849"/>
                      </a:cubicBezTo>
                      <a:cubicBezTo>
                        <a:pt x="36228" y="29328"/>
                        <a:pt x="38411" y="24645"/>
                        <a:pt x="38411" y="19188"/>
                      </a:cubicBezTo>
                      <a:lnTo>
                        <a:pt x="32707" y="19188"/>
                      </a:lnTo>
                      <a:cubicBezTo>
                        <a:pt x="32707" y="23026"/>
                        <a:pt x="31229" y="26406"/>
                        <a:pt x="28729" y="28870"/>
                      </a:cubicBezTo>
                      <a:cubicBezTo>
                        <a:pt x="26265" y="31370"/>
                        <a:pt x="22885" y="32849"/>
                        <a:pt x="19223" y="32849"/>
                      </a:cubicBezTo>
                      <a:cubicBezTo>
                        <a:pt x="15386" y="32849"/>
                        <a:pt x="12006" y="31370"/>
                        <a:pt x="9542" y="28870"/>
                      </a:cubicBezTo>
                      <a:cubicBezTo>
                        <a:pt x="7042" y="26406"/>
                        <a:pt x="5563" y="23026"/>
                        <a:pt x="5563" y="19188"/>
                      </a:cubicBezTo>
                      <a:cubicBezTo>
                        <a:pt x="5563" y="15527"/>
                        <a:pt x="7042" y="12147"/>
                        <a:pt x="9542" y="9683"/>
                      </a:cubicBezTo>
                      <a:cubicBezTo>
                        <a:pt x="12006" y="7183"/>
                        <a:pt x="15386" y="5704"/>
                        <a:pt x="19223" y="5704"/>
                      </a:cubicBezTo>
                      <a:lnTo>
                        <a:pt x="53550" y="5704"/>
                      </a:lnTo>
                      <a:lnTo>
                        <a:pt x="53550" y="1"/>
                      </a:lnTo>
                      <a:close/>
                    </a:path>
                  </a:pathLst>
                </a:custGeom>
                <a:solidFill>
                  <a:srgbClr val="3D85C6"/>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6" name="Google Shape;406;p51"/>
              <p:cNvSpPr/>
              <p:nvPr/>
            </p:nvSpPr>
            <p:spPr>
              <a:xfrm>
                <a:off x="3043385" y="1880605"/>
                <a:ext cx="833400" cy="8334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800">
                  <a:latin typeface="Fira Sans Extra Condensed SemiBold"/>
                  <a:ea typeface="Fira Sans Extra Condensed SemiBold"/>
                  <a:cs typeface="Fira Sans Extra Condensed SemiBold"/>
                  <a:sym typeface="Fira Sans Extra Condensed SemiBold"/>
                </a:endParaRPr>
              </a:p>
            </p:txBody>
          </p:sp>
        </p:grpSp>
        <p:sp>
          <p:nvSpPr>
            <p:cNvPr id="407" name="Google Shape;407;p51"/>
            <p:cNvSpPr/>
            <p:nvPr/>
          </p:nvSpPr>
          <p:spPr>
            <a:xfrm>
              <a:off x="2647950" y="1608400"/>
              <a:ext cx="581100" cy="581100"/>
            </a:xfrm>
            <a:prstGeom prst="ellipse">
              <a:avLst/>
            </a:prstGeom>
            <a:solidFill>
              <a:srgbClr val="9FC5E8"/>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01</a:t>
              </a:r>
              <a:endParaRPr sz="1800">
                <a:latin typeface="Fira Sans Extra Condensed SemiBold"/>
                <a:ea typeface="Fira Sans Extra Condensed SemiBold"/>
                <a:cs typeface="Fira Sans Extra Condensed SemiBold"/>
                <a:sym typeface="Fira Sans Extra Condensed SemiBold"/>
              </a:endParaRPr>
            </a:p>
          </p:txBody>
        </p:sp>
      </p:grpSp>
      <p:grpSp>
        <p:nvGrpSpPr>
          <p:cNvPr id="408" name="Google Shape;408;p51"/>
          <p:cNvGrpSpPr/>
          <p:nvPr/>
        </p:nvGrpSpPr>
        <p:grpSpPr>
          <a:xfrm>
            <a:off x="3173205" y="3041004"/>
            <a:ext cx="1570346" cy="1634521"/>
            <a:chOff x="3181350" y="3041004"/>
            <a:chExt cx="1570346" cy="1634521"/>
          </a:xfrm>
        </p:grpSpPr>
        <p:grpSp>
          <p:nvGrpSpPr>
            <p:cNvPr id="409" name="Google Shape;409;p51"/>
            <p:cNvGrpSpPr/>
            <p:nvPr/>
          </p:nvGrpSpPr>
          <p:grpSpPr>
            <a:xfrm>
              <a:off x="3349805" y="3041004"/>
              <a:ext cx="1401892" cy="1312965"/>
              <a:chOff x="3349805" y="2755254"/>
              <a:chExt cx="1401892" cy="1312965"/>
            </a:xfrm>
          </p:grpSpPr>
          <p:grpSp>
            <p:nvGrpSpPr>
              <p:cNvPr id="410" name="Google Shape;410;p51"/>
              <p:cNvGrpSpPr/>
              <p:nvPr/>
            </p:nvGrpSpPr>
            <p:grpSpPr>
              <a:xfrm rot="5400000">
                <a:off x="3394268" y="2710791"/>
                <a:ext cx="1312965" cy="1401892"/>
                <a:chOff x="4634568" y="2941319"/>
                <a:chExt cx="1312965" cy="1401892"/>
              </a:xfrm>
            </p:grpSpPr>
            <p:sp>
              <p:nvSpPr>
                <p:cNvPr id="411" name="Google Shape;411;p51"/>
                <p:cNvSpPr/>
                <p:nvPr/>
              </p:nvSpPr>
              <p:spPr>
                <a:xfrm rot="5400000">
                  <a:off x="4667568" y="3063375"/>
                  <a:ext cx="625252" cy="621632"/>
                </a:xfrm>
                <a:custGeom>
                  <a:rect b="b" l="l" r="r" t="t"/>
                  <a:pathLst>
                    <a:path extrusionOk="0" h="18203" w="18309">
                      <a:moveTo>
                        <a:pt x="1" y="0"/>
                      </a:moveTo>
                      <a:cubicBezTo>
                        <a:pt x="1" y="5000"/>
                        <a:pt x="2043" y="9541"/>
                        <a:pt x="5423" y="12921"/>
                      </a:cubicBezTo>
                      <a:cubicBezTo>
                        <a:pt x="8626" y="16160"/>
                        <a:pt x="13344" y="18202"/>
                        <a:pt x="18308" y="18202"/>
                      </a:cubicBezTo>
                      <a:lnTo>
                        <a:pt x="18308" y="14541"/>
                      </a:lnTo>
                      <a:cubicBezTo>
                        <a:pt x="14365" y="14541"/>
                        <a:pt x="10704" y="12921"/>
                        <a:pt x="8063" y="10281"/>
                      </a:cubicBezTo>
                      <a:cubicBezTo>
                        <a:pt x="5423" y="7640"/>
                        <a:pt x="3803" y="3979"/>
                        <a:pt x="380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1"/>
                <p:cNvSpPr/>
                <p:nvPr/>
              </p:nvSpPr>
              <p:spPr>
                <a:xfrm rot="5400000">
                  <a:off x="4590104" y="2985783"/>
                  <a:ext cx="1401892" cy="1312965"/>
                </a:xfrm>
                <a:custGeom>
                  <a:rect b="b" l="l" r="r" t="t"/>
                  <a:pathLst>
                    <a:path extrusionOk="0" h="38447" w="41051">
                      <a:moveTo>
                        <a:pt x="21828" y="1"/>
                      </a:moveTo>
                      <a:cubicBezTo>
                        <a:pt x="16547" y="1"/>
                        <a:pt x="11724" y="2078"/>
                        <a:pt x="8203" y="5598"/>
                      </a:cubicBezTo>
                      <a:cubicBezTo>
                        <a:pt x="4823" y="9119"/>
                        <a:pt x="2641" y="13942"/>
                        <a:pt x="2641" y="19223"/>
                      </a:cubicBezTo>
                      <a:lnTo>
                        <a:pt x="8203" y="19223"/>
                      </a:lnTo>
                      <a:cubicBezTo>
                        <a:pt x="8203" y="15421"/>
                        <a:pt x="9823" y="12041"/>
                        <a:pt x="12322" y="9542"/>
                      </a:cubicBezTo>
                      <a:cubicBezTo>
                        <a:pt x="14646" y="7042"/>
                        <a:pt x="18026" y="5598"/>
                        <a:pt x="21828" y="5598"/>
                      </a:cubicBezTo>
                      <a:cubicBezTo>
                        <a:pt x="25666" y="5598"/>
                        <a:pt x="29045" y="7042"/>
                        <a:pt x="31510" y="9542"/>
                      </a:cubicBezTo>
                      <a:cubicBezTo>
                        <a:pt x="33869" y="12041"/>
                        <a:pt x="35488" y="15421"/>
                        <a:pt x="35488" y="19223"/>
                      </a:cubicBezTo>
                      <a:cubicBezTo>
                        <a:pt x="35488" y="22885"/>
                        <a:pt x="33869" y="26265"/>
                        <a:pt x="31369" y="28764"/>
                      </a:cubicBezTo>
                      <a:cubicBezTo>
                        <a:pt x="28869" y="31264"/>
                        <a:pt x="25525" y="32743"/>
                        <a:pt x="21406" y="32743"/>
                      </a:cubicBezTo>
                      <a:lnTo>
                        <a:pt x="0" y="32743"/>
                      </a:lnTo>
                      <a:lnTo>
                        <a:pt x="0" y="38446"/>
                      </a:lnTo>
                      <a:lnTo>
                        <a:pt x="21406" y="38446"/>
                      </a:lnTo>
                      <a:cubicBezTo>
                        <a:pt x="26968" y="38446"/>
                        <a:pt x="31827" y="36263"/>
                        <a:pt x="35347" y="32743"/>
                      </a:cubicBezTo>
                      <a:cubicBezTo>
                        <a:pt x="38868" y="29363"/>
                        <a:pt x="41051" y="24504"/>
                        <a:pt x="41051" y="19223"/>
                      </a:cubicBezTo>
                      <a:cubicBezTo>
                        <a:pt x="41051" y="13942"/>
                        <a:pt x="38868" y="9119"/>
                        <a:pt x="35488" y="5598"/>
                      </a:cubicBezTo>
                      <a:cubicBezTo>
                        <a:pt x="31968" y="2078"/>
                        <a:pt x="27109" y="1"/>
                        <a:pt x="21828" y="1"/>
                      </a:cubicBezTo>
                      <a:close/>
                    </a:path>
                  </a:pathLst>
                </a:custGeom>
                <a:solidFill>
                  <a:srgbClr val="D0E0E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3" name="Google Shape;413;p51"/>
              <p:cNvSpPr/>
              <p:nvPr/>
            </p:nvSpPr>
            <p:spPr>
              <a:xfrm>
                <a:off x="3595835" y="2995030"/>
                <a:ext cx="833400" cy="8334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800">
                  <a:latin typeface="Fira Sans Extra Condensed SemiBold"/>
                  <a:ea typeface="Fira Sans Extra Condensed SemiBold"/>
                  <a:cs typeface="Fira Sans Extra Condensed SemiBold"/>
                  <a:sym typeface="Fira Sans Extra Condensed SemiBold"/>
                </a:endParaRPr>
              </a:p>
            </p:txBody>
          </p:sp>
        </p:grpSp>
        <p:sp>
          <p:nvSpPr>
            <p:cNvPr id="414" name="Google Shape;414;p51"/>
            <p:cNvSpPr/>
            <p:nvPr/>
          </p:nvSpPr>
          <p:spPr>
            <a:xfrm>
              <a:off x="3181350" y="4094425"/>
              <a:ext cx="581100" cy="581100"/>
            </a:xfrm>
            <a:prstGeom prst="ellipse">
              <a:avLst/>
            </a:prstGeom>
            <a:solidFill>
              <a:srgbClr val="45818E"/>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02</a:t>
              </a:r>
              <a:endParaRPr sz="1800">
                <a:latin typeface="Fira Sans Extra Condensed SemiBold"/>
                <a:ea typeface="Fira Sans Extra Condensed SemiBold"/>
                <a:cs typeface="Fira Sans Extra Condensed SemiBold"/>
                <a:sym typeface="Fira Sans Extra Condensed SemiBold"/>
              </a:endParaRPr>
            </a:p>
          </p:txBody>
        </p:sp>
      </p:grpSp>
      <p:sp>
        <p:nvSpPr>
          <p:cNvPr id="415" name="Google Shape;415;p51"/>
          <p:cNvSpPr txBox="1"/>
          <p:nvPr>
            <p:ph type="title"/>
          </p:nvPr>
        </p:nvSpPr>
        <p:spPr>
          <a:xfrm>
            <a:off x="457200" y="26405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274E13"/>
                </a:solidFill>
              </a:rPr>
              <a:t>Core Values of XP </a:t>
            </a:r>
            <a:endParaRPr>
              <a:solidFill>
                <a:srgbClr val="274E13"/>
              </a:solidFill>
            </a:endParaRPr>
          </a:p>
        </p:txBody>
      </p:sp>
      <p:grpSp>
        <p:nvGrpSpPr>
          <p:cNvPr id="416" name="Google Shape;416;p51"/>
          <p:cNvGrpSpPr/>
          <p:nvPr/>
        </p:nvGrpSpPr>
        <p:grpSpPr>
          <a:xfrm>
            <a:off x="449750" y="1600200"/>
            <a:ext cx="1832363" cy="1017400"/>
            <a:chOff x="449737" y="1600200"/>
            <a:chExt cx="1832363" cy="1017400"/>
          </a:xfrm>
        </p:grpSpPr>
        <p:sp>
          <p:nvSpPr>
            <p:cNvPr id="417" name="Google Shape;417;p51"/>
            <p:cNvSpPr txBox="1"/>
            <p:nvPr/>
          </p:nvSpPr>
          <p:spPr>
            <a:xfrm>
              <a:off x="449737" y="2044900"/>
              <a:ext cx="1824900" cy="572700"/>
            </a:xfrm>
            <a:prstGeom prst="rect">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Doesn’t overburden the developers with an invasive process.</a:t>
              </a:r>
              <a:endParaRPr sz="1200">
                <a:solidFill>
                  <a:schemeClr val="dk1"/>
                </a:solidFill>
                <a:latin typeface="Roboto"/>
                <a:ea typeface="Roboto"/>
                <a:cs typeface="Roboto"/>
                <a:sym typeface="Roboto"/>
              </a:endParaRPr>
            </a:p>
          </p:txBody>
        </p:sp>
        <p:sp>
          <p:nvSpPr>
            <p:cNvPr id="418" name="Google Shape;418;p51"/>
            <p:cNvSpPr/>
            <p:nvPr/>
          </p:nvSpPr>
          <p:spPr>
            <a:xfrm>
              <a:off x="457200" y="1600200"/>
              <a:ext cx="1824900" cy="402300"/>
            </a:xfrm>
            <a:prstGeom prst="roundRect">
              <a:avLst>
                <a:gd fmla="val 50000" name="adj"/>
              </a:avLst>
            </a:prstGeom>
            <a:solidFill>
              <a:srgbClr val="9FC5E8"/>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Simplicity</a:t>
              </a:r>
              <a:endParaRPr sz="1800">
                <a:latin typeface="Fira Sans Extra Condensed SemiBold"/>
                <a:ea typeface="Fira Sans Extra Condensed SemiBold"/>
                <a:cs typeface="Fira Sans Extra Condensed SemiBold"/>
                <a:sym typeface="Fira Sans Extra Condensed SemiBold"/>
              </a:endParaRPr>
            </a:p>
          </p:txBody>
        </p:sp>
      </p:grpSp>
      <p:grpSp>
        <p:nvGrpSpPr>
          <p:cNvPr id="419" name="Google Shape;419;p51"/>
          <p:cNvGrpSpPr/>
          <p:nvPr/>
        </p:nvGrpSpPr>
        <p:grpSpPr>
          <a:xfrm>
            <a:off x="457225" y="3621063"/>
            <a:ext cx="2336100" cy="1048438"/>
            <a:chOff x="457225" y="3621063"/>
            <a:chExt cx="2336100" cy="1048438"/>
          </a:xfrm>
        </p:grpSpPr>
        <p:sp>
          <p:nvSpPr>
            <p:cNvPr id="420" name="Google Shape;420;p51"/>
            <p:cNvSpPr txBox="1"/>
            <p:nvPr/>
          </p:nvSpPr>
          <p:spPr>
            <a:xfrm>
              <a:off x="470513" y="3621063"/>
              <a:ext cx="1824900" cy="572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Key point of the XP method.</a:t>
              </a:r>
              <a:endParaRPr sz="1200">
                <a:solidFill>
                  <a:schemeClr val="dk1"/>
                </a:solidFill>
                <a:latin typeface="Roboto"/>
                <a:ea typeface="Roboto"/>
                <a:cs typeface="Roboto"/>
                <a:sym typeface="Roboto"/>
              </a:endParaRPr>
            </a:p>
          </p:txBody>
        </p:sp>
        <p:sp>
          <p:nvSpPr>
            <p:cNvPr id="421" name="Google Shape;421;p51"/>
            <p:cNvSpPr/>
            <p:nvPr/>
          </p:nvSpPr>
          <p:spPr>
            <a:xfrm>
              <a:off x="457225" y="4267200"/>
              <a:ext cx="2336100" cy="402300"/>
            </a:xfrm>
            <a:prstGeom prst="roundRect">
              <a:avLst>
                <a:gd fmla="val 50000" name="adj"/>
              </a:avLst>
            </a:prstGeom>
            <a:solidFill>
              <a:srgbClr val="B6D7A8"/>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Software Development</a:t>
              </a:r>
              <a:endParaRPr sz="1800">
                <a:latin typeface="Fira Sans Extra Condensed SemiBold"/>
                <a:ea typeface="Fira Sans Extra Condensed SemiBold"/>
                <a:cs typeface="Fira Sans Extra Condensed SemiBold"/>
                <a:sym typeface="Fira Sans Extra Condensed SemiBold"/>
              </a:endParaRPr>
            </a:p>
          </p:txBody>
        </p:sp>
      </p:grpSp>
      <p:grpSp>
        <p:nvGrpSpPr>
          <p:cNvPr id="422" name="Google Shape;422;p51"/>
          <p:cNvGrpSpPr/>
          <p:nvPr/>
        </p:nvGrpSpPr>
        <p:grpSpPr>
          <a:xfrm>
            <a:off x="6862388" y="1600200"/>
            <a:ext cx="1830050" cy="1017400"/>
            <a:chOff x="6862375" y="1600200"/>
            <a:chExt cx="1830050" cy="1017400"/>
          </a:xfrm>
        </p:grpSpPr>
        <p:sp>
          <p:nvSpPr>
            <p:cNvPr id="423" name="Google Shape;423;p51"/>
            <p:cNvSpPr txBox="1"/>
            <p:nvPr/>
          </p:nvSpPr>
          <p:spPr>
            <a:xfrm>
              <a:off x="6862375" y="2044900"/>
              <a:ext cx="1824900" cy="572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Roboto"/>
                  <a:ea typeface="Roboto"/>
                  <a:cs typeface="Roboto"/>
                  <a:sym typeface="Roboto"/>
                </a:rPr>
                <a:t>Includes practices that we to follow.</a:t>
              </a:r>
              <a:endParaRPr sz="1200">
                <a:solidFill>
                  <a:schemeClr val="dk1"/>
                </a:solidFill>
                <a:latin typeface="Roboto"/>
                <a:ea typeface="Roboto"/>
                <a:cs typeface="Roboto"/>
                <a:sym typeface="Roboto"/>
              </a:endParaRPr>
            </a:p>
          </p:txBody>
        </p:sp>
        <p:sp>
          <p:nvSpPr>
            <p:cNvPr id="424" name="Google Shape;424;p51"/>
            <p:cNvSpPr/>
            <p:nvPr/>
          </p:nvSpPr>
          <p:spPr>
            <a:xfrm>
              <a:off x="6867525" y="1600200"/>
              <a:ext cx="1824900" cy="402300"/>
            </a:xfrm>
            <a:prstGeom prst="roundRect">
              <a:avLst>
                <a:gd fmla="val 50000" name="adj"/>
              </a:avLst>
            </a:prstGeom>
            <a:solidFill>
              <a:srgbClr val="93C47D"/>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Discipline</a:t>
              </a:r>
              <a:endParaRPr sz="1800">
                <a:latin typeface="Fira Sans Extra Condensed SemiBold"/>
                <a:ea typeface="Fira Sans Extra Condensed SemiBold"/>
                <a:cs typeface="Fira Sans Extra Condensed SemiBold"/>
                <a:sym typeface="Fira Sans Extra Condensed SemiBold"/>
              </a:endParaRPr>
            </a:p>
          </p:txBody>
        </p:sp>
      </p:grpSp>
      <p:sp>
        <p:nvSpPr>
          <p:cNvPr id="425" name="Google Shape;425;p51"/>
          <p:cNvSpPr txBox="1"/>
          <p:nvPr/>
        </p:nvSpPr>
        <p:spPr>
          <a:xfrm>
            <a:off x="6869350" y="3627088"/>
            <a:ext cx="1824900" cy="572700"/>
          </a:xfrm>
          <a:prstGeom prst="rect">
            <a:avLst/>
          </a:prstGeom>
          <a:solidFill>
            <a:srgbClr val="8E7CC3"/>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Roboto"/>
                <a:ea typeface="Roboto"/>
                <a:cs typeface="Roboto"/>
                <a:sym typeface="Roboto"/>
              </a:rPr>
              <a:t>Centred on people, </a:t>
            </a:r>
            <a:r>
              <a:rPr lang="en" sz="1200">
                <a:solidFill>
                  <a:schemeClr val="dk1"/>
                </a:solidFill>
                <a:latin typeface="Roboto"/>
                <a:ea typeface="Roboto"/>
                <a:cs typeface="Roboto"/>
                <a:sym typeface="Roboto"/>
              </a:rPr>
              <a:t>developers and consumers.</a:t>
            </a:r>
            <a:endParaRPr sz="1200">
              <a:solidFill>
                <a:schemeClr val="dk1"/>
              </a:solidFill>
              <a:latin typeface="Roboto"/>
              <a:ea typeface="Roboto"/>
              <a:cs typeface="Roboto"/>
              <a:sym typeface="Roboto"/>
            </a:endParaRPr>
          </a:p>
        </p:txBody>
      </p:sp>
      <p:sp>
        <p:nvSpPr>
          <p:cNvPr id="426" name="Google Shape;426;p51"/>
          <p:cNvSpPr/>
          <p:nvPr/>
        </p:nvSpPr>
        <p:spPr>
          <a:xfrm>
            <a:off x="3259123" y="2371109"/>
            <a:ext cx="409254" cy="417573"/>
          </a:xfrm>
          <a:custGeom>
            <a:rect b="b" l="l" r="r" t="t"/>
            <a:pathLst>
              <a:path extrusionOk="0" h="12697" w="12445">
                <a:moveTo>
                  <a:pt x="6648" y="851"/>
                </a:moveTo>
                <a:lnTo>
                  <a:pt x="6648" y="1954"/>
                </a:lnTo>
                <a:lnTo>
                  <a:pt x="5860" y="1954"/>
                </a:lnTo>
                <a:lnTo>
                  <a:pt x="5860" y="851"/>
                </a:lnTo>
                <a:close/>
                <a:moveTo>
                  <a:pt x="1261" y="1954"/>
                </a:moveTo>
                <a:cubicBezTo>
                  <a:pt x="1355" y="1954"/>
                  <a:pt x="1450" y="1985"/>
                  <a:pt x="1544" y="2080"/>
                </a:cubicBezTo>
                <a:cubicBezTo>
                  <a:pt x="1733" y="2237"/>
                  <a:pt x="1733" y="2521"/>
                  <a:pt x="1576" y="2678"/>
                </a:cubicBezTo>
                <a:cubicBezTo>
                  <a:pt x="1497" y="2757"/>
                  <a:pt x="1387" y="2797"/>
                  <a:pt x="1276" y="2797"/>
                </a:cubicBezTo>
                <a:cubicBezTo>
                  <a:pt x="1166" y="2797"/>
                  <a:pt x="1056" y="2757"/>
                  <a:pt x="977" y="2678"/>
                </a:cubicBezTo>
                <a:cubicBezTo>
                  <a:pt x="819" y="2521"/>
                  <a:pt x="819" y="2237"/>
                  <a:pt x="977" y="2080"/>
                </a:cubicBezTo>
                <a:cubicBezTo>
                  <a:pt x="1072" y="1985"/>
                  <a:pt x="1198" y="1954"/>
                  <a:pt x="1261" y="1954"/>
                </a:cubicBezTo>
                <a:close/>
                <a:moveTo>
                  <a:pt x="11216" y="1954"/>
                </a:moveTo>
                <a:cubicBezTo>
                  <a:pt x="11468" y="1954"/>
                  <a:pt x="11626" y="2143"/>
                  <a:pt x="11626" y="2395"/>
                </a:cubicBezTo>
                <a:cubicBezTo>
                  <a:pt x="11626" y="2615"/>
                  <a:pt x="11437" y="2836"/>
                  <a:pt x="11216" y="2836"/>
                </a:cubicBezTo>
                <a:cubicBezTo>
                  <a:pt x="11027" y="2836"/>
                  <a:pt x="10807" y="2615"/>
                  <a:pt x="10807" y="2395"/>
                </a:cubicBezTo>
                <a:cubicBezTo>
                  <a:pt x="10807" y="2143"/>
                  <a:pt x="10996" y="1954"/>
                  <a:pt x="11216" y="1954"/>
                </a:cubicBezTo>
                <a:close/>
                <a:moveTo>
                  <a:pt x="6270" y="2773"/>
                </a:moveTo>
                <a:cubicBezTo>
                  <a:pt x="8759" y="2773"/>
                  <a:pt x="10807" y="4821"/>
                  <a:pt x="10807" y="7341"/>
                </a:cubicBezTo>
                <a:cubicBezTo>
                  <a:pt x="10807" y="9861"/>
                  <a:pt x="8759" y="11909"/>
                  <a:pt x="6270" y="11909"/>
                </a:cubicBezTo>
                <a:cubicBezTo>
                  <a:pt x="3781" y="11909"/>
                  <a:pt x="1733" y="9861"/>
                  <a:pt x="1733" y="7341"/>
                </a:cubicBezTo>
                <a:cubicBezTo>
                  <a:pt x="1733" y="4821"/>
                  <a:pt x="3781" y="2773"/>
                  <a:pt x="6270" y="2773"/>
                </a:cubicBezTo>
                <a:close/>
                <a:moveTo>
                  <a:pt x="4663" y="0"/>
                </a:moveTo>
                <a:cubicBezTo>
                  <a:pt x="4411" y="0"/>
                  <a:pt x="4254" y="189"/>
                  <a:pt x="4254" y="410"/>
                </a:cubicBezTo>
                <a:cubicBezTo>
                  <a:pt x="4254" y="662"/>
                  <a:pt x="4474" y="851"/>
                  <a:pt x="4663" y="851"/>
                </a:cubicBezTo>
                <a:lnTo>
                  <a:pt x="5104" y="851"/>
                </a:lnTo>
                <a:lnTo>
                  <a:pt x="5104" y="2111"/>
                </a:lnTo>
                <a:cubicBezTo>
                  <a:pt x="4254" y="2300"/>
                  <a:pt x="3466" y="2710"/>
                  <a:pt x="2836" y="3245"/>
                </a:cubicBezTo>
                <a:lnTo>
                  <a:pt x="2489" y="2899"/>
                </a:lnTo>
                <a:cubicBezTo>
                  <a:pt x="2741" y="2426"/>
                  <a:pt x="2647" y="1891"/>
                  <a:pt x="2269" y="1481"/>
                </a:cubicBezTo>
                <a:cubicBezTo>
                  <a:pt x="2032" y="1245"/>
                  <a:pt x="1717" y="1127"/>
                  <a:pt x="1394" y="1127"/>
                </a:cubicBezTo>
                <a:cubicBezTo>
                  <a:pt x="1072" y="1127"/>
                  <a:pt x="741" y="1245"/>
                  <a:pt x="473" y="1481"/>
                </a:cubicBezTo>
                <a:cubicBezTo>
                  <a:pt x="0" y="1954"/>
                  <a:pt x="0" y="2741"/>
                  <a:pt x="473" y="3245"/>
                </a:cubicBezTo>
                <a:cubicBezTo>
                  <a:pt x="725" y="3498"/>
                  <a:pt x="1040" y="3624"/>
                  <a:pt x="1355" y="3624"/>
                </a:cubicBezTo>
                <a:cubicBezTo>
                  <a:pt x="1544" y="3624"/>
                  <a:pt x="1702" y="3561"/>
                  <a:pt x="1891" y="3498"/>
                </a:cubicBezTo>
                <a:lnTo>
                  <a:pt x="2269" y="3844"/>
                </a:lnTo>
                <a:cubicBezTo>
                  <a:pt x="1481" y="4789"/>
                  <a:pt x="946" y="6018"/>
                  <a:pt x="946" y="7341"/>
                </a:cubicBezTo>
                <a:cubicBezTo>
                  <a:pt x="946" y="10303"/>
                  <a:pt x="3371" y="12697"/>
                  <a:pt x="6301" y="12697"/>
                </a:cubicBezTo>
                <a:cubicBezTo>
                  <a:pt x="9263" y="12697"/>
                  <a:pt x="11657" y="10303"/>
                  <a:pt x="11657" y="7341"/>
                </a:cubicBezTo>
                <a:cubicBezTo>
                  <a:pt x="11657" y="6018"/>
                  <a:pt x="11185" y="4789"/>
                  <a:pt x="10365" y="3844"/>
                </a:cubicBezTo>
                <a:lnTo>
                  <a:pt x="10712" y="3498"/>
                </a:lnTo>
                <a:cubicBezTo>
                  <a:pt x="10838" y="3561"/>
                  <a:pt x="11027" y="3624"/>
                  <a:pt x="11216" y="3624"/>
                </a:cubicBezTo>
                <a:cubicBezTo>
                  <a:pt x="11909" y="3624"/>
                  <a:pt x="12445" y="3056"/>
                  <a:pt x="12445" y="2363"/>
                </a:cubicBezTo>
                <a:cubicBezTo>
                  <a:pt x="12445" y="1670"/>
                  <a:pt x="11909" y="1135"/>
                  <a:pt x="11216" y="1135"/>
                </a:cubicBezTo>
                <a:cubicBezTo>
                  <a:pt x="10555" y="1135"/>
                  <a:pt x="10019" y="1670"/>
                  <a:pt x="10019" y="2363"/>
                </a:cubicBezTo>
                <a:cubicBezTo>
                  <a:pt x="10019" y="2552"/>
                  <a:pt x="10050" y="2710"/>
                  <a:pt x="10113" y="2899"/>
                </a:cubicBezTo>
                <a:lnTo>
                  <a:pt x="9767" y="3245"/>
                </a:lnTo>
                <a:cubicBezTo>
                  <a:pt x="9137" y="2710"/>
                  <a:pt x="8349" y="2300"/>
                  <a:pt x="7530" y="2111"/>
                </a:cubicBezTo>
                <a:lnTo>
                  <a:pt x="7530" y="851"/>
                </a:lnTo>
                <a:lnTo>
                  <a:pt x="7971" y="851"/>
                </a:lnTo>
                <a:cubicBezTo>
                  <a:pt x="8192" y="851"/>
                  <a:pt x="8349" y="662"/>
                  <a:pt x="8349" y="410"/>
                </a:cubicBezTo>
                <a:cubicBezTo>
                  <a:pt x="8349" y="189"/>
                  <a:pt x="8160" y="0"/>
                  <a:pt x="79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1"/>
          <p:cNvSpPr txBox="1"/>
          <p:nvPr/>
        </p:nvSpPr>
        <p:spPr>
          <a:xfrm>
            <a:off x="1200150" y="827600"/>
            <a:ext cx="6743700" cy="56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chemeClr val="dk1"/>
                </a:solidFill>
                <a:latin typeface="Fira Sans Extra Condensed SemiBold"/>
                <a:ea typeface="Fira Sans Extra Condensed SemiBold"/>
                <a:cs typeface="Fira Sans Extra Condensed SemiBold"/>
                <a:sym typeface="Fira Sans Extra Condensed SemiBold"/>
              </a:rPr>
              <a:t>in agile project management</a:t>
            </a:r>
            <a:endParaRPr sz="2500">
              <a:solidFill>
                <a:schemeClr val="dk1"/>
              </a:solidFill>
              <a:latin typeface="Fira Sans Extra Condensed SemiBold"/>
              <a:ea typeface="Fira Sans Extra Condensed SemiBold"/>
              <a:cs typeface="Fira Sans Extra Condensed SemiBold"/>
              <a:sym typeface="Fira Sans Extra Condensed SemiBold"/>
            </a:endParaRPr>
          </a:p>
        </p:txBody>
      </p:sp>
      <p:grpSp>
        <p:nvGrpSpPr>
          <p:cNvPr id="428" name="Google Shape;428;p51"/>
          <p:cNvGrpSpPr/>
          <p:nvPr/>
        </p:nvGrpSpPr>
        <p:grpSpPr>
          <a:xfrm>
            <a:off x="4966585" y="2392096"/>
            <a:ext cx="397378" cy="397408"/>
            <a:chOff x="3963575" y="2317575"/>
            <a:chExt cx="296175" cy="296175"/>
          </a:xfrm>
        </p:grpSpPr>
        <p:sp>
          <p:nvSpPr>
            <p:cNvPr id="429" name="Google Shape;429;p51"/>
            <p:cNvSpPr/>
            <p:nvPr/>
          </p:nvSpPr>
          <p:spPr>
            <a:xfrm>
              <a:off x="3963575" y="2317575"/>
              <a:ext cx="296175" cy="296175"/>
            </a:xfrm>
            <a:custGeom>
              <a:rect b="b" l="l" r="r" t="t"/>
              <a:pathLst>
                <a:path extrusionOk="0" h="11847" w="11847">
                  <a:moveTo>
                    <a:pt x="9483" y="1418"/>
                  </a:moveTo>
                  <a:cubicBezTo>
                    <a:pt x="9672" y="1418"/>
                    <a:pt x="9830" y="1576"/>
                    <a:pt x="9830" y="1765"/>
                  </a:cubicBezTo>
                  <a:lnTo>
                    <a:pt x="9830" y="2836"/>
                  </a:lnTo>
                  <a:lnTo>
                    <a:pt x="788" y="2836"/>
                  </a:lnTo>
                  <a:lnTo>
                    <a:pt x="788" y="1765"/>
                  </a:lnTo>
                  <a:lnTo>
                    <a:pt x="725" y="1765"/>
                  </a:lnTo>
                  <a:cubicBezTo>
                    <a:pt x="725" y="1576"/>
                    <a:pt x="883" y="1418"/>
                    <a:pt x="1072" y="1418"/>
                  </a:cubicBezTo>
                  <a:lnTo>
                    <a:pt x="1418" y="1418"/>
                  </a:lnTo>
                  <a:lnTo>
                    <a:pt x="1418" y="1765"/>
                  </a:lnTo>
                  <a:cubicBezTo>
                    <a:pt x="1418" y="1954"/>
                    <a:pt x="1576" y="2143"/>
                    <a:pt x="1765" y="2143"/>
                  </a:cubicBezTo>
                  <a:cubicBezTo>
                    <a:pt x="1954" y="2143"/>
                    <a:pt x="2111" y="1954"/>
                    <a:pt x="2111" y="1765"/>
                  </a:cubicBezTo>
                  <a:lnTo>
                    <a:pt x="2111" y="1418"/>
                  </a:lnTo>
                  <a:lnTo>
                    <a:pt x="3498" y="1418"/>
                  </a:lnTo>
                  <a:lnTo>
                    <a:pt x="3498" y="1765"/>
                  </a:lnTo>
                  <a:cubicBezTo>
                    <a:pt x="3498" y="1954"/>
                    <a:pt x="3655" y="2143"/>
                    <a:pt x="3844" y="2143"/>
                  </a:cubicBezTo>
                  <a:cubicBezTo>
                    <a:pt x="4065" y="2143"/>
                    <a:pt x="4222" y="1954"/>
                    <a:pt x="4222" y="1765"/>
                  </a:cubicBezTo>
                  <a:lnTo>
                    <a:pt x="4222" y="1418"/>
                  </a:lnTo>
                  <a:lnTo>
                    <a:pt x="6333" y="1418"/>
                  </a:lnTo>
                  <a:lnTo>
                    <a:pt x="6333" y="1765"/>
                  </a:lnTo>
                  <a:cubicBezTo>
                    <a:pt x="6333" y="1954"/>
                    <a:pt x="6490" y="2143"/>
                    <a:pt x="6680" y="2143"/>
                  </a:cubicBezTo>
                  <a:cubicBezTo>
                    <a:pt x="6900" y="2143"/>
                    <a:pt x="7058" y="1954"/>
                    <a:pt x="7058" y="1765"/>
                  </a:cubicBezTo>
                  <a:lnTo>
                    <a:pt x="7058" y="1418"/>
                  </a:lnTo>
                  <a:lnTo>
                    <a:pt x="8412" y="1418"/>
                  </a:lnTo>
                  <a:lnTo>
                    <a:pt x="8412" y="1765"/>
                  </a:lnTo>
                  <a:cubicBezTo>
                    <a:pt x="8412" y="1954"/>
                    <a:pt x="8570" y="2143"/>
                    <a:pt x="8790" y="2143"/>
                  </a:cubicBezTo>
                  <a:cubicBezTo>
                    <a:pt x="8979" y="2143"/>
                    <a:pt x="9137" y="1954"/>
                    <a:pt x="9137" y="1765"/>
                  </a:cubicBezTo>
                  <a:lnTo>
                    <a:pt x="9137" y="1418"/>
                  </a:lnTo>
                  <a:close/>
                  <a:moveTo>
                    <a:pt x="9767" y="3497"/>
                  </a:moveTo>
                  <a:lnTo>
                    <a:pt x="9767" y="7026"/>
                  </a:lnTo>
                  <a:cubicBezTo>
                    <a:pt x="9641" y="7026"/>
                    <a:pt x="9546" y="6963"/>
                    <a:pt x="9420" y="6963"/>
                  </a:cubicBezTo>
                  <a:cubicBezTo>
                    <a:pt x="8066" y="6963"/>
                    <a:pt x="6963" y="8066"/>
                    <a:pt x="6963" y="9420"/>
                  </a:cubicBezTo>
                  <a:cubicBezTo>
                    <a:pt x="6963" y="9546"/>
                    <a:pt x="6963" y="9641"/>
                    <a:pt x="7026" y="9767"/>
                  </a:cubicBezTo>
                  <a:lnTo>
                    <a:pt x="1040" y="9767"/>
                  </a:lnTo>
                  <a:cubicBezTo>
                    <a:pt x="820" y="9767"/>
                    <a:pt x="662" y="9609"/>
                    <a:pt x="662" y="9420"/>
                  </a:cubicBezTo>
                  <a:lnTo>
                    <a:pt x="662" y="3497"/>
                  </a:lnTo>
                  <a:close/>
                  <a:moveTo>
                    <a:pt x="9420" y="7688"/>
                  </a:moveTo>
                  <a:cubicBezTo>
                    <a:pt x="10366" y="7688"/>
                    <a:pt x="11153" y="8475"/>
                    <a:pt x="11153" y="9420"/>
                  </a:cubicBezTo>
                  <a:cubicBezTo>
                    <a:pt x="11153" y="10397"/>
                    <a:pt x="10366" y="11185"/>
                    <a:pt x="9420" y="11185"/>
                  </a:cubicBezTo>
                  <a:cubicBezTo>
                    <a:pt x="8475" y="11185"/>
                    <a:pt x="7688" y="10397"/>
                    <a:pt x="7688" y="9420"/>
                  </a:cubicBezTo>
                  <a:cubicBezTo>
                    <a:pt x="7688" y="8475"/>
                    <a:pt x="8475" y="7688"/>
                    <a:pt x="9420" y="7688"/>
                  </a:cubicBezTo>
                  <a:close/>
                  <a:moveTo>
                    <a:pt x="1733" y="0"/>
                  </a:moveTo>
                  <a:cubicBezTo>
                    <a:pt x="1544" y="0"/>
                    <a:pt x="1387" y="158"/>
                    <a:pt x="1387" y="347"/>
                  </a:cubicBezTo>
                  <a:lnTo>
                    <a:pt x="1387" y="725"/>
                  </a:lnTo>
                  <a:lnTo>
                    <a:pt x="1040" y="725"/>
                  </a:lnTo>
                  <a:cubicBezTo>
                    <a:pt x="442" y="725"/>
                    <a:pt x="0" y="1166"/>
                    <a:pt x="0" y="1733"/>
                  </a:cubicBezTo>
                  <a:lnTo>
                    <a:pt x="0" y="9389"/>
                  </a:lnTo>
                  <a:cubicBezTo>
                    <a:pt x="0" y="9956"/>
                    <a:pt x="473" y="10429"/>
                    <a:pt x="1040" y="10429"/>
                  </a:cubicBezTo>
                  <a:lnTo>
                    <a:pt x="7215" y="10429"/>
                  </a:lnTo>
                  <a:cubicBezTo>
                    <a:pt x="7593" y="11279"/>
                    <a:pt x="8444" y="11846"/>
                    <a:pt x="9420" y="11846"/>
                  </a:cubicBezTo>
                  <a:cubicBezTo>
                    <a:pt x="10744" y="11846"/>
                    <a:pt x="11846" y="10744"/>
                    <a:pt x="11846" y="9420"/>
                  </a:cubicBezTo>
                  <a:cubicBezTo>
                    <a:pt x="11846" y="8444"/>
                    <a:pt x="11311" y="7593"/>
                    <a:pt x="10492" y="7215"/>
                  </a:cubicBezTo>
                  <a:lnTo>
                    <a:pt x="10492" y="1733"/>
                  </a:lnTo>
                  <a:cubicBezTo>
                    <a:pt x="10492" y="1135"/>
                    <a:pt x="10019" y="725"/>
                    <a:pt x="9452" y="725"/>
                  </a:cubicBezTo>
                  <a:lnTo>
                    <a:pt x="9105" y="725"/>
                  </a:lnTo>
                  <a:lnTo>
                    <a:pt x="9105" y="347"/>
                  </a:lnTo>
                  <a:cubicBezTo>
                    <a:pt x="9105" y="158"/>
                    <a:pt x="8948" y="0"/>
                    <a:pt x="8759" y="0"/>
                  </a:cubicBezTo>
                  <a:cubicBezTo>
                    <a:pt x="8538" y="0"/>
                    <a:pt x="8381" y="158"/>
                    <a:pt x="8381" y="347"/>
                  </a:cubicBezTo>
                  <a:lnTo>
                    <a:pt x="8381" y="725"/>
                  </a:lnTo>
                  <a:lnTo>
                    <a:pt x="7026" y="725"/>
                  </a:lnTo>
                  <a:lnTo>
                    <a:pt x="7026" y="347"/>
                  </a:lnTo>
                  <a:cubicBezTo>
                    <a:pt x="7026" y="158"/>
                    <a:pt x="6869" y="0"/>
                    <a:pt x="6648" y="0"/>
                  </a:cubicBezTo>
                  <a:cubicBezTo>
                    <a:pt x="6459" y="0"/>
                    <a:pt x="6301" y="158"/>
                    <a:pt x="6301" y="347"/>
                  </a:cubicBezTo>
                  <a:lnTo>
                    <a:pt x="6301" y="725"/>
                  </a:lnTo>
                  <a:lnTo>
                    <a:pt x="4191" y="725"/>
                  </a:lnTo>
                  <a:lnTo>
                    <a:pt x="4191" y="347"/>
                  </a:lnTo>
                  <a:cubicBezTo>
                    <a:pt x="4191" y="158"/>
                    <a:pt x="4033" y="0"/>
                    <a:pt x="3813" y="0"/>
                  </a:cubicBezTo>
                  <a:cubicBezTo>
                    <a:pt x="3624" y="0"/>
                    <a:pt x="3466" y="158"/>
                    <a:pt x="3466" y="347"/>
                  </a:cubicBezTo>
                  <a:lnTo>
                    <a:pt x="3466" y="725"/>
                  </a:lnTo>
                  <a:lnTo>
                    <a:pt x="2080" y="725"/>
                  </a:lnTo>
                  <a:lnTo>
                    <a:pt x="2080" y="347"/>
                  </a:lnTo>
                  <a:cubicBezTo>
                    <a:pt x="2080" y="158"/>
                    <a:pt x="1922" y="0"/>
                    <a:pt x="17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1"/>
            <p:cNvSpPr/>
            <p:nvPr/>
          </p:nvSpPr>
          <p:spPr>
            <a:xfrm>
              <a:off x="4190400" y="2526300"/>
              <a:ext cx="34700" cy="35450"/>
            </a:xfrm>
            <a:custGeom>
              <a:rect b="b" l="l" r="r" t="t"/>
              <a:pathLst>
                <a:path extrusionOk="0" h="1418" w="1388">
                  <a:moveTo>
                    <a:pt x="347" y="0"/>
                  </a:moveTo>
                  <a:cubicBezTo>
                    <a:pt x="158" y="0"/>
                    <a:pt x="1" y="158"/>
                    <a:pt x="1" y="347"/>
                  </a:cubicBezTo>
                  <a:lnTo>
                    <a:pt x="1" y="1071"/>
                  </a:lnTo>
                  <a:cubicBezTo>
                    <a:pt x="1" y="1260"/>
                    <a:pt x="127" y="1418"/>
                    <a:pt x="347" y="1418"/>
                  </a:cubicBezTo>
                  <a:lnTo>
                    <a:pt x="1041" y="1418"/>
                  </a:lnTo>
                  <a:cubicBezTo>
                    <a:pt x="1261" y="1418"/>
                    <a:pt x="1387" y="1260"/>
                    <a:pt x="1387" y="1071"/>
                  </a:cubicBezTo>
                  <a:cubicBezTo>
                    <a:pt x="1387" y="882"/>
                    <a:pt x="1261" y="725"/>
                    <a:pt x="1041" y="725"/>
                  </a:cubicBezTo>
                  <a:lnTo>
                    <a:pt x="694" y="725"/>
                  </a:lnTo>
                  <a:lnTo>
                    <a:pt x="694" y="347"/>
                  </a:lnTo>
                  <a:cubicBezTo>
                    <a:pt x="694" y="158"/>
                    <a:pt x="536" y="0"/>
                    <a:pt x="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1"/>
            <p:cNvSpPr/>
            <p:nvPr/>
          </p:nvSpPr>
          <p:spPr>
            <a:xfrm>
              <a:off x="3998225" y="2421550"/>
              <a:ext cx="35475" cy="18125"/>
            </a:xfrm>
            <a:custGeom>
              <a:rect b="b" l="l" r="r" t="t"/>
              <a:pathLst>
                <a:path extrusionOk="0" h="725" w="1419">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51"/>
            <p:cNvSpPr/>
            <p:nvPr/>
          </p:nvSpPr>
          <p:spPr>
            <a:xfrm>
              <a:off x="4050225" y="2421550"/>
              <a:ext cx="35450" cy="18125"/>
            </a:xfrm>
            <a:custGeom>
              <a:rect b="b" l="l" r="r" t="t"/>
              <a:pathLst>
                <a:path extrusionOk="0" h="725" w="1418">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1"/>
            <p:cNvSpPr/>
            <p:nvPr/>
          </p:nvSpPr>
          <p:spPr>
            <a:xfrm>
              <a:off x="4102200" y="2421550"/>
              <a:ext cx="35475" cy="18125"/>
            </a:xfrm>
            <a:custGeom>
              <a:rect b="b" l="l" r="r" t="t"/>
              <a:pathLst>
                <a:path extrusionOk="0" h="725" w="1419">
                  <a:moveTo>
                    <a:pt x="378" y="0"/>
                  </a:moveTo>
                  <a:cubicBezTo>
                    <a:pt x="158" y="0"/>
                    <a:pt x="0" y="158"/>
                    <a:pt x="0" y="378"/>
                  </a:cubicBezTo>
                  <a:cubicBezTo>
                    <a:pt x="0" y="567"/>
                    <a:pt x="158" y="725"/>
                    <a:pt x="378" y="725"/>
                  </a:cubicBezTo>
                  <a:lnTo>
                    <a:pt x="1072" y="725"/>
                  </a:lnTo>
                  <a:cubicBezTo>
                    <a:pt x="1261" y="725"/>
                    <a:pt x="1418" y="567"/>
                    <a:pt x="1418" y="378"/>
                  </a:cubicBezTo>
                  <a:cubicBezTo>
                    <a:pt x="1418" y="158"/>
                    <a:pt x="1261" y="0"/>
                    <a:pt x="10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51"/>
            <p:cNvSpPr/>
            <p:nvPr/>
          </p:nvSpPr>
          <p:spPr>
            <a:xfrm>
              <a:off x="4155750" y="2421550"/>
              <a:ext cx="35475" cy="18125"/>
            </a:xfrm>
            <a:custGeom>
              <a:rect b="b" l="l" r="r" t="t"/>
              <a:pathLst>
                <a:path extrusionOk="0" h="725" w="1419">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1"/>
            <p:cNvSpPr/>
            <p:nvPr/>
          </p:nvSpPr>
          <p:spPr>
            <a:xfrm>
              <a:off x="3998225" y="2456975"/>
              <a:ext cx="35475" cy="18150"/>
            </a:xfrm>
            <a:custGeom>
              <a:rect b="b" l="l" r="r" t="t"/>
              <a:pathLst>
                <a:path extrusionOk="0" h="726" w="1419">
                  <a:moveTo>
                    <a:pt x="347" y="1"/>
                  </a:moveTo>
                  <a:cubicBezTo>
                    <a:pt x="158" y="1"/>
                    <a:pt x="1" y="158"/>
                    <a:pt x="1" y="379"/>
                  </a:cubicBezTo>
                  <a:cubicBezTo>
                    <a:pt x="1" y="568"/>
                    <a:pt x="158" y="725"/>
                    <a:pt x="347" y="725"/>
                  </a:cubicBezTo>
                  <a:lnTo>
                    <a:pt x="1072" y="725"/>
                  </a:lnTo>
                  <a:cubicBezTo>
                    <a:pt x="1261" y="725"/>
                    <a:pt x="1418" y="568"/>
                    <a:pt x="1418" y="379"/>
                  </a:cubicBezTo>
                  <a:cubicBezTo>
                    <a:pt x="1418" y="158"/>
                    <a:pt x="1261" y="1"/>
                    <a:pt x="1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1"/>
            <p:cNvSpPr/>
            <p:nvPr/>
          </p:nvSpPr>
          <p:spPr>
            <a:xfrm>
              <a:off x="4050225" y="2456975"/>
              <a:ext cx="35450" cy="18150"/>
            </a:xfrm>
            <a:custGeom>
              <a:rect b="b" l="l" r="r" t="t"/>
              <a:pathLst>
                <a:path extrusionOk="0" h="726" w="1418">
                  <a:moveTo>
                    <a:pt x="347" y="1"/>
                  </a:moveTo>
                  <a:cubicBezTo>
                    <a:pt x="158" y="1"/>
                    <a:pt x="0" y="158"/>
                    <a:pt x="0" y="379"/>
                  </a:cubicBezTo>
                  <a:cubicBezTo>
                    <a:pt x="0" y="568"/>
                    <a:pt x="158" y="725"/>
                    <a:pt x="347" y="725"/>
                  </a:cubicBezTo>
                  <a:lnTo>
                    <a:pt x="1071" y="725"/>
                  </a:lnTo>
                  <a:cubicBezTo>
                    <a:pt x="1260" y="725"/>
                    <a:pt x="1418" y="568"/>
                    <a:pt x="1418" y="379"/>
                  </a:cubicBezTo>
                  <a:cubicBezTo>
                    <a:pt x="1418" y="158"/>
                    <a:pt x="1260" y="1"/>
                    <a:pt x="1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1"/>
            <p:cNvSpPr/>
            <p:nvPr/>
          </p:nvSpPr>
          <p:spPr>
            <a:xfrm>
              <a:off x="4102200" y="2456975"/>
              <a:ext cx="35475" cy="18150"/>
            </a:xfrm>
            <a:custGeom>
              <a:rect b="b" l="l" r="r" t="t"/>
              <a:pathLst>
                <a:path extrusionOk="0" h="726" w="1419">
                  <a:moveTo>
                    <a:pt x="378" y="1"/>
                  </a:moveTo>
                  <a:cubicBezTo>
                    <a:pt x="158" y="1"/>
                    <a:pt x="0" y="158"/>
                    <a:pt x="0" y="379"/>
                  </a:cubicBezTo>
                  <a:cubicBezTo>
                    <a:pt x="0" y="568"/>
                    <a:pt x="158" y="725"/>
                    <a:pt x="378" y="725"/>
                  </a:cubicBezTo>
                  <a:lnTo>
                    <a:pt x="1072" y="725"/>
                  </a:lnTo>
                  <a:cubicBezTo>
                    <a:pt x="1261" y="725"/>
                    <a:pt x="1418" y="568"/>
                    <a:pt x="1418" y="379"/>
                  </a:cubicBezTo>
                  <a:cubicBezTo>
                    <a:pt x="1418" y="158"/>
                    <a:pt x="1261" y="1"/>
                    <a:pt x="1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51"/>
            <p:cNvSpPr/>
            <p:nvPr/>
          </p:nvSpPr>
          <p:spPr>
            <a:xfrm>
              <a:off x="4155750" y="2456975"/>
              <a:ext cx="35475" cy="18150"/>
            </a:xfrm>
            <a:custGeom>
              <a:rect b="b" l="l" r="r" t="t"/>
              <a:pathLst>
                <a:path extrusionOk="0" h="726" w="1419">
                  <a:moveTo>
                    <a:pt x="347" y="1"/>
                  </a:moveTo>
                  <a:cubicBezTo>
                    <a:pt x="158" y="1"/>
                    <a:pt x="1" y="158"/>
                    <a:pt x="1" y="379"/>
                  </a:cubicBezTo>
                  <a:cubicBezTo>
                    <a:pt x="1" y="568"/>
                    <a:pt x="158" y="725"/>
                    <a:pt x="347" y="725"/>
                  </a:cubicBezTo>
                  <a:lnTo>
                    <a:pt x="1072" y="725"/>
                  </a:lnTo>
                  <a:cubicBezTo>
                    <a:pt x="1261" y="725"/>
                    <a:pt x="1418" y="568"/>
                    <a:pt x="1418" y="379"/>
                  </a:cubicBezTo>
                  <a:cubicBezTo>
                    <a:pt x="1418" y="158"/>
                    <a:pt x="1261" y="1"/>
                    <a:pt x="1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1"/>
            <p:cNvSpPr/>
            <p:nvPr/>
          </p:nvSpPr>
          <p:spPr>
            <a:xfrm>
              <a:off x="3998225" y="2491650"/>
              <a:ext cx="35475" cy="18125"/>
            </a:xfrm>
            <a:custGeom>
              <a:rect b="b" l="l" r="r" t="t"/>
              <a:pathLst>
                <a:path extrusionOk="0" h="725" w="1419">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51"/>
            <p:cNvSpPr/>
            <p:nvPr/>
          </p:nvSpPr>
          <p:spPr>
            <a:xfrm>
              <a:off x="4050225" y="2491650"/>
              <a:ext cx="35450" cy="18125"/>
            </a:xfrm>
            <a:custGeom>
              <a:rect b="b" l="l" r="r" t="t"/>
              <a:pathLst>
                <a:path extrusionOk="0" h="725" w="1418">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1"/>
            <p:cNvSpPr/>
            <p:nvPr/>
          </p:nvSpPr>
          <p:spPr>
            <a:xfrm>
              <a:off x="4102200" y="2491650"/>
              <a:ext cx="35475" cy="18125"/>
            </a:xfrm>
            <a:custGeom>
              <a:rect b="b" l="l" r="r" t="t"/>
              <a:pathLst>
                <a:path extrusionOk="0" h="725" w="1419">
                  <a:moveTo>
                    <a:pt x="378" y="0"/>
                  </a:moveTo>
                  <a:cubicBezTo>
                    <a:pt x="158" y="0"/>
                    <a:pt x="0" y="158"/>
                    <a:pt x="0" y="378"/>
                  </a:cubicBezTo>
                  <a:cubicBezTo>
                    <a:pt x="0" y="567"/>
                    <a:pt x="158" y="725"/>
                    <a:pt x="378" y="725"/>
                  </a:cubicBezTo>
                  <a:lnTo>
                    <a:pt x="1072" y="725"/>
                  </a:lnTo>
                  <a:cubicBezTo>
                    <a:pt x="1261" y="725"/>
                    <a:pt x="1418" y="567"/>
                    <a:pt x="1418" y="378"/>
                  </a:cubicBezTo>
                  <a:cubicBezTo>
                    <a:pt x="1418" y="158"/>
                    <a:pt x="1261" y="0"/>
                    <a:pt x="10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1"/>
            <p:cNvSpPr/>
            <p:nvPr/>
          </p:nvSpPr>
          <p:spPr>
            <a:xfrm>
              <a:off x="3998225" y="2526300"/>
              <a:ext cx="35475" cy="18125"/>
            </a:xfrm>
            <a:custGeom>
              <a:rect b="b" l="l" r="r" t="t"/>
              <a:pathLst>
                <a:path extrusionOk="0" h="725" w="1419">
                  <a:moveTo>
                    <a:pt x="347" y="0"/>
                  </a:moveTo>
                  <a:cubicBezTo>
                    <a:pt x="158" y="0"/>
                    <a:pt x="1" y="158"/>
                    <a:pt x="1" y="347"/>
                  </a:cubicBezTo>
                  <a:cubicBezTo>
                    <a:pt x="1" y="567"/>
                    <a:pt x="158" y="725"/>
                    <a:pt x="347" y="725"/>
                  </a:cubicBezTo>
                  <a:lnTo>
                    <a:pt x="1072" y="725"/>
                  </a:lnTo>
                  <a:cubicBezTo>
                    <a:pt x="1261" y="725"/>
                    <a:pt x="1418" y="567"/>
                    <a:pt x="1418" y="347"/>
                  </a:cubicBezTo>
                  <a:cubicBezTo>
                    <a:pt x="1418" y="158"/>
                    <a:pt x="1261" y="0"/>
                    <a:pt x="10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1"/>
            <p:cNvSpPr/>
            <p:nvPr/>
          </p:nvSpPr>
          <p:spPr>
            <a:xfrm>
              <a:off x="4050225" y="2526300"/>
              <a:ext cx="35450" cy="18125"/>
            </a:xfrm>
            <a:custGeom>
              <a:rect b="b" l="l" r="r" t="t"/>
              <a:pathLst>
                <a:path extrusionOk="0" h="725" w="1418">
                  <a:moveTo>
                    <a:pt x="347" y="0"/>
                  </a:moveTo>
                  <a:cubicBezTo>
                    <a:pt x="158" y="0"/>
                    <a:pt x="0" y="158"/>
                    <a:pt x="0" y="347"/>
                  </a:cubicBezTo>
                  <a:cubicBezTo>
                    <a:pt x="0" y="567"/>
                    <a:pt x="158" y="725"/>
                    <a:pt x="347" y="725"/>
                  </a:cubicBezTo>
                  <a:lnTo>
                    <a:pt x="1071" y="725"/>
                  </a:lnTo>
                  <a:cubicBezTo>
                    <a:pt x="1260" y="725"/>
                    <a:pt x="1418" y="567"/>
                    <a:pt x="1418" y="347"/>
                  </a:cubicBezTo>
                  <a:cubicBezTo>
                    <a:pt x="1418" y="158"/>
                    <a:pt x="1260" y="0"/>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51"/>
            <p:cNvSpPr/>
            <p:nvPr/>
          </p:nvSpPr>
          <p:spPr>
            <a:xfrm>
              <a:off x="4102200" y="2526300"/>
              <a:ext cx="35475" cy="18125"/>
            </a:xfrm>
            <a:custGeom>
              <a:rect b="b" l="l" r="r" t="t"/>
              <a:pathLst>
                <a:path extrusionOk="0" h="725" w="1419">
                  <a:moveTo>
                    <a:pt x="378" y="0"/>
                  </a:moveTo>
                  <a:cubicBezTo>
                    <a:pt x="158" y="0"/>
                    <a:pt x="0" y="158"/>
                    <a:pt x="0" y="347"/>
                  </a:cubicBezTo>
                  <a:cubicBezTo>
                    <a:pt x="0" y="567"/>
                    <a:pt x="158" y="725"/>
                    <a:pt x="378" y="725"/>
                  </a:cubicBezTo>
                  <a:lnTo>
                    <a:pt x="1072" y="725"/>
                  </a:lnTo>
                  <a:cubicBezTo>
                    <a:pt x="1261" y="725"/>
                    <a:pt x="1418" y="567"/>
                    <a:pt x="1418" y="347"/>
                  </a:cubicBezTo>
                  <a:cubicBezTo>
                    <a:pt x="1418" y="158"/>
                    <a:pt x="1261" y="0"/>
                    <a:pt x="10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45" name="Google Shape;445;p51"/>
          <p:cNvPicPr preferRelativeResize="0"/>
          <p:nvPr/>
        </p:nvPicPr>
        <p:blipFill>
          <a:blip r:embed="rId3">
            <a:alphaModFix/>
          </a:blip>
          <a:stretch>
            <a:fillRect/>
          </a:stretch>
        </p:blipFill>
        <p:spPr>
          <a:xfrm>
            <a:off x="5394700" y="3447187"/>
            <a:ext cx="569400" cy="569400"/>
          </a:xfrm>
          <a:prstGeom prst="rect">
            <a:avLst/>
          </a:prstGeom>
          <a:noFill/>
          <a:ln>
            <a:noFill/>
          </a:ln>
        </p:spPr>
      </p:pic>
      <p:sp>
        <p:nvSpPr>
          <p:cNvPr id="446" name="Google Shape;446;p51"/>
          <p:cNvSpPr/>
          <p:nvPr/>
        </p:nvSpPr>
        <p:spPr>
          <a:xfrm>
            <a:off x="6867538" y="4273225"/>
            <a:ext cx="1824900" cy="402300"/>
          </a:xfrm>
          <a:prstGeom prst="roundRect">
            <a:avLst>
              <a:gd fmla="val 50000" name="adj"/>
            </a:avLst>
          </a:prstGeom>
          <a:solidFill>
            <a:srgbClr val="8E7CC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Humanistic</a:t>
            </a:r>
            <a:endParaRPr sz="1800">
              <a:latin typeface="Fira Sans Extra Condensed SemiBold"/>
              <a:ea typeface="Fira Sans Extra Condensed SemiBold"/>
              <a:cs typeface="Fira Sans Extra Condensed SemiBold"/>
              <a:sym typeface="Fira Sans Extra Condensed SemiBold"/>
            </a:endParaRPr>
          </a:p>
        </p:txBody>
      </p:sp>
      <p:sp>
        <p:nvSpPr>
          <p:cNvPr id="447" name="Google Shape;447;p51"/>
          <p:cNvSpPr txBox="1"/>
          <p:nvPr/>
        </p:nvSpPr>
        <p:spPr>
          <a:xfrm>
            <a:off x="3724350" y="3610250"/>
            <a:ext cx="543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448" name="Google Shape;448;p51"/>
          <p:cNvPicPr preferRelativeResize="0"/>
          <p:nvPr/>
        </p:nvPicPr>
        <p:blipFill rotWithShape="1">
          <a:blip r:embed="rId4">
            <a:alphaModFix/>
          </a:blip>
          <a:srcRect b="4860" l="6613" r="6247" t="13726"/>
          <a:stretch/>
        </p:blipFill>
        <p:spPr>
          <a:xfrm>
            <a:off x="3668367" y="3497975"/>
            <a:ext cx="687582" cy="4175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2"/>
          <p:cNvSpPr txBox="1"/>
          <p:nvPr>
            <p:ph type="title"/>
          </p:nvPr>
        </p:nvSpPr>
        <p:spPr>
          <a:xfrm>
            <a:off x="457200" y="26405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Principles of XP</a:t>
            </a:r>
            <a:endParaRPr/>
          </a:p>
        </p:txBody>
      </p:sp>
      <p:sp>
        <p:nvSpPr>
          <p:cNvPr id="454" name="Google Shape;454;p52"/>
          <p:cNvSpPr/>
          <p:nvPr/>
        </p:nvSpPr>
        <p:spPr>
          <a:xfrm>
            <a:off x="2559913" y="1740725"/>
            <a:ext cx="1911600" cy="2954400"/>
          </a:xfrm>
          <a:prstGeom prst="roundRect">
            <a:avLst>
              <a:gd fmla="val 7000" name="adj"/>
            </a:avLst>
          </a:prstGeom>
          <a:solidFill>
            <a:schemeClr val="accent6"/>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5" name="Google Shape;455;p52"/>
          <p:cNvGrpSpPr/>
          <p:nvPr/>
        </p:nvGrpSpPr>
        <p:grpSpPr>
          <a:xfrm>
            <a:off x="2559983" y="4247245"/>
            <a:ext cx="1911600" cy="473859"/>
            <a:chOff x="2562100" y="3962350"/>
            <a:chExt cx="1911600" cy="530400"/>
          </a:xfrm>
        </p:grpSpPr>
        <p:sp>
          <p:nvSpPr>
            <p:cNvPr id="456" name="Google Shape;456;p52"/>
            <p:cNvSpPr/>
            <p:nvPr/>
          </p:nvSpPr>
          <p:spPr>
            <a:xfrm flipH="1" rot="10800000">
              <a:off x="2562100" y="3962350"/>
              <a:ext cx="1911600" cy="530400"/>
            </a:xfrm>
            <a:prstGeom prst="round2SameRect">
              <a:avLst>
                <a:gd fmla="val 25594" name="adj1"/>
                <a:gd fmla="val 0" name="adj2"/>
              </a:avLst>
            </a:prstGeom>
            <a:solidFill>
              <a:srgbClr val="69E78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57" name="Google Shape;457;p52"/>
            <p:cNvSpPr/>
            <p:nvPr/>
          </p:nvSpPr>
          <p:spPr>
            <a:xfrm>
              <a:off x="2793225" y="3984569"/>
              <a:ext cx="1454100" cy="481200"/>
            </a:xfrm>
            <a:prstGeom prst="rect">
              <a:avLst/>
            </a:prstGeom>
            <a:solidFill>
              <a:srgbClr val="69E781"/>
            </a:solidFill>
            <a:ln cap="flat" cmpd="sng" w="9525">
              <a:solidFill>
                <a:schemeClr val="lt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Clr>
                  <a:srgbClr val="000000"/>
                </a:buClr>
                <a:buSzPts val="1100"/>
                <a:buFont typeface="Arial"/>
                <a:buNone/>
              </a:pPr>
              <a:r>
                <a:t/>
              </a:r>
              <a:endParaRPr sz="2000">
                <a:solidFill>
                  <a:schemeClr val="lt1"/>
                </a:solidFill>
              </a:endParaRPr>
            </a:p>
          </p:txBody>
        </p:sp>
      </p:grpSp>
      <p:sp>
        <p:nvSpPr>
          <p:cNvPr id="458" name="Google Shape;458;p52"/>
          <p:cNvSpPr/>
          <p:nvPr/>
        </p:nvSpPr>
        <p:spPr>
          <a:xfrm>
            <a:off x="2559983" y="1763443"/>
            <a:ext cx="1911600" cy="848700"/>
          </a:xfrm>
          <a:prstGeom prst="round2SameRect">
            <a:avLst>
              <a:gd fmla="val 9707" name="adj1"/>
              <a:gd fmla="val 0" name="adj2"/>
            </a:avLst>
          </a:prstGeom>
          <a:solidFill>
            <a:srgbClr val="69E78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Fira Sans Extra Condensed Medium"/>
                <a:ea typeface="Fira Sans Extra Condensed Medium"/>
                <a:cs typeface="Fira Sans Extra Condensed Medium"/>
                <a:sym typeface="Fira Sans Extra Condensed Medium"/>
              </a:rPr>
              <a:t>Simplicity</a:t>
            </a:r>
            <a:endParaRPr sz="1800">
              <a:solidFill>
                <a:schemeClr val="lt1"/>
              </a:solidFill>
              <a:latin typeface="Fira Sans Extra Condensed Medium"/>
              <a:ea typeface="Fira Sans Extra Condensed Medium"/>
              <a:cs typeface="Fira Sans Extra Condensed Medium"/>
              <a:sym typeface="Fira Sans Extra Condensed Medium"/>
            </a:endParaRPr>
          </a:p>
        </p:txBody>
      </p:sp>
      <p:sp>
        <p:nvSpPr>
          <p:cNvPr id="459" name="Google Shape;459;p52"/>
          <p:cNvSpPr/>
          <p:nvPr/>
        </p:nvSpPr>
        <p:spPr>
          <a:xfrm>
            <a:off x="453900" y="1291354"/>
            <a:ext cx="1911600" cy="2953500"/>
          </a:xfrm>
          <a:prstGeom prst="roundRect">
            <a:avLst>
              <a:gd fmla="val 7000" name="adj"/>
            </a:avLst>
          </a:prstGeom>
          <a:solidFill>
            <a:srgbClr val="B4A7D6"/>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2"/>
          <p:cNvSpPr/>
          <p:nvPr/>
        </p:nvSpPr>
        <p:spPr>
          <a:xfrm>
            <a:off x="4666075" y="1296725"/>
            <a:ext cx="1911600" cy="2954400"/>
          </a:xfrm>
          <a:prstGeom prst="roundRect">
            <a:avLst>
              <a:gd fmla="val 7000" name="adj"/>
            </a:avLst>
          </a:prstGeom>
          <a:solidFill>
            <a:schemeClr val="accent6"/>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1" name="Google Shape;461;p52"/>
          <p:cNvGrpSpPr/>
          <p:nvPr/>
        </p:nvGrpSpPr>
        <p:grpSpPr>
          <a:xfrm>
            <a:off x="4666067" y="3770995"/>
            <a:ext cx="1911600" cy="473859"/>
            <a:chOff x="2562100" y="3962350"/>
            <a:chExt cx="1911600" cy="530400"/>
          </a:xfrm>
        </p:grpSpPr>
        <p:sp>
          <p:nvSpPr>
            <p:cNvPr id="462" name="Google Shape;462;p52"/>
            <p:cNvSpPr/>
            <p:nvPr/>
          </p:nvSpPr>
          <p:spPr>
            <a:xfrm flipH="1" rot="10800000">
              <a:off x="2562100" y="3962350"/>
              <a:ext cx="1911600" cy="530400"/>
            </a:xfrm>
            <a:prstGeom prst="round2SameRect">
              <a:avLst>
                <a:gd fmla="val 25594" name="adj1"/>
                <a:gd fmla="val 0" name="adj2"/>
              </a:avLst>
            </a:prstGeom>
            <a:solidFill>
              <a:srgbClr val="FFD966"/>
            </a:solidFill>
            <a:ln cap="flat" cmpd="sng" w="1905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63" name="Google Shape;463;p52"/>
            <p:cNvSpPr/>
            <p:nvPr/>
          </p:nvSpPr>
          <p:spPr>
            <a:xfrm>
              <a:off x="2793225" y="3984569"/>
              <a:ext cx="1454100" cy="481200"/>
            </a:xfrm>
            <a:prstGeom prst="rect">
              <a:avLst/>
            </a:prstGeom>
            <a:solidFill>
              <a:srgbClr val="FFD966"/>
            </a:solidFill>
            <a:ln cap="flat" cmpd="sng" w="9525">
              <a:solidFill>
                <a:srgbClr val="9E9E9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Clr>
                  <a:srgbClr val="000000"/>
                </a:buClr>
                <a:buSzPts val="1100"/>
                <a:buFont typeface="Arial"/>
                <a:buNone/>
              </a:pPr>
              <a:r>
                <a:t/>
              </a:r>
              <a:endParaRPr sz="2000">
                <a:solidFill>
                  <a:schemeClr val="dk1"/>
                </a:solidFill>
              </a:endParaRPr>
            </a:p>
          </p:txBody>
        </p:sp>
      </p:grpSp>
      <p:sp>
        <p:nvSpPr>
          <p:cNvPr id="464" name="Google Shape;464;p52"/>
          <p:cNvSpPr/>
          <p:nvPr/>
        </p:nvSpPr>
        <p:spPr>
          <a:xfrm>
            <a:off x="4666067" y="1296718"/>
            <a:ext cx="1911600" cy="848700"/>
          </a:xfrm>
          <a:prstGeom prst="round2SameRect">
            <a:avLst>
              <a:gd fmla="val 9707" name="adj1"/>
              <a:gd fmla="val 0" name="adj2"/>
            </a:avLst>
          </a:prstGeom>
          <a:solidFill>
            <a:srgbClr val="FFD966"/>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Extra Condensed Medium"/>
                <a:ea typeface="Fira Sans Extra Condensed Medium"/>
                <a:cs typeface="Fira Sans Extra Condensed Medium"/>
                <a:sym typeface="Fira Sans Extra Condensed Medium"/>
              </a:rPr>
              <a:t>Feedback</a:t>
            </a:r>
            <a:endParaRPr sz="1800">
              <a:solidFill>
                <a:schemeClr val="dk1"/>
              </a:solidFill>
              <a:latin typeface="Fira Sans Extra Condensed Medium"/>
              <a:ea typeface="Fira Sans Extra Condensed Medium"/>
              <a:cs typeface="Fira Sans Extra Condensed Medium"/>
              <a:sym typeface="Fira Sans Extra Condensed Medium"/>
            </a:endParaRPr>
          </a:p>
        </p:txBody>
      </p:sp>
      <p:sp>
        <p:nvSpPr>
          <p:cNvPr id="465" name="Google Shape;465;p52"/>
          <p:cNvSpPr/>
          <p:nvPr/>
        </p:nvSpPr>
        <p:spPr>
          <a:xfrm>
            <a:off x="6772150" y="1763300"/>
            <a:ext cx="1911600" cy="2954400"/>
          </a:xfrm>
          <a:prstGeom prst="roundRect">
            <a:avLst>
              <a:gd fmla="val 7000" name="adj"/>
            </a:avLst>
          </a:prstGeom>
          <a:solidFill>
            <a:schemeClr val="accent6"/>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6" name="Google Shape;466;p52"/>
          <p:cNvGrpSpPr/>
          <p:nvPr/>
        </p:nvGrpSpPr>
        <p:grpSpPr>
          <a:xfrm>
            <a:off x="6772150" y="4247245"/>
            <a:ext cx="1911600" cy="473859"/>
            <a:chOff x="2562100" y="3962350"/>
            <a:chExt cx="1911600" cy="530400"/>
          </a:xfrm>
        </p:grpSpPr>
        <p:sp>
          <p:nvSpPr>
            <p:cNvPr id="467" name="Google Shape;467;p52"/>
            <p:cNvSpPr/>
            <p:nvPr/>
          </p:nvSpPr>
          <p:spPr>
            <a:xfrm flipH="1" rot="10800000">
              <a:off x="2562100" y="3962350"/>
              <a:ext cx="1911600" cy="530400"/>
            </a:xfrm>
            <a:prstGeom prst="round2SameRect">
              <a:avLst>
                <a:gd fmla="val 25594" name="adj1"/>
                <a:gd fmla="val 0" name="adj2"/>
              </a:avLst>
            </a:prstGeom>
            <a:solidFill>
              <a:srgbClr val="3C78D8"/>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68" name="Google Shape;468;p52"/>
            <p:cNvSpPr/>
            <p:nvPr/>
          </p:nvSpPr>
          <p:spPr>
            <a:xfrm>
              <a:off x="2793225" y="3984569"/>
              <a:ext cx="1454100" cy="481200"/>
            </a:xfrm>
            <a:prstGeom prst="rect">
              <a:avLst/>
            </a:prstGeom>
            <a:solidFill>
              <a:srgbClr val="3C78D8"/>
            </a:solidFill>
            <a:ln cap="flat" cmpd="sng" w="9525">
              <a:solidFill>
                <a:schemeClr val="lt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Clr>
                  <a:srgbClr val="000000"/>
                </a:buClr>
                <a:buSzPts val="1100"/>
                <a:buFont typeface="Arial"/>
                <a:buNone/>
              </a:pPr>
              <a:r>
                <a:t/>
              </a:r>
              <a:endParaRPr sz="2000">
                <a:solidFill>
                  <a:schemeClr val="dk1"/>
                </a:solidFill>
              </a:endParaRPr>
            </a:p>
          </p:txBody>
        </p:sp>
      </p:grpSp>
      <p:sp>
        <p:nvSpPr>
          <p:cNvPr id="469" name="Google Shape;469;p52"/>
          <p:cNvSpPr/>
          <p:nvPr/>
        </p:nvSpPr>
        <p:spPr>
          <a:xfrm>
            <a:off x="6772150" y="1763443"/>
            <a:ext cx="1911600" cy="848700"/>
          </a:xfrm>
          <a:prstGeom prst="round2SameRect">
            <a:avLst>
              <a:gd fmla="val 9707" name="adj1"/>
              <a:gd fmla="val 0" name="adj2"/>
            </a:avLst>
          </a:prstGeom>
          <a:solidFill>
            <a:srgbClr val="3C78D8"/>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Fira Sans Extra Condensed Medium"/>
                <a:ea typeface="Fira Sans Extra Condensed Medium"/>
                <a:cs typeface="Fira Sans Extra Condensed Medium"/>
                <a:sym typeface="Fira Sans Extra Condensed Medium"/>
              </a:rPr>
              <a:t>Courage</a:t>
            </a:r>
            <a:endParaRPr sz="1800">
              <a:solidFill>
                <a:schemeClr val="lt1"/>
              </a:solidFill>
              <a:latin typeface="Fira Sans Extra Condensed Medium"/>
              <a:ea typeface="Fira Sans Extra Condensed Medium"/>
              <a:cs typeface="Fira Sans Extra Condensed Medium"/>
              <a:sym typeface="Fira Sans Extra Condensed Medium"/>
            </a:endParaRPr>
          </a:p>
        </p:txBody>
      </p:sp>
      <p:grpSp>
        <p:nvGrpSpPr>
          <p:cNvPr id="470" name="Google Shape;470;p52"/>
          <p:cNvGrpSpPr/>
          <p:nvPr/>
        </p:nvGrpSpPr>
        <p:grpSpPr>
          <a:xfrm>
            <a:off x="453750" y="2508400"/>
            <a:ext cx="1911600" cy="1736475"/>
            <a:chOff x="453750" y="2975125"/>
            <a:chExt cx="1911600" cy="1736475"/>
          </a:xfrm>
        </p:grpSpPr>
        <p:sp>
          <p:nvSpPr>
            <p:cNvPr id="471" name="Google Shape;471;p52"/>
            <p:cNvSpPr txBox="1"/>
            <p:nvPr/>
          </p:nvSpPr>
          <p:spPr>
            <a:xfrm>
              <a:off x="567350" y="3385900"/>
              <a:ext cx="1728000" cy="1325700"/>
            </a:xfrm>
            <a:prstGeom prst="rect">
              <a:avLst/>
            </a:prstGeom>
            <a:noFill/>
            <a:ln>
              <a:noFill/>
            </a:ln>
          </p:spPr>
          <p:txBody>
            <a:bodyPr anchorCtr="0" anchor="ctr" bIns="182875" lIns="182875" spcFirstLastPara="1" rIns="182875" wrap="square" tIns="182875">
              <a:noAutofit/>
            </a:bodyPr>
            <a:lstStyle/>
            <a:p>
              <a:pPr indent="0" lvl="0" marL="0" rtl="0" algn="ctr">
                <a:spcBef>
                  <a:spcPts val="0"/>
                </a:spcBef>
                <a:spcAft>
                  <a:spcPts val="0"/>
                </a:spcAft>
                <a:buClr>
                  <a:srgbClr val="000000"/>
                </a:buClr>
                <a:buSzPts val="1100"/>
                <a:buFont typeface="Arial"/>
                <a:buNone/>
              </a:pPr>
              <a:r>
                <a:rPr lang="en" sz="1200">
                  <a:solidFill>
                    <a:srgbClr val="20124D"/>
                  </a:solidFill>
                  <a:latin typeface="Fira Sans Extra Condensed"/>
                  <a:ea typeface="Fira Sans Extra Condensed"/>
                  <a:cs typeface="Fira Sans Extra Condensed"/>
                  <a:sym typeface="Fira Sans Extra Condensed"/>
                </a:rPr>
                <a:t>: The team should communicate effectively with each other and with the customer.</a:t>
              </a:r>
              <a:endParaRPr sz="1200">
                <a:solidFill>
                  <a:srgbClr val="20124D"/>
                </a:solidFill>
                <a:latin typeface="Fira Sans Extra Condensed"/>
                <a:ea typeface="Fira Sans Extra Condensed"/>
                <a:cs typeface="Fira Sans Extra Condensed"/>
                <a:sym typeface="Fira Sans Extra Condensed"/>
              </a:endParaRPr>
            </a:p>
            <a:p>
              <a:pPr indent="0" lvl="0" marL="0" rtl="0" algn="ctr">
                <a:spcBef>
                  <a:spcPts val="0"/>
                </a:spcBef>
                <a:spcAft>
                  <a:spcPts val="0"/>
                </a:spcAft>
                <a:buClr>
                  <a:srgbClr val="000000"/>
                </a:buClr>
                <a:buSzPts val="1100"/>
                <a:buFont typeface="Arial"/>
                <a:buNone/>
              </a:pPr>
              <a:r>
                <a:t/>
              </a:r>
              <a:endParaRPr sz="1200">
                <a:latin typeface="Roboto"/>
                <a:ea typeface="Roboto"/>
                <a:cs typeface="Roboto"/>
                <a:sym typeface="Roboto"/>
              </a:endParaRPr>
            </a:p>
          </p:txBody>
        </p:sp>
        <p:sp>
          <p:nvSpPr>
            <p:cNvPr id="472" name="Google Shape;472;p52"/>
            <p:cNvSpPr/>
            <p:nvPr/>
          </p:nvSpPr>
          <p:spPr>
            <a:xfrm>
              <a:off x="453750" y="2975125"/>
              <a:ext cx="1911600" cy="4299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rgbClr val="000000"/>
                </a:buClr>
                <a:buSzPts val="1100"/>
                <a:buFont typeface="Arial"/>
                <a:buNone/>
              </a:pPr>
              <a:r>
                <a:rPr lang="en" sz="2000">
                  <a:solidFill>
                    <a:schemeClr val="dk1"/>
                  </a:solidFill>
                  <a:latin typeface="Fira Sans Extra Condensed Medium"/>
                  <a:ea typeface="Fira Sans Extra Condensed Medium"/>
                  <a:cs typeface="Fira Sans Extra Condensed Medium"/>
                  <a:sym typeface="Fira Sans Extra Condensed Medium"/>
                </a:rPr>
                <a:t>COMMUNICATION</a:t>
              </a:r>
              <a:endParaRPr sz="2000">
                <a:solidFill>
                  <a:schemeClr val="dk1"/>
                </a:solidFill>
              </a:endParaRPr>
            </a:p>
          </p:txBody>
        </p:sp>
      </p:grpSp>
      <p:grpSp>
        <p:nvGrpSpPr>
          <p:cNvPr id="473" name="Google Shape;473;p52"/>
          <p:cNvGrpSpPr/>
          <p:nvPr/>
        </p:nvGrpSpPr>
        <p:grpSpPr>
          <a:xfrm>
            <a:off x="1123670" y="1833238"/>
            <a:ext cx="572060" cy="572687"/>
            <a:chOff x="-61784125" y="1931250"/>
            <a:chExt cx="316650" cy="317050"/>
          </a:xfrm>
        </p:grpSpPr>
        <p:sp>
          <p:nvSpPr>
            <p:cNvPr id="474" name="Google Shape;474;p52"/>
            <p:cNvSpPr/>
            <p:nvPr/>
          </p:nvSpPr>
          <p:spPr>
            <a:xfrm>
              <a:off x="-61688025" y="1931250"/>
              <a:ext cx="124450" cy="134300"/>
            </a:xfrm>
            <a:custGeom>
              <a:rect b="b" l="l" r="r" t="t"/>
              <a:pathLst>
                <a:path extrusionOk="0" h="5372" w="4978">
                  <a:moveTo>
                    <a:pt x="2497" y="845"/>
                  </a:moveTo>
                  <a:cubicBezTo>
                    <a:pt x="2709" y="845"/>
                    <a:pt x="2922" y="922"/>
                    <a:pt x="3088" y="1087"/>
                  </a:cubicBezTo>
                  <a:cubicBezTo>
                    <a:pt x="3277" y="1276"/>
                    <a:pt x="3340" y="1591"/>
                    <a:pt x="3277" y="1906"/>
                  </a:cubicBezTo>
                  <a:cubicBezTo>
                    <a:pt x="3182" y="2190"/>
                    <a:pt x="2993" y="2410"/>
                    <a:pt x="2709" y="2442"/>
                  </a:cubicBezTo>
                  <a:cubicBezTo>
                    <a:pt x="2625" y="2467"/>
                    <a:pt x="2545" y="2479"/>
                    <a:pt x="2469" y="2479"/>
                  </a:cubicBezTo>
                  <a:cubicBezTo>
                    <a:pt x="2259" y="2479"/>
                    <a:pt x="2075" y="2391"/>
                    <a:pt x="1890" y="2253"/>
                  </a:cubicBezTo>
                  <a:cubicBezTo>
                    <a:pt x="1701" y="2032"/>
                    <a:pt x="1607" y="1717"/>
                    <a:pt x="1701" y="1434"/>
                  </a:cubicBezTo>
                  <a:cubicBezTo>
                    <a:pt x="1800" y="1059"/>
                    <a:pt x="2145" y="845"/>
                    <a:pt x="2497" y="845"/>
                  </a:cubicBezTo>
                  <a:close/>
                  <a:moveTo>
                    <a:pt x="2520" y="3324"/>
                  </a:moveTo>
                  <a:cubicBezTo>
                    <a:pt x="3277" y="3324"/>
                    <a:pt x="3907" y="3828"/>
                    <a:pt x="4096" y="4553"/>
                  </a:cubicBezTo>
                  <a:lnTo>
                    <a:pt x="914" y="4553"/>
                  </a:lnTo>
                  <a:cubicBezTo>
                    <a:pt x="1103" y="3828"/>
                    <a:pt x="1733" y="3324"/>
                    <a:pt x="2520" y="3324"/>
                  </a:cubicBezTo>
                  <a:close/>
                  <a:moveTo>
                    <a:pt x="2510" y="1"/>
                  </a:moveTo>
                  <a:cubicBezTo>
                    <a:pt x="1805" y="1"/>
                    <a:pt x="1113" y="455"/>
                    <a:pt x="914" y="1213"/>
                  </a:cubicBezTo>
                  <a:cubicBezTo>
                    <a:pt x="756" y="1780"/>
                    <a:pt x="914" y="2347"/>
                    <a:pt x="1292" y="2789"/>
                  </a:cubicBezTo>
                  <a:cubicBezTo>
                    <a:pt x="567" y="3198"/>
                    <a:pt x="0" y="3986"/>
                    <a:pt x="0" y="4931"/>
                  </a:cubicBezTo>
                  <a:cubicBezTo>
                    <a:pt x="0" y="5183"/>
                    <a:pt x="189" y="5372"/>
                    <a:pt x="441" y="5372"/>
                  </a:cubicBezTo>
                  <a:lnTo>
                    <a:pt x="4568" y="5372"/>
                  </a:lnTo>
                  <a:cubicBezTo>
                    <a:pt x="4820" y="5372"/>
                    <a:pt x="4978" y="5183"/>
                    <a:pt x="4978" y="4931"/>
                  </a:cubicBezTo>
                  <a:cubicBezTo>
                    <a:pt x="4978" y="3986"/>
                    <a:pt x="4442" y="3198"/>
                    <a:pt x="3718" y="2789"/>
                  </a:cubicBezTo>
                  <a:cubicBezTo>
                    <a:pt x="3907" y="2568"/>
                    <a:pt x="4033" y="2347"/>
                    <a:pt x="4096" y="2064"/>
                  </a:cubicBezTo>
                  <a:cubicBezTo>
                    <a:pt x="4253" y="1528"/>
                    <a:pt x="4096" y="930"/>
                    <a:pt x="3655" y="489"/>
                  </a:cubicBezTo>
                  <a:cubicBezTo>
                    <a:pt x="3331" y="153"/>
                    <a:pt x="2918" y="1"/>
                    <a:pt x="25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2"/>
            <p:cNvSpPr/>
            <p:nvPr/>
          </p:nvSpPr>
          <p:spPr>
            <a:xfrm>
              <a:off x="-61784125" y="2113325"/>
              <a:ext cx="124450" cy="134975"/>
            </a:xfrm>
            <a:custGeom>
              <a:rect b="b" l="l" r="r" t="t"/>
              <a:pathLst>
                <a:path extrusionOk="0" h="5399" w="4978">
                  <a:moveTo>
                    <a:pt x="2482" y="848"/>
                  </a:moveTo>
                  <a:cubicBezTo>
                    <a:pt x="2688" y="848"/>
                    <a:pt x="2895" y="921"/>
                    <a:pt x="3056" y="1082"/>
                  </a:cubicBezTo>
                  <a:cubicBezTo>
                    <a:pt x="3245" y="1271"/>
                    <a:pt x="3340" y="1586"/>
                    <a:pt x="3245" y="1901"/>
                  </a:cubicBezTo>
                  <a:cubicBezTo>
                    <a:pt x="3182" y="2185"/>
                    <a:pt x="2993" y="2437"/>
                    <a:pt x="2710" y="2468"/>
                  </a:cubicBezTo>
                  <a:cubicBezTo>
                    <a:pt x="2633" y="2483"/>
                    <a:pt x="2559" y="2491"/>
                    <a:pt x="2487" y="2491"/>
                  </a:cubicBezTo>
                  <a:cubicBezTo>
                    <a:pt x="2261" y="2491"/>
                    <a:pt x="2058" y="2415"/>
                    <a:pt x="1891" y="2248"/>
                  </a:cubicBezTo>
                  <a:cubicBezTo>
                    <a:pt x="1670" y="2059"/>
                    <a:pt x="1607" y="1743"/>
                    <a:pt x="1670" y="1428"/>
                  </a:cubicBezTo>
                  <a:cubicBezTo>
                    <a:pt x="1770" y="1068"/>
                    <a:pt x="2124" y="848"/>
                    <a:pt x="2482" y="848"/>
                  </a:cubicBezTo>
                  <a:close/>
                  <a:moveTo>
                    <a:pt x="2458" y="3319"/>
                  </a:moveTo>
                  <a:cubicBezTo>
                    <a:pt x="3245" y="3319"/>
                    <a:pt x="3907" y="3854"/>
                    <a:pt x="4096" y="4547"/>
                  </a:cubicBezTo>
                  <a:lnTo>
                    <a:pt x="883" y="4547"/>
                  </a:lnTo>
                  <a:cubicBezTo>
                    <a:pt x="1040" y="3886"/>
                    <a:pt x="1733" y="3319"/>
                    <a:pt x="2458" y="3319"/>
                  </a:cubicBezTo>
                  <a:close/>
                  <a:moveTo>
                    <a:pt x="2509" y="1"/>
                  </a:moveTo>
                  <a:cubicBezTo>
                    <a:pt x="1812" y="1"/>
                    <a:pt x="1143" y="437"/>
                    <a:pt x="946" y="1208"/>
                  </a:cubicBezTo>
                  <a:cubicBezTo>
                    <a:pt x="788" y="1806"/>
                    <a:pt x="946" y="2342"/>
                    <a:pt x="1324" y="2783"/>
                  </a:cubicBezTo>
                  <a:cubicBezTo>
                    <a:pt x="568" y="3224"/>
                    <a:pt x="32" y="4012"/>
                    <a:pt x="32" y="4957"/>
                  </a:cubicBezTo>
                  <a:cubicBezTo>
                    <a:pt x="0" y="5209"/>
                    <a:pt x="189" y="5398"/>
                    <a:pt x="410" y="5398"/>
                  </a:cubicBezTo>
                  <a:lnTo>
                    <a:pt x="4569" y="5398"/>
                  </a:lnTo>
                  <a:cubicBezTo>
                    <a:pt x="4789" y="5398"/>
                    <a:pt x="4978" y="5209"/>
                    <a:pt x="4978" y="4988"/>
                  </a:cubicBezTo>
                  <a:cubicBezTo>
                    <a:pt x="4978" y="4043"/>
                    <a:pt x="4474" y="3256"/>
                    <a:pt x="3718" y="2815"/>
                  </a:cubicBezTo>
                  <a:cubicBezTo>
                    <a:pt x="3939" y="2626"/>
                    <a:pt x="4033" y="2374"/>
                    <a:pt x="4128" y="2090"/>
                  </a:cubicBezTo>
                  <a:cubicBezTo>
                    <a:pt x="4285" y="1523"/>
                    <a:pt x="4128" y="924"/>
                    <a:pt x="3687" y="483"/>
                  </a:cubicBezTo>
                  <a:cubicBezTo>
                    <a:pt x="3346" y="155"/>
                    <a:pt x="2923" y="1"/>
                    <a:pt x="25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2"/>
            <p:cNvSpPr/>
            <p:nvPr/>
          </p:nvSpPr>
          <p:spPr>
            <a:xfrm>
              <a:off x="-61591150" y="2113325"/>
              <a:ext cx="123675" cy="134175"/>
            </a:xfrm>
            <a:custGeom>
              <a:rect b="b" l="l" r="r" t="t"/>
              <a:pathLst>
                <a:path extrusionOk="0" h="5367" w="4947">
                  <a:moveTo>
                    <a:pt x="2482" y="848"/>
                  </a:moveTo>
                  <a:cubicBezTo>
                    <a:pt x="2688" y="848"/>
                    <a:pt x="2895" y="921"/>
                    <a:pt x="3056" y="1082"/>
                  </a:cubicBezTo>
                  <a:cubicBezTo>
                    <a:pt x="3245" y="1271"/>
                    <a:pt x="3340" y="1586"/>
                    <a:pt x="3245" y="1901"/>
                  </a:cubicBezTo>
                  <a:cubicBezTo>
                    <a:pt x="3182" y="2185"/>
                    <a:pt x="2993" y="2437"/>
                    <a:pt x="2710" y="2468"/>
                  </a:cubicBezTo>
                  <a:cubicBezTo>
                    <a:pt x="2633" y="2483"/>
                    <a:pt x="2559" y="2491"/>
                    <a:pt x="2486" y="2491"/>
                  </a:cubicBezTo>
                  <a:cubicBezTo>
                    <a:pt x="2261" y="2491"/>
                    <a:pt x="2057" y="2415"/>
                    <a:pt x="1890" y="2248"/>
                  </a:cubicBezTo>
                  <a:cubicBezTo>
                    <a:pt x="1670" y="2059"/>
                    <a:pt x="1607" y="1743"/>
                    <a:pt x="1670" y="1428"/>
                  </a:cubicBezTo>
                  <a:cubicBezTo>
                    <a:pt x="1770" y="1068"/>
                    <a:pt x="2124" y="848"/>
                    <a:pt x="2482" y="848"/>
                  </a:cubicBezTo>
                  <a:close/>
                  <a:moveTo>
                    <a:pt x="2521" y="3382"/>
                  </a:moveTo>
                  <a:cubicBezTo>
                    <a:pt x="3308" y="3382"/>
                    <a:pt x="3938" y="3886"/>
                    <a:pt x="4127" y="4579"/>
                  </a:cubicBezTo>
                  <a:lnTo>
                    <a:pt x="882" y="4579"/>
                  </a:lnTo>
                  <a:cubicBezTo>
                    <a:pt x="1103" y="3886"/>
                    <a:pt x="1733" y="3382"/>
                    <a:pt x="2521" y="3382"/>
                  </a:cubicBezTo>
                  <a:close/>
                  <a:moveTo>
                    <a:pt x="2467" y="1"/>
                  </a:moveTo>
                  <a:cubicBezTo>
                    <a:pt x="1761" y="1"/>
                    <a:pt x="1080" y="437"/>
                    <a:pt x="882" y="1208"/>
                  </a:cubicBezTo>
                  <a:cubicBezTo>
                    <a:pt x="725" y="1806"/>
                    <a:pt x="882" y="2342"/>
                    <a:pt x="1292" y="2783"/>
                  </a:cubicBezTo>
                  <a:cubicBezTo>
                    <a:pt x="536" y="3224"/>
                    <a:pt x="0" y="4012"/>
                    <a:pt x="0" y="4957"/>
                  </a:cubicBezTo>
                  <a:cubicBezTo>
                    <a:pt x="0" y="5178"/>
                    <a:pt x="189" y="5367"/>
                    <a:pt x="378" y="5367"/>
                  </a:cubicBezTo>
                  <a:lnTo>
                    <a:pt x="4505" y="5367"/>
                  </a:lnTo>
                  <a:cubicBezTo>
                    <a:pt x="4757" y="5367"/>
                    <a:pt x="4946" y="5178"/>
                    <a:pt x="4946" y="4957"/>
                  </a:cubicBezTo>
                  <a:cubicBezTo>
                    <a:pt x="4946" y="4075"/>
                    <a:pt x="4442" y="3256"/>
                    <a:pt x="3686" y="2815"/>
                  </a:cubicBezTo>
                  <a:cubicBezTo>
                    <a:pt x="3875" y="2626"/>
                    <a:pt x="4001" y="2374"/>
                    <a:pt x="4096" y="2090"/>
                  </a:cubicBezTo>
                  <a:cubicBezTo>
                    <a:pt x="4253" y="1523"/>
                    <a:pt x="4096" y="924"/>
                    <a:pt x="3655" y="483"/>
                  </a:cubicBezTo>
                  <a:cubicBezTo>
                    <a:pt x="3314" y="155"/>
                    <a:pt x="2887" y="1"/>
                    <a:pt x="24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7" name="Google Shape;477;p52"/>
            <p:cNvSpPr/>
            <p:nvPr/>
          </p:nvSpPr>
          <p:spPr>
            <a:xfrm>
              <a:off x="-61677800" y="2072225"/>
              <a:ext cx="106350" cy="62450"/>
            </a:xfrm>
            <a:custGeom>
              <a:rect b="b" l="l" r="r" t="t"/>
              <a:pathLst>
                <a:path extrusionOk="0" h="2498" w="4254">
                  <a:moveTo>
                    <a:pt x="2096" y="1"/>
                  </a:moveTo>
                  <a:cubicBezTo>
                    <a:pt x="1985" y="1"/>
                    <a:pt x="1875" y="48"/>
                    <a:pt x="1796" y="142"/>
                  </a:cubicBezTo>
                  <a:lnTo>
                    <a:pt x="158" y="1781"/>
                  </a:lnTo>
                  <a:cubicBezTo>
                    <a:pt x="1" y="1938"/>
                    <a:pt x="1" y="2222"/>
                    <a:pt x="158" y="2379"/>
                  </a:cubicBezTo>
                  <a:cubicBezTo>
                    <a:pt x="237" y="2458"/>
                    <a:pt x="339" y="2497"/>
                    <a:pt x="442" y="2497"/>
                  </a:cubicBezTo>
                  <a:cubicBezTo>
                    <a:pt x="544" y="2497"/>
                    <a:pt x="646" y="2458"/>
                    <a:pt x="725" y="2379"/>
                  </a:cubicBezTo>
                  <a:lnTo>
                    <a:pt x="2111" y="993"/>
                  </a:lnTo>
                  <a:lnTo>
                    <a:pt x="3498" y="2379"/>
                  </a:lnTo>
                  <a:cubicBezTo>
                    <a:pt x="3576" y="2458"/>
                    <a:pt x="3687" y="2497"/>
                    <a:pt x="3797" y="2497"/>
                  </a:cubicBezTo>
                  <a:cubicBezTo>
                    <a:pt x="3907" y="2497"/>
                    <a:pt x="4017" y="2458"/>
                    <a:pt x="4096" y="2379"/>
                  </a:cubicBezTo>
                  <a:cubicBezTo>
                    <a:pt x="4254" y="2222"/>
                    <a:pt x="4254" y="1938"/>
                    <a:pt x="4096" y="1781"/>
                  </a:cubicBezTo>
                  <a:lnTo>
                    <a:pt x="2395" y="142"/>
                  </a:lnTo>
                  <a:cubicBezTo>
                    <a:pt x="2316" y="48"/>
                    <a:pt x="2206" y="1"/>
                    <a:pt x="20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478" name="Google Shape;478;p52"/>
          <p:cNvSpPr txBox="1"/>
          <p:nvPr/>
        </p:nvSpPr>
        <p:spPr>
          <a:xfrm>
            <a:off x="2516625" y="3326600"/>
            <a:ext cx="1911600" cy="848700"/>
          </a:xfrm>
          <a:prstGeom prst="rect">
            <a:avLst/>
          </a:prstGeom>
          <a:noFill/>
          <a:ln>
            <a:noFill/>
          </a:ln>
        </p:spPr>
        <p:txBody>
          <a:bodyPr anchorCtr="0" anchor="ctr" bIns="182875" lIns="182875" spcFirstLastPara="1" rIns="182875" wrap="square" tIns="182875">
            <a:noAutofit/>
          </a:bodyPr>
          <a:lstStyle/>
          <a:p>
            <a:pPr indent="0" lvl="0" marL="0" rtl="0" algn="ctr">
              <a:spcBef>
                <a:spcPts val="0"/>
              </a:spcBef>
              <a:spcAft>
                <a:spcPts val="0"/>
              </a:spcAft>
              <a:buNone/>
            </a:pPr>
            <a:r>
              <a:rPr lang="en" sz="1200">
                <a:solidFill>
                  <a:srgbClr val="38761D"/>
                </a:solidFill>
                <a:latin typeface="Roboto"/>
                <a:ea typeface="Roboto"/>
                <a:cs typeface="Roboto"/>
                <a:sym typeface="Roboto"/>
              </a:rPr>
              <a:t> The team should strive to keep the code simple and easy to understand.</a:t>
            </a:r>
            <a:endParaRPr sz="1200">
              <a:solidFill>
                <a:srgbClr val="38761D"/>
              </a:solidFill>
              <a:latin typeface="Roboto"/>
              <a:ea typeface="Roboto"/>
              <a:cs typeface="Roboto"/>
              <a:sym typeface="Roboto"/>
            </a:endParaRPr>
          </a:p>
          <a:p>
            <a:pPr indent="0" lvl="0" marL="0" rtl="0" algn="ctr">
              <a:spcBef>
                <a:spcPts val="0"/>
              </a:spcBef>
              <a:spcAft>
                <a:spcPts val="0"/>
              </a:spcAft>
              <a:buNone/>
            </a:pPr>
            <a:r>
              <a:t/>
            </a:r>
            <a:endParaRPr sz="1200">
              <a:solidFill>
                <a:schemeClr val="dk1"/>
              </a:solidFill>
              <a:latin typeface="Roboto"/>
              <a:ea typeface="Roboto"/>
              <a:cs typeface="Roboto"/>
              <a:sym typeface="Roboto"/>
            </a:endParaRPr>
          </a:p>
        </p:txBody>
      </p:sp>
      <p:grpSp>
        <p:nvGrpSpPr>
          <p:cNvPr id="479" name="Google Shape;479;p52"/>
          <p:cNvGrpSpPr/>
          <p:nvPr/>
        </p:nvGrpSpPr>
        <p:grpSpPr>
          <a:xfrm>
            <a:off x="3248050" y="2749131"/>
            <a:ext cx="448743" cy="440471"/>
            <a:chOff x="1049375" y="2318350"/>
            <a:chExt cx="298525" cy="295400"/>
          </a:xfrm>
        </p:grpSpPr>
        <p:sp>
          <p:nvSpPr>
            <p:cNvPr id="480" name="Google Shape;480;p52"/>
            <p:cNvSpPr/>
            <p:nvPr/>
          </p:nvSpPr>
          <p:spPr>
            <a:xfrm>
              <a:off x="1101350" y="2492325"/>
              <a:ext cx="70125" cy="50525"/>
            </a:xfrm>
            <a:custGeom>
              <a:rect b="b" l="l" r="r" t="t"/>
              <a:pathLst>
                <a:path extrusionOk="0" h="2021" w="2805">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52"/>
            <p:cNvSpPr/>
            <p:nvPr/>
          </p:nvSpPr>
          <p:spPr>
            <a:xfrm>
              <a:off x="1101350" y="2440525"/>
              <a:ext cx="70125" cy="51150"/>
            </a:xfrm>
            <a:custGeom>
              <a:rect b="b" l="l" r="r" t="t"/>
              <a:pathLst>
                <a:path extrusionOk="0" h="2046" w="2805">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52"/>
            <p:cNvSpPr/>
            <p:nvPr/>
          </p:nvSpPr>
          <p:spPr>
            <a:xfrm>
              <a:off x="1101350" y="2388550"/>
              <a:ext cx="70125" cy="51125"/>
            </a:xfrm>
            <a:custGeom>
              <a:rect b="b" l="l" r="r" t="t"/>
              <a:pathLst>
                <a:path extrusionOk="0" h="2045" w="2805">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52"/>
            <p:cNvSpPr/>
            <p:nvPr/>
          </p:nvSpPr>
          <p:spPr>
            <a:xfrm>
              <a:off x="1049375" y="2318350"/>
              <a:ext cx="298525" cy="295400"/>
            </a:xfrm>
            <a:custGeom>
              <a:rect b="b" l="l" r="r" t="t"/>
              <a:pathLst>
                <a:path extrusionOk="0" h="11816" w="11941">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4" name="Google Shape;484;p52"/>
          <p:cNvSpPr txBox="1"/>
          <p:nvPr/>
        </p:nvSpPr>
        <p:spPr>
          <a:xfrm>
            <a:off x="4666075" y="2858975"/>
            <a:ext cx="1911600" cy="848700"/>
          </a:xfrm>
          <a:prstGeom prst="rect">
            <a:avLst/>
          </a:prstGeom>
          <a:noFill/>
          <a:ln>
            <a:noFill/>
          </a:ln>
        </p:spPr>
        <p:txBody>
          <a:bodyPr anchorCtr="0" anchor="ctr" bIns="182875" lIns="182875" spcFirstLastPara="1" rIns="182875" wrap="square" tIns="182875">
            <a:noAutofit/>
          </a:bodyPr>
          <a:lstStyle/>
          <a:p>
            <a:pPr indent="0" lvl="0" marL="0" rtl="0" algn="ctr">
              <a:spcBef>
                <a:spcPts val="0"/>
              </a:spcBef>
              <a:spcAft>
                <a:spcPts val="0"/>
              </a:spcAft>
              <a:buNone/>
            </a:pPr>
            <a:r>
              <a:rPr lang="en" sz="1200">
                <a:solidFill>
                  <a:srgbClr val="783F04"/>
                </a:solidFill>
                <a:latin typeface="Roboto"/>
                <a:ea typeface="Roboto"/>
                <a:cs typeface="Roboto"/>
                <a:sym typeface="Roboto"/>
              </a:rPr>
              <a:t>get feedback from the customer early and often.</a:t>
            </a:r>
            <a:endParaRPr sz="1200">
              <a:solidFill>
                <a:srgbClr val="783F04"/>
              </a:solidFill>
              <a:latin typeface="Roboto"/>
              <a:ea typeface="Roboto"/>
              <a:cs typeface="Roboto"/>
              <a:sym typeface="Roboto"/>
            </a:endParaRPr>
          </a:p>
        </p:txBody>
      </p:sp>
      <p:sp>
        <p:nvSpPr>
          <p:cNvPr id="485" name="Google Shape;485;p52"/>
          <p:cNvSpPr/>
          <p:nvPr/>
        </p:nvSpPr>
        <p:spPr>
          <a:xfrm>
            <a:off x="5399844" y="2337313"/>
            <a:ext cx="444045" cy="440475"/>
          </a:xfrm>
          <a:custGeom>
            <a:rect b="b" l="l" r="r" t="t"/>
            <a:pathLst>
              <a:path extrusionOk="0" h="11721" w="11816">
                <a:moveTo>
                  <a:pt x="2395" y="631"/>
                </a:moveTo>
                <a:cubicBezTo>
                  <a:pt x="2584" y="631"/>
                  <a:pt x="2742" y="789"/>
                  <a:pt x="2742" y="978"/>
                </a:cubicBezTo>
                <a:cubicBezTo>
                  <a:pt x="2742" y="1167"/>
                  <a:pt x="2584" y="1324"/>
                  <a:pt x="2395" y="1324"/>
                </a:cubicBezTo>
                <a:lnTo>
                  <a:pt x="1009" y="1324"/>
                </a:lnTo>
                <a:cubicBezTo>
                  <a:pt x="820" y="1324"/>
                  <a:pt x="663" y="1167"/>
                  <a:pt x="663" y="978"/>
                </a:cubicBezTo>
                <a:cubicBezTo>
                  <a:pt x="663" y="789"/>
                  <a:pt x="820" y="631"/>
                  <a:pt x="1009" y="631"/>
                </a:cubicBezTo>
                <a:close/>
                <a:moveTo>
                  <a:pt x="6554" y="631"/>
                </a:moveTo>
                <a:cubicBezTo>
                  <a:pt x="6774" y="631"/>
                  <a:pt x="6932" y="789"/>
                  <a:pt x="6932" y="978"/>
                </a:cubicBezTo>
                <a:cubicBezTo>
                  <a:pt x="6932" y="1167"/>
                  <a:pt x="6774" y="1324"/>
                  <a:pt x="6554" y="1324"/>
                </a:cubicBezTo>
                <a:lnTo>
                  <a:pt x="5199" y="1324"/>
                </a:lnTo>
                <a:cubicBezTo>
                  <a:pt x="4979" y="1324"/>
                  <a:pt x="4821" y="1167"/>
                  <a:pt x="4821" y="978"/>
                </a:cubicBezTo>
                <a:cubicBezTo>
                  <a:pt x="4821" y="789"/>
                  <a:pt x="4979" y="631"/>
                  <a:pt x="5199" y="631"/>
                </a:cubicBezTo>
                <a:close/>
                <a:moveTo>
                  <a:pt x="10776" y="631"/>
                </a:moveTo>
                <a:cubicBezTo>
                  <a:pt x="10965" y="631"/>
                  <a:pt x="11122" y="789"/>
                  <a:pt x="11122" y="978"/>
                </a:cubicBezTo>
                <a:cubicBezTo>
                  <a:pt x="11122" y="1167"/>
                  <a:pt x="10965" y="1324"/>
                  <a:pt x="10776" y="1324"/>
                </a:cubicBezTo>
                <a:lnTo>
                  <a:pt x="9389" y="1324"/>
                </a:lnTo>
                <a:cubicBezTo>
                  <a:pt x="9200" y="1324"/>
                  <a:pt x="9043" y="1167"/>
                  <a:pt x="9043" y="978"/>
                </a:cubicBezTo>
                <a:cubicBezTo>
                  <a:pt x="9043" y="789"/>
                  <a:pt x="9200" y="631"/>
                  <a:pt x="9389" y="631"/>
                </a:cubicBezTo>
                <a:close/>
                <a:moveTo>
                  <a:pt x="7279" y="4790"/>
                </a:moveTo>
                <a:cubicBezTo>
                  <a:pt x="7468" y="4790"/>
                  <a:pt x="7625" y="4947"/>
                  <a:pt x="7625" y="5136"/>
                </a:cubicBezTo>
                <a:lnTo>
                  <a:pt x="7625" y="6554"/>
                </a:lnTo>
                <a:cubicBezTo>
                  <a:pt x="7625" y="6775"/>
                  <a:pt x="7468" y="6932"/>
                  <a:pt x="7279" y="6932"/>
                </a:cubicBezTo>
                <a:lnTo>
                  <a:pt x="4506" y="6932"/>
                </a:lnTo>
                <a:cubicBezTo>
                  <a:pt x="4317" y="6932"/>
                  <a:pt x="4160" y="6775"/>
                  <a:pt x="4160" y="6554"/>
                </a:cubicBezTo>
                <a:lnTo>
                  <a:pt x="4160" y="5136"/>
                </a:lnTo>
                <a:cubicBezTo>
                  <a:pt x="4160" y="4947"/>
                  <a:pt x="4317" y="4790"/>
                  <a:pt x="4506" y="4790"/>
                </a:cubicBezTo>
                <a:close/>
                <a:moveTo>
                  <a:pt x="2395" y="10398"/>
                </a:moveTo>
                <a:cubicBezTo>
                  <a:pt x="2584" y="10398"/>
                  <a:pt x="2742" y="10555"/>
                  <a:pt x="2742" y="10744"/>
                </a:cubicBezTo>
                <a:cubicBezTo>
                  <a:pt x="2742" y="10933"/>
                  <a:pt x="2584" y="11091"/>
                  <a:pt x="2395" y="11091"/>
                </a:cubicBezTo>
                <a:lnTo>
                  <a:pt x="1009" y="11091"/>
                </a:lnTo>
                <a:cubicBezTo>
                  <a:pt x="820" y="11091"/>
                  <a:pt x="663" y="10933"/>
                  <a:pt x="663" y="10744"/>
                </a:cubicBezTo>
                <a:cubicBezTo>
                  <a:pt x="663" y="10555"/>
                  <a:pt x="820" y="10398"/>
                  <a:pt x="1009" y="10398"/>
                </a:cubicBezTo>
                <a:close/>
                <a:moveTo>
                  <a:pt x="6585" y="10398"/>
                </a:moveTo>
                <a:cubicBezTo>
                  <a:pt x="6806" y="10398"/>
                  <a:pt x="6964" y="10555"/>
                  <a:pt x="6964" y="10744"/>
                </a:cubicBezTo>
                <a:cubicBezTo>
                  <a:pt x="6964" y="10933"/>
                  <a:pt x="6806" y="11091"/>
                  <a:pt x="6585" y="11091"/>
                </a:cubicBezTo>
                <a:lnTo>
                  <a:pt x="5231" y="11091"/>
                </a:lnTo>
                <a:cubicBezTo>
                  <a:pt x="5010" y="11091"/>
                  <a:pt x="4853" y="10933"/>
                  <a:pt x="4853" y="10744"/>
                </a:cubicBezTo>
                <a:cubicBezTo>
                  <a:pt x="4853" y="10555"/>
                  <a:pt x="5010" y="10398"/>
                  <a:pt x="5231" y="10398"/>
                </a:cubicBezTo>
                <a:close/>
                <a:moveTo>
                  <a:pt x="10776" y="10398"/>
                </a:moveTo>
                <a:cubicBezTo>
                  <a:pt x="10965" y="10398"/>
                  <a:pt x="11122" y="10555"/>
                  <a:pt x="11122" y="10744"/>
                </a:cubicBezTo>
                <a:cubicBezTo>
                  <a:pt x="11122" y="10933"/>
                  <a:pt x="10965" y="11091"/>
                  <a:pt x="10776" y="11091"/>
                </a:cubicBezTo>
                <a:lnTo>
                  <a:pt x="9389" y="11091"/>
                </a:lnTo>
                <a:cubicBezTo>
                  <a:pt x="9200" y="11091"/>
                  <a:pt x="9043" y="10933"/>
                  <a:pt x="9043" y="10744"/>
                </a:cubicBezTo>
                <a:cubicBezTo>
                  <a:pt x="9043" y="10555"/>
                  <a:pt x="9200" y="10398"/>
                  <a:pt x="9389" y="10398"/>
                </a:cubicBezTo>
                <a:close/>
                <a:moveTo>
                  <a:pt x="1009" y="1"/>
                </a:moveTo>
                <a:cubicBezTo>
                  <a:pt x="410" y="1"/>
                  <a:pt x="1" y="474"/>
                  <a:pt x="1" y="1009"/>
                </a:cubicBezTo>
                <a:cubicBezTo>
                  <a:pt x="1" y="1608"/>
                  <a:pt x="473" y="2049"/>
                  <a:pt x="1009" y="2049"/>
                </a:cubicBezTo>
                <a:lnTo>
                  <a:pt x="1356" y="2049"/>
                </a:lnTo>
                <a:lnTo>
                  <a:pt x="1356" y="2395"/>
                </a:lnTo>
                <a:cubicBezTo>
                  <a:pt x="1356" y="2994"/>
                  <a:pt x="1828" y="3403"/>
                  <a:pt x="2395" y="3403"/>
                </a:cubicBezTo>
                <a:lnTo>
                  <a:pt x="5546" y="3403"/>
                </a:lnTo>
                <a:lnTo>
                  <a:pt x="5546" y="4128"/>
                </a:lnTo>
                <a:lnTo>
                  <a:pt x="4506" y="4128"/>
                </a:lnTo>
                <a:cubicBezTo>
                  <a:pt x="3939" y="4128"/>
                  <a:pt x="3466" y="4601"/>
                  <a:pt x="3466" y="5136"/>
                </a:cubicBezTo>
                <a:lnTo>
                  <a:pt x="3466" y="6554"/>
                </a:lnTo>
                <a:cubicBezTo>
                  <a:pt x="3466" y="7153"/>
                  <a:pt x="3939" y="7594"/>
                  <a:pt x="4506" y="7594"/>
                </a:cubicBezTo>
                <a:lnTo>
                  <a:pt x="5546" y="7594"/>
                </a:lnTo>
                <a:lnTo>
                  <a:pt x="5546" y="8287"/>
                </a:lnTo>
                <a:lnTo>
                  <a:pt x="2395" y="8287"/>
                </a:lnTo>
                <a:cubicBezTo>
                  <a:pt x="1797" y="8287"/>
                  <a:pt x="1356" y="8759"/>
                  <a:pt x="1356" y="9326"/>
                </a:cubicBezTo>
                <a:lnTo>
                  <a:pt x="1356" y="9673"/>
                </a:lnTo>
                <a:lnTo>
                  <a:pt x="1009" y="9673"/>
                </a:lnTo>
                <a:cubicBezTo>
                  <a:pt x="410" y="9673"/>
                  <a:pt x="1" y="10146"/>
                  <a:pt x="1" y="10713"/>
                </a:cubicBezTo>
                <a:cubicBezTo>
                  <a:pt x="1" y="11280"/>
                  <a:pt x="473" y="11721"/>
                  <a:pt x="1009" y="11721"/>
                </a:cubicBezTo>
                <a:lnTo>
                  <a:pt x="2395" y="11721"/>
                </a:lnTo>
                <a:cubicBezTo>
                  <a:pt x="2994" y="11721"/>
                  <a:pt x="3403" y="11248"/>
                  <a:pt x="3403" y="10713"/>
                </a:cubicBezTo>
                <a:cubicBezTo>
                  <a:pt x="3403" y="10114"/>
                  <a:pt x="2931" y="9673"/>
                  <a:pt x="2395" y="9673"/>
                </a:cubicBezTo>
                <a:lnTo>
                  <a:pt x="2049" y="9673"/>
                </a:lnTo>
                <a:lnTo>
                  <a:pt x="2049" y="9326"/>
                </a:lnTo>
                <a:cubicBezTo>
                  <a:pt x="2049" y="9137"/>
                  <a:pt x="2206" y="8980"/>
                  <a:pt x="2395" y="8980"/>
                </a:cubicBezTo>
                <a:lnTo>
                  <a:pt x="5546" y="8980"/>
                </a:lnTo>
                <a:lnTo>
                  <a:pt x="5546" y="9673"/>
                </a:lnTo>
                <a:lnTo>
                  <a:pt x="5199" y="9673"/>
                </a:lnTo>
                <a:cubicBezTo>
                  <a:pt x="4601" y="9673"/>
                  <a:pt x="4160" y="10146"/>
                  <a:pt x="4160" y="10713"/>
                </a:cubicBezTo>
                <a:cubicBezTo>
                  <a:pt x="4160" y="11280"/>
                  <a:pt x="4632" y="11721"/>
                  <a:pt x="5199" y="11721"/>
                </a:cubicBezTo>
                <a:lnTo>
                  <a:pt x="6554" y="11721"/>
                </a:lnTo>
                <a:cubicBezTo>
                  <a:pt x="7153" y="11721"/>
                  <a:pt x="7594" y="11248"/>
                  <a:pt x="7594" y="10713"/>
                </a:cubicBezTo>
                <a:cubicBezTo>
                  <a:pt x="7594" y="10114"/>
                  <a:pt x="7121" y="9673"/>
                  <a:pt x="6554" y="9673"/>
                </a:cubicBezTo>
                <a:lnTo>
                  <a:pt x="6207" y="9673"/>
                </a:lnTo>
                <a:lnTo>
                  <a:pt x="6207" y="8980"/>
                </a:lnTo>
                <a:lnTo>
                  <a:pt x="9358" y="8980"/>
                </a:lnTo>
                <a:cubicBezTo>
                  <a:pt x="9547" y="8980"/>
                  <a:pt x="9704" y="9137"/>
                  <a:pt x="9704" y="9326"/>
                </a:cubicBezTo>
                <a:lnTo>
                  <a:pt x="9704" y="9673"/>
                </a:lnTo>
                <a:lnTo>
                  <a:pt x="9358" y="9673"/>
                </a:lnTo>
                <a:cubicBezTo>
                  <a:pt x="8759" y="9673"/>
                  <a:pt x="8350" y="10146"/>
                  <a:pt x="8350" y="10713"/>
                </a:cubicBezTo>
                <a:cubicBezTo>
                  <a:pt x="8350" y="11280"/>
                  <a:pt x="8791" y="11721"/>
                  <a:pt x="9358" y="11721"/>
                </a:cubicBezTo>
                <a:lnTo>
                  <a:pt x="10744" y="11721"/>
                </a:lnTo>
                <a:cubicBezTo>
                  <a:pt x="11311" y="11721"/>
                  <a:pt x="11752" y="11248"/>
                  <a:pt x="11752" y="10713"/>
                </a:cubicBezTo>
                <a:cubicBezTo>
                  <a:pt x="11752" y="10114"/>
                  <a:pt x="11280" y="9673"/>
                  <a:pt x="10744" y="9673"/>
                </a:cubicBezTo>
                <a:lnTo>
                  <a:pt x="10366" y="9673"/>
                </a:lnTo>
                <a:lnTo>
                  <a:pt x="10366" y="9326"/>
                </a:lnTo>
                <a:cubicBezTo>
                  <a:pt x="10366" y="8728"/>
                  <a:pt x="9925" y="8287"/>
                  <a:pt x="9358" y="8287"/>
                </a:cubicBezTo>
                <a:lnTo>
                  <a:pt x="6207" y="8287"/>
                </a:lnTo>
                <a:lnTo>
                  <a:pt x="6207" y="7594"/>
                </a:lnTo>
                <a:lnTo>
                  <a:pt x="7216" y="7594"/>
                </a:lnTo>
                <a:cubicBezTo>
                  <a:pt x="7814" y="7594"/>
                  <a:pt x="8287" y="7121"/>
                  <a:pt x="8287" y="6554"/>
                </a:cubicBezTo>
                <a:lnTo>
                  <a:pt x="8287" y="5136"/>
                </a:lnTo>
                <a:cubicBezTo>
                  <a:pt x="8287" y="4569"/>
                  <a:pt x="7814" y="4128"/>
                  <a:pt x="7216" y="4128"/>
                </a:cubicBezTo>
                <a:lnTo>
                  <a:pt x="6207" y="4128"/>
                </a:lnTo>
                <a:lnTo>
                  <a:pt x="6207" y="3403"/>
                </a:lnTo>
                <a:lnTo>
                  <a:pt x="9389" y="3403"/>
                </a:lnTo>
                <a:cubicBezTo>
                  <a:pt x="9988" y="3403"/>
                  <a:pt x="10429" y="2931"/>
                  <a:pt x="10429" y="2395"/>
                </a:cubicBezTo>
                <a:lnTo>
                  <a:pt x="10429" y="2049"/>
                </a:lnTo>
                <a:lnTo>
                  <a:pt x="10776" y="2049"/>
                </a:lnTo>
                <a:cubicBezTo>
                  <a:pt x="11374" y="2049"/>
                  <a:pt x="11815" y="1576"/>
                  <a:pt x="11815" y="1009"/>
                </a:cubicBezTo>
                <a:cubicBezTo>
                  <a:pt x="11815" y="411"/>
                  <a:pt x="11343" y="1"/>
                  <a:pt x="10776" y="1"/>
                </a:cubicBezTo>
                <a:lnTo>
                  <a:pt x="9389" y="1"/>
                </a:lnTo>
                <a:cubicBezTo>
                  <a:pt x="8822" y="1"/>
                  <a:pt x="8381" y="474"/>
                  <a:pt x="8381" y="1009"/>
                </a:cubicBezTo>
                <a:cubicBezTo>
                  <a:pt x="8381" y="1608"/>
                  <a:pt x="8854" y="2049"/>
                  <a:pt x="9389" y="2049"/>
                </a:cubicBezTo>
                <a:lnTo>
                  <a:pt x="9767" y="2049"/>
                </a:lnTo>
                <a:lnTo>
                  <a:pt x="9767" y="2395"/>
                </a:lnTo>
                <a:cubicBezTo>
                  <a:pt x="9767" y="2584"/>
                  <a:pt x="9610" y="2742"/>
                  <a:pt x="9389" y="2742"/>
                </a:cubicBezTo>
                <a:lnTo>
                  <a:pt x="6239" y="2742"/>
                </a:lnTo>
                <a:lnTo>
                  <a:pt x="6239" y="2049"/>
                </a:lnTo>
                <a:lnTo>
                  <a:pt x="6617" y="2049"/>
                </a:lnTo>
                <a:cubicBezTo>
                  <a:pt x="7184" y="2049"/>
                  <a:pt x="7625" y="1576"/>
                  <a:pt x="7625" y="1009"/>
                </a:cubicBezTo>
                <a:cubicBezTo>
                  <a:pt x="7625" y="411"/>
                  <a:pt x="7153" y="1"/>
                  <a:pt x="6617" y="1"/>
                </a:cubicBezTo>
                <a:lnTo>
                  <a:pt x="5231" y="1"/>
                </a:lnTo>
                <a:cubicBezTo>
                  <a:pt x="4632" y="1"/>
                  <a:pt x="4191" y="474"/>
                  <a:pt x="4191" y="1009"/>
                </a:cubicBezTo>
                <a:cubicBezTo>
                  <a:pt x="4191" y="1608"/>
                  <a:pt x="4664" y="2049"/>
                  <a:pt x="5231" y="2049"/>
                </a:cubicBezTo>
                <a:lnTo>
                  <a:pt x="5577" y="2049"/>
                </a:lnTo>
                <a:lnTo>
                  <a:pt x="5577" y="2742"/>
                </a:lnTo>
                <a:lnTo>
                  <a:pt x="2427" y="2742"/>
                </a:lnTo>
                <a:cubicBezTo>
                  <a:pt x="2238" y="2742"/>
                  <a:pt x="2080" y="2584"/>
                  <a:pt x="2080" y="2395"/>
                </a:cubicBezTo>
                <a:lnTo>
                  <a:pt x="2080" y="2049"/>
                </a:lnTo>
                <a:lnTo>
                  <a:pt x="2427" y="2049"/>
                </a:lnTo>
                <a:cubicBezTo>
                  <a:pt x="3025" y="2049"/>
                  <a:pt x="3466" y="1576"/>
                  <a:pt x="3466" y="1009"/>
                </a:cubicBezTo>
                <a:cubicBezTo>
                  <a:pt x="3466" y="411"/>
                  <a:pt x="2994" y="1"/>
                  <a:pt x="24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52"/>
          <p:cNvSpPr txBox="1"/>
          <p:nvPr/>
        </p:nvSpPr>
        <p:spPr>
          <a:xfrm>
            <a:off x="6815525" y="3250550"/>
            <a:ext cx="1911600" cy="1000800"/>
          </a:xfrm>
          <a:prstGeom prst="rect">
            <a:avLst/>
          </a:prstGeom>
          <a:noFill/>
          <a:ln>
            <a:noFill/>
          </a:ln>
        </p:spPr>
        <p:txBody>
          <a:bodyPr anchorCtr="0" anchor="ctr" bIns="182875" lIns="182875" spcFirstLastPara="1" rIns="182875" wrap="square" tIns="182875">
            <a:noAutofit/>
          </a:bodyPr>
          <a:lstStyle/>
          <a:p>
            <a:pPr indent="0" lvl="0" marL="0" rtl="0" algn="ctr">
              <a:spcBef>
                <a:spcPts val="0"/>
              </a:spcBef>
              <a:spcAft>
                <a:spcPts val="0"/>
              </a:spcAft>
              <a:buNone/>
            </a:pPr>
            <a:r>
              <a:rPr lang="en" sz="1200">
                <a:solidFill>
                  <a:srgbClr val="1155CC"/>
                </a:solidFill>
                <a:latin typeface="Roboto"/>
                <a:ea typeface="Roboto"/>
                <a:cs typeface="Roboto"/>
                <a:sym typeface="Roboto"/>
              </a:rPr>
              <a:t>team should have the courage to make changes, even if they are difficult.</a:t>
            </a:r>
            <a:endParaRPr sz="1200">
              <a:solidFill>
                <a:srgbClr val="1155CC"/>
              </a:solidFill>
              <a:latin typeface="Roboto"/>
              <a:ea typeface="Roboto"/>
              <a:cs typeface="Roboto"/>
              <a:sym typeface="Roboto"/>
            </a:endParaRPr>
          </a:p>
          <a:p>
            <a:pPr indent="0" lvl="0" marL="0" rtl="0" algn="ctr">
              <a:spcBef>
                <a:spcPts val="0"/>
              </a:spcBef>
              <a:spcAft>
                <a:spcPts val="0"/>
              </a:spcAft>
              <a:buNone/>
            </a:pPr>
            <a:r>
              <a:t/>
            </a:r>
            <a:endParaRPr sz="1200">
              <a:solidFill>
                <a:schemeClr val="dk1"/>
              </a:solidFill>
              <a:latin typeface="Roboto"/>
              <a:ea typeface="Roboto"/>
              <a:cs typeface="Roboto"/>
              <a:sym typeface="Roboto"/>
            </a:endParaRPr>
          </a:p>
        </p:txBody>
      </p:sp>
      <p:grpSp>
        <p:nvGrpSpPr>
          <p:cNvPr id="487" name="Google Shape;487;p52"/>
          <p:cNvGrpSpPr/>
          <p:nvPr/>
        </p:nvGrpSpPr>
        <p:grpSpPr>
          <a:xfrm>
            <a:off x="7503580" y="2802064"/>
            <a:ext cx="448739" cy="448370"/>
            <a:chOff x="1413250" y="2680675"/>
            <a:chExt cx="297750" cy="297525"/>
          </a:xfrm>
        </p:grpSpPr>
        <p:sp>
          <p:nvSpPr>
            <p:cNvPr id="488" name="Google Shape;488;p52"/>
            <p:cNvSpPr/>
            <p:nvPr/>
          </p:nvSpPr>
          <p:spPr>
            <a:xfrm>
              <a:off x="1413250" y="2680675"/>
              <a:ext cx="297750" cy="297525"/>
            </a:xfrm>
            <a:custGeom>
              <a:rect b="b" l="l" r="r" t="t"/>
              <a:pathLst>
                <a:path extrusionOk="0" h="11901" w="11910">
                  <a:moveTo>
                    <a:pt x="10460" y="1418"/>
                  </a:moveTo>
                  <a:lnTo>
                    <a:pt x="10460" y="7719"/>
                  </a:lnTo>
                  <a:lnTo>
                    <a:pt x="1387" y="7719"/>
                  </a:lnTo>
                  <a:lnTo>
                    <a:pt x="1387" y="1418"/>
                  </a:lnTo>
                  <a:close/>
                  <a:moveTo>
                    <a:pt x="5577" y="8380"/>
                  </a:moveTo>
                  <a:lnTo>
                    <a:pt x="5577" y="9105"/>
                  </a:lnTo>
                  <a:lnTo>
                    <a:pt x="5167" y="9105"/>
                  </a:lnTo>
                  <a:lnTo>
                    <a:pt x="5451" y="8380"/>
                  </a:lnTo>
                  <a:close/>
                  <a:moveTo>
                    <a:pt x="6396" y="8380"/>
                  </a:moveTo>
                  <a:lnTo>
                    <a:pt x="6679" y="9105"/>
                  </a:lnTo>
                  <a:lnTo>
                    <a:pt x="6270" y="9105"/>
                  </a:lnTo>
                  <a:lnTo>
                    <a:pt x="6270" y="8380"/>
                  </a:lnTo>
                  <a:close/>
                  <a:moveTo>
                    <a:pt x="5955" y="0"/>
                  </a:moveTo>
                  <a:cubicBezTo>
                    <a:pt x="5766" y="0"/>
                    <a:pt x="5608" y="158"/>
                    <a:pt x="5608" y="347"/>
                  </a:cubicBezTo>
                  <a:lnTo>
                    <a:pt x="5608" y="725"/>
                  </a:lnTo>
                  <a:lnTo>
                    <a:pt x="378" y="725"/>
                  </a:lnTo>
                  <a:cubicBezTo>
                    <a:pt x="158" y="725"/>
                    <a:pt x="0" y="882"/>
                    <a:pt x="0" y="1071"/>
                  </a:cubicBezTo>
                  <a:cubicBezTo>
                    <a:pt x="0" y="1260"/>
                    <a:pt x="158" y="1418"/>
                    <a:pt x="378" y="1418"/>
                  </a:cubicBezTo>
                  <a:lnTo>
                    <a:pt x="725" y="1418"/>
                  </a:lnTo>
                  <a:lnTo>
                    <a:pt x="725" y="7719"/>
                  </a:lnTo>
                  <a:lnTo>
                    <a:pt x="378" y="7719"/>
                  </a:lnTo>
                  <a:cubicBezTo>
                    <a:pt x="189" y="7719"/>
                    <a:pt x="32" y="7876"/>
                    <a:pt x="32" y="8097"/>
                  </a:cubicBezTo>
                  <a:cubicBezTo>
                    <a:pt x="32" y="8286"/>
                    <a:pt x="189" y="8443"/>
                    <a:pt x="378" y="8443"/>
                  </a:cubicBezTo>
                  <a:lnTo>
                    <a:pt x="4758" y="8443"/>
                  </a:lnTo>
                  <a:lnTo>
                    <a:pt x="3560" y="11436"/>
                  </a:lnTo>
                  <a:cubicBezTo>
                    <a:pt x="3497" y="11625"/>
                    <a:pt x="3560" y="11814"/>
                    <a:pt x="3749" y="11877"/>
                  </a:cubicBezTo>
                  <a:cubicBezTo>
                    <a:pt x="3803" y="11893"/>
                    <a:pt x="3855" y="11901"/>
                    <a:pt x="3903" y="11901"/>
                  </a:cubicBezTo>
                  <a:cubicBezTo>
                    <a:pt x="4052" y="11901"/>
                    <a:pt x="4167" y="11824"/>
                    <a:pt x="4191" y="11657"/>
                  </a:cubicBezTo>
                  <a:lnTo>
                    <a:pt x="4947" y="9830"/>
                  </a:lnTo>
                  <a:lnTo>
                    <a:pt x="5608" y="9830"/>
                  </a:lnTo>
                  <a:lnTo>
                    <a:pt x="5608" y="10838"/>
                  </a:lnTo>
                  <a:cubicBezTo>
                    <a:pt x="5608" y="11027"/>
                    <a:pt x="5766" y="11184"/>
                    <a:pt x="5955" y="11184"/>
                  </a:cubicBezTo>
                  <a:cubicBezTo>
                    <a:pt x="6175" y="11184"/>
                    <a:pt x="6333" y="11027"/>
                    <a:pt x="6333" y="10838"/>
                  </a:cubicBezTo>
                  <a:lnTo>
                    <a:pt x="6333" y="9830"/>
                  </a:lnTo>
                  <a:lnTo>
                    <a:pt x="6995" y="9830"/>
                  </a:lnTo>
                  <a:lnTo>
                    <a:pt x="7751" y="11657"/>
                  </a:lnTo>
                  <a:cubicBezTo>
                    <a:pt x="7798" y="11824"/>
                    <a:pt x="7918" y="11901"/>
                    <a:pt x="8042" y="11901"/>
                  </a:cubicBezTo>
                  <a:cubicBezTo>
                    <a:pt x="8082" y="11901"/>
                    <a:pt x="8122" y="11893"/>
                    <a:pt x="8160" y="11877"/>
                  </a:cubicBezTo>
                  <a:cubicBezTo>
                    <a:pt x="8381" y="11783"/>
                    <a:pt x="8444" y="11594"/>
                    <a:pt x="8381" y="11436"/>
                  </a:cubicBezTo>
                  <a:lnTo>
                    <a:pt x="7184" y="8443"/>
                  </a:lnTo>
                  <a:lnTo>
                    <a:pt x="11563" y="8443"/>
                  </a:lnTo>
                  <a:cubicBezTo>
                    <a:pt x="11752" y="8443"/>
                    <a:pt x="11909" y="8286"/>
                    <a:pt x="11909" y="8097"/>
                  </a:cubicBezTo>
                  <a:cubicBezTo>
                    <a:pt x="11909" y="7876"/>
                    <a:pt x="11752" y="7719"/>
                    <a:pt x="11563" y="7719"/>
                  </a:cubicBezTo>
                  <a:lnTo>
                    <a:pt x="11185" y="7719"/>
                  </a:lnTo>
                  <a:lnTo>
                    <a:pt x="11185" y="1418"/>
                  </a:lnTo>
                  <a:lnTo>
                    <a:pt x="11563" y="1418"/>
                  </a:lnTo>
                  <a:cubicBezTo>
                    <a:pt x="11752" y="1418"/>
                    <a:pt x="11909" y="1260"/>
                    <a:pt x="11909" y="1071"/>
                  </a:cubicBezTo>
                  <a:cubicBezTo>
                    <a:pt x="11909" y="882"/>
                    <a:pt x="11752" y="725"/>
                    <a:pt x="11563" y="725"/>
                  </a:cubicBezTo>
                  <a:lnTo>
                    <a:pt x="6301" y="725"/>
                  </a:lnTo>
                  <a:lnTo>
                    <a:pt x="6301" y="347"/>
                  </a:lnTo>
                  <a:cubicBezTo>
                    <a:pt x="6301" y="158"/>
                    <a:pt x="6144" y="0"/>
                    <a:pt x="59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52"/>
            <p:cNvSpPr/>
            <p:nvPr/>
          </p:nvSpPr>
          <p:spPr>
            <a:xfrm>
              <a:off x="1465225" y="2805100"/>
              <a:ext cx="52800" cy="52025"/>
            </a:xfrm>
            <a:custGeom>
              <a:rect b="b" l="l" r="r" t="t"/>
              <a:pathLst>
                <a:path extrusionOk="0" h="2081" w="2112">
                  <a:moveTo>
                    <a:pt x="1387" y="663"/>
                  </a:moveTo>
                  <a:lnTo>
                    <a:pt x="1387" y="1387"/>
                  </a:lnTo>
                  <a:lnTo>
                    <a:pt x="694" y="1387"/>
                  </a:lnTo>
                  <a:lnTo>
                    <a:pt x="694" y="663"/>
                  </a:lnTo>
                  <a:close/>
                  <a:moveTo>
                    <a:pt x="347" y="1"/>
                  </a:moveTo>
                  <a:cubicBezTo>
                    <a:pt x="158" y="1"/>
                    <a:pt x="1" y="158"/>
                    <a:pt x="1" y="347"/>
                  </a:cubicBezTo>
                  <a:lnTo>
                    <a:pt x="1" y="1734"/>
                  </a:lnTo>
                  <a:cubicBezTo>
                    <a:pt x="1" y="1923"/>
                    <a:pt x="158" y="2080"/>
                    <a:pt x="347" y="2080"/>
                  </a:cubicBezTo>
                  <a:lnTo>
                    <a:pt x="1765" y="2080"/>
                  </a:lnTo>
                  <a:cubicBezTo>
                    <a:pt x="1954" y="2080"/>
                    <a:pt x="2112" y="1923"/>
                    <a:pt x="2112" y="1734"/>
                  </a:cubicBezTo>
                  <a:lnTo>
                    <a:pt x="2112" y="347"/>
                  </a:lnTo>
                  <a:cubicBezTo>
                    <a:pt x="2112" y="158"/>
                    <a:pt x="1954" y="1"/>
                    <a:pt x="17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52"/>
            <p:cNvSpPr/>
            <p:nvPr/>
          </p:nvSpPr>
          <p:spPr>
            <a:xfrm>
              <a:off x="1535325" y="2769675"/>
              <a:ext cx="52800" cy="87450"/>
            </a:xfrm>
            <a:custGeom>
              <a:rect b="b" l="l" r="r" t="t"/>
              <a:pathLst>
                <a:path extrusionOk="0" h="3498" w="2112">
                  <a:moveTo>
                    <a:pt x="1387" y="662"/>
                  </a:moveTo>
                  <a:lnTo>
                    <a:pt x="1387" y="2741"/>
                  </a:lnTo>
                  <a:lnTo>
                    <a:pt x="694" y="2741"/>
                  </a:lnTo>
                  <a:lnTo>
                    <a:pt x="694" y="662"/>
                  </a:lnTo>
                  <a:close/>
                  <a:moveTo>
                    <a:pt x="379" y="0"/>
                  </a:moveTo>
                  <a:cubicBezTo>
                    <a:pt x="158" y="0"/>
                    <a:pt x="1" y="158"/>
                    <a:pt x="1" y="347"/>
                  </a:cubicBezTo>
                  <a:lnTo>
                    <a:pt x="1" y="3151"/>
                  </a:lnTo>
                  <a:cubicBezTo>
                    <a:pt x="1" y="3340"/>
                    <a:pt x="158" y="3497"/>
                    <a:pt x="379" y="3497"/>
                  </a:cubicBezTo>
                  <a:lnTo>
                    <a:pt x="1733" y="3497"/>
                  </a:lnTo>
                  <a:lnTo>
                    <a:pt x="1733" y="3466"/>
                  </a:lnTo>
                  <a:cubicBezTo>
                    <a:pt x="1954" y="3466"/>
                    <a:pt x="2112" y="3308"/>
                    <a:pt x="2112" y="3119"/>
                  </a:cubicBezTo>
                  <a:lnTo>
                    <a:pt x="2112" y="347"/>
                  </a:lnTo>
                  <a:cubicBezTo>
                    <a:pt x="2112" y="158"/>
                    <a:pt x="1954" y="0"/>
                    <a:pt x="17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52"/>
            <p:cNvSpPr/>
            <p:nvPr/>
          </p:nvSpPr>
          <p:spPr>
            <a:xfrm>
              <a:off x="1604650" y="2733425"/>
              <a:ext cx="52775" cy="122900"/>
            </a:xfrm>
            <a:custGeom>
              <a:rect b="b" l="l" r="r" t="t"/>
              <a:pathLst>
                <a:path extrusionOk="0" h="4916" w="2111">
                  <a:moveTo>
                    <a:pt x="1418" y="726"/>
                  </a:moveTo>
                  <a:lnTo>
                    <a:pt x="1418" y="4254"/>
                  </a:lnTo>
                  <a:lnTo>
                    <a:pt x="725" y="4254"/>
                  </a:lnTo>
                  <a:lnTo>
                    <a:pt x="725" y="726"/>
                  </a:lnTo>
                  <a:close/>
                  <a:moveTo>
                    <a:pt x="347" y="1"/>
                  </a:moveTo>
                  <a:cubicBezTo>
                    <a:pt x="158" y="1"/>
                    <a:pt x="0" y="159"/>
                    <a:pt x="0" y="348"/>
                  </a:cubicBezTo>
                  <a:lnTo>
                    <a:pt x="0" y="4569"/>
                  </a:lnTo>
                  <a:cubicBezTo>
                    <a:pt x="0" y="4758"/>
                    <a:pt x="158" y="4916"/>
                    <a:pt x="347" y="4916"/>
                  </a:cubicBezTo>
                  <a:lnTo>
                    <a:pt x="1764" y="4916"/>
                  </a:lnTo>
                  <a:cubicBezTo>
                    <a:pt x="1953" y="4916"/>
                    <a:pt x="2111" y="4758"/>
                    <a:pt x="2111" y="4569"/>
                  </a:cubicBezTo>
                  <a:lnTo>
                    <a:pt x="2111" y="348"/>
                  </a:lnTo>
                  <a:cubicBezTo>
                    <a:pt x="2111" y="159"/>
                    <a:pt x="1953" y="1"/>
                    <a:pt x="17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2" name="Google Shape;492;p52"/>
          <p:cNvSpPr/>
          <p:nvPr/>
        </p:nvSpPr>
        <p:spPr>
          <a:xfrm flipH="1" rot="10800000">
            <a:off x="1312075" y="4250575"/>
            <a:ext cx="1459800" cy="416700"/>
          </a:xfrm>
          <a:prstGeom prst="bentArrow">
            <a:avLst>
              <a:gd fmla="val 42594" name="adj1"/>
              <a:gd fmla="val 47030" name="adj2"/>
              <a:gd fmla="val 30576" name="adj3"/>
              <a:gd fmla="val 45228" name="adj4"/>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52"/>
          <p:cNvSpPr/>
          <p:nvPr/>
        </p:nvSpPr>
        <p:spPr>
          <a:xfrm flipH="1" rot="10800000">
            <a:off x="5531650" y="4250575"/>
            <a:ext cx="1459800" cy="416700"/>
          </a:xfrm>
          <a:prstGeom prst="bentArrow">
            <a:avLst>
              <a:gd fmla="val 42594" name="adj1"/>
              <a:gd fmla="val 47030" name="adj2"/>
              <a:gd fmla="val 30576" name="adj3"/>
              <a:gd fmla="val 45228" name="adj4"/>
            </a:avLst>
          </a:prstGeom>
          <a:solidFill>
            <a:srgbClr val="D9D2E9"/>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52"/>
          <p:cNvSpPr/>
          <p:nvPr/>
        </p:nvSpPr>
        <p:spPr>
          <a:xfrm>
            <a:off x="3429000" y="912950"/>
            <a:ext cx="2415000" cy="848700"/>
          </a:xfrm>
          <a:prstGeom prst="uturnArrow">
            <a:avLst>
              <a:gd fmla="val 18919" name="adj1"/>
              <a:gd fmla="val 25000" name="adj2"/>
              <a:gd fmla="val 25000" name="adj3"/>
              <a:gd fmla="val 43750" name="adj4"/>
              <a:gd fmla="val 75000" name="adj5"/>
            </a:avLst>
          </a:prstGeom>
          <a:solidFill>
            <a:srgbClr val="D9EAD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3"/>
          <p:cNvSpPr txBox="1"/>
          <p:nvPr>
            <p:ph type="title"/>
          </p:nvPr>
        </p:nvSpPr>
        <p:spPr>
          <a:xfrm>
            <a:off x="457200" y="26405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274E13"/>
                </a:solidFill>
              </a:rPr>
              <a:t>Major Features of </a:t>
            </a:r>
            <a:r>
              <a:rPr lang="en">
                <a:solidFill>
                  <a:srgbClr val="274E13"/>
                </a:solidFill>
              </a:rPr>
              <a:t>XP</a:t>
            </a:r>
            <a:endParaRPr>
              <a:solidFill>
                <a:srgbClr val="274E13"/>
              </a:solidFill>
            </a:endParaRPr>
          </a:p>
        </p:txBody>
      </p:sp>
      <p:grpSp>
        <p:nvGrpSpPr>
          <p:cNvPr id="500" name="Google Shape;500;p53"/>
          <p:cNvGrpSpPr/>
          <p:nvPr/>
        </p:nvGrpSpPr>
        <p:grpSpPr>
          <a:xfrm>
            <a:off x="933618" y="2956720"/>
            <a:ext cx="908700" cy="830218"/>
            <a:chOff x="923759" y="2789357"/>
            <a:chExt cx="908700" cy="830218"/>
          </a:xfrm>
        </p:grpSpPr>
        <p:sp>
          <p:nvSpPr>
            <p:cNvPr id="501" name="Google Shape;501;p53"/>
            <p:cNvSpPr/>
            <p:nvPr/>
          </p:nvSpPr>
          <p:spPr>
            <a:xfrm rot="5400000">
              <a:off x="1083509" y="2629607"/>
              <a:ext cx="589200" cy="908700"/>
            </a:xfrm>
            <a:prstGeom prst="chevron">
              <a:avLst>
                <a:gd fmla="val 36884" name="adj"/>
              </a:avLst>
            </a:prstGeom>
            <a:solidFill>
              <a:srgbClr val="3C78D8"/>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53"/>
            <p:cNvSpPr/>
            <p:nvPr/>
          </p:nvSpPr>
          <p:spPr>
            <a:xfrm flipH="1">
              <a:off x="1135536" y="3134475"/>
              <a:ext cx="485100" cy="485100"/>
            </a:xfrm>
            <a:prstGeom prst="ellipse">
              <a:avLst/>
            </a:prstGeom>
            <a:solidFill>
              <a:srgbClr val="3C78D8"/>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000000"/>
                  </a:solidFill>
                  <a:latin typeface="Fira Sans Extra Condensed SemiBold"/>
                  <a:ea typeface="Fira Sans Extra Condensed SemiBold"/>
                  <a:cs typeface="Fira Sans Extra Condensed SemiBold"/>
                  <a:sym typeface="Fira Sans Extra Condensed SemiBold"/>
                </a:rPr>
                <a:t>1</a:t>
              </a:r>
              <a:endParaRPr sz="1600">
                <a:solidFill>
                  <a:srgbClr val="000000"/>
                </a:solidFill>
                <a:latin typeface="Fira Sans Extra Condensed SemiBold"/>
                <a:ea typeface="Fira Sans Extra Condensed SemiBold"/>
                <a:cs typeface="Fira Sans Extra Condensed SemiBold"/>
                <a:sym typeface="Fira Sans Extra Condensed SemiBold"/>
              </a:endParaRPr>
            </a:p>
          </p:txBody>
        </p:sp>
      </p:grpSp>
      <p:grpSp>
        <p:nvGrpSpPr>
          <p:cNvPr id="503" name="Google Shape;503;p53"/>
          <p:cNvGrpSpPr/>
          <p:nvPr/>
        </p:nvGrpSpPr>
        <p:grpSpPr>
          <a:xfrm>
            <a:off x="2750497" y="2958483"/>
            <a:ext cx="908700" cy="828454"/>
            <a:chOff x="2741252" y="2791121"/>
            <a:chExt cx="908700" cy="828454"/>
          </a:xfrm>
        </p:grpSpPr>
        <p:sp>
          <p:nvSpPr>
            <p:cNvPr id="504" name="Google Shape;504;p53"/>
            <p:cNvSpPr/>
            <p:nvPr/>
          </p:nvSpPr>
          <p:spPr>
            <a:xfrm rot="5400000">
              <a:off x="2901002" y="2631371"/>
              <a:ext cx="589200" cy="908700"/>
            </a:xfrm>
            <a:prstGeom prst="chevron">
              <a:avLst>
                <a:gd fmla="val 36884" name="adj"/>
              </a:avLst>
            </a:prstGeom>
            <a:solidFill>
              <a:srgbClr val="9FC5E8"/>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53"/>
            <p:cNvSpPr/>
            <p:nvPr/>
          </p:nvSpPr>
          <p:spPr>
            <a:xfrm flipH="1">
              <a:off x="2953029" y="3134475"/>
              <a:ext cx="485100" cy="485100"/>
            </a:xfrm>
            <a:prstGeom prst="ellipse">
              <a:avLst/>
            </a:prstGeom>
            <a:solidFill>
              <a:srgbClr val="9FC5E8"/>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000000"/>
                  </a:solidFill>
                  <a:latin typeface="Fira Sans Extra Condensed SemiBold"/>
                  <a:ea typeface="Fira Sans Extra Condensed SemiBold"/>
                  <a:cs typeface="Fira Sans Extra Condensed SemiBold"/>
                  <a:sym typeface="Fira Sans Extra Condensed SemiBold"/>
                </a:rPr>
                <a:t>3</a:t>
              </a:r>
              <a:endParaRPr sz="1600">
                <a:solidFill>
                  <a:srgbClr val="000000"/>
                </a:solidFill>
                <a:latin typeface="Fira Sans Extra Condensed SemiBold"/>
                <a:ea typeface="Fira Sans Extra Condensed SemiBold"/>
                <a:cs typeface="Fira Sans Extra Condensed SemiBold"/>
                <a:sym typeface="Fira Sans Extra Condensed SemiBold"/>
              </a:endParaRPr>
            </a:p>
          </p:txBody>
        </p:sp>
      </p:grpSp>
      <p:grpSp>
        <p:nvGrpSpPr>
          <p:cNvPr id="506" name="Google Shape;506;p53"/>
          <p:cNvGrpSpPr/>
          <p:nvPr/>
        </p:nvGrpSpPr>
        <p:grpSpPr>
          <a:xfrm>
            <a:off x="4567377" y="2958483"/>
            <a:ext cx="908700" cy="828454"/>
            <a:chOff x="4562463" y="2791121"/>
            <a:chExt cx="908700" cy="828454"/>
          </a:xfrm>
        </p:grpSpPr>
        <p:sp>
          <p:nvSpPr>
            <p:cNvPr id="507" name="Google Shape;507;p53"/>
            <p:cNvSpPr/>
            <p:nvPr/>
          </p:nvSpPr>
          <p:spPr>
            <a:xfrm rot="5400000">
              <a:off x="4722213" y="2631371"/>
              <a:ext cx="589200" cy="908700"/>
            </a:xfrm>
            <a:prstGeom prst="chevron">
              <a:avLst>
                <a:gd fmla="val 36884" name="adj"/>
              </a:avLst>
            </a:prstGeom>
            <a:solidFill>
              <a:srgbClr val="93C47D"/>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53"/>
            <p:cNvSpPr/>
            <p:nvPr/>
          </p:nvSpPr>
          <p:spPr>
            <a:xfrm flipH="1">
              <a:off x="4774239" y="3134475"/>
              <a:ext cx="485100" cy="485100"/>
            </a:xfrm>
            <a:prstGeom prst="ellipse">
              <a:avLst/>
            </a:prstGeom>
            <a:solidFill>
              <a:srgbClr val="93C47D"/>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000000"/>
                  </a:solidFill>
                  <a:latin typeface="Fira Sans Extra Condensed SemiBold"/>
                  <a:ea typeface="Fira Sans Extra Condensed SemiBold"/>
                  <a:cs typeface="Fira Sans Extra Condensed SemiBold"/>
                  <a:sym typeface="Fira Sans Extra Condensed SemiBold"/>
                </a:rPr>
                <a:t>5</a:t>
              </a:r>
              <a:endParaRPr sz="1600">
                <a:solidFill>
                  <a:srgbClr val="000000"/>
                </a:solidFill>
                <a:latin typeface="Fira Sans Extra Condensed SemiBold"/>
                <a:ea typeface="Fira Sans Extra Condensed SemiBold"/>
                <a:cs typeface="Fira Sans Extra Condensed SemiBold"/>
                <a:sym typeface="Fira Sans Extra Condensed SemiBold"/>
              </a:endParaRPr>
            </a:p>
          </p:txBody>
        </p:sp>
      </p:grpSp>
      <p:grpSp>
        <p:nvGrpSpPr>
          <p:cNvPr id="509" name="Google Shape;509;p53"/>
          <p:cNvGrpSpPr/>
          <p:nvPr/>
        </p:nvGrpSpPr>
        <p:grpSpPr>
          <a:xfrm>
            <a:off x="6384256" y="2958483"/>
            <a:ext cx="908700" cy="828454"/>
            <a:chOff x="6383673" y="2791121"/>
            <a:chExt cx="908700" cy="828454"/>
          </a:xfrm>
        </p:grpSpPr>
        <p:sp>
          <p:nvSpPr>
            <p:cNvPr id="510" name="Google Shape;510;p53"/>
            <p:cNvSpPr/>
            <p:nvPr/>
          </p:nvSpPr>
          <p:spPr>
            <a:xfrm rot="5400000">
              <a:off x="6543423" y="2631371"/>
              <a:ext cx="589200" cy="908700"/>
            </a:xfrm>
            <a:prstGeom prst="chevron">
              <a:avLst>
                <a:gd fmla="val 36884" name="adj"/>
              </a:avLst>
            </a:prstGeom>
            <a:solidFill>
              <a:srgbClr val="A2C4C9"/>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53"/>
            <p:cNvSpPr/>
            <p:nvPr/>
          </p:nvSpPr>
          <p:spPr>
            <a:xfrm flipH="1">
              <a:off x="6595450" y="3134475"/>
              <a:ext cx="485100" cy="485100"/>
            </a:xfrm>
            <a:prstGeom prst="ellipse">
              <a:avLst/>
            </a:prstGeom>
            <a:solidFill>
              <a:srgbClr val="A2C4C9"/>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000000"/>
                  </a:solidFill>
                  <a:latin typeface="Fira Sans Extra Condensed SemiBold"/>
                  <a:ea typeface="Fira Sans Extra Condensed SemiBold"/>
                  <a:cs typeface="Fira Sans Extra Condensed SemiBold"/>
                  <a:sym typeface="Fira Sans Extra Condensed SemiBold"/>
                </a:rPr>
                <a:t>7</a:t>
              </a:r>
              <a:endParaRPr sz="1600">
                <a:solidFill>
                  <a:srgbClr val="000000"/>
                </a:solidFill>
                <a:latin typeface="Fira Sans Extra Condensed SemiBold"/>
                <a:ea typeface="Fira Sans Extra Condensed SemiBold"/>
                <a:cs typeface="Fira Sans Extra Condensed SemiBold"/>
                <a:sym typeface="Fira Sans Extra Condensed SemiBold"/>
              </a:endParaRPr>
            </a:p>
          </p:txBody>
        </p:sp>
      </p:grpSp>
      <p:grpSp>
        <p:nvGrpSpPr>
          <p:cNvPr id="512" name="Google Shape;512;p53"/>
          <p:cNvGrpSpPr/>
          <p:nvPr/>
        </p:nvGrpSpPr>
        <p:grpSpPr>
          <a:xfrm>
            <a:off x="1842058" y="2473163"/>
            <a:ext cx="908700" cy="855195"/>
            <a:chOff x="1832448" y="2305800"/>
            <a:chExt cx="908700" cy="855195"/>
          </a:xfrm>
        </p:grpSpPr>
        <p:sp>
          <p:nvSpPr>
            <p:cNvPr id="513" name="Google Shape;513;p53"/>
            <p:cNvSpPr/>
            <p:nvPr/>
          </p:nvSpPr>
          <p:spPr>
            <a:xfrm rot="-5400000">
              <a:off x="1992198" y="2412045"/>
              <a:ext cx="589200" cy="908700"/>
            </a:xfrm>
            <a:prstGeom prst="chevron">
              <a:avLst>
                <a:gd fmla="val 36884" name="adj"/>
              </a:avLst>
            </a:prstGeom>
            <a:solidFill>
              <a:srgbClr val="6AA84F"/>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53"/>
            <p:cNvSpPr/>
            <p:nvPr/>
          </p:nvSpPr>
          <p:spPr>
            <a:xfrm flipH="1">
              <a:off x="2049936" y="2305800"/>
              <a:ext cx="485100" cy="485100"/>
            </a:xfrm>
            <a:prstGeom prst="ellipse">
              <a:avLst/>
            </a:prstGeom>
            <a:solidFill>
              <a:srgbClr val="6AA84F"/>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000000"/>
                  </a:solidFill>
                  <a:latin typeface="Fira Sans Extra Condensed SemiBold"/>
                  <a:ea typeface="Fira Sans Extra Condensed SemiBold"/>
                  <a:cs typeface="Fira Sans Extra Condensed SemiBold"/>
                  <a:sym typeface="Fira Sans Extra Condensed SemiBold"/>
                </a:rPr>
                <a:t>2</a:t>
              </a:r>
              <a:endParaRPr sz="1600">
                <a:solidFill>
                  <a:srgbClr val="000000"/>
                </a:solidFill>
                <a:latin typeface="Fira Sans Extra Condensed SemiBold"/>
                <a:ea typeface="Fira Sans Extra Condensed SemiBold"/>
                <a:cs typeface="Fira Sans Extra Condensed SemiBold"/>
                <a:sym typeface="Fira Sans Extra Condensed SemiBold"/>
              </a:endParaRPr>
            </a:p>
          </p:txBody>
        </p:sp>
      </p:grpSp>
      <p:grpSp>
        <p:nvGrpSpPr>
          <p:cNvPr id="515" name="Google Shape;515;p53"/>
          <p:cNvGrpSpPr/>
          <p:nvPr/>
        </p:nvGrpSpPr>
        <p:grpSpPr>
          <a:xfrm>
            <a:off x="3658937" y="2473163"/>
            <a:ext cx="908700" cy="856958"/>
            <a:chOff x="3649941" y="2305800"/>
            <a:chExt cx="908700" cy="856958"/>
          </a:xfrm>
        </p:grpSpPr>
        <p:sp>
          <p:nvSpPr>
            <p:cNvPr id="516" name="Google Shape;516;p53"/>
            <p:cNvSpPr/>
            <p:nvPr/>
          </p:nvSpPr>
          <p:spPr>
            <a:xfrm rot="-5400000">
              <a:off x="3809691" y="2413808"/>
              <a:ext cx="589200" cy="908700"/>
            </a:xfrm>
            <a:prstGeom prst="chevron">
              <a:avLst>
                <a:gd fmla="val 36884" name="adj"/>
              </a:avLst>
            </a:prstGeom>
            <a:solidFill>
              <a:srgbClr val="FFE599"/>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53"/>
            <p:cNvSpPr/>
            <p:nvPr/>
          </p:nvSpPr>
          <p:spPr>
            <a:xfrm flipH="1">
              <a:off x="3867429" y="2305800"/>
              <a:ext cx="485100" cy="485100"/>
            </a:xfrm>
            <a:prstGeom prst="ellipse">
              <a:avLst/>
            </a:prstGeom>
            <a:solidFill>
              <a:srgbClr val="FFE599"/>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000000"/>
                  </a:solidFill>
                  <a:latin typeface="Fira Sans Extra Condensed SemiBold"/>
                  <a:ea typeface="Fira Sans Extra Condensed SemiBold"/>
                  <a:cs typeface="Fira Sans Extra Condensed SemiBold"/>
                  <a:sym typeface="Fira Sans Extra Condensed SemiBold"/>
                </a:rPr>
                <a:t>4</a:t>
              </a:r>
              <a:endParaRPr sz="1600">
                <a:solidFill>
                  <a:srgbClr val="000000"/>
                </a:solidFill>
                <a:latin typeface="Fira Sans Extra Condensed SemiBold"/>
                <a:ea typeface="Fira Sans Extra Condensed SemiBold"/>
                <a:cs typeface="Fira Sans Extra Condensed SemiBold"/>
                <a:sym typeface="Fira Sans Extra Condensed SemiBold"/>
              </a:endParaRPr>
            </a:p>
          </p:txBody>
        </p:sp>
      </p:grpSp>
      <p:grpSp>
        <p:nvGrpSpPr>
          <p:cNvPr id="518" name="Google Shape;518;p53"/>
          <p:cNvGrpSpPr/>
          <p:nvPr/>
        </p:nvGrpSpPr>
        <p:grpSpPr>
          <a:xfrm>
            <a:off x="5475816" y="2473163"/>
            <a:ext cx="908700" cy="856958"/>
            <a:chOff x="5471152" y="2305800"/>
            <a:chExt cx="908700" cy="856958"/>
          </a:xfrm>
        </p:grpSpPr>
        <p:sp>
          <p:nvSpPr>
            <p:cNvPr id="519" name="Google Shape;519;p53"/>
            <p:cNvSpPr/>
            <p:nvPr/>
          </p:nvSpPr>
          <p:spPr>
            <a:xfrm rot="-5400000">
              <a:off x="5630902" y="2413808"/>
              <a:ext cx="589200" cy="908700"/>
            </a:xfrm>
            <a:prstGeom prst="chevron">
              <a:avLst>
                <a:gd fmla="val 36884" name="adj"/>
              </a:avLst>
            </a:prstGeom>
            <a:solidFill>
              <a:srgbClr val="B4A7D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53"/>
            <p:cNvSpPr/>
            <p:nvPr/>
          </p:nvSpPr>
          <p:spPr>
            <a:xfrm flipH="1">
              <a:off x="5688639" y="2305800"/>
              <a:ext cx="485100" cy="485100"/>
            </a:xfrm>
            <a:prstGeom prst="ellipse">
              <a:avLst/>
            </a:prstGeom>
            <a:solidFill>
              <a:srgbClr val="B4A7D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000000"/>
                  </a:solidFill>
                  <a:latin typeface="Fira Sans Extra Condensed SemiBold"/>
                  <a:ea typeface="Fira Sans Extra Condensed SemiBold"/>
                  <a:cs typeface="Fira Sans Extra Condensed SemiBold"/>
                  <a:sym typeface="Fira Sans Extra Condensed SemiBold"/>
                </a:rPr>
                <a:t>6</a:t>
              </a:r>
              <a:endParaRPr sz="1600">
                <a:solidFill>
                  <a:srgbClr val="000000"/>
                </a:solidFill>
                <a:latin typeface="Fira Sans Extra Condensed SemiBold"/>
                <a:ea typeface="Fira Sans Extra Condensed SemiBold"/>
                <a:cs typeface="Fira Sans Extra Condensed SemiBold"/>
                <a:sym typeface="Fira Sans Extra Condensed SemiBold"/>
              </a:endParaRPr>
            </a:p>
          </p:txBody>
        </p:sp>
      </p:grpSp>
      <p:grpSp>
        <p:nvGrpSpPr>
          <p:cNvPr id="521" name="Google Shape;521;p53"/>
          <p:cNvGrpSpPr/>
          <p:nvPr/>
        </p:nvGrpSpPr>
        <p:grpSpPr>
          <a:xfrm>
            <a:off x="7292696" y="2473163"/>
            <a:ext cx="908700" cy="856958"/>
            <a:chOff x="7292362" y="2305800"/>
            <a:chExt cx="908700" cy="856958"/>
          </a:xfrm>
        </p:grpSpPr>
        <p:sp>
          <p:nvSpPr>
            <p:cNvPr id="522" name="Google Shape;522;p53"/>
            <p:cNvSpPr/>
            <p:nvPr/>
          </p:nvSpPr>
          <p:spPr>
            <a:xfrm rot="-5400000">
              <a:off x="7452112" y="2413808"/>
              <a:ext cx="589200" cy="908700"/>
            </a:xfrm>
            <a:prstGeom prst="chevron">
              <a:avLst>
                <a:gd fmla="val 36884" name="adj"/>
              </a:avLst>
            </a:prstGeom>
            <a:solidFill>
              <a:srgbClr val="FCE5CD"/>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53"/>
            <p:cNvSpPr/>
            <p:nvPr/>
          </p:nvSpPr>
          <p:spPr>
            <a:xfrm flipH="1">
              <a:off x="7509850" y="2305800"/>
              <a:ext cx="485100" cy="485100"/>
            </a:xfrm>
            <a:prstGeom prst="ellipse">
              <a:avLst/>
            </a:prstGeom>
            <a:solidFill>
              <a:srgbClr val="FCE5CD"/>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000000"/>
                  </a:solidFill>
                  <a:latin typeface="Fira Sans Extra Condensed SemiBold"/>
                  <a:ea typeface="Fira Sans Extra Condensed SemiBold"/>
                  <a:cs typeface="Fira Sans Extra Condensed SemiBold"/>
                  <a:sym typeface="Fira Sans Extra Condensed SemiBold"/>
                </a:rPr>
                <a:t>8</a:t>
              </a:r>
              <a:endParaRPr sz="1600">
                <a:solidFill>
                  <a:srgbClr val="000000"/>
                </a:solidFill>
                <a:latin typeface="Fira Sans Extra Condensed SemiBold"/>
                <a:ea typeface="Fira Sans Extra Condensed SemiBold"/>
                <a:cs typeface="Fira Sans Extra Condensed SemiBold"/>
                <a:sym typeface="Fira Sans Extra Condensed SemiBold"/>
              </a:endParaRPr>
            </a:p>
          </p:txBody>
        </p:sp>
      </p:grpSp>
      <p:cxnSp>
        <p:nvCxnSpPr>
          <p:cNvPr id="524" name="Google Shape;524;p53"/>
          <p:cNvCxnSpPr>
            <a:stCxn id="514" idx="0"/>
            <a:endCxn id="525" idx="2"/>
          </p:cNvCxnSpPr>
          <p:nvPr/>
        </p:nvCxnSpPr>
        <p:spPr>
          <a:xfrm rot="10800000">
            <a:off x="2301496" y="2354063"/>
            <a:ext cx="600" cy="119100"/>
          </a:xfrm>
          <a:prstGeom prst="straightConnector1">
            <a:avLst/>
          </a:prstGeom>
          <a:noFill/>
          <a:ln cap="flat" cmpd="sng" w="19050">
            <a:solidFill>
              <a:schemeClr val="dk1"/>
            </a:solidFill>
            <a:prstDash val="solid"/>
            <a:round/>
            <a:headEnd len="med" w="med" type="none"/>
            <a:tailEnd len="med" w="med" type="triangle"/>
          </a:ln>
        </p:spPr>
      </p:cxnSp>
      <p:cxnSp>
        <p:nvCxnSpPr>
          <p:cNvPr id="526" name="Google Shape;526;p53"/>
          <p:cNvCxnSpPr>
            <a:stCxn id="517" idx="0"/>
            <a:endCxn id="527" idx="2"/>
          </p:cNvCxnSpPr>
          <p:nvPr/>
        </p:nvCxnSpPr>
        <p:spPr>
          <a:xfrm rot="10800000">
            <a:off x="4117775" y="2354063"/>
            <a:ext cx="1200" cy="119100"/>
          </a:xfrm>
          <a:prstGeom prst="straightConnector1">
            <a:avLst/>
          </a:prstGeom>
          <a:noFill/>
          <a:ln cap="flat" cmpd="sng" w="19050">
            <a:solidFill>
              <a:schemeClr val="dk1"/>
            </a:solidFill>
            <a:prstDash val="solid"/>
            <a:round/>
            <a:headEnd len="med" w="med" type="none"/>
            <a:tailEnd len="med" w="med" type="triangle"/>
          </a:ln>
        </p:spPr>
      </p:cxnSp>
      <p:cxnSp>
        <p:nvCxnSpPr>
          <p:cNvPr id="528" name="Google Shape;528;p53"/>
          <p:cNvCxnSpPr>
            <a:stCxn id="520" idx="0"/>
            <a:endCxn id="529" idx="2"/>
          </p:cNvCxnSpPr>
          <p:nvPr/>
        </p:nvCxnSpPr>
        <p:spPr>
          <a:xfrm rot="10800000">
            <a:off x="5934054" y="2354063"/>
            <a:ext cx="1800" cy="119100"/>
          </a:xfrm>
          <a:prstGeom prst="straightConnector1">
            <a:avLst/>
          </a:prstGeom>
          <a:noFill/>
          <a:ln cap="flat" cmpd="sng" w="19050">
            <a:solidFill>
              <a:schemeClr val="dk1"/>
            </a:solidFill>
            <a:prstDash val="solid"/>
            <a:round/>
            <a:headEnd len="med" w="med" type="none"/>
            <a:tailEnd len="med" w="med" type="triangle"/>
          </a:ln>
        </p:spPr>
      </p:cxnSp>
      <p:cxnSp>
        <p:nvCxnSpPr>
          <p:cNvPr id="530" name="Google Shape;530;p53"/>
          <p:cNvCxnSpPr>
            <a:stCxn id="523" idx="0"/>
            <a:endCxn id="531" idx="2"/>
          </p:cNvCxnSpPr>
          <p:nvPr/>
        </p:nvCxnSpPr>
        <p:spPr>
          <a:xfrm rot="10800000">
            <a:off x="7750034" y="2354063"/>
            <a:ext cx="2700" cy="119100"/>
          </a:xfrm>
          <a:prstGeom prst="straightConnector1">
            <a:avLst/>
          </a:prstGeom>
          <a:noFill/>
          <a:ln cap="flat" cmpd="sng" w="19050">
            <a:solidFill>
              <a:schemeClr val="dk1"/>
            </a:solidFill>
            <a:prstDash val="solid"/>
            <a:round/>
            <a:headEnd len="med" w="med" type="none"/>
            <a:tailEnd len="med" w="med" type="triangle"/>
          </a:ln>
        </p:spPr>
      </p:cxnSp>
      <p:cxnSp>
        <p:nvCxnSpPr>
          <p:cNvPr id="532" name="Google Shape;532;p53"/>
          <p:cNvCxnSpPr>
            <a:stCxn id="502" idx="4"/>
            <a:endCxn id="533" idx="0"/>
          </p:cNvCxnSpPr>
          <p:nvPr/>
        </p:nvCxnSpPr>
        <p:spPr>
          <a:xfrm>
            <a:off x="1387945" y="3786938"/>
            <a:ext cx="600" cy="119100"/>
          </a:xfrm>
          <a:prstGeom prst="straightConnector1">
            <a:avLst/>
          </a:prstGeom>
          <a:noFill/>
          <a:ln cap="flat" cmpd="sng" w="19050">
            <a:solidFill>
              <a:schemeClr val="dk1"/>
            </a:solidFill>
            <a:prstDash val="solid"/>
            <a:round/>
            <a:headEnd len="med" w="med" type="none"/>
            <a:tailEnd len="med" w="med" type="triangle"/>
          </a:ln>
        </p:spPr>
      </p:cxnSp>
      <p:cxnSp>
        <p:nvCxnSpPr>
          <p:cNvPr id="534" name="Google Shape;534;p53"/>
          <p:cNvCxnSpPr>
            <a:stCxn id="505" idx="4"/>
            <a:endCxn id="535" idx="0"/>
          </p:cNvCxnSpPr>
          <p:nvPr/>
        </p:nvCxnSpPr>
        <p:spPr>
          <a:xfrm>
            <a:off x="3204824" y="3786938"/>
            <a:ext cx="1200" cy="119100"/>
          </a:xfrm>
          <a:prstGeom prst="straightConnector1">
            <a:avLst/>
          </a:prstGeom>
          <a:noFill/>
          <a:ln cap="flat" cmpd="sng" w="19050">
            <a:solidFill>
              <a:schemeClr val="dk1"/>
            </a:solidFill>
            <a:prstDash val="solid"/>
            <a:round/>
            <a:headEnd len="med" w="med" type="none"/>
            <a:tailEnd len="med" w="med" type="triangle"/>
          </a:ln>
        </p:spPr>
      </p:cxnSp>
      <p:cxnSp>
        <p:nvCxnSpPr>
          <p:cNvPr id="536" name="Google Shape;536;p53"/>
          <p:cNvCxnSpPr>
            <a:stCxn id="508" idx="4"/>
            <a:endCxn id="537" idx="0"/>
          </p:cNvCxnSpPr>
          <p:nvPr/>
        </p:nvCxnSpPr>
        <p:spPr>
          <a:xfrm>
            <a:off x="5021704" y="3786938"/>
            <a:ext cx="300" cy="119100"/>
          </a:xfrm>
          <a:prstGeom prst="straightConnector1">
            <a:avLst/>
          </a:prstGeom>
          <a:noFill/>
          <a:ln cap="flat" cmpd="sng" w="19050">
            <a:solidFill>
              <a:schemeClr val="dk1"/>
            </a:solidFill>
            <a:prstDash val="solid"/>
            <a:round/>
            <a:headEnd len="med" w="med" type="none"/>
            <a:tailEnd len="med" w="med" type="triangle"/>
          </a:ln>
        </p:spPr>
      </p:cxnSp>
      <p:cxnSp>
        <p:nvCxnSpPr>
          <p:cNvPr id="538" name="Google Shape;538;p53"/>
          <p:cNvCxnSpPr>
            <a:stCxn id="511" idx="4"/>
            <a:endCxn id="539" idx="0"/>
          </p:cNvCxnSpPr>
          <p:nvPr/>
        </p:nvCxnSpPr>
        <p:spPr>
          <a:xfrm flipH="1">
            <a:off x="6838283" y="3786938"/>
            <a:ext cx="300" cy="119100"/>
          </a:xfrm>
          <a:prstGeom prst="straightConnector1">
            <a:avLst/>
          </a:prstGeom>
          <a:noFill/>
          <a:ln cap="flat" cmpd="sng" w="19050">
            <a:solidFill>
              <a:schemeClr val="dk1"/>
            </a:solidFill>
            <a:prstDash val="solid"/>
            <a:round/>
            <a:headEnd len="med" w="med" type="none"/>
            <a:tailEnd len="med" w="med" type="triangle"/>
          </a:ln>
        </p:spPr>
      </p:cxnSp>
      <p:sp>
        <p:nvSpPr>
          <p:cNvPr id="540" name="Google Shape;540;p53"/>
          <p:cNvSpPr/>
          <p:nvPr/>
        </p:nvSpPr>
        <p:spPr>
          <a:xfrm>
            <a:off x="1470325" y="1690229"/>
            <a:ext cx="1659000" cy="569400"/>
          </a:xfrm>
          <a:prstGeom prst="roundRect">
            <a:avLst>
              <a:gd fmla="val 50000" name="adj"/>
            </a:avLst>
          </a:prstGeom>
          <a:solidFill>
            <a:srgbClr val="69E78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Simple Design</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grpSp>
        <p:nvGrpSpPr>
          <p:cNvPr id="541" name="Google Shape;541;p53"/>
          <p:cNvGrpSpPr/>
          <p:nvPr/>
        </p:nvGrpSpPr>
        <p:grpSpPr>
          <a:xfrm>
            <a:off x="3290601" y="1402492"/>
            <a:ext cx="1655124" cy="857108"/>
            <a:chOff x="3221045" y="1326292"/>
            <a:chExt cx="1655124" cy="857108"/>
          </a:xfrm>
        </p:grpSpPr>
        <p:sp>
          <p:nvSpPr>
            <p:cNvPr id="542" name="Google Shape;542;p53"/>
            <p:cNvSpPr txBox="1"/>
            <p:nvPr/>
          </p:nvSpPr>
          <p:spPr>
            <a:xfrm>
              <a:off x="3221045" y="1326292"/>
              <a:ext cx="1655100" cy="56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p:txBody>
        </p:sp>
        <p:sp>
          <p:nvSpPr>
            <p:cNvPr id="543" name="Google Shape;543;p53"/>
            <p:cNvSpPr/>
            <p:nvPr/>
          </p:nvSpPr>
          <p:spPr>
            <a:xfrm>
              <a:off x="3221069" y="1615200"/>
              <a:ext cx="1655100" cy="568200"/>
            </a:xfrm>
            <a:prstGeom prst="roundRect">
              <a:avLst>
                <a:gd fmla="val 50000" name="adj"/>
              </a:avLst>
            </a:prstGeom>
            <a:solidFill>
              <a:srgbClr val="FFE599"/>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Test-Driven</a:t>
              </a:r>
              <a:endParaRPr sz="1800">
                <a:solidFill>
                  <a:schemeClr val="dk1"/>
                </a:solidFill>
                <a:latin typeface="Fira Sans Extra Condensed SemiBold"/>
                <a:ea typeface="Fira Sans Extra Condensed SemiBold"/>
                <a:cs typeface="Fira Sans Extra Condensed SemiBold"/>
                <a:sym typeface="Fira Sans Extra Condensed SemiBold"/>
              </a:endParaRPr>
            </a:p>
            <a:p>
              <a:pPr indent="0" lvl="0" marL="0" rtl="0" algn="ctr">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Development</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544" name="Google Shape;544;p53"/>
          <p:cNvGrpSpPr/>
          <p:nvPr/>
        </p:nvGrpSpPr>
        <p:grpSpPr>
          <a:xfrm>
            <a:off x="5107032" y="1402492"/>
            <a:ext cx="1655118" cy="857108"/>
            <a:chOff x="5034019" y="1326292"/>
            <a:chExt cx="1655118" cy="857108"/>
          </a:xfrm>
        </p:grpSpPr>
        <p:sp>
          <p:nvSpPr>
            <p:cNvPr id="545" name="Google Shape;545;p53"/>
            <p:cNvSpPr txBox="1"/>
            <p:nvPr/>
          </p:nvSpPr>
          <p:spPr>
            <a:xfrm>
              <a:off x="5034019" y="1326292"/>
              <a:ext cx="1655100" cy="56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p:txBody>
        </p:sp>
        <p:sp>
          <p:nvSpPr>
            <p:cNvPr id="546" name="Google Shape;546;p53"/>
            <p:cNvSpPr/>
            <p:nvPr/>
          </p:nvSpPr>
          <p:spPr>
            <a:xfrm>
              <a:off x="5034037" y="1615200"/>
              <a:ext cx="1655100" cy="568200"/>
            </a:xfrm>
            <a:prstGeom prst="roundRect">
              <a:avLst>
                <a:gd fmla="val 50000" name="adj"/>
              </a:avLst>
            </a:prstGeom>
            <a:solidFill>
              <a:srgbClr val="B4A7D6"/>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Pair Programming</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grpSp>
      <p:sp>
        <p:nvSpPr>
          <p:cNvPr id="547" name="Google Shape;547;p53"/>
          <p:cNvSpPr/>
          <p:nvPr/>
        </p:nvSpPr>
        <p:spPr>
          <a:xfrm>
            <a:off x="6923475" y="1621800"/>
            <a:ext cx="1655100" cy="637800"/>
          </a:xfrm>
          <a:prstGeom prst="roundRect">
            <a:avLst>
              <a:gd fmla="val 50000" name="adj"/>
            </a:avLst>
          </a:prstGeom>
          <a:solidFill>
            <a:srgbClr val="F4CCCC"/>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On-Site Customer</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548" name="Google Shape;548;p53"/>
          <p:cNvSpPr/>
          <p:nvPr/>
        </p:nvSpPr>
        <p:spPr>
          <a:xfrm>
            <a:off x="362350" y="3905873"/>
            <a:ext cx="1735598" cy="637988"/>
          </a:xfrm>
          <a:prstGeom prst="roundRect">
            <a:avLst>
              <a:gd fmla="val 50000" name="adj"/>
            </a:avLst>
          </a:prstGeom>
          <a:solidFill>
            <a:srgbClr val="6FA8DC"/>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Incremental</a:t>
            </a:r>
            <a:endParaRPr sz="1800">
              <a:solidFill>
                <a:schemeClr val="dk1"/>
              </a:solidFill>
              <a:latin typeface="Fira Sans Extra Condensed SemiBold"/>
              <a:ea typeface="Fira Sans Extra Condensed SemiBold"/>
              <a:cs typeface="Fira Sans Extra Condensed SemiBold"/>
              <a:sym typeface="Fira Sans Extra Condensed SemiBold"/>
            </a:endParaRPr>
          </a:p>
          <a:p>
            <a:pPr indent="0" lvl="0" marL="0" rtl="0" algn="ctr">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Planning</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549" name="Google Shape;549;p53"/>
          <p:cNvSpPr/>
          <p:nvPr/>
        </p:nvSpPr>
        <p:spPr>
          <a:xfrm>
            <a:off x="2380375" y="3905875"/>
            <a:ext cx="1655100" cy="662700"/>
          </a:xfrm>
          <a:prstGeom prst="roundRect">
            <a:avLst>
              <a:gd fmla="val 50000" name="adj"/>
            </a:avLst>
          </a:prstGeom>
          <a:solidFill>
            <a:srgbClr val="D9EAD3"/>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Small </a:t>
            </a:r>
            <a:endParaRPr sz="1800">
              <a:solidFill>
                <a:schemeClr val="dk1"/>
              </a:solidFill>
              <a:latin typeface="Fira Sans Extra Condensed SemiBold"/>
              <a:ea typeface="Fira Sans Extra Condensed SemiBold"/>
              <a:cs typeface="Fira Sans Extra Condensed SemiBold"/>
              <a:sym typeface="Fira Sans Extra Condensed SemiBold"/>
            </a:endParaRPr>
          </a:p>
          <a:p>
            <a:pPr indent="0" lvl="0" marL="0" rtl="0" algn="ctr">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Releases</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grpSp>
        <p:nvGrpSpPr>
          <p:cNvPr id="550" name="Google Shape;550;p53"/>
          <p:cNvGrpSpPr/>
          <p:nvPr/>
        </p:nvGrpSpPr>
        <p:grpSpPr>
          <a:xfrm>
            <a:off x="4195347" y="4000500"/>
            <a:ext cx="1655006" cy="828288"/>
            <a:chOff x="4120875" y="3924300"/>
            <a:chExt cx="1810531" cy="828288"/>
          </a:xfrm>
        </p:grpSpPr>
        <p:sp>
          <p:nvSpPr>
            <p:cNvPr id="551" name="Google Shape;551;p53"/>
            <p:cNvSpPr txBox="1"/>
            <p:nvPr/>
          </p:nvSpPr>
          <p:spPr>
            <a:xfrm>
              <a:off x="4120875" y="4184388"/>
              <a:ext cx="1810500" cy="56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sz="1200">
                <a:solidFill>
                  <a:schemeClr val="dk1"/>
                </a:solidFill>
                <a:latin typeface="Roboto"/>
                <a:ea typeface="Roboto"/>
                <a:cs typeface="Roboto"/>
                <a:sym typeface="Roboto"/>
              </a:endParaRPr>
            </a:p>
          </p:txBody>
        </p:sp>
        <p:sp>
          <p:nvSpPr>
            <p:cNvPr id="552" name="Google Shape;552;p53"/>
            <p:cNvSpPr/>
            <p:nvPr/>
          </p:nvSpPr>
          <p:spPr>
            <a:xfrm>
              <a:off x="4120906" y="3924300"/>
              <a:ext cx="1810500" cy="568200"/>
            </a:xfrm>
            <a:prstGeom prst="roundRect">
              <a:avLst>
                <a:gd fmla="val 50000" name="adj"/>
              </a:avLst>
            </a:prstGeom>
            <a:solidFill>
              <a:srgbClr val="69E78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Refactoring</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grpSp>
      <p:sp>
        <p:nvSpPr>
          <p:cNvPr id="553" name="Google Shape;553;p53"/>
          <p:cNvSpPr/>
          <p:nvPr/>
        </p:nvSpPr>
        <p:spPr>
          <a:xfrm>
            <a:off x="6010225" y="4000500"/>
            <a:ext cx="1654978" cy="637800"/>
          </a:xfrm>
          <a:prstGeom prst="roundRect">
            <a:avLst>
              <a:gd fmla="val 50000" name="adj"/>
            </a:avLst>
          </a:prstGeom>
          <a:solidFill>
            <a:srgbClr val="A2C4C9"/>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Continuous</a:t>
            </a:r>
            <a:endParaRPr sz="1800">
              <a:solidFill>
                <a:schemeClr val="dk1"/>
              </a:solidFill>
              <a:latin typeface="Fira Sans Extra Condensed SemiBold"/>
              <a:ea typeface="Fira Sans Extra Condensed SemiBold"/>
              <a:cs typeface="Fira Sans Extra Condensed SemiBold"/>
              <a:sym typeface="Fira Sans Extra Condensed SemiBold"/>
            </a:endParaRPr>
          </a:p>
          <a:p>
            <a:pPr indent="0" lvl="0" marL="0" rtl="0" algn="ctr">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Integration</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7"/>
          <p:cNvSpPr txBox="1"/>
          <p:nvPr>
            <p:ph type="ctrTitle"/>
          </p:nvPr>
        </p:nvSpPr>
        <p:spPr>
          <a:xfrm>
            <a:off x="457200" y="1197550"/>
            <a:ext cx="4371900" cy="163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WATERFALL METHODOLOGY</a:t>
            </a:r>
            <a:endParaRPr/>
          </a:p>
        </p:txBody>
      </p:sp>
      <p:sp>
        <p:nvSpPr>
          <p:cNvPr id="123" name="Google Shape;123;p27"/>
          <p:cNvSpPr txBox="1"/>
          <p:nvPr>
            <p:ph idx="1" type="subTitle"/>
          </p:nvPr>
        </p:nvSpPr>
        <p:spPr>
          <a:xfrm>
            <a:off x="457200" y="3011750"/>
            <a:ext cx="4371900" cy="156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Fira Sans Extra Condensed"/>
                <a:ea typeface="Fira Sans Extra Condensed"/>
                <a:cs typeface="Fira Sans Extra Condensed"/>
                <a:sym typeface="Fira Sans Extra Condensed"/>
              </a:rPr>
              <a:t>Waterfall methodology, also known as the waterfall model, is a traditional project management approach which follows a linear and sequential process, where each phase is completed before moving on to the next.</a:t>
            </a:r>
            <a:endParaRPr>
              <a:latin typeface="Fira Sans Extra Condensed"/>
              <a:ea typeface="Fira Sans Extra Condensed"/>
              <a:cs typeface="Fira Sans Extra Condensed"/>
              <a:sym typeface="Fira Sans Extra Condensed"/>
            </a:endParaRPr>
          </a:p>
        </p:txBody>
      </p:sp>
      <p:pic>
        <p:nvPicPr>
          <p:cNvPr id="124" name="Google Shape;124;p27"/>
          <p:cNvPicPr preferRelativeResize="0"/>
          <p:nvPr/>
        </p:nvPicPr>
        <p:blipFill>
          <a:blip r:embed="rId3">
            <a:alphaModFix/>
          </a:blip>
          <a:stretch>
            <a:fillRect/>
          </a:stretch>
        </p:blipFill>
        <p:spPr>
          <a:xfrm>
            <a:off x="4991925" y="566700"/>
            <a:ext cx="4010100" cy="4010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54"/>
          <p:cNvSpPr txBox="1"/>
          <p:nvPr/>
        </p:nvSpPr>
        <p:spPr>
          <a:xfrm>
            <a:off x="457200" y="264050"/>
            <a:ext cx="8229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000000"/>
                </a:solidFill>
                <a:latin typeface="Fira Sans Extra Condensed SemiBold"/>
                <a:ea typeface="Fira Sans Extra Condensed SemiBold"/>
                <a:cs typeface="Fira Sans Extra Condensed SemiBold"/>
                <a:sym typeface="Fira Sans Extra Condensed SemiBold"/>
              </a:rPr>
              <a:t>Agile project management infographics</a:t>
            </a:r>
            <a:endParaRPr sz="30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559" name="Google Shape;559;p54"/>
          <p:cNvSpPr/>
          <p:nvPr/>
        </p:nvSpPr>
        <p:spPr>
          <a:xfrm>
            <a:off x="459463" y="4046525"/>
            <a:ext cx="2377500" cy="371400"/>
          </a:xfrm>
          <a:prstGeom prst="roundRect">
            <a:avLst>
              <a:gd fmla="val 50000" name="adj"/>
            </a:avLst>
          </a:prstGeom>
          <a:solidFill>
            <a:srgbClr val="F4CCCC"/>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High Visibility</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560" name="Google Shape;560;p54"/>
          <p:cNvSpPr/>
          <p:nvPr/>
        </p:nvSpPr>
        <p:spPr>
          <a:xfrm>
            <a:off x="459463" y="3303575"/>
            <a:ext cx="2377500" cy="371400"/>
          </a:xfrm>
          <a:prstGeom prst="roundRect">
            <a:avLst>
              <a:gd fmla="val 50000" name="adj"/>
            </a:avLst>
          </a:prstGeom>
          <a:solidFill>
            <a:srgbClr val="CFE2F3"/>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Fast MVP Delivery</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561" name="Google Shape;561;p54"/>
          <p:cNvSpPr/>
          <p:nvPr/>
        </p:nvSpPr>
        <p:spPr>
          <a:xfrm>
            <a:off x="459463" y="2560625"/>
            <a:ext cx="2377500" cy="371400"/>
          </a:xfrm>
          <a:prstGeom prst="roundRect">
            <a:avLst>
              <a:gd fmla="val 50000" name="adj"/>
            </a:avLst>
          </a:prstGeom>
          <a:solidFill>
            <a:srgbClr val="FFE599"/>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Customer Satisfaction</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562" name="Google Shape;562;p54"/>
          <p:cNvSpPr/>
          <p:nvPr/>
        </p:nvSpPr>
        <p:spPr>
          <a:xfrm>
            <a:off x="459463" y="1817675"/>
            <a:ext cx="2377500" cy="371400"/>
          </a:xfrm>
          <a:prstGeom prst="roundRect">
            <a:avLst>
              <a:gd fmla="val 50000" name="adj"/>
            </a:avLst>
          </a:prstGeom>
          <a:solidFill>
            <a:srgbClr val="69E78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Faster Development</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563" name="Google Shape;563;p54"/>
          <p:cNvSpPr/>
          <p:nvPr/>
        </p:nvSpPr>
        <p:spPr>
          <a:xfrm>
            <a:off x="459463" y="1074725"/>
            <a:ext cx="2377500" cy="371400"/>
          </a:xfrm>
          <a:prstGeom prst="roundRect">
            <a:avLst>
              <a:gd fmla="val 50000" name="adj"/>
            </a:avLst>
          </a:prstGeom>
          <a:solidFill>
            <a:srgbClr val="D9D2E9"/>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High Quality Software</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564" name="Google Shape;564;p54"/>
          <p:cNvSpPr/>
          <p:nvPr/>
        </p:nvSpPr>
        <p:spPr>
          <a:xfrm>
            <a:off x="6414050" y="4417925"/>
            <a:ext cx="2435700" cy="572700"/>
          </a:xfrm>
          <a:prstGeom prst="roundRect">
            <a:avLst>
              <a:gd fmla="val 50000" name="adj"/>
            </a:avLst>
          </a:prstGeom>
          <a:solidFill>
            <a:srgbClr val="EAD1DC"/>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Pair P</a:t>
            </a:r>
            <a:r>
              <a:rPr lang="en" sz="1800">
                <a:latin typeface="Fira Sans Extra Condensed SemiBold"/>
                <a:ea typeface="Fira Sans Extra Condensed SemiBold"/>
                <a:cs typeface="Fira Sans Extra Condensed SemiBold"/>
                <a:sym typeface="Fira Sans Extra Condensed SemiBold"/>
              </a:rPr>
              <a:t>rogramming</a:t>
            </a:r>
            <a:r>
              <a:rPr lang="en" sz="1800">
                <a:latin typeface="Fira Sans Extra Condensed SemiBold"/>
                <a:ea typeface="Fira Sans Extra Condensed SemiBold"/>
                <a:cs typeface="Fira Sans Extra Condensed SemiBold"/>
                <a:sym typeface="Fira Sans Extra Condensed SemiBold"/>
              </a:rPr>
              <a:t> takes Longer</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565" name="Google Shape;565;p54"/>
          <p:cNvSpPr/>
          <p:nvPr/>
        </p:nvSpPr>
        <p:spPr>
          <a:xfrm>
            <a:off x="6414038" y="3674975"/>
            <a:ext cx="2377500" cy="371400"/>
          </a:xfrm>
          <a:prstGeom prst="roundRect">
            <a:avLst>
              <a:gd fmla="val 50000" name="adj"/>
            </a:avLst>
          </a:prstGeom>
          <a:solidFill>
            <a:srgbClr val="B6D7A8"/>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Less Documentation</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566" name="Google Shape;566;p54"/>
          <p:cNvSpPr/>
          <p:nvPr/>
        </p:nvSpPr>
        <p:spPr>
          <a:xfrm>
            <a:off x="6414038" y="2932025"/>
            <a:ext cx="2377500" cy="371400"/>
          </a:xfrm>
          <a:prstGeom prst="roundRect">
            <a:avLst>
              <a:gd fmla="val 50000" name="adj"/>
            </a:avLst>
          </a:prstGeom>
          <a:solidFill>
            <a:srgbClr val="F1DCA7"/>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Code over Design</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567" name="Google Shape;567;p54"/>
          <p:cNvSpPr/>
          <p:nvPr/>
        </p:nvSpPr>
        <p:spPr>
          <a:xfrm>
            <a:off x="6414038" y="2189075"/>
            <a:ext cx="2377500" cy="371400"/>
          </a:xfrm>
          <a:prstGeom prst="roundRect">
            <a:avLst>
              <a:gd fmla="val 50000" name="adj"/>
            </a:avLst>
          </a:prstGeom>
          <a:solidFill>
            <a:srgbClr val="D9AE9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Collocated Team Only</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568" name="Google Shape;568;p54"/>
          <p:cNvSpPr/>
          <p:nvPr/>
        </p:nvSpPr>
        <p:spPr>
          <a:xfrm>
            <a:off x="6414038" y="1446125"/>
            <a:ext cx="2377500" cy="371400"/>
          </a:xfrm>
          <a:prstGeom prst="roundRect">
            <a:avLst>
              <a:gd fmla="val 50000" name="adj"/>
            </a:avLst>
          </a:prstGeom>
          <a:solidFill>
            <a:srgbClr val="A4C2F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Unclear Estimates</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cxnSp>
        <p:nvCxnSpPr>
          <p:cNvPr id="569" name="Google Shape;569;p54"/>
          <p:cNvCxnSpPr>
            <a:stCxn id="563" idx="3"/>
            <a:endCxn id="562" idx="3"/>
          </p:cNvCxnSpPr>
          <p:nvPr/>
        </p:nvCxnSpPr>
        <p:spPr>
          <a:xfrm>
            <a:off x="2836963" y="1260425"/>
            <a:ext cx="600" cy="743100"/>
          </a:xfrm>
          <a:prstGeom prst="bentConnector3">
            <a:avLst>
              <a:gd fmla="val 39687500" name="adj1"/>
            </a:avLst>
          </a:prstGeom>
          <a:noFill/>
          <a:ln cap="flat" cmpd="sng" w="19050">
            <a:solidFill>
              <a:srgbClr val="000000"/>
            </a:solidFill>
            <a:prstDash val="solid"/>
            <a:round/>
            <a:headEnd len="med" w="med" type="none"/>
            <a:tailEnd len="med" w="med" type="triangle"/>
          </a:ln>
        </p:spPr>
      </p:cxnSp>
      <p:cxnSp>
        <p:nvCxnSpPr>
          <p:cNvPr id="570" name="Google Shape;570;p54"/>
          <p:cNvCxnSpPr>
            <a:stCxn id="562" idx="3"/>
            <a:endCxn id="561" idx="3"/>
          </p:cNvCxnSpPr>
          <p:nvPr/>
        </p:nvCxnSpPr>
        <p:spPr>
          <a:xfrm>
            <a:off x="2836963" y="2003375"/>
            <a:ext cx="600" cy="743100"/>
          </a:xfrm>
          <a:prstGeom prst="bentConnector3">
            <a:avLst>
              <a:gd fmla="val 39687500" name="adj1"/>
            </a:avLst>
          </a:prstGeom>
          <a:noFill/>
          <a:ln cap="flat" cmpd="sng" w="19050">
            <a:solidFill>
              <a:srgbClr val="000000"/>
            </a:solidFill>
            <a:prstDash val="solid"/>
            <a:round/>
            <a:headEnd len="med" w="med" type="none"/>
            <a:tailEnd len="med" w="med" type="triangle"/>
          </a:ln>
        </p:spPr>
      </p:cxnSp>
      <p:cxnSp>
        <p:nvCxnSpPr>
          <p:cNvPr id="571" name="Google Shape;571;p54"/>
          <p:cNvCxnSpPr>
            <a:stCxn id="561" idx="3"/>
            <a:endCxn id="560" idx="3"/>
          </p:cNvCxnSpPr>
          <p:nvPr/>
        </p:nvCxnSpPr>
        <p:spPr>
          <a:xfrm>
            <a:off x="2836963" y="2746325"/>
            <a:ext cx="600" cy="743100"/>
          </a:xfrm>
          <a:prstGeom prst="bentConnector3">
            <a:avLst>
              <a:gd fmla="val 39687500" name="adj1"/>
            </a:avLst>
          </a:prstGeom>
          <a:noFill/>
          <a:ln cap="flat" cmpd="sng" w="19050">
            <a:solidFill>
              <a:srgbClr val="000000"/>
            </a:solidFill>
            <a:prstDash val="solid"/>
            <a:round/>
            <a:headEnd len="med" w="med" type="none"/>
            <a:tailEnd len="med" w="med" type="triangle"/>
          </a:ln>
        </p:spPr>
      </p:cxnSp>
      <p:cxnSp>
        <p:nvCxnSpPr>
          <p:cNvPr id="572" name="Google Shape;572;p54"/>
          <p:cNvCxnSpPr>
            <a:stCxn id="560" idx="3"/>
            <a:endCxn id="559" idx="3"/>
          </p:cNvCxnSpPr>
          <p:nvPr/>
        </p:nvCxnSpPr>
        <p:spPr>
          <a:xfrm>
            <a:off x="2836963" y="3489275"/>
            <a:ext cx="600" cy="743100"/>
          </a:xfrm>
          <a:prstGeom prst="bentConnector3">
            <a:avLst>
              <a:gd fmla="val 39687500" name="adj1"/>
            </a:avLst>
          </a:prstGeom>
          <a:noFill/>
          <a:ln cap="flat" cmpd="sng" w="19050">
            <a:solidFill>
              <a:srgbClr val="000000"/>
            </a:solidFill>
            <a:prstDash val="solid"/>
            <a:round/>
            <a:headEnd len="med" w="med" type="none"/>
            <a:tailEnd len="med" w="med" type="triangle"/>
          </a:ln>
        </p:spPr>
      </p:cxnSp>
      <p:cxnSp>
        <p:nvCxnSpPr>
          <p:cNvPr id="573" name="Google Shape;573;p54"/>
          <p:cNvCxnSpPr>
            <a:stCxn id="567" idx="1"/>
            <a:endCxn id="566" idx="1"/>
          </p:cNvCxnSpPr>
          <p:nvPr/>
        </p:nvCxnSpPr>
        <p:spPr>
          <a:xfrm>
            <a:off x="6414038" y="2374775"/>
            <a:ext cx="600" cy="743100"/>
          </a:xfrm>
          <a:prstGeom prst="bentConnector3">
            <a:avLst>
              <a:gd fmla="val -39687500" name="adj1"/>
            </a:avLst>
          </a:prstGeom>
          <a:noFill/>
          <a:ln cap="flat" cmpd="sng" w="19050">
            <a:solidFill>
              <a:srgbClr val="000000"/>
            </a:solidFill>
            <a:prstDash val="solid"/>
            <a:round/>
            <a:headEnd len="med" w="med" type="triangle"/>
            <a:tailEnd len="med" w="med" type="triangle"/>
          </a:ln>
        </p:spPr>
      </p:cxnSp>
      <p:cxnSp>
        <p:nvCxnSpPr>
          <p:cNvPr id="574" name="Google Shape;574;p54"/>
          <p:cNvCxnSpPr>
            <a:stCxn id="565" idx="1"/>
            <a:endCxn id="564" idx="1"/>
          </p:cNvCxnSpPr>
          <p:nvPr/>
        </p:nvCxnSpPr>
        <p:spPr>
          <a:xfrm>
            <a:off x="6414038" y="3860675"/>
            <a:ext cx="600" cy="843600"/>
          </a:xfrm>
          <a:prstGeom prst="bentConnector3">
            <a:avLst>
              <a:gd fmla="val -39687500" name="adj1"/>
            </a:avLst>
          </a:prstGeom>
          <a:noFill/>
          <a:ln cap="flat" cmpd="sng" w="19050">
            <a:solidFill>
              <a:srgbClr val="000000"/>
            </a:solidFill>
            <a:prstDash val="solid"/>
            <a:round/>
            <a:headEnd len="med" w="med" type="triangle"/>
            <a:tailEnd len="med" w="med" type="triangle"/>
          </a:ln>
        </p:spPr>
      </p:cxnSp>
      <p:sp>
        <p:nvSpPr>
          <p:cNvPr id="575" name="Google Shape;575;p54"/>
          <p:cNvSpPr/>
          <p:nvPr/>
        </p:nvSpPr>
        <p:spPr>
          <a:xfrm>
            <a:off x="6224100" y="2591738"/>
            <a:ext cx="292500" cy="292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54"/>
          <p:cNvSpPr/>
          <p:nvPr/>
        </p:nvSpPr>
        <p:spPr>
          <a:xfrm>
            <a:off x="6214575" y="4096688"/>
            <a:ext cx="292500" cy="2925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7" name="Google Shape;577;p54"/>
          <p:cNvCxnSpPr>
            <a:stCxn id="568" idx="1"/>
            <a:endCxn id="575" idx="2"/>
          </p:cNvCxnSpPr>
          <p:nvPr/>
        </p:nvCxnSpPr>
        <p:spPr>
          <a:xfrm flipH="1">
            <a:off x="6224138" y="1631825"/>
            <a:ext cx="189900" cy="1106100"/>
          </a:xfrm>
          <a:prstGeom prst="bentConnector3">
            <a:avLst>
              <a:gd fmla="val 225415" name="adj1"/>
            </a:avLst>
          </a:prstGeom>
          <a:noFill/>
          <a:ln cap="flat" cmpd="sng" w="19050">
            <a:solidFill>
              <a:srgbClr val="000000"/>
            </a:solidFill>
            <a:prstDash val="solid"/>
            <a:round/>
            <a:headEnd len="med" w="med" type="none"/>
            <a:tailEnd len="med" w="med" type="triangle"/>
          </a:ln>
        </p:spPr>
      </p:cxnSp>
      <p:cxnSp>
        <p:nvCxnSpPr>
          <p:cNvPr id="578" name="Google Shape;578;p54"/>
          <p:cNvCxnSpPr>
            <a:stCxn id="575" idx="2"/>
            <a:endCxn id="576" idx="2"/>
          </p:cNvCxnSpPr>
          <p:nvPr/>
        </p:nvCxnSpPr>
        <p:spPr>
          <a:xfrm flipH="1">
            <a:off x="6214500" y="2737988"/>
            <a:ext cx="9600" cy="1505100"/>
          </a:xfrm>
          <a:prstGeom prst="bentConnector3">
            <a:avLst>
              <a:gd fmla="val 2579688" name="adj1"/>
            </a:avLst>
          </a:prstGeom>
          <a:noFill/>
          <a:ln cap="flat" cmpd="sng" w="19050">
            <a:solidFill>
              <a:srgbClr val="000000"/>
            </a:solidFill>
            <a:prstDash val="solid"/>
            <a:round/>
            <a:headEnd len="med" w="med" type="none"/>
            <a:tailEnd len="med" w="med" type="triangle"/>
          </a:ln>
        </p:spPr>
      </p:cxnSp>
      <p:grpSp>
        <p:nvGrpSpPr>
          <p:cNvPr id="579" name="Google Shape;579;p54"/>
          <p:cNvGrpSpPr/>
          <p:nvPr/>
        </p:nvGrpSpPr>
        <p:grpSpPr>
          <a:xfrm rot="-633357">
            <a:off x="3000383" y="929936"/>
            <a:ext cx="1890080" cy="1630872"/>
            <a:chOff x="3242553" y="2731537"/>
            <a:chExt cx="1890035" cy="1734957"/>
          </a:xfrm>
        </p:grpSpPr>
        <p:sp>
          <p:nvSpPr>
            <p:cNvPr id="580" name="Google Shape;580;p54"/>
            <p:cNvSpPr/>
            <p:nvPr/>
          </p:nvSpPr>
          <p:spPr>
            <a:xfrm>
              <a:off x="3408900" y="2731537"/>
              <a:ext cx="1517100" cy="1517100"/>
            </a:xfrm>
            <a:prstGeom prst="ellipse">
              <a:avLst/>
            </a:prstGeom>
            <a:solidFill>
              <a:srgbClr val="69E78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Fira Sans Extra Condensed SemiBold"/>
                  <a:ea typeface="Fira Sans Extra Condensed SemiBold"/>
                  <a:cs typeface="Fira Sans Extra Condensed SemiBold"/>
                  <a:sym typeface="Fira Sans Extra Condensed SemiBold"/>
                </a:rPr>
                <a:t>Pro’s of XP</a:t>
              </a:r>
              <a:endParaRPr sz="1800">
                <a:latin typeface="Fira Sans Extra Condensed SemiBold"/>
                <a:ea typeface="Fira Sans Extra Condensed SemiBold"/>
                <a:cs typeface="Fira Sans Extra Condensed SemiBold"/>
                <a:sym typeface="Fira Sans Extra Condensed SemiBold"/>
              </a:endParaRPr>
            </a:p>
          </p:txBody>
        </p:sp>
        <p:grpSp>
          <p:nvGrpSpPr>
            <p:cNvPr id="581" name="Google Shape;581;p54"/>
            <p:cNvGrpSpPr/>
            <p:nvPr/>
          </p:nvGrpSpPr>
          <p:grpSpPr>
            <a:xfrm flipH="1">
              <a:off x="3242553" y="3453705"/>
              <a:ext cx="1890035" cy="1012790"/>
              <a:chOff x="517775" y="2566075"/>
              <a:chExt cx="1631450" cy="874225"/>
            </a:xfrm>
          </p:grpSpPr>
          <p:sp>
            <p:nvSpPr>
              <p:cNvPr id="582" name="Google Shape;582;p54"/>
              <p:cNvSpPr/>
              <p:nvPr/>
            </p:nvSpPr>
            <p:spPr>
              <a:xfrm>
                <a:off x="517775" y="2566075"/>
                <a:ext cx="1618000" cy="874225"/>
              </a:xfrm>
              <a:custGeom>
                <a:rect b="b" l="l" r="r" t="t"/>
                <a:pathLst>
                  <a:path extrusionOk="0" h="34969" w="64720">
                    <a:moveTo>
                      <a:pt x="822" y="1"/>
                    </a:moveTo>
                    <a:cubicBezTo>
                      <a:pt x="411" y="1"/>
                      <a:pt x="0" y="274"/>
                      <a:pt x="0" y="822"/>
                    </a:cubicBezTo>
                    <a:cubicBezTo>
                      <a:pt x="23" y="19676"/>
                      <a:pt x="15316" y="34969"/>
                      <a:pt x="34170" y="34969"/>
                    </a:cubicBezTo>
                    <a:cubicBezTo>
                      <a:pt x="34190" y="34969"/>
                      <a:pt x="34211" y="34969"/>
                      <a:pt x="34232" y="34969"/>
                    </a:cubicBezTo>
                    <a:cubicBezTo>
                      <a:pt x="46853" y="34969"/>
                      <a:pt x="58420" y="27989"/>
                      <a:pt x="64322" y="16846"/>
                    </a:cubicBezTo>
                    <a:cubicBezTo>
                      <a:pt x="64720" y="16172"/>
                      <a:pt x="64153" y="15591"/>
                      <a:pt x="63592" y="15591"/>
                    </a:cubicBezTo>
                    <a:cubicBezTo>
                      <a:pt x="63316" y="15591"/>
                      <a:pt x="63042" y="15731"/>
                      <a:pt x="62884" y="16070"/>
                    </a:cubicBezTo>
                    <a:cubicBezTo>
                      <a:pt x="57142" y="26862"/>
                      <a:pt x="45974" y="33332"/>
                      <a:pt x="34165" y="33332"/>
                    </a:cubicBezTo>
                    <a:cubicBezTo>
                      <a:pt x="31563" y="33332"/>
                      <a:pt x="28931" y="33018"/>
                      <a:pt x="26318" y="32367"/>
                    </a:cubicBezTo>
                    <a:cubicBezTo>
                      <a:pt x="11824" y="28760"/>
                      <a:pt x="1644" y="15750"/>
                      <a:pt x="1644" y="822"/>
                    </a:cubicBezTo>
                    <a:cubicBezTo>
                      <a:pt x="1644" y="274"/>
                      <a:pt x="1233" y="1"/>
                      <a:pt x="822" y="1"/>
                    </a:cubicBezTo>
                    <a:close/>
                  </a:path>
                </a:pathLst>
              </a:custGeom>
              <a:solidFill>
                <a:srgbClr val="69E78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4"/>
              <p:cNvSpPr/>
              <p:nvPr/>
            </p:nvSpPr>
            <p:spPr>
              <a:xfrm>
                <a:off x="1973450" y="2907425"/>
                <a:ext cx="175775" cy="194625"/>
              </a:xfrm>
              <a:custGeom>
                <a:rect b="b" l="l" r="r" t="t"/>
                <a:pathLst>
                  <a:path extrusionOk="0" h="7785" w="7031">
                    <a:moveTo>
                      <a:pt x="6340" y="0"/>
                    </a:moveTo>
                    <a:cubicBezTo>
                      <a:pt x="6228" y="0"/>
                      <a:pt x="6112" y="28"/>
                      <a:pt x="6004" y="87"/>
                    </a:cubicBezTo>
                    <a:lnTo>
                      <a:pt x="457" y="3306"/>
                    </a:lnTo>
                    <a:cubicBezTo>
                      <a:pt x="1" y="3580"/>
                      <a:pt x="1" y="4219"/>
                      <a:pt x="457" y="4493"/>
                    </a:cubicBezTo>
                    <a:lnTo>
                      <a:pt x="6004" y="7688"/>
                    </a:lnTo>
                    <a:cubicBezTo>
                      <a:pt x="6115" y="7755"/>
                      <a:pt x="6232" y="7785"/>
                      <a:pt x="6347" y="7785"/>
                    </a:cubicBezTo>
                    <a:cubicBezTo>
                      <a:pt x="6704" y="7785"/>
                      <a:pt x="7031" y="7492"/>
                      <a:pt x="7031" y="7095"/>
                    </a:cubicBezTo>
                    <a:lnTo>
                      <a:pt x="7031" y="681"/>
                    </a:lnTo>
                    <a:cubicBezTo>
                      <a:pt x="7031" y="281"/>
                      <a:pt x="6700" y="0"/>
                      <a:pt x="6340" y="0"/>
                    </a:cubicBezTo>
                    <a:close/>
                  </a:path>
                </a:pathLst>
              </a:custGeom>
              <a:solidFill>
                <a:srgbClr val="69E78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84" name="Google Shape;584;p54"/>
          <p:cNvGrpSpPr/>
          <p:nvPr/>
        </p:nvGrpSpPr>
        <p:grpSpPr>
          <a:xfrm rot="312568">
            <a:off x="4223990" y="3288234"/>
            <a:ext cx="1890093" cy="1717285"/>
            <a:chOff x="3995028" y="1053405"/>
            <a:chExt cx="1890035" cy="1717233"/>
          </a:xfrm>
        </p:grpSpPr>
        <p:sp>
          <p:nvSpPr>
            <p:cNvPr id="585" name="Google Shape;585;p54"/>
            <p:cNvSpPr/>
            <p:nvPr/>
          </p:nvSpPr>
          <p:spPr>
            <a:xfrm>
              <a:off x="4217100" y="1252638"/>
              <a:ext cx="1518000" cy="1518000"/>
            </a:xfrm>
            <a:prstGeom prst="ellipse">
              <a:avLst/>
            </a:prstGeom>
            <a:solidFill>
              <a:srgbClr val="DD7E6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Fira Sans Extra Condensed SemiBold"/>
                  <a:ea typeface="Fira Sans Extra Condensed SemiBold"/>
                  <a:cs typeface="Fira Sans Extra Condensed SemiBold"/>
                  <a:sym typeface="Fira Sans Extra Condensed SemiBold"/>
                </a:rPr>
                <a:t>Con’s</a:t>
              </a:r>
              <a:r>
                <a:rPr lang="en" sz="1800">
                  <a:solidFill>
                    <a:srgbClr val="FFFFFF"/>
                  </a:solidFill>
                  <a:latin typeface="Fira Sans Extra Condensed SemiBold"/>
                  <a:ea typeface="Fira Sans Extra Condensed SemiBold"/>
                  <a:cs typeface="Fira Sans Extra Condensed SemiBold"/>
                  <a:sym typeface="Fira Sans Extra Condensed SemiBold"/>
                </a:rPr>
                <a:t> of XP</a:t>
              </a:r>
              <a:endParaRPr sz="1800">
                <a:solidFill>
                  <a:srgbClr val="FFFFFF"/>
                </a:solidFill>
                <a:latin typeface="Fira Sans Extra Condensed SemiBold"/>
                <a:ea typeface="Fira Sans Extra Condensed SemiBold"/>
                <a:cs typeface="Fira Sans Extra Condensed SemiBold"/>
                <a:sym typeface="Fira Sans Extra Condensed SemiBold"/>
              </a:endParaRPr>
            </a:p>
          </p:txBody>
        </p:sp>
        <p:grpSp>
          <p:nvGrpSpPr>
            <p:cNvPr id="586" name="Google Shape;586;p54"/>
            <p:cNvGrpSpPr/>
            <p:nvPr/>
          </p:nvGrpSpPr>
          <p:grpSpPr>
            <a:xfrm flipH="1" rot="10800000">
              <a:off x="3995028" y="1053405"/>
              <a:ext cx="1890035" cy="1012790"/>
              <a:chOff x="517775" y="2566075"/>
              <a:chExt cx="1631450" cy="874225"/>
            </a:xfrm>
          </p:grpSpPr>
          <p:sp>
            <p:nvSpPr>
              <p:cNvPr id="587" name="Google Shape;587;p54"/>
              <p:cNvSpPr/>
              <p:nvPr/>
            </p:nvSpPr>
            <p:spPr>
              <a:xfrm>
                <a:off x="517775" y="2566075"/>
                <a:ext cx="1618000" cy="874225"/>
              </a:xfrm>
              <a:custGeom>
                <a:rect b="b" l="l" r="r" t="t"/>
                <a:pathLst>
                  <a:path extrusionOk="0" h="34969" w="64720">
                    <a:moveTo>
                      <a:pt x="822" y="1"/>
                    </a:moveTo>
                    <a:cubicBezTo>
                      <a:pt x="411" y="1"/>
                      <a:pt x="0" y="274"/>
                      <a:pt x="0" y="822"/>
                    </a:cubicBezTo>
                    <a:cubicBezTo>
                      <a:pt x="23" y="19676"/>
                      <a:pt x="15316" y="34969"/>
                      <a:pt x="34170" y="34969"/>
                    </a:cubicBezTo>
                    <a:cubicBezTo>
                      <a:pt x="34190" y="34969"/>
                      <a:pt x="34211" y="34969"/>
                      <a:pt x="34232" y="34969"/>
                    </a:cubicBezTo>
                    <a:cubicBezTo>
                      <a:pt x="46853" y="34969"/>
                      <a:pt x="58420" y="27989"/>
                      <a:pt x="64322" y="16846"/>
                    </a:cubicBezTo>
                    <a:cubicBezTo>
                      <a:pt x="64720" y="16172"/>
                      <a:pt x="64153" y="15591"/>
                      <a:pt x="63592" y="15591"/>
                    </a:cubicBezTo>
                    <a:cubicBezTo>
                      <a:pt x="63316" y="15591"/>
                      <a:pt x="63042" y="15731"/>
                      <a:pt x="62884" y="16070"/>
                    </a:cubicBezTo>
                    <a:cubicBezTo>
                      <a:pt x="57142" y="26862"/>
                      <a:pt x="45974" y="33332"/>
                      <a:pt x="34165" y="33332"/>
                    </a:cubicBezTo>
                    <a:cubicBezTo>
                      <a:pt x="31563" y="33332"/>
                      <a:pt x="28931" y="33018"/>
                      <a:pt x="26318" y="32367"/>
                    </a:cubicBezTo>
                    <a:cubicBezTo>
                      <a:pt x="11824" y="28760"/>
                      <a:pt x="1644" y="15750"/>
                      <a:pt x="1644" y="822"/>
                    </a:cubicBezTo>
                    <a:cubicBezTo>
                      <a:pt x="1644" y="274"/>
                      <a:pt x="1233" y="1"/>
                      <a:pt x="822" y="1"/>
                    </a:cubicBezTo>
                    <a:close/>
                  </a:path>
                </a:pathLst>
              </a:custGeom>
              <a:solidFill>
                <a:srgbClr val="DD7E6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4"/>
              <p:cNvSpPr/>
              <p:nvPr/>
            </p:nvSpPr>
            <p:spPr>
              <a:xfrm>
                <a:off x="1973450" y="2907425"/>
                <a:ext cx="175775" cy="194625"/>
              </a:xfrm>
              <a:custGeom>
                <a:rect b="b" l="l" r="r" t="t"/>
                <a:pathLst>
                  <a:path extrusionOk="0" h="7785" w="7031">
                    <a:moveTo>
                      <a:pt x="6340" y="0"/>
                    </a:moveTo>
                    <a:cubicBezTo>
                      <a:pt x="6228" y="0"/>
                      <a:pt x="6112" y="28"/>
                      <a:pt x="6004" y="87"/>
                    </a:cubicBezTo>
                    <a:lnTo>
                      <a:pt x="457" y="3306"/>
                    </a:lnTo>
                    <a:cubicBezTo>
                      <a:pt x="1" y="3580"/>
                      <a:pt x="1" y="4219"/>
                      <a:pt x="457" y="4493"/>
                    </a:cubicBezTo>
                    <a:lnTo>
                      <a:pt x="6004" y="7688"/>
                    </a:lnTo>
                    <a:cubicBezTo>
                      <a:pt x="6115" y="7755"/>
                      <a:pt x="6232" y="7785"/>
                      <a:pt x="6347" y="7785"/>
                    </a:cubicBezTo>
                    <a:cubicBezTo>
                      <a:pt x="6704" y="7785"/>
                      <a:pt x="7031" y="7492"/>
                      <a:pt x="7031" y="7095"/>
                    </a:cubicBezTo>
                    <a:lnTo>
                      <a:pt x="7031" y="681"/>
                    </a:lnTo>
                    <a:cubicBezTo>
                      <a:pt x="7031" y="281"/>
                      <a:pt x="6700" y="0"/>
                      <a:pt x="6340" y="0"/>
                    </a:cubicBezTo>
                    <a:close/>
                  </a:path>
                </a:pathLst>
              </a:custGeom>
              <a:solidFill>
                <a:srgbClr val="DD7E6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592" name="Shape 592"/>
        <p:cNvGrpSpPr/>
        <p:nvPr/>
      </p:nvGrpSpPr>
      <p:grpSpPr>
        <a:xfrm>
          <a:off x="0" y="0"/>
          <a:ext cx="0" cy="0"/>
          <a:chOff x="0" y="0"/>
          <a:chExt cx="0" cy="0"/>
        </a:xfrm>
      </p:grpSpPr>
      <p:graphicFrame>
        <p:nvGraphicFramePr>
          <p:cNvPr id="593" name="Google Shape;593;p55"/>
          <p:cNvGraphicFramePr/>
          <p:nvPr/>
        </p:nvGraphicFramePr>
        <p:xfrm>
          <a:off x="261375" y="1250025"/>
          <a:ext cx="3000000" cy="3000000"/>
        </p:xfrm>
        <a:graphic>
          <a:graphicData uri="http://schemas.openxmlformats.org/drawingml/2006/table">
            <a:tbl>
              <a:tblPr>
                <a:noFill/>
                <a:tableStyleId>{D391B9BA-B857-45F3-940F-DFB7651400B0}</a:tableStyleId>
              </a:tblPr>
              <a:tblGrid>
                <a:gridCol w="1410725"/>
                <a:gridCol w="3667875"/>
                <a:gridCol w="3667875"/>
              </a:tblGrid>
              <a:tr h="524450">
                <a:tc>
                  <a:txBody>
                    <a:bodyPr/>
                    <a:lstStyle/>
                    <a:p>
                      <a:pPr indent="0" lvl="0" marL="0" rtl="0" algn="l">
                        <a:lnSpc>
                          <a:spcPct val="115000"/>
                        </a:lnSpc>
                        <a:spcBef>
                          <a:spcPts val="0"/>
                        </a:spcBef>
                        <a:spcAft>
                          <a:spcPts val="0"/>
                        </a:spcAft>
                        <a:buNone/>
                      </a:pPr>
                      <a:r>
                        <a:rPr b="1" lang="en">
                          <a:solidFill>
                            <a:schemeClr val="dk1"/>
                          </a:solidFill>
                          <a:highlight>
                            <a:srgbClr val="B4A7D6"/>
                          </a:highlight>
                          <a:latin typeface="Fira Sans Extra Condensed"/>
                          <a:ea typeface="Fira Sans Extra Condensed"/>
                          <a:cs typeface="Fira Sans Extra Condensed"/>
                          <a:sym typeface="Fira Sans Extra Condensed"/>
                        </a:rPr>
                        <a:t>M</a:t>
                      </a:r>
                      <a:r>
                        <a:rPr b="1" lang="en">
                          <a:solidFill>
                            <a:schemeClr val="dk1"/>
                          </a:solidFill>
                          <a:highlight>
                            <a:srgbClr val="B4A7D6"/>
                          </a:highlight>
                          <a:latin typeface="Fira Sans Extra Condensed"/>
                          <a:ea typeface="Fira Sans Extra Condensed"/>
                          <a:cs typeface="Fira Sans Extra Condensed"/>
                          <a:sym typeface="Fira Sans Extra Condensed"/>
                        </a:rPr>
                        <a:t>ethod</a:t>
                      </a:r>
                      <a:endParaRPr b="1">
                        <a:solidFill>
                          <a:schemeClr val="dk1"/>
                        </a:solidFill>
                        <a:highlight>
                          <a:srgbClr val="B4A7D6"/>
                        </a:highlight>
                        <a:latin typeface="Fira Sans Extra Condensed"/>
                        <a:ea typeface="Fira Sans Extra Condensed"/>
                        <a:cs typeface="Fira Sans Extra Condensed"/>
                        <a:sym typeface="Fira Sans Extra Condensed"/>
                      </a:endParaRPr>
                    </a:p>
                  </a:txBody>
                  <a:tcPr marT="176225" marB="176225" marR="152400" marL="1524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B4A7D6"/>
                    </a:solidFill>
                  </a:tcPr>
                </a:tc>
                <a:tc>
                  <a:txBody>
                    <a:bodyPr/>
                    <a:lstStyle/>
                    <a:p>
                      <a:pPr indent="0" lvl="0" marL="0" rtl="0" algn="l">
                        <a:lnSpc>
                          <a:spcPct val="115000"/>
                        </a:lnSpc>
                        <a:spcBef>
                          <a:spcPts val="0"/>
                        </a:spcBef>
                        <a:spcAft>
                          <a:spcPts val="0"/>
                        </a:spcAft>
                        <a:buNone/>
                      </a:pPr>
                      <a:r>
                        <a:rPr b="1" lang="en">
                          <a:solidFill>
                            <a:schemeClr val="dk1"/>
                          </a:solidFill>
                          <a:highlight>
                            <a:srgbClr val="B4A7D6"/>
                          </a:highlight>
                          <a:latin typeface="Fira Sans Extra Condensed"/>
                          <a:ea typeface="Fira Sans Extra Condensed"/>
                          <a:cs typeface="Fira Sans Extra Condensed"/>
                          <a:sym typeface="Fira Sans Extra Condensed"/>
                        </a:rPr>
                        <a:t>Pros</a:t>
                      </a:r>
                      <a:endParaRPr b="1">
                        <a:solidFill>
                          <a:schemeClr val="dk1"/>
                        </a:solidFill>
                        <a:highlight>
                          <a:srgbClr val="B4A7D6"/>
                        </a:highlight>
                        <a:latin typeface="Fira Sans Extra Condensed"/>
                        <a:ea typeface="Fira Sans Extra Condensed"/>
                        <a:cs typeface="Fira Sans Extra Condensed"/>
                        <a:sym typeface="Fira Sans Extra Condensed"/>
                      </a:endParaRPr>
                    </a:p>
                  </a:txBody>
                  <a:tcPr marT="176225" marB="176225" marR="152400" marL="1524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B4A7D6"/>
                    </a:solidFill>
                  </a:tcPr>
                </a:tc>
                <a:tc>
                  <a:txBody>
                    <a:bodyPr/>
                    <a:lstStyle/>
                    <a:p>
                      <a:pPr indent="0" lvl="0" marL="0" rtl="0" algn="l">
                        <a:lnSpc>
                          <a:spcPct val="115000"/>
                        </a:lnSpc>
                        <a:spcBef>
                          <a:spcPts val="0"/>
                        </a:spcBef>
                        <a:spcAft>
                          <a:spcPts val="0"/>
                        </a:spcAft>
                        <a:buNone/>
                      </a:pPr>
                      <a:r>
                        <a:rPr b="1" lang="en">
                          <a:solidFill>
                            <a:schemeClr val="dk1"/>
                          </a:solidFill>
                          <a:highlight>
                            <a:srgbClr val="B4A7D6"/>
                          </a:highlight>
                          <a:latin typeface="Fira Sans Extra Condensed"/>
                          <a:ea typeface="Fira Sans Extra Condensed"/>
                          <a:cs typeface="Fira Sans Extra Condensed"/>
                          <a:sym typeface="Fira Sans Extra Condensed"/>
                        </a:rPr>
                        <a:t>Cons</a:t>
                      </a:r>
                      <a:endParaRPr b="1">
                        <a:solidFill>
                          <a:schemeClr val="dk1"/>
                        </a:solidFill>
                        <a:highlight>
                          <a:srgbClr val="B4A7D6"/>
                        </a:highlight>
                        <a:latin typeface="Fira Sans Extra Condensed"/>
                        <a:ea typeface="Fira Sans Extra Condensed"/>
                        <a:cs typeface="Fira Sans Extra Condensed"/>
                        <a:sym typeface="Fira Sans Extra Condensed"/>
                      </a:endParaRPr>
                    </a:p>
                  </a:txBody>
                  <a:tcPr marT="176225" marB="176225" marR="152400" marL="1524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B4A7D6"/>
                    </a:solidFill>
                  </a:tcPr>
                </a:tc>
              </a:tr>
              <a:tr h="462200">
                <a:tc>
                  <a:txBody>
                    <a:bodyPr/>
                    <a:lstStyle/>
                    <a:p>
                      <a:pPr indent="0" lvl="0" marL="0" rtl="0" algn="l">
                        <a:spcBef>
                          <a:spcPts val="0"/>
                        </a:spcBef>
                        <a:spcAft>
                          <a:spcPts val="0"/>
                        </a:spcAft>
                        <a:buNone/>
                      </a:pPr>
                      <a:r>
                        <a:rPr lang="en" sz="1200">
                          <a:solidFill>
                            <a:schemeClr val="lt1"/>
                          </a:solidFill>
                          <a:highlight>
                            <a:srgbClr val="674EA7"/>
                          </a:highlight>
                          <a:latin typeface="Fira Sans Extra Condensed"/>
                          <a:ea typeface="Fira Sans Extra Condensed"/>
                          <a:cs typeface="Fira Sans Extra Condensed"/>
                          <a:sym typeface="Fira Sans Extra Condensed"/>
                        </a:rPr>
                        <a:t>Scrum</a:t>
                      </a:r>
                      <a:endParaRPr sz="1200">
                        <a:solidFill>
                          <a:schemeClr val="lt1"/>
                        </a:solidFill>
                        <a:highlight>
                          <a:srgbClr val="674EA7"/>
                        </a:highlight>
                        <a:latin typeface="Fira Sans Extra Condensed"/>
                        <a:ea typeface="Fira Sans Extra Condensed"/>
                        <a:cs typeface="Fira Sans Extra Condensed"/>
                        <a:sym typeface="Fira Sans Extra Condensed"/>
                      </a:endParaRPr>
                    </a:p>
                  </a:txBody>
                  <a:tcPr marT="152400" marB="152400" marR="152400" marL="1524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674EA7"/>
                    </a:solidFill>
                  </a:tcPr>
                </a:tc>
                <a:tc>
                  <a:txBody>
                    <a:bodyPr/>
                    <a:lstStyle/>
                    <a:p>
                      <a:pPr indent="0" lvl="0" marL="0" rtl="0" algn="l">
                        <a:spcBef>
                          <a:spcPts val="0"/>
                        </a:spcBef>
                        <a:spcAft>
                          <a:spcPts val="0"/>
                        </a:spcAft>
                        <a:buNone/>
                      </a:pPr>
                      <a:r>
                        <a:rPr lang="en" sz="1200">
                          <a:solidFill>
                            <a:schemeClr val="lt1"/>
                          </a:solidFill>
                          <a:highlight>
                            <a:srgbClr val="674EA7"/>
                          </a:highlight>
                          <a:latin typeface="Fira Sans Extra Condensed"/>
                          <a:ea typeface="Fira Sans Extra Condensed"/>
                          <a:cs typeface="Fira Sans Extra Condensed"/>
                          <a:sym typeface="Fira Sans Extra Condensed"/>
                        </a:rPr>
                        <a:t>Flexible and adaptable</a:t>
                      </a:r>
                      <a:endParaRPr sz="1200">
                        <a:solidFill>
                          <a:schemeClr val="lt1"/>
                        </a:solidFill>
                        <a:highlight>
                          <a:srgbClr val="674EA7"/>
                        </a:highlight>
                        <a:latin typeface="Fira Sans Extra Condensed"/>
                        <a:ea typeface="Fira Sans Extra Condensed"/>
                        <a:cs typeface="Fira Sans Extra Condensed"/>
                        <a:sym typeface="Fira Sans Extra Condensed"/>
                      </a:endParaRPr>
                    </a:p>
                  </a:txBody>
                  <a:tcPr marT="152400" marB="152400" marR="152400" marL="1524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674EA7"/>
                    </a:solidFill>
                  </a:tcPr>
                </a:tc>
                <a:tc>
                  <a:txBody>
                    <a:bodyPr/>
                    <a:lstStyle/>
                    <a:p>
                      <a:pPr indent="0" lvl="0" marL="0" rtl="0" algn="l">
                        <a:spcBef>
                          <a:spcPts val="0"/>
                        </a:spcBef>
                        <a:spcAft>
                          <a:spcPts val="0"/>
                        </a:spcAft>
                        <a:buNone/>
                      </a:pPr>
                      <a:r>
                        <a:rPr lang="en" sz="1200">
                          <a:solidFill>
                            <a:schemeClr val="lt1"/>
                          </a:solidFill>
                          <a:highlight>
                            <a:srgbClr val="674EA7"/>
                          </a:highlight>
                          <a:latin typeface="Fira Sans Extra Condensed"/>
                          <a:ea typeface="Fira Sans Extra Condensed"/>
                          <a:cs typeface="Fira Sans Extra Condensed"/>
                          <a:sym typeface="Fira Sans Extra Condensed"/>
                        </a:rPr>
                        <a:t>Can be difficult to get started with</a:t>
                      </a:r>
                      <a:endParaRPr sz="1200">
                        <a:solidFill>
                          <a:schemeClr val="lt1"/>
                        </a:solidFill>
                        <a:highlight>
                          <a:srgbClr val="674EA7"/>
                        </a:highlight>
                        <a:latin typeface="Fira Sans Extra Condensed"/>
                        <a:ea typeface="Fira Sans Extra Condensed"/>
                        <a:cs typeface="Fira Sans Extra Condensed"/>
                        <a:sym typeface="Fira Sans Extra Condensed"/>
                      </a:endParaRPr>
                    </a:p>
                  </a:txBody>
                  <a:tcPr marT="152400" marB="152400" marR="152400" marL="1524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674EA7"/>
                    </a:solidFill>
                  </a:tcPr>
                </a:tc>
              </a:tr>
              <a:tr h="462200">
                <a:tc>
                  <a:txBody>
                    <a:bodyPr/>
                    <a:lstStyle/>
                    <a:p>
                      <a:pPr indent="0" lvl="0" marL="0" rtl="0" algn="l">
                        <a:spcBef>
                          <a:spcPts val="0"/>
                        </a:spcBef>
                        <a:spcAft>
                          <a:spcPts val="0"/>
                        </a:spcAft>
                        <a:buNone/>
                      </a:pPr>
                      <a:r>
                        <a:rPr lang="en" sz="1200">
                          <a:solidFill>
                            <a:schemeClr val="lt1"/>
                          </a:solidFill>
                          <a:highlight>
                            <a:srgbClr val="674EA7"/>
                          </a:highlight>
                          <a:latin typeface="Fira Sans Extra Condensed"/>
                          <a:ea typeface="Fira Sans Extra Condensed"/>
                          <a:cs typeface="Fira Sans Extra Condensed"/>
                          <a:sym typeface="Fira Sans Extra Condensed"/>
                        </a:rPr>
                        <a:t>XP</a:t>
                      </a:r>
                      <a:endParaRPr sz="1200">
                        <a:solidFill>
                          <a:schemeClr val="lt1"/>
                        </a:solidFill>
                        <a:highlight>
                          <a:srgbClr val="674EA7"/>
                        </a:highlight>
                        <a:latin typeface="Fira Sans Extra Condensed"/>
                        <a:ea typeface="Fira Sans Extra Condensed"/>
                        <a:cs typeface="Fira Sans Extra Condensed"/>
                        <a:sym typeface="Fira Sans Extra Condensed"/>
                      </a:endParaRPr>
                    </a:p>
                  </a:txBody>
                  <a:tcPr marT="152400" marB="152400" marR="152400" marL="1524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674EA7"/>
                    </a:solidFill>
                  </a:tcPr>
                </a:tc>
                <a:tc>
                  <a:txBody>
                    <a:bodyPr/>
                    <a:lstStyle/>
                    <a:p>
                      <a:pPr indent="0" lvl="0" marL="0" rtl="0" algn="l">
                        <a:spcBef>
                          <a:spcPts val="0"/>
                        </a:spcBef>
                        <a:spcAft>
                          <a:spcPts val="0"/>
                        </a:spcAft>
                        <a:buNone/>
                      </a:pPr>
                      <a:r>
                        <a:rPr lang="en" sz="1200">
                          <a:solidFill>
                            <a:schemeClr val="lt1"/>
                          </a:solidFill>
                          <a:highlight>
                            <a:srgbClr val="674EA7"/>
                          </a:highlight>
                          <a:latin typeface="Fira Sans Extra Condensed"/>
                          <a:ea typeface="Fira Sans Extra Condensed"/>
                          <a:cs typeface="Fira Sans Extra Condensed"/>
                          <a:sym typeface="Fira Sans Extra Condensed"/>
                        </a:rPr>
                        <a:t>Focuses on quality</a:t>
                      </a:r>
                      <a:endParaRPr sz="1200">
                        <a:solidFill>
                          <a:schemeClr val="lt1"/>
                        </a:solidFill>
                        <a:highlight>
                          <a:srgbClr val="674EA7"/>
                        </a:highlight>
                        <a:latin typeface="Fira Sans Extra Condensed"/>
                        <a:ea typeface="Fira Sans Extra Condensed"/>
                        <a:cs typeface="Fira Sans Extra Condensed"/>
                        <a:sym typeface="Fira Sans Extra Condensed"/>
                      </a:endParaRPr>
                    </a:p>
                  </a:txBody>
                  <a:tcPr marT="152400" marB="152400" marR="152400" marL="1524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674EA7"/>
                    </a:solidFill>
                  </a:tcPr>
                </a:tc>
                <a:tc>
                  <a:txBody>
                    <a:bodyPr/>
                    <a:lstStyle/>
                    <a:p>
                      <a:pPr indent="0" lvl="0" marL="0" rtl="0" algn="l">
                        <a:spcBef>
                          <a:spcPts val="0"/>
                        </a:spcBef>
                        <a:spcAft>
                          <a:spcPts val="0"/>
                        </a:spcAft>
                        <a:buNone/>
                      </a:pPr>
                      <a:r>
                        <a:rPr lang="en" sz="1200">
                          <a:solidFill>
                            <a:schemeClr val="lt1"/>
                          </a:solidFill>
                          <a:highlight>
                            <a:srgbClr val="674EA7"/>
                          </a:highlight>
                          <a:latin typeface="Fira Sans Extra Condensed"/>
                          <a:ea typeface="Fira Sans Extra Condensed"/>
                          <a:cs typeface="Fira Sans Extra Condensed"/>
                          <a:sym typeface="Fira Sans Extra Condensed"/>
                        </a:rPr>
                        <a:t>Can be time-consuming</a:t>
                      </a:r>
                      <a:endParaRPr sz="1200">
                        <a:solidFill>
                          <a:schemeClr val="lt1"/>
                        </a:solidFill>
                        <a:highlight>
                          <a:srgbClr val="674EA7"/>
                        </a:highlight>
                        <a:latin typeface="Fira Sans Extra Condensed"/>
                        <a:ea typeface="Fira Sans Extra Condensed"/>
                        <a:cs typeface="Fira Sans Extra Condensed"/>
                        <a:sym typeface="Fira Sans Extra Condensed"/>
                      </a:endParaRPr>
                    </a:p>
                  </a:txBody>
                  <a:tcPr marT="152400" marB="152400" marR="152400" marL="1524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674EA7"/>
                    </a:solidFill>
                  </a:tcPr>
                </a:tc>
              </a:tr>
              <a:tr h="462200">
                <a:tc>
                  <a:txBody>
                    <a:bodyPr/>
                    <a:lstStyle/>
                    <a:p>
                      <a:pPr indent="0" lvl="0" marL="0" rtl="0" algn="l">
                        <a:spcBef>
                          <a:spcPts val="0"/>
                        </a:spcBef>
                        <a:spcAft>
                          <a:spcPts val="0"/>
                        </a:spcAft>
                        <a:buNone/>
                      </a:pPr>
                      <a:r>
                        <a:rPr lang="en" sz="1200">
                          <a:solidFill>
                            <a:schemeClr val="lt1"/>
                          </a:solidFill>
                          <a:highlight>
                            <a:srgbClr val="674EA7"/>
                          </a:highlight>
                          <a:latin typeface="Fira Sans Extra Condensed"/>
                          <a:ea typeface="Fira Sans Extra Condensed"/>
                          <a:cs typeface="Fira Sans Extra Condensed"/>
                          <a:sym typeface="Fira Sans Extra Condensed"/>
                        </a:rPr>
                        <a:t>Waterfall</a:t>
                      </a:r>
                      <a:endParaRPr sz="1200">
                        <a:solidFill>
                          <a:schemeClr val="lt1"/>
                        </a:solidFill>
                        <a:highlight>
                          <a:srgbClr val="674EA7"/>
                        </a:highlight>
                        <a:latin typeface="Fira Sans Extra Condensed"/>
                        <a:ea typeface="Fira Sans Extra Condensed"/>
                        <a:cs typeface="Fira Sans Extra Condensed"/>
                        <a:sym typeface="Fira Sans Extra Condensed"/>
                      </a:endParaRPr>
                    </a:p>
                  </a:txBody>
                  <a:tcPr marT="152400" marB="152400" marR="152400" marL="1524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674EA7"/>
                    </a:solidFill>
                  </a:tcPr>
                </a:tc>
                <a:tc>
                  <a:txBody>
                    <a:bodyPr/>
                    <a:lstStyle/>
                    <a:p>
                      <a:pPr indent="0" lvl="0" marL="0" rtl="0" algn="l">
                        <a:spcBef>
                          <a:spcPts val="0"/>
                        </a:spcBef>
                        <a:spcAft>
                          <a:spcPts val="0"/>
                        </a:spcAft>
                        <a:buNone/>
                      </a:pPr>
                      <a:r>
                        <a:rPr lang="en" sz="1200">
                          <a:solidFill>
                            <a:schemeClr val="lt1"/>
                          </a:solidFill>
                          <a:highlight>
                            <a:srgbClr val="674EA7"/>
                          </a:highlight>
                          <a:latin typeface="Fira Sans Extra Condensed"/>
                          <a:ea typeface="Fira Sans Extra Condensed"/>
                          <a:cs typeface="Fira Sans Extra Condensed"/>
                          <a:sym typeface="Fira Sans Extra Condensed"/>
                        </a:rPr>
                        <a:t>Well-defined process</a:t>
                      </a:r>
                      <a:endParaRPr sz="1200">
                        <a:solidFill>
                          <a:schemeClr val="lt1"/>
                        </a:solidFill>
                        <a:highlight>
                          <a:srgbClr val="674EA7"/>
                        </a:highlight>
                        <a:latin typeface="Fira Sans Extra Condensed"/>
                        <a:ea typeface="Fira Sans Extra Condensed"/>
                        <a:cs typeface="Fira Sans Extra Condensed"/>
                        <a:sym typeface="Fira Sans Extra Condensed"/>
                      </a:endParaRPr>
                    </a:p>
                  </a:txBody>
                  <a:tcPr marT="152400" marB="152400" marR="152400" marL="1524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674EA7"/>
                    </a:solidFill>
                  </a:tcPr>
                </a:tc>
                <a:tc>
                  <a:txBody>
                    <a:bodyPr/>
                    <a:lstStyle/>
                    <a:p>
                      <a:pPr indent="0" lvl="0" marL="0" rtl="0" algn="l">
                        <a:spcBef>
                          <a:spcPts val="0"/>
                        </a:spcBef>
                        <a:spcAft>
                          <a:spcPts val="0"/>
                        </a:spcAft>
                        <a:buNone/>
                      </a:pPr>
                      <a:r>
                        <a:rPr lang="en" sz="1200">
                          <a:solidFill>
                            <a:schemeClr val="lt1"/>
                          </a:solidFill>
                          <a:highlight>
                            <a:srgbClr val="674EA7"/>
                          </a:highlight>
                          <a:latin typeface="Fira Sans Extra Condensed"/>
                          <a:ea typeface="Fira Sans Extra Condensed"/>
                          <a:cs typeface="Fira Sans Extra Condensed"/>
                          <a:sym typeface="Fira Sans Extra Condensed"/>
                        </a:rPr>
                        <a:t>Not flexible or adaptable</a:t>
                      </a:r>
                      <a:endParaRPr sz="1200">
                        <a:solidFill>
                          <a:schemeClr val="lt1"/>
                        </a:solidFill>
                        <a:highlight>
                          <a:srgbClr val="674EA7"/>
                        </a:highlight>
                        <a:latin typeface="Fira Sans Extra Condensed"/>
                        <a:ea typeface="Fira Sans Extra Condensed"/>
                        <a:cs typeface="Fira Sans Extra Condensed"/>
                        <a:sym typeface="Fira Sans Extra Condensed"/>
                      </a:endParaRPr>
                    </a:p>
                  </a:txBody>
                  <a:tcPr marT="152400" marB="152400" marR="152400" marL="1524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674EA7"/>
                    </a:solidFill>
                  </a:tcPr>
                </a:tc>
              </a:tr>
              <a:tr h="640000">
                <a:tc>
                  <a:txBody>
                    <a:bodyPr/>
                    <a:lstStyle/>
                    <a:p>
                      <a:pPr indent="0" lvl="0" marL="0" rtl="0" algn="l">
                        <a:spcBef>
                          <a:spcPts val="0"/>
                        </a:spcBef>
                        <a:spcAft>
                          <a:spcPts val="0"/>
                        </a:spcAft>
                        <a:buNone/>
                      </a:pPr>
                      <a:r>
                        <a:rPr lang="en" sz="1200">
                          <a:solidFill>
                            <a:schemeClr val="lt1"/>
                          </a:solidFill>
                          <a:highlight>
                            <a:srgbClr val="674EA7"/>
                          </a:highlight>
                          <a:latin typeface="Fira Sans Extra Condensed"/>
                          <a:ea typeface="Fira Sans Extra Condensed"/>
                          <a:cs typeface="Fira Sans Extra Condensed"/>
                          <a:sym typeface="Fira Sans Extra Condensed"/>
                        </a:rPr>
                        <a:t>RUP</a:t>
                      </a:r>
                      <a:endParaRPr sz="1200">
                        <a:solidFill>
                          <a:schemeClr val="lt1"/>
                        </a:solidFill>
                        <a:highlight>
                          <a:srgbClr val="674EA7"/>
                        </a:highlight>
                        <a:latin typeface="Fira Sans Extra Condensed"/>
                        <a:ea typeface="Fira Sans Extra Condensed"/>
                        <a:cs typeface="Fira Sans Extra Condensed"/>
                        <a:sym typeface="Fira Sans Extra Condensed"/>
                      </a:endParaRPr>
                    </a:p>
                  </a:txBody>
                  <a:tcPr marT="152400" marB="152400" marR="152400" marL="1524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674EA7"/>
                    </a:solidFill>
                  </a:tcPr>
                </a:tc>
                <a:tc>
                  <a:txBody>
                    <a:bodyPr/>
                    <a:lstStyle/>
                    <a:p>
                      <a:pPr indent="0" lvl="0" marL="0" rtl="0" algn="l">
                        <a:spcBef>
                          <a:spcPts val="0"/>
                        </a:spcBef>
                        <a:spcAft>
                          <a:spcPts val="0"/>
                        </a:spcAft>
                        <a:buNone/>
                      </a:pPr>
                      <a:r>
                        <a:rPr lang="en" sz="1200">
                          <a:solidFill>
                            <a:schemeClr val="lt1"/>
                          </a:solidFill>
                          <a:highlight>
                            <a:srgbClr val="674EA7"/>
                          </a:highlight>
                          <a:latin typeface="Fira Sans Extra Condensed"/>
                          <a:ea typeface="Fira Sans Extra Condensed"/>
                          <a:cs typeface="Fira Sans Extra Condensed"/>
                          <a:sym typeface="Fira Sans Extra Condensed"/>
                        </a:rPr>
                        <a:t>Comprehensive framework</a:t>
                      </a:r>
                      <a:endParaRPr sz="1200">
                        <a:solidFill>
                          <a:schemeClr val="lt1"/>
                        </a:solidFill>
                        <a:highlight>
                          <a:srgbClr val="674EA7"/>
                        </a:highlight>
                        <a:latin typeface="Fira Sans Extra Condensed"/>
                        <a:ea typeface="Fira Sans Extra Condensed"/>
                        <a:cs typeface="Fira Sans Extra Condensed"/>
                        <a:sym typeface="Fira Sans Extra Condensed"/>
                      </a:endParaRPr>
                    </a:p>
                  </a:txBody>
                  <a:tcPr marT="152400" marB="152400" marR="152400" marL="1524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674EA7"/>
                    </a:solidFill>
                  </a:tcPr>
                </a:tc>
                <a:tc>
                  <a:txBody>
                    <a:bodyPr/>
                    <a:lstStyle/>
                    <a:p>
                      <a:pPr indent="0" lvl="0" marL="0" rtl="0" algn="l">
                        <a:spcBef>
                          <a:spcPts val="0"/>
                        </a:spcBef>
                        <a:spcAft>
                          <a:spcPts val="0"/>
                        </a:spcAft>
                        <a:buNone/>
                      </a:pPr>
                      <a:r>
                        <a:rPr lang="en" sz="1200">
                          <a:solidFill>
                            <a:schemeClr val="lt1"/>
                          </a:solidFill>
                          <a:highlight>
                            <a:srgbClr val="674EA7"/>
                          </a:highlight>
                          <a:latin typeface="Fira Sans Extra Condensed"/>
                          <a:ea typeface="Fira Sans Extra Condensed"/>
                          <a:cs typeface="Fira Sans Extra Condensed"/>
                          <a:sym typeface="Fira Sans Extra Condensed"/>
                        </a:rPr>
                        <a:t>Can be complex and difficult to implement</a:t>
                      </a:r>
                      <a:endParaRPr sz="1200">
                        <a:solidFill>
                          <a:schemeClr val="lt1"/>
                        </a:solidFill>
                        <a:highlight>
                          <a:srgbClr val="674EA7"/>
                        </a:highlight>
                        <a:latin typeface="Fira Sans Extra Condensed"/>
                        <a:ea typeface="Fira Sans Extra Condensed"/>
                        <a:cs typeface="Fira Sans Extra Condensed"/>
                        <a:sym typeface="Fira Sans Extra Condensed"/>
                      </a:endParaRPr>
                    </a:p>
                  </a:txBody>
                  <a:tcPr marT="152400" marB="152400" marR="152400" marL="1524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674EA7"/>
                    </a:solidFill>
                  </a:tcPr>
                </a:tc>
              </a:tr>
              <a:tr h="462200">
                <a:tc>
                  <a:txBody>
                    <a:bodyPr/>
                    <a:lstStyle/>
                    <a:p>
                      <a:pPr indent="0" lvl="0" marL="0" rtl="0" algn="l">
                        <a:spcBef>
                          <a:spcPts val="0"/>
                        </a:spcBef>
                        <a:spcAft>
                          <a:spcPts val="0"/>
                        </a:spcAft>
                        <a:buNone/>
                      </a:pPr>
                      <a:r>
                        <a:rPr lang="en" sz="1200">
                          <a:solidFill>
                            <a:schemeClr val="lt1"/>
                          </a:solidFill>
                          <a:highlight>
                            <a:srgbClr val="674EA7"/>
                          </a:highlight>
                          <a:latin typeface="Fira Sans Extra Condensed"/>
                          <a:ea typeface="Fira Sans Extra Condensed"/>
                          <a:cs typeface="Fira Sans Extra Condensed"/>
                          <a:sym typeface="Fira Sans Extra Condensed"/>
                        </a:rPr>
                        <a:t>Spiral</a:t>
                      </a:r>
                      <a:endParaRPr sz="1200">
                        <a:solidFill>
                          <a:schemeClr val="lt1"/>
                        </a:solidFill>
                        <a:highlight>
                          <a:srgbClr val="674EA7"/>
                        </a:highlight>
                        <a:latin typeface="Fira Sans Extra Condensed"/>
                        <a:ea typeface="Fira Sans Extra Condensed"/>
                        <a:cs typeface="Fira Sans Extra Condensed"/>
                        <a:sym typeface="Fira Sans Extra Condensed"/>
                      </a:endParaRPr>
                    </a:p>
                  </a:txBody>
                  <a:tcPr marT="152400" marB="152400" marR="152400" marL="1524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674EA7"/>
                    </a:solidFill>
                  </a:tcPr>
                </a:tc>
                <a:tc>
                  <a:txBody>
                    <a:bodyPr/>
                    <a:lstStyle/>
                    <a:p>
                      <a:pPr indent="0" lvl="0" marL="0" rtl="0" algn="l">
                        <a:spcBef>
                          <a:spcPts val="0"/>
                        </a:spcBef>
                        <a:spcAft>
                          <a:spcPts val="0"/>
                        </a:spcAft>
                        <a:buNone/>
                      </a:pPr>
                      <a:r>
                        <a:rPr lang="en" sz="1200">
                          <a:solidFill>
                            <a:schemeClr val="lt1"/>
                          </a:solidFill>
                          <a:highlight>
                            <a:srgbClr val="674EA7"/>
                          </a:highlight>
                          <a:latin typeface="Fira Sans Extra Condensed"/>
                          <a:ea typeface="Fira Sans Extra Condensed"/>
                          <a:cs typeface="Fira Sans Extra Condensed"/>
                          <a:sym typeface="Fira Sans Extra Condensed"/>
                        </a:rPr>
                        <a:t>Involves risk analysis</a:t>
                      </a:r>
                      <a:endParaRPr sz="1200">
                        <a:solidFill>
                          <a:schemeClr val="lt1"/>
                        </a:solidFill>
                        <a:highlight>
                          <a:srgbClr val="674EA7"/>
                        </a:highlight>
                        <a:latin typeface="Fira Sans Extra Condensed"/>
                        <a:ea typeface="Fira Sans Extra Condensed"/>
                        <a:cs typeface="Fira Sans Extra Condensed"/>
                        <a:sym typeface="Fira Sans Extra Condensed"/>
                      </a:endParaRPr>
                    </a:p>
                  </a:txBody>
                  <a:tcPr marT="152400" marB="152400" marR="152400" marL="1524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674EA7"/>
                    </a:solidFill>
                  </a:tcPr>
                </a:tc>
                <a:tc>
                  <a:txBody>
                    <a:bodyPr/>
                    <a:lstStyle/>
                    <a:p>
                      <a:pPr indent="0" lvl="0" marL="0" rtl="0" algn="l">
                        <a:spcBef>
                          <a:spcPts val="0"/>
                        </a:spcBef>
                        <a:spcAft>
                          <a:spcPts val="0"/>
                        </a:spcAft>
                        <a:buNone/>
                      </a:pPr>
                      <a:r>
                        <a:rPr lang="en" sz="1200">
                          <a:solidFill>
                            <a:schemeClr val="lt1"/>
                          </a:solidFill>
                          <a:highlight>
                            <a:srgbClr val="674EA7"/>
                          </a:highlight>
                          <a:latin typeface="Fira Sans Extra Condensed"/>
                          <a:ea typeface="Fira Sans Extra Condensed"/>
                          <a:cs typeface="Fira Sans Extra Condensed"/>
                          <a:sym typeface="Fira Sans Extra Condensed"/>
                        </a:rPr>
                        <a:t>Can be time-consuming</a:t>
                      </a:r>
                      <a:endParaRPr sz="1200">
                        <a:solidFill>
                          <a:schemeClr val="lt1"/>
                        </a:solidFill>
                        <a:highlight>
                          <a:srgbClr val="674EA7"/>
                        </a:highlight>
                        <a:latin typeface="Fira Sans Extra Condensed"/>
                        <a:ea typeface="Fira Sans Extra Condensed"/>
                        <a:cs typeface="Fira Sans Extra Condensed"/>
                        <a:sym typeface="Fira Sans Extra Condensed"/>
                      </a:endParaRPr>
                    </a:p>
                  </a:txBody>
                  <a:tcPr marT="152400" marB="152400" marR="152400" marL="1524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674EA7"/>
                    </a:solidFill>
                  </a:tcPr>
                </a:tc>
              </a:tr>
              <a:tr h="640000">
                <a:tc>
                  <a:txBody>
                    <a:bodyPr/>
                    <a:lstStyle/>
                    <a:p>
                      <a:pPr indent="0" lvl="0" marL="0" rtl="0" algn="l">
                        <a:spcBef>
                          <a:spcPts val="0"/>
                        </a:spcBef>
                        <a:spcAft>
                          <a:spcPts val="0"/>
                        </a:spcAft>
                        <a:buNone/>
                      </a:pPr>
                      <a:r>
                        <a:rPr lang="en" sz="1200">
                          <a:solidFill>
                            <a:schemeClr val="lt1"/>
                          </a:solidFill>
                          <a:highlight>
                            <a:srgbClr val="674EA7"/>
                          </a:highlight>
                          <a:latin typeface="Fira Sans Extra Condensed"/>
                          <a:ea typeface="Fira Sans Extra Condensed"/>
                          <a:cs typeface="Fira Sans Extra Condensed"/>
                          <a:sym typeface="Fira Sans Extra Condensed"/>
                        </a:rPr>
                        <a:t>Incremental</a:t>
                      </a:r>
                      <a:endParaRPr sz="1200">
                        <a:solidFill>
                          <a:schemeClr val="lt1"/>
                        </a:solidFill>
                        <a:highlight>
                          <a:srgbClr val="674EA7"/>
                        </a:highlight>
                        <a:latin typeface="Fira Sans Extra Condensed"/>
                        <a:ea typeface="Fira Sans Extra Condensed"/>
                        <a:cs typeface="Fira Sans Extra Condensed"/>
                        <a:sym typeface="Fira Sans Extra Condensed"/>
                      </a:endParaRPr>
                    </a:p>
                  </a:txBody>
                  <a:tcPr marT="152400" marB="152400" marR="152400" marL="1524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674EA7"/>
                    </a:solidFill>
                  </a:tcPr>
                </a:tc>
                <a:tc>
                  <a:txBody>
                    <a:bodyPr/>
                    <a:lstStyle/>
                    <a:p>
                      <a:pPr indent="0" lvl="0" marL="0" rtl="0" algn="l">
                        <a:spcBef>
                          <a:spcPts val="0"/>
                        </a:spcBef>
                        <a:spcAft>
                          <a:spcPts val="0"/>
                        </a:spcAft>
                        <a:buNone/>
                      </a:pPr>
                      <a:r>
                        <a:rPr lang="en" sz="1200">
                          <a:solidFill>
                            <a:schemeClr val="lt1"/>
                          </a:solidFill>
                          <a:highlight>
                            <a:srgbClr val="674EA7"/>
                          </a:highlight>
                          <a:latin typeface="Fira Sans Extra Condensed"/>
                          <a:ea typeface="Fira Sans Extra Condensed"/>
                          <a:cs typeface="Fira Sans Extra Condensed"/>
                          <a:sym typeface="Fira Sans Extra Condensed"/>
                        </a:rPr>
                        <a:t>Delivers working software early and often</a:t>
                      </a:r>
                      <a:endParaRPr sz="1200">
                        <a:solidFill>
                          <a:schemeClr val="lt1"/>
                        </a:solidFill>
                        <a:highlight>
                          <a:srgbClr val="674EA7"/>
                        </a:highlight>
                        <a:latin typeface="Fira Sans Extra Condensed"/>
                        <a:ea typeface="Fira Sans Extra Condensed"/>
                        <a:cs typeface="Fira Sans Extra Condensed"/>
                        <a:sym typeface="Fira Sans Extra Condensed"/>
                      </a:endParaRPr>
                    </a:p>
                  </a:txBody>
                  <a:tcPr marT="152400" marB="152400" marR="152400" marL="1524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674EA7"/>
                    </a:solidFill>
                  </a:tcPr>
                </a:tc>
                <a:tc>
                  <a:txBody>
                    <a:bodyPr/>
                    <a:lstStyle/>
                    <a:p>
                      <a:pPr indent="0" lvl="0" marL="0" rtl="0" algn="l">
                        <a:spcBef>
                          <a:spcPts val="0"/>
                        </a:spcBef>
                        <a:spcAft>
                          <a:spcPts val="0"/>
                        </a:spcAft>
                        <a:buNone/>
                      </a:pPr>
                      <a:r>
                        <a:rPr lang="en" sz="1200">
                          <a:solidFill>
                            <a:schemeClr val="lt1"/>
                          </a:solidFill>
                          <a:highlight>
                            <a:srgbClr val="674EA7"/>
                          </a:highlight>
                          <a:latin typeface="Fira Sans Extra Condensed"/>
                          <a:ea typeface="Fira Sans Extra Condensed"/>
                          <a:cs typeface="Fira Sans Extra Condensed"/>
                          <a:sym typeface="Fira Sans Extra Condensed"/>
                        </a:rPr>
                        <a:t>Can be difficult to manage</a:t>
                      </a:r>
                      <a:endParaRPr sz="1200">
                        <a:solidFill>
                          <a:schemeClr val="lt1"/>
                        </a:solidFill>
                        <a:highlight>
                          <a:srgbClr val="674EA7"/>
                        </a:highlight>
                        <a:latin typeface="Fira Sans Extra Condensed"/>
                        <a:ea typeface="Fira Sans Extra Condensed"/>
                        <a:cs typeface="Fira Sans Extra Condensed"/>
                        <a:sym typeface="Fira Sans Extra Condensed"/>
                      </a:endParaRPr>
                    </a:p>
                  </a:txBody>
                  <a:tcPr marT="152400" marB="152400" marR="152400" marL="1524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674EA7"/>
                    </a:solidFill>
                  </a:tcPr>
                </a:tc>
              </a:tr>
            </a:tbl>
          </a:graphicData>
        </a:graphic>
      </p:graphicFrame>
      <p:sp>
        <p:nvSpPr>
          <p:cNvPr id="594" name="Google Shape;594;p55"/>
          <p:cNvSpPr txBox="1"/>
          <p:nvPr>
            <p:ph type="title"/>
          </p:nvPr>
        </p:nvSpPr>
        <p:spPr>
          <a:xfrm>
            <a:off x="1165525" y="307625"/>
            <a:ext cx="67581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 comparison of the different agile methods:</a:t>
            </a:r>
            <a:endParaRPr>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pic>
        <p:nvPicPr>
          <p:cNvPr id="599" name="Google Shape;599;p56"/>
          <p:cNvPicPr preferRelativeResize="0"/>
          <p:nvPr/>
        </p:nvPicPr>
        <p:blipFill>
          <a:blip r:embed="rId3">
            <a:alphaModFix/>
          </a:blip>
          <a:stretch>
            <a:fillRect/>
          </a:stretch>
        </p:blipFill>
        <p:spPr>
          <a:xfrm>
            <a:off x="1833563" y="733425"/>
            <a:ext cx="6086475" cy="4286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8" name="Shape 128"/>
        <p:cNvGrpSpPr/>
        <p:nvPr/>
      </p:nvGrpSpPr>
      <p:grpSpPr>
        <a:xfrm>
          <a:off x="0" y="0"/>
          <a:ext cx="0" cy="0"/>
          <a:chOff x="0" y="0"/>
          <a:chExt cx="0" cy="0"/>
        </a:xfrm>
      </p:grpSpPr>
      <p:sp>
        <p:nvSpPr>
          <p:cNvPr id="129" name="Google Shape;129;p28"/>
          <p:cNvSpPr txBox="1"/>
          <p:nvPr>
            <p:ph type="title"/>
          </p:nvPr>
        </p:nvSpPr>
        <p:spPr>
          <a:xfrm>
            <a:off x="0" y="0"/>
            <a:ext cx="822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WATERFALL METHODOLOGY PHASES</a:t>
            </a:r>
            <a:endParaRPr sz="2800"/>
          </a:p>
        </p:txBody>
      </p:sp>
      <p:sp>
        <p:nvSpPr>
          <p:cNvPr id="130" name="Google Shape;130;p28"/>
          <p:cNvSpPr txBox="1"/>
          <p:nvPr/>
        </p:nvSpPr>
        <p:spPr>
          <a:xfrm>
            <a:off x="5791150" y="572700"/>
            <a:ext cx="3148800" cy="1754700"/>
          </a:xfrm>
          <a:prstGeom prst="rect">
            <a:avLst/>
          </a:prstGeom>
          <a:solidFill>
            <a:srgbClr val="C9DAF8"/>
          </a:solidFill>
          <a:ln cap="flat" cmpd="sng" w="9525">
            <a:solidFill>
              <a:srgbClr val="9FC5E8"/>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0B5394"/>
                </a:solidFill>
                <a:latin typeface="Roboto"/>
                <a:ea typeface="Roboto"/>
                <a:cs typeface="Roboto"/>
                <a:sym typeface="Roboto"/>
              </a:rPr>
              <a:t>REQUIREMENTS</a:t>
            </a:r>
            <a:endParaRPr b="1" sz="1800">
              <a:solidFill>
                <a:srgbClr val="0B5394"/>
              </a:solidFill>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All customer requirements are gathered at the beginning of the project, allowing every other phase to be planned without further customer correspondence until the product is complete.</a:t>
            </a:r>
            <a:endParaRPr>
              <a:latin typeface="Roboto"/>
              <a:ea typeface="Roboto"/>
              <a:cs typeface="Roboto"/>
              <a:sym typeface="Roboto"/>
            </a:endParaRPr>
          </a:p>
        </p:txBody>
      </p:sp>
      <p:sp>
        <p:nvSpPr>
          <p:cNvPr id="131" name="Google Shape;131;p28"/>
          <p:cNvSpPr txBox="1"/>
          <p:nvPr/>
        </p:nvSpPr>
        <p:spPr>
          <a:xfrm>
            <a:off x="5791150" y="572700"/>
            <a:ext cx="3148800" cy="1754700"/>
          </a:xfrm>
          <a:prstGeom prst="rect">
            <a:avLst/>
          </a:prstGeom>
          <a:solidFill>
            <a:srgbClr val="C9DAF8"/>
          </a:solidFill>
          <a:ln cap="flat" cmpd="sng" w="9525">
            <a:solidFill>
              <a:srgbClr val="9FC5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B5394"/>
                </a:solidFill>
                <a:latin typeface="Roboto"/>
                <a:ea typeface="Roboto"/>
                <a:cs typeface="Roboto"/>
                <a:sym typeface="Roboto"/>
              </a:rPr>
              <a:t>DESIGN</a:t>
            </a:r>
            <a:endParaRPr b="1" sz="1800">
              <a:solidFill>
                <a:srgbClr val="0B5394"/>
              </a:solidFill>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Involves creating a detailed technical design that outlines the architecture, software components, and overall system structure.</a:t>
            </a:r>
            <a:endParaRPr>
              <a:latin typeface="Roboto"/>
              <a:ea typeface="Roboto"/>
              <a:cs typeface="Roboto"/>
              <a:sym typeface="Roboto"/>
            </a:endParaRPr>
          </a:p>
        </p:txBody>
      </p:sp>
      <p:sp>
        <p:nvSpPr>
          <p:cNvPr id="132" name="Google Shape;132;p28"/>
          <p:cNvSpPr txBox="1"/>
          <p:nvPr/>
        </p:nvSpPr>
        <p:spPr>
          <a:xfrm>
            <a:off x="5791150" y="572700"/>
            <a:ext cx="3148800" cy="1754700"/>
          </a:xfrm>
          <a:prstGeom prst="rect">
            <a:avLst/>
          </a:prstGeom>
          <a:solidFill>
            <a:srgbClr val="C9DAF8"/>
          </a:solidFill>
          <a:ln cap="flat" cmpd="sng" w="9525">
            <a:solidFill>
              <a:srgbClr val="9FC5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B5394"/>
                </a:solidFill>
                <a:latin typeface="Roboto"/>
                <a:ea typeface="Roboto"/>
                <a:cs typeface="Roboto"/>
                <a:sym typeface="Roboto"/>
              </a:rPr>
              <a:t>IMPLEMENTATION</a:t>
            </a:r>
            <a:endParaRPr b="1" sz="1800">
              <a:solidFill>
                <a:srgbClr val="0B5394"/>
              </a:solidFill>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-Focuses on developing and coding the software based on the design specifications. </a:t>
            </a:r>
            <a:br>
              <a:rPr lang="en">
                <a:latin typeface="Roboto"/>
                <a:ea typeface="Roboto"/>
                <a:cs typeface="Roboto"/>
                <a:sym typeface="Roboto"/>
              </a:rPr>
            </a:br>
            <a:r>
              <a:rPr lang="en">
                <a:latin typeface="Roboto"/>
                <a:ea typeface="Roboto"/>
                <a:cs typeface="Roboto"/>
                <a:sym typeface="Roboto"/>
              </a:rPr>
              <a:t>-Involves a dedicated team of developers</a:t>
            </a:r>
            <a:endParaRPr>
              <a:latin typeface="Roboto"/>
              <a:ea typeface="Roboto"/>
              <a:cs typeface="Roboto"/>
              <a:sym typeface="Roboto"/>
            </a:endParaRPr>
          </a:p>
        </p:txBody>
      </p:sp>
      <p:sp>
        <p:nvSpPr>
          <p:cNvPr id="133" name="Google Shape;133;p28"/>
          <p:cNvSpPr txBox="1"/>
          <p:nvPr/>
        </p:nvSpPr>
        <p:spPr>
          <a:xfrm>
            <a:off x="5791150" y="572700"/>
            <a:ext cx="3148800" cy="1754700"/>
          </a:xfrm>
          <a:prstGeom prst="rect">
            <a:avLst/>
          </a:prstGeom>
          <a:solidFill>
            <a:srgbClr val="C9DAF8"/>
          </a:solidFill>
          <a:ln cap="flat" cmpd="sng" w="9525">
            <a:solidFill>
              <a:srgbClr val="9FC5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B5394"/>
                </a:solidFill>
                <a:latin typeface="Roboto"/>
                <a:ea typeface="Roboto"/>
                <a:cs typeface="Roboto"/>
                <a:sym typeface="Roboto"/>
              </a:rPr>
              <a:t>TESTING</a:t>
            </a:r>
            <a:endParaRPr b="1" sz="1800">
              <a:solidFill>
                <a:srgbClr val="0B5394"/>
              </a:solidFill>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-Ensure the product has no errors.</a:t>
            </a:r>
            <a:br>
              <a:rPr lang="en">
                <a:latin typeface="Roboto"/>
                <a:ea typeface="Roboto"/>
                <a:cs typeface="Roboto"/>
                <a:sym typeface="Roboto"/>
              </a:rPr>
            </a:br>
            <a:r>
              <a:rPr lang="en">
                <a:latin typeface="Roboto"/>
                <a:ea typeface="Roboto"/>
                <a:cs typeface="Roboto"/>
                <a:sym typeface="Roboto"/>
              </a:rPr>
              <a:t>-All of the requirements have been completed</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-Ensuring a good user experience with the software.</a:t>
            </a:r>
            <a:endParaRPr>
              <a:latin typeface="Roboto"/>
              <a:ea typeface="Roboto"/>
              <a:cs typeface="Roboto"/>
              <a:sym typeface="Roboto"/>
            </a:endParaRPr>
          </a:p>
        </p:txBody>
      </p:sp>
      <p:sp>
        <p:nvSpPr>
          <p:cNvPr id="134" name="Google Shape;134;p28"/>
          <p:cNvSpPr txBox="1"/>
          <p:nvPr/>
        </p:nvSpPr>
        <p:spPr>
          <a:xfrm>
            <a:off x="5791150" y="572700"/>
            <a:ext cx="3148800" cy="1754700"/>
          </a:xfrm>
          <a:prstGeom prst="rect">
            <a:avLst/>
          </a:prstGeom>
          <a:solidFill>
            <a:srgbClr val="C9DAF8"/>
          </a:solidFill>
          <a:ln cap="flat" cmpd="sng" w="9525">
            <a:solidFill>
              <a:srgbClr val="9FC5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B5394"/>
                </a:solidFill>
                <a:latin typeface="Roboto"/>
                <a:ea typeface="Roboto"/>
                <a:cs typeface="Roboto"/>
                <a:sym typeface="Roboto"/>
              </a:rPr>
              <a:t>DEPLOYMENT</a:t>
            </a:r>
            <a:endParaRPr b="1" sz="1800">
              <a:solidFill>
                <a:srgbClr val="0B5394"/>
              </a:solidFill>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-Software is deployed to the production environment or delivered to the client.</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-Maintenance is done to fix issues occured in the customer environment.</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29"/>
          <p:cNvSpPr txBox="1"/>
          <p:nvPr>
            <p:ph type="title"/>
          </p:nvPr>
        </p:nvSpPr>
        <p:spPr>
          <a:xfrm>
            <a:off x="457200" y="26405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PROS &amp; CONS OF WATERFALL</a:t>
            </a:r>
            <a:endParaRPr/>
          </a:p>
        </p:txBody>
      </p:sp>
      <p:sp>
        <p:nvSpPr>
          <p:cNvPr id="140" name="Google Shape;140;p29"/>
          <p:cNvSpPr txBox="1"/>
          <p:nvPr/>
        </p:nvSpPr>
        <p:spPr>
          <a:xfrm>
            <a:off x="463225" y="1009875"/>
            <a:ext cx="3722400" cy="35451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b="1" lang="en" sz="1800" u="sng">
                <a:latin typeface="Fira Sans Extra Condensed"/>
                <a:ea typeface="Fira Sans Extra Condensed"/>
                <a:cs typeface="Fira Sans Extra Condensed"/>
                <a:sym typeface="Fira Sans Extra Condensed"/>
              </a:rPr>
              <a:t>PROS</a:t>
            </a:r>
            <a:endParaRPr b="1" sz="1800" u="sng">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t/>
            </a:r>
            <a:endParaRPr b="1">
              <a:latin typeface="Fira Sans Extra Condensed"/>
              <a:ea typeface="Fira Sans Extra Condensed"/>
              <a:cs typeface="Fira Sans Extra Condensed"/>
              <a:sym typeface="Fira Sans Extra Condensed"/>
            </a:endParaRPr>
          </a:p>
          <a:p>
            <a:pPr indent="-317500" lvl="0" marL="457200" rtl="0" algn="l">
              <a:lnSpc>
                <a:spcPct val="150000"/>
              </a:lnSpc>
              <a:spcBef>
                <a:spcPts val="0"/>
              </a:spcBef>
              <a:spcAft>
                <a:spcPts val="0"/>
              </a:spcAft>
              <a:buSzPts val="1400"/>
              <a:buFont typeface="Fira Sans Extra Condensed"/>
              <a:buChar char="❏"/>
            </a:pPr>
            <a:r>
              <a:rPr lang="en">
                <a:latin typeface="Fira Sans Extra Condensed"/>
                <a:ea typeface="Fira Sans Extra Condensed"/>
                <a:cs typeface="Fira Sans Extra Condensed"/>
                <a:sym typeface="Fira Sans Extra Condensed"/>
              </a:rPr>
              <a:t>Clear and Well-Defined Requirements</a:t>
            </a:r>
            <a:endParaRPr>
              <a:latin typeface="Fira Sans Extra Condensed"/>
              <a:ea typeface="Fira Sans Extra Condensed"/>
              <a:cs typeface="Fira Sans Extra Condensed"/>
              <a:sym typeface="Fira Sans Extra Condensed"/>
            </a:endParaRPr>
          </a:p>
          <a:p>
            <a:pPr indent="-317500" lvl="0" marL="457200" rtl="0" algn="l">
              <a:lnSpc>
                <a:spcPct val="150000"/>
              </a:lnSpc>
              <a:spcBef>
                <a:spcPts val="0"/>
              </a:spcBef>
              <a:spcAft>
                <a:spcPts val="0"/>
              </a:spcAft>
              <a:buSzPts val="1400"/>
              <a:buFont typeface="Fira Sans Extra Condensed"/>
              <a:buChar char="❏"/>
            </a:pPr>
            <a:r>
              <a:rPr lang="en">
                <a:latin typeface="Fira Sans Extra Condensed"/>
                <a:ea typeface="Fira Sans Extra Condensed"/>
                <a:cs typeface="Fira Sans Extra Condensed"/>
                <a:sym typeface="Fira Sans Extra Condensed"/>
              </a:rPr>
              <a:t>Easy to Understand and Manage</a:t>
            </a:r>
            <a:endParaRPr>
              <a:latin typeface="Fira Sans Extra Condensed"/>
              <a:ea typeface="Fira Sans Extra Condensed"/>
              <a:cs typeface="Fira Sans Extra Condensed"/>
              <a:sym typeface="Fira Sans Extra Condensed"/>
            </a:endParaRPr>
          </a:p>
          <a:p>
            <a:pPr indent="-317500" lvl="0" marL="457200" rtl="0" algn="l">
              <a:lnSpc>
                <a:spcPct val="150000"/>
              </a:lnSpc>
              <a:spcBef>
                <a:spcPts val="0"/>
              </a:spcBef>
              <a:spcAft>
                <a:spcPts val="0"/>
              </a:spcAft>
              <a:buSzPts val="1400"/>
              <a:buFont typeface="Fira Sans Extra Condensed"/>
              <a:buChar char="❏"/>
            </a:pPr>
            <a:r>
              <a:rPr lang="en">
                <a:latin typeface="Fira Sans Extra Condensed"/>
                <a:ea typeface="Fira Sans Extra Condensed"/>
                <a:cs typeface="Fira Sans Extra Condensed"/>
                <a:sym typeface="Fira Sans Extra Condensed"/>
              </a:rPr>
              <a:t>Clearly Defined Milestones</a:t>
            </a:r>
            <a:endParaRPr>
              <a:latin typeface="Fira Sans Extra Condensed"/>
              <a:ea typeface="Fira Sans Extra Condensed"/>
              <a:cs typeface="Fira Sans Extra Condensed"/>
              <a:sym typeface="Fira Sans Extra Condensed"/>
            </a:endParaRPr>
          </a:p>
          <a:p>
            <a:pPr indent="-317500" lvl="0" marL="457200" rtl="0" algn="l">
              <a:lnSpc>
                <a:spcPct val="150000"/>
              </a:lnSpc>
              <a:spcBef>
                <a:spcPts val="0"/>
              </a:spcBef>
              <a:spcAft>
                <a:spcPts val="0"/>
              </a:spcAft>
              <a:buSzPts val="1400"/>
              <a:buFont typeface="Fira Sans Extra Condensed"/>
              <a:buChar char="❏"/>
            </a:pPr>
            <a:r>
              <a:rPr lang="en">
                <a:latin typeface="Fira Sans Extra Condensed"/>
                <a:ea typeface="Fira Sans Extra Condensed"/>
                <a:cs typeface="Fira Sans Extra Condensed"/>
                <a:sym typeface="Fira Sans Extra Condensed"/>
              </a:rPr>
              <a:t>Documentation Focus</a:t>
            </a:r>
            <a:endParaRPr>
              <a:latin typeface="Fira Sans Extra Condensed"/>
              <a:ea typeface="Fira Sans Extra Condensed"/>
              <a:cs typeface="Fira Sans Extra Condensed"/>
              <a:sym typeface="Fira Sans Extra Condensed"/>
            </a:endParaRPr>
          </a:p>
          <a:p>
            <a:pPr indent="-317500" lvl="0" marL="457200" rtl="0" algn="l">
              <a:lnSpc>
                <a:spcPct val="150000"/>
              </a:lnSpc>
              <a:spcBef>
                <a:spcPts val="0"/>
              </a:spcBef>
              <a:spcAft>
                <a:spcPts val="0"/>
              </a:spcAft>
              <a:buSzPts val="1400"/>
              <a:buFont typeface="Fira Sans Extra Condensed"/>
              <a:buChar char="❏"/>
            </a:pPr>
            <a:r>
              <a:rPr lang="en">
                <a:latin typeface="Fira Sans Extra Condensed"/>
                <a:ea typeface="Fira Sans Extra Condensed"/>
                <a:cs typeface="Fira Sans Extra Condensed"/>
                <a:sym typeface="Fira Sans Extra Condensed"/>
              </a:rPr>
              <a:t>Suitable for Stable Requirements</a:t>
            </a:r>
            <a:endParaRPr>
              <a:latin typeface="Fira Sans Extra Condensed"/>
              <a:ea typeface="Fira Sans Extra Condensed"/>
              <a:cs typeface="Fira Sans Extra Condensed"/>
              <a:sym typeface="Fira Sans Extra Condensed"/>
            </a:endParaRPr>
          </a:p>
          <a:p>
            <a:pPr indent="-317500" lvl="0" marL="457200" rtl="0" algn="l">
              <a:lnSpc>
                <a:spcPct val="150000"/>
              </a:lnSpc>
              <a:spcBef>
                <a:spcPts val="0"/>
              </a:spcBef>
              <a:spcAft>
                <a:spcPts val="0"/>
              </a:spcAft>
              <a:buSzPts val="1400"/>
              <a:buFont typeface="Fira Sans Extra Condensed"/>
              <a:buChar char="❏"/>
            </a:pPr>
            <a:r>
              <a:rPr lang="en">
                <a:latin typeface="Fira Sans Extra Condensed"/>
                <a:ea typeface="Fira Sans Extra Condensed"/>
                <a:cs typeface="Fira Sans Extra Condensed"/>
                <a:sym typeface="Fira Sans Extra Condensed"/>
              </a:rPr>
              <a:t>Customers aren’t always adding new requirements to the project, delaying production.</a:t>
            </a:r>
            <a:endParaRPr>
              <a:latin typeface="Fira Sans Extra Condensed"/>
              <a:ea typeface="Fira Sans Extra Condensed"/>
              <a:cs typeface="Fira Sans Extra Condensed"/>
              <a:sym typeface="Fira Sans Extra Condensed"/>
            </a:endParaRPr>
          </a:p>
        </p:txBody>
      </p:sp>
      <p:sp>
        <p:nvSpPr>
          <p:cNvPr id="141" name="Google Shape;141;p29"/>
          <p:cNvSpPr txBox="1"/>
          <p:nvPr/>
        </p:nvSpPr>
        <p:spPr>
          <a:xfrm>
            <a:off x="4623375" y="1009875"/>
            <a:ext cx="3722400" cy="35451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b="1" lang="en" sz="1800" u="sng">
                <a:latin typeface="Fira Sans Extra Condensed"/>
                <a:ea typeface="Fira Sans Extra Condensed"/>
                <a:cs typeface="Fira Sans Extra Condensed"/>
                <a:sym typeface="Fira Sans Extra Condensed"/>
              </a:rPr>
              <a:t>CONS</a:t>
            </a:r>
            <a:endParaRPr b="1" sz="1800" u="sng">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t/>
            </a:r>
            <a:endParaRPr b="1">
              <a:latin typeface="Fira Sans Extra Condensed"/>
              <a:ea typeface="Fira Sans Extra Condensed"/>
              <a:cs typeface="Fira Sans Extra Condensed"/>
              <a:sym typeface="Fira Sans Extra Condensed"/>
            </a:endParaRPr>
          </a:p>
          <a:p>
            <a:pPr indent="-317500" lvl="0" marL="457200" rtl="0" algn="l">
              <a:lnSpc>
                <a:spcPct val="150000"/>
              </a:lnSpc>
              <a:spcBef>
                <a:spcPts val="0"/>
              </a:spcBef>
              <a:spcAft>
                <a:spcPts val="0"/>
              </a:spcAft>
              <a:buSzPts val="1400"/>
              <a:buFont typeface="Fira Sans Extra Condensed"/>
              <a:buChar char="❏"/>
            </a:pPr>
            <a:r>
              <a:rPr lang="en">
                <a:latin typeface="Fira Sans Extra Condensed"/>
                <a:ea typeface="Fira Sans Extra Condensed"/>
                <a:cs typeface="Fira Sans Extra Condensed"/>
                <a:sym typeface="Fira Sans Extra Condensed"/>
              </a:rPr>
              <a:t>Limited Flexibility</a:t>
            </a:r>
            <a:endParaRPr>
              <a:latin typeface="Fira Sans Extra Condensed"/>
              <a:ea typeface="Fira Sans Extra Condensed"/>
              <a:cs typeface="Fira Sans Extra Condensed"/>
              <a:sym typeface="Fira Sans Extra Condensed"/>
            </a:endParaRPr>
          </a:p>
          <a:p>
            <a:pPr indent="-317500" lvl="0" marL="457200" rtl="0" algn="l">
              <a:lnSpc>
                <a:spcPct val="150000"/>
              </a:lnSpc>
              <a:spcBef>
                <a:spcPts val="0"/>
              </a:spcBef>
              <a:spcAft>
                <a:spcPts val="0"/>
              </a:spcAft>
              <a:buSzPts val="1400"/>
              <a:buFont typeface="Fira Sans Extra Condensed"/>
              <a:buChar char="❏"/>
            </a:pPr>
            <a:r>
              <a:rPr lang="en">
                <a:latin typeface="Fira Sans Extra Condensed"/>
                <a:ea typeface="Fira Sans Extra Condensed"/>
                <a:cs typeface="Fira Sans Extra Condensed"/>
                <a:sym typeface="Fira Sans Extra Condensed"/>
              </a:rPr>
              <a:t>Late Feedback and Risk Mitigation</a:t>
            </a:r>
            <a:endParaRPr>
              <a:latin typeface="Fira Sans Extra Condensed"/>
              <a:ea typeface="Fira Sans Extra Condensed"/>
              <a:cs typeface="Fira Sans Extra Condensed"/>
              <a:sym typeface="Fira Sans Extra Condensed"/>
            </a:endParaRPr>
          </a:p>
          <a:p>
            <a:pPr indent="-317500" lvl="0" marL="457200" rtl="0" algn="l">
              <a:lnSpc>
                <a:spcPct val="150000"/>
              </a:lnSpc>
              <a:spcBef>
                <a:spcPts val="0"/>
              </a:spcBef>
              <a:spcAft>
                <a:spcPts val="0"/>
              </a:spcAft>
              <a:buSzPts val="1400"/>
              <a:buFont typeface="Fira Sans Extra Condensed"/>
              <a:buChar char="❏"/>
            </a:pPr>
            <a:r>
              <a:rPr lang="en">
                <a:latin typeface="Fira Sans Extra Condensed"/>
                <a:ea typeface="Fira Sans Extra Condensed"/>
                <a:cs typeface="Fira Sans Extra Condensed"/>
                <a:sym typeface="Fira Sans Extra Condensed"/>
              </a:rPr>
              <a:t>Long Delivery Time</a:t>
            </a:r>
            <a:endParaRPr>
              <a:latin typeface="Fira Sans Extra Condensed"/>
              <a:ea typeface="Fira Sans Extra Condensed"/>
              <a:cs typeface="Fira Sans Extra Condensed"/>
              <a:sym typeface="Fira Sans Extra Condensed"/>
            </a:endParaRPr>
          </a:p>
          <a:p>
            <a:pPr indent="-317500" lvl="0" marL="457200" rtl="0" algn="l">
              <a:lnSpc>
                <a:spcPct val="150000"/>
              </a:lnSpc>
              <a:spcBef>
                <a:spcPts val="0"/>
              </a:spcBef>
              <a:spcAft>
                <a:spcPts val="0"/>
              </a:spcAft>
              <a:buSzPts val="1400"/>
              <a:buFont typeface="Fira Sans Extra Condensed"/>
              <a:buChar char="❏"/>
            </a:pPr>
            <a:r>
              <a:rPr lang="en">
                <a:latin typeface="Fira Sans Extra Condensed"/>
                <a:ea typeface="Fira Sans Extra Condensed"/>
                <a:cs typeface="Fira Sans Extra Condensed"/>
                <a:sym typeface="Fira Sans Extra Condensed"/>
              </a:rPr>
              <a:t>Limited Client Involvement</a:t>
            </a:r>
            <a:endParaRPr>
              <a:latin typeface="Fira Sans Extra Condensed"/>
              <a:ea typeface="Fira Sans Extra Condensed"/>
              <a:cs typeface="Fira Sans Extra Condensed"/>
              <a:sym typeface="Fira Sans Extra Condensed"/>
            </a:endParaRPr>
          </a:p>
          <a:p>
            <a:pPr indent="-317500" lvl="0" marL="457200" rtl="0" algn="l">
              <a:lnSpc>
                <a:spcPct val="150000"/>
              </a:lnSpc>
              <a:spcBef>
                <a:spcPts val="0"/>
              </a:spcBef>
              <a:spcAft>
                <a:spcPts val="0"/>
              </a:spcAft>
              <a:buSzPts val="1400"/>
              <a:buFont typeface="Fira Sans Extra Condensed"/>
              <a:buChar char="❏"/>
            </a:pPr>
            <a:r>
              <a:rPr lang="en">
                <a:latin typeface="Fira Sans Extra Condensed"/>
                <a:ea typeface="Fira Sans Extra Condensed"/>
                <a:cs typeface="Fira Sans Extra Condensed"/>
                <a:sym typeface="Fira Sans Extra Condensed"/>
              </a:rPr>
              <a:t>Limited Adaptability to Changing Requirements</a:t>
            </a:r>
            <a:endParaRPr>
              <a:latin typeface="Fira Sans Extra Condensed"/>
              <a:ea typeface="Fira Sans Extra Condensed"/>
              <a:cs typeface="Fira Sans Extra Condensed"/>
              <a:sym typeface="Fira Sans Extra Condensed"/>
            </a:endParaRPr>
          </a:p>
          <a:p>
            <a:pPr indent="0" lvl="0" marL="457200" rtl="0" algn="l">
              <a:lnSpc>
                <a:spcPct val="150000"/>
              </a:lnSpc>
              <a:spcBef>
                <a:spcPts val="0"/>
              </a:spcBef>
              <a:spcAft>
                <a:spcPts val="0"/>
              </a:spcAft>
              <a:buNone/>
            </a:pPr>
            <a:r>
              <a:t/>
            </a:r>
            <a:endParaRPr>
              <a:latin typeface="Fira Sans Extra Condensed"/>
              <a:ea typeface="Fira Sans Extra Condensed"/>
              <a:cs typeface="Fira Sans Extra Condensed"/>
              <a:sym typeface="Fira Sans Extra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0"/>
          <p:cNvSpPr txBox="1"/>
          <p:nvPr>
            <p:ph type="title"/>
          </p:nvPr>
        </p:nvSpPr>
        <p:spPr>
          <a:xfrm>
            <a:off x="457200" y="26405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BEST USE OF WATERFALL METHODOLOGY</a:t>
            </a:r>
            <a:endParaRPr/>
          </a:p>
        </p:txBody>
      </p:sp>
      <p:sp>
        <p:nvSpPr>
          <p:cNvPr id="147" name="Google Shape;147;p30"/>
          <p:cNvSpPr txBox="1"/>
          <p:nvPr/>
        </p:nvSpPr>
        <p:spPr>
          <a:xfrm>
            <a:off x="601725" y="1274300"/>
            <a:ext cx="5538300" cy="2955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Fira Sans Extra Condensed"/>
              <a:buAutoNum type="arabicPeriod"/>
            </a:pPr>
            <a:r>
              <a:rPr lang="en" sz="1800">
                <a:latin typeface="Fira Sans Extra Condensed"/>
                <a:ea typeface="Fira Sans Extra Condensed"/>
                <a:cs typeface="Fira Sans Extra Condensed"/>
                <a:sym typeface="Fira Sans Extra Condensed"/>
              </a:rPr>
              <a:t>Projects which are well-defined and  has stable requirements.</a:t>
            </a:r>
            <a:endParaRPr sz="1800">
              <a:latin typeface="Fira Sans Extra Condensed"/>
              <a:ea typeface="Fira Sans Extra Condensed"/>
              <a:cs typeface="Fira Sans Extra Condensed"/>
              <a:sym typeface="Fira Sans Extra Condensed"/>
            </a:endParaRPr>
          </a:p>
          <a:p>
            <a:pPr indent="-342900" lvl="0" marL="457200" rtl="0" algn="l">
              <a:lnSpc>
                <a:spcPct val="150000"/>
              </a:lnSpc>
              <a:spcBef>
                <a:spcPts val="0"/>
              </a:spcBef>
              <a:spcAft>
                <a:spcPts val="0"/>
              </a:spcAft>
              <a:buSzPts val="1800"/>
              <a:buFont typeface="Fira Sans Extra Condensed"/>
              <a:buAutoNum type="arabicPeriod"/>
            </a:pPr>
            <a:r>
              <a:rPr lang="en" sz="1800">
                <a:latin typeface="Fira Sans Extra Condensed"/>
                <a:ea typeface="Fira Sans Extra Condensed"/>
                <a:cs typeface="Fira Sans Extra Condensed"/>
                <a:sym typeface="Fira Sans Extra Condensed"/>
              </a:rPr>
              <a:t>The waterfall methodology works well when the project can be divided into distinct phases that follow a sequential and linear flow.</a:t>
            </a:r>
            <a:endParaRPr sz="1800">
              <a:latin typeface="Fira Sans Extra Condensed"/>
              <a:ea typeface="Fira Sans Extra Condensed"/>
              <a:cs typeface="Fira Sans Extra Condensed"/>
              <a:sym typeface="Fira Sans Extra Condensed"/>
            </a:endParaRPr>
          </a:p>
          <a:p>
            <a:pPr indent="-342900" lvl="0" marL="457200" rtl="0" algn="l">
              <a:lnSpc>
                <a:spcPct val="150000"/>
              </a:lnSpc>
              <a:spcBef>
                <a:spcPts val="0"/>
              </a:spcBef>
              <a:spcAft>
                <a:spcPts val="0"/>
              </a:spcAft>
              <a:buSzPts val="1800"/>
              <a:buFont typeface="Fira Sans Extra Condensed"/>
              <a:buAutoNum type="arabicPeriod"/>
            </a:pPr>
            <a:r>
              <a:rPr lang="en" sz="1800">
                <a:latin typeface="Fira Sans Extra Condensed"/>
                <a:ea typeface="Fira Sans Extra Condensed"/>
                <a:cs typeface="Fira Sans Extra Condensed"/>
                <a:sym typeface="Fira Sans Extra Condensed"/>
              </a:rPr>
              <a:t>Projects with predictable outcomes and low levels of complexity and risk.</a:t>
            </a:r>
            <a:endParaRPr sz="1800">
              <a:latin typeface="Fira Sans Extra Condensed"/>
              <a:ea typeface="Fira Sans Extra Condensed"/>
              <a:cs typeface="Fira Sans Extra Condensed"/>
              <a:sym typeface="Fira Sans Extra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1"/>
          <p:cNvSpPr txBox="1"/>
          <p:nvPr>
            <p:ph type="ctrTitle"/>
          </p:nvPr>
        </p:nvSpPr>
        <p:spPr>
          <a:xfrm>
            <a:off x="457200" y="277150"/>
            <a:ext cx="4371900" cy="252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INCREMENTAL METHODOLOGY</a:t>
            </a:r>
            <a:endParaRPr/>
          </a:p>
        </p:txBody>
      </p:sp>
      <p:sp>
        <p:nvSpPr>
          <p:cNvPr id="153" name="Google Shape;153;p31"/>
          <p:cNvSpPr txBox="1"/>
          <p:nvPr>
            <p:ph idx="1" type="subTitle"/>
          </p:nvPr>
        </p:nvSpPr>
        <p:spPr>
          <a:xfrm>
            <a:off x="457200" y="3027950"/>
            <a:ext cx="4371900" cy="128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Fira Sans Extra Condensed"/>
                <a:ea typeface="Fira Sans Extra Condensed"/>
                <a:cs typeface="Fira Sans Extra Condensed"/>
                <a:sym typeface="Fira Sans Extra Condensed"/>
              </a:rPr>
              <a:t>Incremental methodology, also known as iterative or agile methodology, is an approach to software development that breaks down a project into smaller increments or iterations.</a:t>
            </a:r>
            <a:endParaRPr>
              <a:latin typeface="Fira Sans Extra Condensed"/>
              <a:ea typeface="Fira Sans Extra Condensed"/>
              <a:cs typeface="Fira Sans Extra Condensed"/>
              <a:sym typeface="Fira Sans Extra Condensed"/>
            </a:endParaRPr>
          </a:p>
        </p:txBody>
      </p:sp>
      <p:pic>
        <p:nvPicPr>
          <p:cNvPr id="154" name="Google Shape;154;p31"/>
          <p:cNvPicPr preferRelativeResize="0"/>
          <p:nvPr/>
        </p:nvPicPr>
        <p:blipFill>
          <a:blip r:embed="rId3">
            <a:alphaModFix/>
          </a:blip>
          <a:stretch>
            <a:fillRect/>
          </a:stretch>
        </p:blipFill>
        <p:spPr>
          <a:xfrm>
            <a:off x="4941000" y="1442875"/>
            <a:ext cx="4010100" cy="225774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INCREMENTAL METHODOLOGY WORKS?</a:t>
            </a:r>
            <a:endParaRPr/>
          </a:p>
        </p:txBody>
      </p:sp>
      <p:pic>
        <p:nvPicPr>
          <p:cNvPr id="160" name="Google Shape;160;p32"/>
          <p:cNvPicPr preferRelativeResize="0"/>
          <p:nvPr/>
        </p:nvPicPr>
        <p:blipFill>
          <a:blip r:embed="rId3">
            <a:alphaModFix/>
          </a:blip>
          <a:stretch>
            <a:fillRect/>
          </a:stretch>
        </p:blipFill>
        <p:spPr>
          <a:xfrm>
            <a:off x="4766850" y="1686100"/>
            <a:ext cx="4194900" cy="2349151"/>
          </a:xfrm>
          <a:prstGeom prst="rect">
            <a:avLst/>
          </a:prstGeom>
          <a:noFill/>
          <a:ln>
            <a:noFill/>
          </a:ln>
        </p:spPr>
      </p:pic>
      <p:sp>
        <p:nvSpPr>
          <p:cNvPr id="161" name="Google Shape;161;p32"/>
          <p:cNvSpPr txBox="1"/>
          <p:nvPr/>
        </p:nvSpPr>
        <p:spPr>
          <a:xfrm>
            <a:off x="368850" y="1243925"/>
            <a:ext cx="42525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Fira Sans Extra Condensed"/>
                <a:ea typeface="Fira Sans Extra Condensed"/>
                <a:cs typeface="Fira Sans Extra Condensed"/>
                <a:sym typeface="Fira Sans Extra Condensed"/>
              </a:rPr>
              <a:t>Incremental methodology works by dividing the software development process into smaller iterations or increments, each delivering a functional piece of the software.</a:t>
            </a:r>
            <a:endParaRPr sz="16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sz="1600">
              <a:latin typeface="Fira Sans Extra Condensed"/>
              <a:ea typeface="Fira Sans Extra Condensed"/>
              <a:cs typeface="Fira Sans Extra Condensed"/>
              <a:sym typeface="Fira Sans Extra Condensed"/>
            </a:endParaRPr>
          </a:p>
          <a:p>
            <a:pPr indent="-330200" lvl="0" marL="457200" rtl="0" algn="l">
              <a:spcBef>
                <a:spcPts val="0"/>
              </a:spcBef>
              <a:spcAft>
                <a:spcPts val="0"/>
              </a:spcAft>
              <a:buSzPts val="1600"/>
              <a:buFont typeface="Fira Sans Extra Condensed"/>
              <a:buAutoNum type="arabicPeriod"/>
            </a:pPr>
            <a:r>
              <a:rPr lang="en" sz="1600">
                <a:latin typeface="Fira Sans Extra Condensed"/>
                <a:ea typeface="Fira Sans Extra Condensed"/>
                <a:cs typeface="Fira Sans Extra Condensed"/>
                <a:sym typeface="Fira Sans Extra Condensed"/>
              </a:rPr>
              <a:t>Initial Planning- The overall goals, requirements, and priorities of the project are defined.</a:t>
            </a:r>
            <a:endParaRPr sz="1600">
              <a:latin typeface="Fira Sans Extra Condensed"/>
              <a:ea typeface="Fira Sans Extra Condensed"/>
              <a:cs typeface="Fira Sans Extra Condensed"/>
              <a:sym typeface="Fira Sans Extra Condensed"/>
            </a:endParaRPr>
          </a:p>
          <a:p>
            <a:pPr indent="-330200" lvl="0" marL="457200" rtl="0" algn="l">
              <a:spcBef>
                <a:spcPts val="0"/>
              </a:spcBef>
              <a:spcAft>
                <a:spcPts val="0"/>
              </a:spcAft>
              <a:buSzPts val="1600"/>
              <a:buFont typeface="Fira Sans Extra Condensed"/>
              <a:buAutoNum type="arabicPeriod"/>
            </a:pPr>
            <a:r>
              <a:rPr lang="en" sz="1600">
                <a:latin typeface="Fira Sans Extra Condensed"/>
                <a:ea typeface="Fira Sans Extra Condensed"/>
                <a:cs typeface="Fira Sans Extra Condensed"/>
                <a:sym typeface="Fira Sans Extra Condensed"/>
              </a:rPr>
              <a:t>Requirements</a:t>
            </a:r>
            <a:endParaRPr sz="1600">
              <a:latin typeface="Fira Sans Extra Condensed"/>
              <a:ea typeface="Fira Sans Extra Condensed"/>
              <a:cs typeface="Fira Sans Extra Condensed"/>
              <a:sym typeface="Fira Sans Extra Condensed"/>
            </a:endParaRPr>
          </a:p>
          <a:p>
            <a:pPr indent="-330200" lvl="0" marL="457200" rtl="0" algn="l">
              <a:spcBef>
                <a:spcPts val="0"/>
              </a:spcBef>
              <a:spcAft>
                <a:spcPts val="0"/>
              </a:spcAft>
              <a:buSzPts val="1600"/>
              <a:buFont typeface="Fira Sans Extra Condensed"/>
              <a:buAutoNum type="arabicPeriod"/>
            </a:pPr>
            <a:r>
              <a:rPr lang="en" sz="1600">
                <a:latin typeface="Fira Sans Extra Condensed"/>
                <a:ea typeface="Fira Sans Extra Condensed"/>
                <a:cs typeface="Fira Sans Extra Condensed"/>
                <a:sym typeface="Fira Sans Extra Condensed"/>
              </a:rPr>
              <a:t>Analysis &amp; design</a:t>
            </a:r>
            <a:endParaRPr sz="1600">
              <a:latin typeface="Fira Sans Extra Condensed"/>
              <a:ea typeface="Fira Sans Extra Condensed"/>
              <a:cs typeface="Fira Sans Extra Condensed"/>
              <a:sym typeface="Fira Sans Extra Condensed"/>
            </a:endParaRPr>
          </a:p>
          <a:p>
            <a:pPr indent="-330200" lvl="0" marL="457200" rtl="0" algn="l">
              <a:spcBef>
                <a:spcPts val="0"/>
              </a:spcBef>
              <a:spcAft>
                <a:spcPts val="0"/>
              </a:spcAft>
              <a:buSzPts val="1600"/>
              <a:buFont typeface="Fira Sans Extra Condensed"/>
              <a:buAutoNum type="arabicPeriod"/>
            </a:pPr>
            <a:r>
              <a:rPr lang="en" sz="1600">
                <a:latin typeface="Fira Sans Extra Condensed"/>
                <a:ea typeface="Fira Sans Extra Condensed"/>
                <a:cs typeface="Fira Sans Extra Condensed"/>
                <a:sym typeface="Fira Sans Extra Condensed"/>
              </a:rPr>
              <a:t>Implementation</a:t>
            </a:r>
            <a:endParaRPr sz="1600">
              <a:latin typeface="Fira Sans Extra Condensed"/>
              <a:ea typeface="Fira Sans Extra Condensed"/>
              <a:cs typeface="Fira Sans Extra Condensed"/>
              <a:sym typeface="Fira Sans Extra Condensed"/>
            </a:endParaRPr>
          </a:p>
          <a:p>
            <a:pPr indent="-330200" lvl="0" marL="457200" rtl="0" algn="l">
              <a:spcBef>
                <a:spcPts val="0"/>
              </a:spcBef>
              <a:spcAft>
                <a:spcPts val="0"/>
              </a:spcAft>
              <a:buSzPts val="1600"/>
              <a:buFont typeface="Fira Sans Extra Condensed"/>
              <a:buAutoNum type="arabicPeriod"/>
            </a:pPr>
            <a:r>
              <a:rPr lang="en" sz="1600">
                <a:latin typeface="Fira Sans Extra Condensed"/>
                <a:ea typeface="Fira Sans Extra Condensed"/>
                <a:cs typeface="Fira Sans Extra Condensed"/>
                <a:sym typeface="Fira Sans Extra Condensed"/>
              </a:rPr>
              <a:t>Testing</a:t>
            </a:r>
            <a:endParaRPr sz="1600">
              <a:latin typeface="Fira Sans Extra Condensed"/>
              <a:ea typeface="Fira Sans Extra Condensed"/>
              <a:cs typeface="Fira Sans Extra Condensed"/>
              <a:sym typeface="Fira Sans Extra Condensed"/>
            </a:endParaRPr>
          </a:p>
          <a:p>
            <a:pPr indent="-330200" lvl="0" marL="457200" rtl="0" algn="l">
              <a:spcBef>
                <a:spcPts val="0"/>
              </a:spcBef>
              <a:spcAft>
                <a:spcPts val="0"/>
              </a:spcAft>
              <a:buSzPts val="1600"/>
              <a:buFont typeface="Fira Sans Extra Condensed"/>
              <a:buAutoNum type="arabicPeriod"/>
            </a:pPr>
            <a:r>
              <a:rPr lang="en" sz="1600">
                <a:latin typeface="Fira Sans Extra Condensed"/>
                <a:ea typeface="Fira Sans Extra Condensed"/>
                <a:cs typeface="Fira Sans Extra Condensed"/>
                <a:sym typeface="Fira Sans Extra Condensed"/>
              </a:rPr>
              <a:t>Deployment</a:t>
            </a:r>
            <a:endParaRPr sz="1600">
              <a:latin typeface="Fira Sans Extra Condensed"/>
              <a:ea typeface="Fira Sans Extra Condensed"/>
              <a:cs typeface="Fira Sans Extra Condensed"/>
              <a:sym typeface="Fira Sans Extra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3"/>
          <p:cNvSpPr txBox="1"/>
          <p:nvPr>
            <p:ph type="title"/>
          </p:nvPr>
        </p:nvSpPr>
        <p:spPr>
          <a:xfrm>
            <a:off x="457200" y="26405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PROS &amp; CONS OF INCREMENTAL METHODOLOGY</a:t>
            </a:r>
            <a:endParaRPr/>
          </a:p>
        </p:txBody>
      </p:sp>
      <p:sp>
        <p:nvSpPr>
          <p:cNvPr id="167" name="Google Shape;167;p33"/>
          <p:cNvSpPr txBox="1"/>
          <p:nvPr/>
        </p:nvSpPr>
        <p:spPr>
          <a:xfrm>
            <a:off x="632100" y="1152800"/>
            <a:ext cx="433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68" name="Google Shape;168;p33"/>
          <p:cNvSpPr txBox="1"/>
          <p:nvPr/>
        </p:nvSpPr>
        <p:spPr>
          <a:xfrm>
            <a:off x="463225" y="1009875"/>
            <a:ext cx="3722400" cy="35451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b="1" lang="en" sz="1800" u="sng">
                <a:latin typeface="Fira Sans Extra Condensed"/>
                <a:ea typeface="Fira Sans Extra Condensed"/>
                <a:cs typeface="Fira Sans Extra Condensed"/>
                <a:sym typeface="Fira Sans Extra Condensed"/>
              </a:rPr>
              <a:t>PROS</a:t>
            </a:r>
            <a:endParaRPr b="1" sz="1800" u="sng">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t/>
            </a:r>
            <a:endParaRPr b="1">
              <a:latin typeface="Fira Sans Extra Condensed"/>
              <a:ea typeface="Fira Sans Extra Condensed"/>
              <a:cs typeface="Fira Sans Extra Condensed"/>
              <a:sym typeface="Fira Sans Extra Condensed"/>
            </a:endParaRPr>
          </a:p>
          <a:p>
            <a:pPr indent="-317500" lvl="0" marL="457200" rtl="0" algn="l">
              <a:lnSpc>
                <a:spcPct val="150000"/>
              </a:lnSpc>
              <a:spcBef>
                <a:spcPts val="0"/>
              </a:spcBef>
              <a:spcAft>
                <a:spcPts val="0"/>
              </a:spcAft>
              <a:buSzPts val="1400"/>
              <a:buFont typeface="Fira Sans Extra Condensed"/>
              <a:buChar char="❏"/>
            </a:pPr>
            <a:r>
              <a:rPr lang="en">
                <a:latin typeface="Fira Sans Extra Condensed"/>
                <a:ea typeface="Fira Sans Extra Condensed"/>
                <a:cs typeface="Fira Sans Extra Condensed"/>
                <a:sym typeface="Fira Sans Extra Condensed"/>
              </a:rPr>
              <a:t>Reduces the overall project risk</a:t>
            </a:r>
            <a:endParaRPr>
              <a:latin typeface="Fira Sans Extra Condensed"/>
              <a:ea typeface="Fira Sans Extra Condensed"/>
              <a:cs typeface="Fira Sans Extra Condensed"/>
              <a:sym typeface="Fira Sans Extra Condensed"/>
            </a:endParaRPr>
          </a:p>
          <a:p>
            <a:pPr indent="-317500" lvl="0" marL="457200" rtl="0" algn="l">
              <a:lnSpc>
                <a:spcPct val="150000"/>
              </a:lnSpc>
              <a:spcBef>
                <a:spcPts val="0"/>
              </a:spcBef>
              <a:spcAft>
                <a:spcPts val="0"/>
              </a:spcAft>
              <a:buSzPts val="1400"/>
              <a:buFont typeface="Fira Sans Extra Condensed"/>
              <a:buChar char="❏"/>
            </a:pPr>
            <a:r>
              <a:rPr lang="en">
                <a:latin typeface="Fira Sans Extra Condensed"/>
                <a:ea typeface="Fira Sans Extra Condensed"/>
                <a:cs typeface="Fira Sans Extra Condensed"/>
                <a:sym typeface="Fira Sans Extra Condensed"/>
              </a:rPr>
              <a:t>Flexibility and Adaptability</a:t>
            </a:r>
            <a:endParaRPr>
              <a:latin typeface="Fira Sans Extra Condensed"/>
              <a:ea typeface="Fira Sans Extra Condensed"/>
              <a:cs typeface="Fira Sans Extra Condensed"/>
              <a:sym typeface="Fira Sans Extra Condensed"/>
            </a:endParaRPr>
          </a:p>
          <a:p>
            <a:pPr indent="-317500" lvl="0" marL="457200" rtl="0" algn="l">
              <a:lnSpc>
                <a:spcPct val="150000"/>
              </a:lnSpc>
              <a:spcBef>
                <a:spcPts val="0"/>
              </a:spcBef>
              <a:spcAft>
                <a:spcPts val="0"/>
              </a:spcAft>
              <a:buSzPts val="1400"/>
              <a:buFont typeface="Fira Sans Extra Condensed"/>
              <a:buChar char="❏"/>
            </a:pPr>
            <a:r>
              <a:rPr lang="en">
                <a:latin typeface="Fira Sans Extra Condensed"/>
                <a:ea typeface="Fira Sans Extra Condensed"/>
                <a:cs typeface="Fira Sans Extra Condensed"/>
                <a:sym typeface="Fira Sans Extra Condensed"/>
              </a:rPr>
              <a:t>Improved efficiency</a:t>
            </a:r>
            <a:endParaRPr>
              <a:latin typeface="Fira Sans Extra Condensed"/>
              <a:ea typeface="Fira Sans Extra Condensed"/>
              <a:cs typeface="Fira Sans Extra Condensed"/>
              <a:sym typeface="Fira Sans Extra Condensed"/>
            </a:endParaRPr>
          </a:p>
          <a:p>
            <a:pPr indent="-317500" lvl="0" marL="457200" rtl="0" algn="l">
              <a:lnSpc>
                <a:spcPct val="150000"/>
              </a:lnSpc>
              <a:spcBef>
                <a:spcPts val="0"/>
              </a:spcBef>
              <a:spcAft>
                <a:spcPts val="0"/>
              </a:spcAft>
              <a:buSzPts val="1400"/>
              <a:buFont typeface="Fira Sans Extra Condensed"/>
              <a:buChar char="❏"/>
            </a:pPr>
            <a:r>
              <a:rPr lang="en">
                <a:latin typeface="Fira Sans Extra Condensed"/>
                <a:ea typeface="Fira Sans Extra Condensed"/>
                <a:cs typeface="Fira Sans Extra Condensed"/>
                <a:sym typeface="Fira Sans Extra Condensed"/>
              </a:rPr>
              <a:t>Feedback is possible</a:t>
            </a:r>
            <a:endParaRPr>
              <a:latin typeface="Fira Sans Extra Condensed"/>
              <a:ea typeface="Fira Sans Extra Condensed"/>
              <a:cs typeface="Fira Sans Extra Condensed"/>
              <a:sym typeface="Fira Sans Extra Condensed"/>
            </a:endParaRPr>
          </a:p>
          <a:p>
            <a:pPr indent="-317500" lvl="0" marL="457200" rtl="0" algn="l">
              <a:lnSpc>
                <a:spcPct val="150000"/>
              </a:lnSpc>
              <a:spcBef>
                <a:spcPts val="0"/>
              </a:spcBef>
              <a:spcAft>
                <a:spcPts val="0"/>
              </a:spcAft>
              <a:buSzPts val="1400"/>
              <a:buFont typeface="Fira Sans Extra Condensed"/>
              <a:buChar char="❏"/>
            </a:pPr>
            <a:r>
              <a:rPr lang="en">
                <a:latin typeface="Fira Sans Extra Condensed"/>
                <a:ea typeface="Fira Sans Extra Condensed"/>
                <a:cs typeface="Fira Sans Extra Condensed"/>
                <a:sym typeface="Fira Sans Extra Condensed"/>
              </a:rPr>
              <a:t>Easier to test and debug</a:t>
            </a:r>
            <a:endParaRPr>
              <a:latin typeface="Fira Sans Extra Condensed"/>
              <a:ea typeface="Fira Sans Extra Condensed"/>
              <a:cs typeface="Fira Sans Extra Condensed"/>
              <a:sym typeface="Fira Sans Extra Condensed"/>
            </a:endParaRPr>
          </a:p>
        </p:txBody>
      </p:sp>
      <p:sp>
        <p:nvSpPr>
          <p:cNvPr id="169" name="Google Shape;169;p33"/>
          <p:cNvSpPr txBox="1"/>
          <p:nvPr/>
        </p:nvSpPr>
        <p:spPr>
          <a:xfrm>
            <a:off x="4766750" y="1009875"/>
            <a:ext cx="3722400" cy="35451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b="1" lang="en" sz="1800" u="sng">
                <a:latin typeface="Fira Sans Extra Condensed"/>
                <a:ea typeface="Fira Sans Extra Condensed"/>
                <a:cs typeface="Fira Sans Extra Condensed"/>
                <a:sym typeface="Fira Sans Extra Condensed"/>
              </a:rPr>
              <a:t>CONS</a:t>
            </a:r>
            <a:endParaRPr b="1" sz="1800" u="sng">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t/>
            </a:r>
            <a:endParaRPr b="1">
              <a:latin typeface="Fira Sans Extra Condensed"/>
              <a:ea typeface="Fira Sans Extra Condensed"/>
              <a:cs typeface="Fira Sans Extra Condensed"/>
              <a:sym typeface="Fira Sans Extra Condensed"/>
            </a:endParaRPr>
          </a:p>
          <a:p>
            <a:pPr indent="-317500" lvl="0" marL="457200" rtl="0" algn="l">
              <a:lnSpc>
                <a:spcPct val="150000"/>
              </a:lnSpc>
              <a:spcBef>
                <a:spcPts val="0"/>
              </a:spcBef>
              <a:spcAft>
                <a:spcPts val="0"/>
              </a:spcAft>
              <a:buSzPts val="1400"/>
              <a:buFont typeface="Fira Sans Extra Condensed"/>
              <a:buChar char="❏"/>
            </a:pPr>
            <a:r>
              <a:rPr lang="en">
                <a:latin typeface="Fira Sans Extra Condensed"/>
                <a:ea typeface="Fira Sans Extra Condensed"/>
                <a:cs typeface="Fira Sans Extra Condensed"/>
                <a:sym typeface="Fira Sans Extra Condensed"/>
              </a:rPr>
              <a:t>Scope Management</a:t>
            </a:r>
            <a:endParaRPr>
              <a:latin typeface="Fira Sans Extra Condensed"/>
              <a:ea typeface="Fira Sans Extra Condensed"/>
              <a:cs typeface="Fira Sans Extra Condensed"/>
              <a:sym typeface="Fira Sans Extra Condensed"/>
            </a:endParaRPr>
          </a:p>
          <a:p>
            <a:pPr indent="-317500" lvl="0" marL="457200" rtl="0" algn="l">
              <a:lnSpc>
                <a:spcPct val="150000"/>
              </a:lnSpc>
              <a:spcBef>
                <a:spcPts val="0"/>
              </a:spcBef>
              <a:spcAft>
                <a:spcPts val="0"/>
              </a:spcAft>
              <a:buSzPts val="1400"/>
              <a:buFont typeface="Fira Sans Extra Condensed"/>
              <a:buChar char="❏"/>
            </a:pPr>
            <a:r>
              <a:rPr lang="en">
                <a:latin typeface="Fira Sans Extra Condensed"/>
                <a:ea typeface="Fira Sans Extra Condensed"/>
                <a:cs typeface="Fira Sans Extra Condensed"/>
                <a:sym typeface="Fira Sans Extra Condensed"/>
              </a:rPr>
              <a:t>The iteration stages are rigorous, and they don’t overlap.</a:t>
            </a:r>
            <a:endParaRPr>
              <a:latin typeface="Fira Sans Extra Condensed"/>
              <a:ea typeface="Fira Sans Extra Condensed"/>
              <a:cs typeface="Fira Sans Extra Condensed"/>
              <a:sym typeface="Fira Sans Extra Condensed"/>
            </a:endParaRPr>
          </a:p>
          <a:p>
            <a:pPr indent="-317500" lvl="0" marL="457200" rtl="0" algn="l">
              <a:lnSpc>
                <a:spcPct val="150000"/>
              </a:lnSpc>
              <a:spcBef>
                <a:spcPts val="0"/>
              </a:spcBef>
              <a:spcAft>
                <a:spcPts val="0"/>
              </a:spcAft>
              <a:buSzPts val="1400"/>
              <a:buFont typeface="Fira Sans Extra Condensed"/>
              <a:buChar char="❏"/>
            </a:pPr>
            <a:r>
              <a:rPr lang="en">
                <a:latin typeface="Fira Sans Extra Condensed"/>
                <a:ea typeface="Fira Sans Extra Condensed"/>
                <a:cs typeface="Fira Sans Extra Condensed"/>
                <a:sym typeface="Fira Sans Extra Condensed"/>
              </a:rPr>
              <a:t>If team is not focused, the</a:t>
            </a:r>
            <a:r>
              <a:rPr lang="en">
                <a:latin typeface="Fira Sans Extra Condensed"/>
                <a:ea typeface="Fira Sans Extra Condensed"/>
                <a:cs typeface="Fira Sans Extra Condensed"/>
                <a:sym typeface="Fira Sans Extra Condensed"/>
              </a:rPr>
              <a:t> project will become uncoordinated.</a:t>
            </a:r>
            <a:endParaRPr>
              <a:latin typeface="Fira Sans Extra Condensed"/>
              <a:ea typeface="Fira Sans Extra Condensed"/>
              <a:cs typeface="Fira Sans Extra Condensed"/>
              <a:sym typeface="Fira Sans Extra Condensed"/>
            </a:endParaRPr>
          </a:p>
          <a:p>
            <a:pPr indent="-317500" lvl="0" marL="457200" rtl="0" algn="l">
              <a:lnSpc>
                <a:spcPct val="150000"/>
              </a:lnSpc>
              <a:spcBef>
                <a:spcPts val="0"/>
              </a:spcBef>
              <a:spcAft>
                <a:spcPts val="0"/>
              </a:spcAft>
              <a:buSzPts val="1400"/>
              <a:buFont typeface="Fira Sans Extra Condensed"/>
              <a:buChar char="❏"/>
            </a:pPr>
            <a:r>
              <a:rPr lang="en">
                <a:latin typeface="Fira Sans Extra Condensed"/>
                <a:ea typeface="Fira Sans Extra Condensed"/>
                <a:cs typeface="Fira Sans Extra Condensed"/>
                <a:sym typeface="Fira Sans Extra Condensed"/>
              </a:rPr>
              <a:t>Rectifying a problem in one unit requires correction in all the units and consumes a lot of time</a:t>
            </a:r>
            <a:endParaRPr>
              <a:latin typeface="Fira Sans Extra Condensed"/>
              <a:ea typeface="Fira Sans Extra Condensed"/>
              <a:cs typeface="Fira Sans Extra Condensed"/>
              <a:sym typeface="Fira Sans Extra Condense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Agile Project Management Infographics by Slidesgo">
  <a:themeElements>
    <a:clrScheme name="Simple Light">
      <a:dk1>
        <a:srgbClr val="000000"/>
      </a:dk1>
      <a:lt1>
        <a:srgbClr val="FFFFFF"/>
      </a:lt1>
      <a:dk2>
        <a:srgbClr val="797D62"/>
      </a:dk2>
      <a:lt2>
        <a:srgbClr val="9B9B7A"/>
      </a:lt2>
      <a:accent1>
        <a:srgbClr val="D9AE94"/>
      </a:accent1>
      <a:accent2>
        <a:srgbClr val="F1DCA7"/>
      </a:accent2>
      <a:accent3>
        <a:srgbClr val="FFCB69"/>
      </a:accent3>
      <a:accent4>
        <a:srgbClr val="D08C60"/>
      </a:accent4>
      <a:accent5>
        <a:srgbClr val="997B66"/>
      </a:accent5>
      <a:accent6>
        <a:srgbClr val="EEEEE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