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64" r:id="rId4"/>
    <p:sldId id="265" r:id="rId5"/>
    <p:sldId id="267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652434"/>
            <a:ext cx="12192000" cy="2205567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1917" tIns="60958" rIns="121917" bIns="6095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x-none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1"/>
            <a:ext cx="12192000" cy="102870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1917" tIns="60958" rIns="121917" bIns="6095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x-none"/>
          </a:p>
        </p:txBody>
      </p:sp>
      <p:pic>
        <p:nvPicPr>
          <p:cNvPr id="6" name="Picture 12" descr="ANU_LOGO_WH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7" y="154517"/>
            <a:ext cx="2015067" cy="70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4418" y="4652963"/>
            <a:ext cx="11040533" cy="697627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37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AU" noProof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22" y="1809079"/>
            <a:ext cx="10943167" cy="861775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AU" noProof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6285"/>
            <a:ext cx="2844800" cy="476249"/>
          </a:xfrm>
        </p:spPr>
        <p:txBody>
          <a:bodyPr/>
          <a:lstStyle>
            <a:lvl1pPr algn="l">
              <a:defRPr/>
            </a:lvl1pPr>
          </a:lstStyle>
          <a:p>
            <a:fld id="{41A87321-7085-4163-805B-C7D9550C8FC6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6285"/>
            <a:ext cx="3860800" cy="476249"/>
          </a:xfrm>
        </p:spPr>
        <p:txBody>
          <a:bodyPr/>
          <a:lstStyle>
            <a:lvl1pPr algn="ctr">
              <a:defRPr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6285"/>
            <a:ext cx="2844800" cy="476249"/>
          </a:xfrm>
        </p:spPr>
        <p:txBody>
          <a:bodyPr/>
          <a:lstStyle>
            <a:lvl1pPr>
              <a:defRPr/>
            </a:lvl1pPr>
          </a:lstStyle>
          <a:p>
            <a:fld id="{222E5544-42AF-46E5-B1CF-C02DB4B4D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A87321-7085-4163-805B-C7D9550C8FC6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2E5544-42AF-46E5-B1CF-C02DB4B4D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1900" y="765175"/>
            <a:ext cx="2745317" cy="53609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5" y="765175"/>
            <a:ext cx="8039100" cy="53609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A87321-7085-4163-805B-C7D9550C8FC6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2E5544-42AF-46E5-B1CF-C02DB4B4D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A87321-7085-4163-805B-C7D9550C8FC6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2E5544-42AF-46E5-B1CF-C02DB4B4D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/>
            </a:lvl1pPr>
            <a:lvl2pPr marL="609600" indent="0">
              <a:buNone/>
              <a:defRPr sz="2400"/>
            </a:lvl2pPr>
            <a:lvl3pPr marL="1219200" indent="0">
              <a:buNone/>
              <a:defRPr sz="2100"/>
            </a:lvl3pPr>
            <a:lvl4pPr marL="1828800" indent="0">
              <a:buNone/>
              <a:defRPr sz="1900"/>
            </a:lvl4pPr>
            <a:lvl5pPr marL="2438400" indent="0">
              <a:buNone/>
              <a:defRPr sz="1900"/>
            </a:lvl5pPr>
            <a:lvl6pPr marL="3048000" indent="0">
              <a:buNone/>
              <a:defRPr sz="1900"/>
            </a:lvl6pPr>
            <a:lvl7pPr marL="3657600" indent="0">
              <a:buNone/>
              <a:defRPr sz="1900"/>
            </a:lvl7pPr>
            <a:lvl8pPr marL="4267200" indent="0">
              <a:buNone/>
              <a:defRPr sz="1900"/>
            </a:lvl8pPr>
            <a:lvl9pPr marL="4876800" indent="0">
              <a:buNone/>
              <a:defRPr sz="1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A87321-7085-4163-805B-C7D9550C8FC6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2E5544-42AF-46E5-B1CF-C02DB4B4D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916113"/>
            <a:ext cx="5384800" cy="421005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916113"/>
            <a:ext cx="5384800" cy="421005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A87321-7085-4163-805B-C7D9550C8FC6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2E5544-42AF-46E5-B1CF-C02DB4B4D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A87321-7085-4163-805B-C7D9550C8FC6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2E5544-42AF-46E5-B1CF-C02DB4B4D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A87321-7085-4163-805B-C7D9550C8FC6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2E5544-42AF-46E5-B1CF-C02DB4B4D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A87321-7085-4163-805B-C7D9550C8FC6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2E5544-42AF-46E5-B1CF-C02DB4B4D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49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A87321-7085-4163-805B-C7D9550C8FC6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2E5544-42AF-46E5-B1CF-C02DB4B4D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200" indent="0">
              <a:buNone/>
              <a:defRPr sz="3200"/>
            </a:lvl3pPr>
            <a:lvl4pPr marL="1828800" indent="0">
              <a:buNone/>
              <a:defRPr sz="2700"/>
            </a:lvl4pPr>
            <a:lvl5pPr marL="2438400" indent="0">
              <a:buNone/>
              <a:defRPr sz="2700"/>
            </a:lvl5pPr>
            <a:lvl6pPr marL="3048000" indent="0">
              <a:buNone/>
              <a:defRPr sz="2700"/>
            </a:lvl6pPr>
            <a:lvl7pPr marL="3657600" indent="0">
              <a:buNone/>
              <a:defRPr sz="2700"/>
            </a:lvl7pPr>
            <a:lvl8pPr marL="4267200" indent="0">
              <a:buNone/>
              <a:defRPr sz="2700"/>
            </a:lvl8pPr>
            <a:lvl9pPr marL="4876800" indent="0">
              <a:buNone/>
              <a:defRPr sz="27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A87321-7085-4163-805B-C7D9550C8FC6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2E5544-42AF-46E5-B1CF-C02DB4B4D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0" y="6500285"/>
            <a:ext cx="12192000" cy="357716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1917" tIns="60958" rIns="121917" bIns="6095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x-none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764117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AU" altLang="x-none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15585"/>
            <a:ext cx="10972800" cy="421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pPr lvl="0"/>
            <a:r>
              <a:rPr lang="en-US" altLang="x-none"/>
              <a:t>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  <a:endParaRPr lang="en-AU" altLang="x-none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32700" y="6477000"/>
            <a:ext cx="2844800" cy="196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t" anchorCtr="0" compatLnSpc="1"/>
          <a:lstStyle>
            <a:lvl1pPr algn="ctr">
              <a:defRPr sz="1900"/>
            </a:lvl1pPr>
          </a:lstStyle>
          <a:p>
            <a:fld id="{41A87321-7085-4163-805B-C7D9550C8FC6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7051" y="6477000"/>
            <a:ext cx="6720416" cy="196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t" anchorCtr="0" compatLnSpc="1"/>
          <a:lstStyle>
            <a:lvl1pPr>
              <a:defRPr sz="1900"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01352" y="6477001"/>
            <a:ext cx="781049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t" anchorCtr="0" compatLnSpc="1"/>
          <a:lstStyle>
            <a:lvl1pPr algn="r">
              <a:defRPr sz="1900"/>
            </a:lvl1pPr>
          </a:lstStyle>
          <a:p>
            <a:fld id="{222E5544-42AF-46E5-B1CF-C02DB4B4DC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0" y="1"/>
            <a:ext cx="12192000" cy="766233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1917" tIns="60958" rIns="121917" bIns="6095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x-none"/>
          </a:p>
        </p:txBody>
      </p:sp>
      <p:pic>
        <p:nvPicPr>
          <p:cNvPr id="1033" name="Picture 9" descr="ANU_LOGO_WH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8" y="99484"/>
            <a:ext cx="1631949" cy="567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527688"/>
          </a:solidFill>
          <a:latin typeface="+mj-lt"/>
          <a:ea typeface="Arial" panose="020B0604020202020204" pitchFamily="34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527688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527688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527688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527688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609600"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527688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1219200"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527688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828800"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527688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2438400"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527688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Char char="•"/>
        <a:defRPr sz="43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990600" indent="-381000" algn="l" rtl="0" eaLnBrk="1" fontAlgn="base" hangingPunct="1">
        <a:spcBef>
          <a:spcPct val="20000"/>
        </a:spcBef>
        <a:spcAft>
          <a:spcPct val="0"/>
        </a:spcAft>
        <a:buChar char="–"/>
        <a:defRPr sz="37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524000" indent="-3048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2133600" indent="-304800" algn="l" rtl="0" eaLnBrk="1" fontAlgn="base" hangingPunct="1">
        <a:spcBef>
          <a:spcPct val="2000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743200" indent="-304800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3352800" indent="-304800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6pPr>
      <a:lvl7pPr marL="3962400" indent="-304800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7pPr>
      <a:lvl8pPr marL="4572000" indent="-304800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8pPr>
      <a:lvl9pPr marL="5181600" indent="-304800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4422" y="1439750"/>
            <a:ext cx="10943167" cy="1600434"/>
          </a:xfrm>
        </p:spPr>
        <p:txBody>
          <a:bodyPr/>
          <a:lstStyle/>
          <a:p>
            <a:r>
              <a:rPr lang="en-US" altLang="zh-CN" dirty="0"/>
              <a:t>COMP2610/6261</a:t>
            </a:r>
            <a:br>
              <a:rPr lang="en-US" altLang="zh-CN" dirty="0"/>
            </a:br>
            <a:r>
              <a:rPr lang="en-US" altLang="zh-CN"/>
              <a:t>Tut 10 </a:t>
            </a:r>
            <a:r>
              <a:rPr lang="en-US" altLang="zh-CN" dirty="0"/>
              <a:t>Summary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4126" y="0"/>
            <a:ext cx="10903747" cy="7379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dirty="0"/>
              <a:t>Information and Operation Channel Capacity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154781"/>
            <a:ext cx="8820150" cy="1238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61929"/>
          <a:stretch/>
        </p:blipFill>
        <p:spPr>
          <a:xfrm>
            <a:off x="1514475" y="2609850"/>
            <a:ext cx="7924800" cy="714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475" y="4743450"/>
            <a:ext cx="769620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2067" t="57868" r="26682"/>
          <a:stretch/>
        </p:blipFill>
        <p:spPr>
          <a:xfrm>
            <a:off x="4857749" y="3638550"/>
            <a:ext cx="2476500" cy="7905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FF000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3278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4126" y="0"/>
            <a:ext cx="10903747" cy="7379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dirty="0"/>
              <a:t>Channel Capacity Examples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535598" y="741454"/>
            <a:ext cx="10515600" cy="60908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AU" sz="2600" dirty="0"/>
              <a:t>Error Free Channel </a:t>
            </a:r>
          </a:p>
          <a:p>
            <a:pPr marL="457200" indent="-457200"/>
            <a:endParaRPr lang="en-AU" sz="2600" dirty="0"/>
          </a:p>
          <a:p>
            <a:pPr marL="457200" indent="-457200"/>
            <a:endParaRPr lang="en-AU" sz="2600" dirty="0"/>
          </a:p>
          <a:p>
            <a:pPr marL="457200" indent="-457200"/>
            <a:r>
              <a:rPr lang="en-AU" sz="2600" dirty="0"/>
              <a:t>Binary Symmetric Channel</a:t>
            </a:r>
          </a:p>
          <a:p>
            <a:pPr marL="457200" indent="-457200"/>
            <a:endParaRPr lang="en-AU" sz="2600" dirty="0"/>
          </a:p>
          <a:p>
            <a:pPr marL="457200" indent="-457200"/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457200" indent="-457200"/>
            <a:r>
              <a:rPr lang="en-AU" dirty="0"/>
              <a:t>Binary erasure channel</a:t>
            </a:r>
          </a:p>
          <a:p>
            <a:pPr marL="457200" indent="-457200"/>
            <a:endParaRPr lang="en-AU" sz="2600" dirty="0"/>
          </a:p>
          <a:p>
            <a:pPr marL="457200" indent="-457200"/>
            <a:endParaRPr lang="en-AU" sz="2600" dirty="0"/>
          </a:p>
          <a:p>
            <a:pPr marL="457200" indent="-457200"/>
            <a:endParaRPr lang="en-AU" sz="2600" dirty="0"/>
          </a:p>
          <a:p>
            <a:pPr marL="457200" indent="-457200"/>
            <a:endParaRPr lang="en-AU" sz="2600" dirty="0"/>
          </a:p>
          <a:p>
            <a:pPr marL="457200" indent="-457200"/>
            <a:endParaRPr lang="en-AU" sz="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1628"/>
          <a:stretch/>
        </p:blipFill>
        <p:spPr>
          <a:xfrm>
            <a:off x="2018135" y="2579252"/>
            <a:ext cx="3775263" cy="1554412"/>
          </a:xfrm>
          <a:prstGeom prst="rect">
            <a:avLst/>
          </a:prstGeom>
        </p:spPr>
      </p:pic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2"/>
          <a:srcRect t="55528"/>
          <a:stretch/>
        </p:blipFill>
        <p:spPr>
          <a:xfrm>
            <a:off x="6555257" y="2641919"/>
            <a:ext cx="3775263" cy="14290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2909" b="2508"/>
          <a:stretch/>
        </p:blipFill>
        <p:spPr>
          <a:xfrm>
            <a:off x="2505539" y="4572097"/>
            <a:ext cx="1968056" cy="21998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b="84640"/>
          <a:stretch/>
        </p:blipFill>
        <p:spPr>
          <a:xfrm>
            <a:off x="2038990" y="1283766"/>
            <a:ext cx="3478789" cy="3298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41743" b="47471"/>
          <a:stretch/>
        </p:blipFill>
        <p:spPr>
          <a:xfrm>
            <a:off x="2038990" y="1604109"/>
            <a:ext cx="3478789" cy="2316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9674" y="5834449"/>
            <a:ext cx="1542402" cy="6366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t="87480"/>
          <a:stretch/>
        </p:blipFill>
        <p:spPr>
          <a:xfrm>
            <a:off x="2038990" y="1823412"/>
            <a:ext cx="3478789" cy="2688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4030" y="1524156"/>
            <a:ext cx="3676740" cy="4604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3124" y="4814974"/>
            <a:ext cx="4215762" cy="120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9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4126" y="0"/>
            <a:ext cx="10903747" cy="7379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dirty="0"/>
              <a:t>Symmetric Channel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229" y="938579"/>
            <a:ext cx="8248650" cy="1885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229" y="2824529"/>
            <a:ext cx="8905875" cy="819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229" y="3575172"/>
            <a:ext cx="6010275" cy="428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9413" y="4037134"/>
            <a:ext cx="3841506" cy="243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6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4126" y="0"/>
            <a:ext cx="10903747" cy="7379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dirty="0"/>
              <a:t>Channel Capacity Properties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535598" y="755522"/>
            <a:ext cx="10515600" cy="60631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AU" sz="2600" dirty="0"/>
              <a:t>Property 1 </a:t>
            </a:r>
          </a:p>
          <a:p>
            <a:pPr marL="457200" indent="-457200"/>
            <a:endParaRPr lang="en-AU" sz="2600" dirty="0"/>
          </a:p>
          <a:p>
            <a:pPr marL="457200" indent="-457200"/>
            <a:r>
              <a:rPr lang="en-AU" sz="2600" dirty="0"/>
              <a:t>Property 2</a:t>
            </a:r>
          </a:p>
          <a:p>
            <a:pPr marL="457200" indent="-457200"/>
            <a:endParaRPr lang="en-AU" sz="2600" dirty="0"/>
          </a:p>
          <a:p>
            <a:pPr marL="457200" indent="-457200"/>
            <a:r>
              <a:rPr lang="en-AU" sz="2600" dirty="0"/>
              <a:t>Property 3</a:t>
            </a:r>
          </a:p>
          <a:p>
            <a:pPr marL="457200" indent="-457200"/>
            <a:endParaRPr lang="en-AU" sz="2600" dirty="0"/>
          </a:p>
          <a:p>
            <a:pPr marL="457200" indent="-457200"/>
            <a:r>
              <a:rPr lang="en-AU" sz="2600" dirty="0"/>
              <a:t>Property 4</a:t>
            </a:r>
          </a:p>
          <a:p>
            <a:pPr marL="457200" indent="-457200"/>
            <a:endParaRPr lang="en-AU" sz="2600" dirty="0"/>
          </a:p>
          <a:p>
            <a:pPr marL="457200" indent="-457200"/>
            <a:endParaRPr lang="en-AU" sz="2600" dirty="0"/>
          </a:p>
          <a:p>
            <a:pPr marL="457200" indent="-457200"/>
            <a:r>
              <a:rPr lang="en-AU" sz="2600" dirty="0"/>
              <a:t>Property 5</a:t>
            </a:r>
          </a:p>
          <a:p>
            <a:pPr marL="457200" indent="-457200"/>
            <a:endParaRPr lang="en-AU" sz="2600" dirty="0"/>
          </a:p>
          <a:p>
            <a:pPr marL="457200" indent="-457200"/>
            <a:endParaRPr lang="en-AU" sz="2600" dirty="0"/>
          </a:p>
          <a:p>
            <a:pPr marL="0" indent="0">
              <a:buNone/>
            </a:pPr>
            <a:endParaRPr lang="en-AU" sz="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174" y="1157410"/>
            <a:ext cx="4067175" cy="523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497" y="2174990"/>
            <a:ext cx="8467725" cy="542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466" y="3148184"/>
            <a:ext cx="6143625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7497" y="4110331"/>
            <a:ext cx="8782050" cy="904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7497" y="5674075"/>
            <a:ext cx="86296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1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4126" y="0"/>
            <a:ext cx="10903747" cy="7379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dirty="0"/>
              <a:t>Channel Capacity Properties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644126" y="1792038"/>
            <a:ext cx="10515600" cy="41201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AU" sz="2600" dirty="0"/>
              <a:t>Property 6 </a:t>
            </a:r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4400" dirty="0"/>
          </a:p>
          <a:p>
            <a:pPr marL="0" indent="0">
              <a:buNone/>
            </a:pPr>
            <a:endParaRPr lang="en-AU" sz="4400" dirty="0"/>
          </a:p>
          <a:p>
            <a:pPr marL="457200" indent="-457200"/>
            <a:endParaRPr lang="en-AU" sz="2600" dirty="0"/>
          </a:p>
          <a:p>
            <a:pPr marL="457200" indent="-457200"/>
            <a:endParaRPr lang="en-AU" sz="2600" dirty="0"/>
          </a:p>
          <a:p>
            <a:pPr marL="457200" indent="-457200"/>
            <a:endParaRPr lang="en-AU" sz="2600" dirty="0"/>
          </a:p>
          <a:p>
            <a:pPr marL="457200" indent="-457200"/>
            <a:endParaRPr lang="en-AU" sz="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772" y="2289084"/>
            <a:ext cx="6029325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060" y="3036365"/>
            <a:ext cx="3969084" cy="21507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144" y="3036365"/>
            <a:ext cx="29241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11003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ANUPowerpointTemplate201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NUPowerpointTemplate2010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NUPowerpointTemplate20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30</TotalTime>
  <Words>42</Words>
  <Application>Microsoft Office PowerPoint</Application>
  <PresentationFormat>宽屏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Arial</vt:lpstr>
      <vt:lpstr>主题1</vt:lpstr>
      <vt:lpstr>COMP2610/6261 Tut 10 Summary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ENGN8534 Tut 6 Summary</dc:title>
  <dc:creator>tzf</dc:creator>
  <cp:lastModifiedBy>Zhifeng Tang</cp:lastModifiedBy>
  <cp:revision>40</cp:revision>
  <dcterms:created xsi:type="dcterms:W3CDTF">2018-10-17T10:38:00Z</dcterms:created>
  <dcterms:modified xsi:type="dcterms:W3CDTF">2021-10-13T23:00:26Z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