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9" r:id="rId3"/>
    <p:sldId id="271" r:id="rId4"/>
    <p:sldId id="257" r:id="rId5"/>
    <p:sldId id="258" r:id="rId6"/>
    <p:sldId id="260" r:id="rId7"/>
    <p:sldId id="274" r:id="rId8"/>
    <p:sldId id="275" r:id="rId9"/>
    <p:sldId id="277" r:id="rId10"/>
    <p:sldId id="276" r:id="rId11"/>
    <p:sldId id="261" r:id="rId12"/>
    <p:sldId id="262" r:id="rId13"/>
    <p:sldId id="263" r:id="rId14"/>
    <p:sldId id="264" r:id="rId15"/>
    <p:sldId id="265" r:id="rId16"/>
    <p:sldId id="268" r:id="rId17"/>
    <p:sldId id="267" r:id="rId18"/>
    <p:sldId id="272" r:id="rId19"/>
    <p:sldId id="270"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tle Slide" id="{A17EB6F5-C464-9343-9F5D-C1DC942C6AA9}">
          <p14:sldIdLst>
            <p14:sldId id="256"/>
          </p14:sldIdLst>
        </p14:section>
        <p14:section name="Insight Slides" id="{D8F77FC5-168B-CA45-8282-6B1973BE6635}">
          <p14:sldIdLst>
            <p14:sldId id="259"/>
            <p14:sldId id="271"/>
            <p14:sldId id="257"/>
            <p14:sldId id="258"/>
            <p14:sldId id="260"/>
            <p14:sldId id="274"/>
            <p14:sldId id="275"/>
            <p14:sldId id="277"/>
            <p14:sldId id="276"/>
            <p14:sldId id="261"/>
            <p14:sldId id="262"/>
            <p14:sldId id="263"/>
            <p14:sldId id="264"/>
            <p14:sldId id="265"/>
            <p14:sldId id="268"/>
            <p14:sldId id="267"/>
            <p14:sldId id="272"/>
          </p14:sldIdLst>
        </p14:section>
        <p14:section name="Analysis of Insights" id="{5D85DE75-203C-F240-9FB8-BD1D644E04AE}">
          <p14:sldIdLst>
            <p14:sldId id="27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5"/>
    <p:restoredTop sz="96327"/>
  </p:normalViewPr>
  <p:slideViewPr>
    <p:cSldViewPr snapToGrid="0" snapToObjects="1">
      <p:cViewPr varScale="1">
        <p:scale>
          <a:sx n="89" d="100"/>
          <a:sy n="89"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7/1/2021</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716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7/1/2021</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030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7/1/2021</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71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7/1/2021</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248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7/1/2021</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988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7/1/2021</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178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7/1/2021</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269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7/1/2021</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581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7/1/2021</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656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3387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937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01609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482F060-A4AF-4E0B-B364-7C6BA4A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BD65ADFE-D31B-3649-99CF-3AED0ED168B7}"/>
              </a:ext>
            </a:extLst>
          </p:cNvPr>
          <p:cNvSpPr>
            <a:spLocks noGrp="1"/>
          </p:cNvSpPr>
          <p:nvPr>
            <p:ph type="ctrTitle"/>
          </p:nvPr>
        </p:nvSpPr>
        <p:spPr>
          <a:xfrm>
            <a:off x="484814" y="640080"/>
            <a:ext cx="3659246" cy="2850319"/>
          </a:xfrm>
        </p:spPr>
        <p:txBody>
          <a:bodyPr>
            <a:normAutofit fontScale="90000"/>
          </a:bodyPr>
          <a:lstStyle/>
          <a:p>
            <a:r>
              <a:rPr lang="en-US" sz="5400" dirty="0">
                <a:solidFill>
                  <a:srgbClr val="FFFFFF"/>
                </a:solidFill>
              </a:rPr>
              <a:t>Time Series Regression on CO2 Emissions</a:t>
            </a:r>
          </a:p>
        </p:txBody>
      </p:sp>
      <p:sp>
        <p:nvSpPr>
          <p:cNvPr id="3" name="Subtitle 2">
            <a:extLst>
              <a:ext uri="{FF2B5EF4-FFF2-40B4-BE49-F238E27FC236}">
                <a16:creationId xmlns:a16="http://schemas.microsoft.com/office/drawing/2014/main" xmlns="" id="{8F129BC5-F1ED-0E4D-BF3D-DE07A2D744F5}"/>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KWAME </a:t>
            </a:r>
            <a:r>
              <a:rPr lang="en-US" sz="1800" dirty="0" err="1">
                <a:solidFill>
                  <a:srgbClr val="FFFFFF"/>
                </a:solidFill>
              </a:rPr>
              <a:t>DARko</a:t>
            </a:r>
            <a:r>
              <a:rPr lang="en-US" sz="1800" dirty="0">
                <a:solidFill>
                  <a:srgbClr val="FFFFFF"/>
                </a:solidFill>
              </a:rPr>
              <a:t>-Mensah, TEJDEEP REDDY </a:t>
            </a:r>
            <a:r>
              <a:rPr lang="en-US" sz="1800" dirty="0" err="1">
                <a:solidFill>
                  <a:srgbClr val="FFFFFF"/>
                </a:solidFill>
              </a:rPr>
              <a:t>meda</a:t>
            </a:r>
            <a:r>
              <a:rPr lang="en-US" sz="1800" dirty="0">
                <a:solidFill>
                  <a:srgbClr val="FFFFFF"/>
                </a:solidFill>
              </a:rPr>
              <a:t>, </a:t>
            </a:r>
            <a:r>
              <a:rPr lang="en-US" sz="1800" dirty="0" err="1">
                <a:solidFill>
                  <a:srgbClr val="FFFFFF"/>
                </a:solidFill>
              </a:rPr>
              <a:t>ANNAnya</a:t>
            </a:r>
            <a:r>
              <a:rPr lang="en-US" sz="1800" dirty="0">
                <a:solidFill>
                  <a:srgbClr val="FFFFFF"/>
                </a:solidFill>
              </a:rPr>
              <a:t> CHATTERJEE</a:t>
            </a:r>
          </a:p>
          <a:p>
            <a:r>
              <a:rPr lang="en-US" sz="1800" dirty="0">
                <a:solidFill>
                  <a:srgbClr val="FFFFFF"/>
                </a:solidFill>
              </a:rPr>
              <a:t>DSCI 5340</a:t>
            </a:r>
          </a:p>
        </p:txBody>
      </p:sp>
      <p:cxnSp>
        <p:nvCxnSpPr>
          <p:cNvPr id="11" name="Straight Connector 10">
            <a:extLst>
              <a:ext uri="{FF2B5EF4-FFF2-40B4-BE49-F238E27FC236}">
                <a16:creationId xmlns:a16="http://schemas.microsoft.com/office/drawing/2014/main" xmlns="" id="{B9EB6DAA-2F0C-43D5-A577-15D5D2C4E3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Blue blocks and networks technology background">
            <a:extLst>
              <a:ext uri="{FF2B5EF4-FFF2-40B4-BE49-F238E27FC236}">
                <a16:creationId xmlns:a16="http://schemas.microsoft.com/office/drawing/2014/main" xmlns="" id="{D17D7E50-3D66-4E48-B4CD-4A083812C487}"/>
              </a:ext>
            </a:extLst>
          </p:cNvPr>
          <p:cNvPicPr>
            <a:picLocks noChangeAspect="1"/>
          </p:cNvPicPr>
          <p:nvPr/>
        </p:nvPicPr>
        <p:blipFill rotWithShape="1">
          <a:blip r:embed="rId2"/>
          <a:srcRect l="3553" r="34464"/>
          <a:stretch/>
        </p:blipFill>
        <p:spPr>
          <a:xfrm>
            <a:off x="4635095" y="10"/>
            <a:ext cx="7556889" cy="6857990"/>
          </a:xfrm>
          <a:prstGeom prst="rect">
            <a:avLst/>
          </a:prstGeom>
        </p:spPr>
      </p:pic>
    </p:spTree>
    <p:extLst>
      <p:ext uri="{BB962C8B-B14F-4D97-AF65-F5344CB8AC3E}">
        <p14:creationId xmlns:p14="http://schemas.microsoft.com/office/powerpoint/2010/main" val="24444919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E20398F-5DC1-0C4E-99A2-BDCCBD426E44}"/>
              </a:ext>
            </a:extLst>
          </p:cNvPr>
          <p:cNvSpPr txBox="1"/>
          <p:nvPr/>
        </p:nvSpPr>
        <p:spPr>
          <a:xfrm>
            <a:off x="2911591" y="580944"/>
            <a:ext cx="4565673" cy="369332"/>
          </a:xfrm>
          <a:prstGeom prst="rect">
            <a:avLst/>
          </a:prstGeom>
          <a:noFill/>
        </p:spPr>
        <p:txBody>
          <a:bodyPr wrap="none" rtlCol="0">
            <a:spAutoFit/>
          </a:bodyPr>
          <a:lstStyle/>
          <a:p>
            <a:r>
              <a:rPr lang="en-US" b="1" dirty="0">
                <a:solidFill>
                  <a:schemeClr val="accent6">
                    <a:lumMod val="50000"/>
                  </a:schemeClr>
                </a:solidFill>
              </a:rPr>
              <a:t>USING ADDITIVE MODEL FOR TREND</a:t>
            </a:r>
          </a:p>
        </p:txBody>
      </p:sp>
      <p:pic>
        <p:nvPicPr>
          <p:cNvPr id="4" name="Picture 3" descr="Table&#10;&#10;Description automatically generated">
            <a:extLst>
              <a:ext uri="{FF2B5EF4-FFF2-40B4-BE49-F238E27FC236}">
                <a16:creationId xmlns:a16="http://schemas.microsoft.com/office/drawing/2014/main" xmlns="" id="{148106F0-C818-C446-B2EA-0339C750FD07}"/>
              </a:ext>
            </a:extLst>
          </p:cNvPr>
          <p:cNvPicPr>
            <a:picLocks noChangeAspect="1"/>
          </p:cNvPicPr>
          <p:nvPr/>
        </p:nvPicPr>
        <p:blipFill>
          <a:blip r:embed="rId2"/>
          <a:stretch>
            <a:fillRect/>
          </a:stretch>
        </p:blipFill>
        <p:spPr>
          <a:xfrm>
            <a:off x="863260" y="869166"/>
            <a:ext cx="2928608" cy="5407890"/>
          </a:xfrm>
          <a:prstGeom prst="rect">
            <a:avLst/>
          </a:prstGeom>
        </p:spPr>
      </p:pic>
      <p:pic>
        <p:nvPicPr>
          <p:cNvPr id="6" name="Picture 5" descr="Table&#10;&#10;Description automatically generated">
            <a:extLst>
              <a:ext uri="{FF2B5EF4-FFF2-40B4-BE49-F238E27FC236}">
                <a16:creationId xmlns:a16="http://schemas.microsoft.com/office/drawing/2014/main" xmlns="" id="{55127155-6E17-D144-AA8D-E5A25E1158A6}"/>
              </a:ext>
            </a:extLst>
          </p:cNvPr>
          <p:cNvPicPr>
            <a:picLocks noChangeAspect="1"/>
          </p:cNvPicPr>
          <p:nvPr/>
        </p:nvPicPr>
        <p:blipFill rotWithShape="1">
          <a:blip r:embed="rId3"/>
          <a:srcRect b="54083"/>
          <a:stretch/>
        </p:blipFill>
        <p:spPr>
          <a:xfrm>
            <a:off x="3791868" y="869166"/>
            <a:ext cx="7938314" cy="2446689"/>
          </a:xfrm>
          <a:prstGeom prst="rect">
            <a:avLst/>
          </a:prstGeom>
        </p:spPr>
      </p:pic>
      <p:sp>
        <p:nvSpPr>
          <p:cNvPr id="8" name="TextBox 7">
            <a:extLst>
              <a:ext uri="{FF2B5EF4-FFF2-40B4-BE49-F238E27FC236}">
                <a16:creationId xmlns:a16="http://schemas.microsoft.com/office/drawing/2014/main" xmlns="" id="{88FDE9C4-E1FB-D743-961F-2CB755BC58C6}"/>
              </a:ext>
            </a:extLst>
          </p:cNvPr>
          <p:cNvSpPr txBox="1"/>
          <p:nvPr/>
        </p:nvSpPr>
        <p:spPr>
          <a:xfrm>
            <a:off x="4045527" y="3694545"/>
            <a:ext cx="7435273" cy="923330"/>
          </a:xfrm>
          <a:prstGeom prst="rect">
            <a:avLst/>
          </a:prstGeom>
          <a:noFill/>
        </p:spPr>
        <p:txBody>
          <a:bodyPr wrap="square" rtlCol="0">
            <a:spAutoFit/>
          </a:bodyPr>
          <a:lstStyle/>
          <a:p>
            <a:r>
              <a:rPr lang="en-US" dirty="0"/>
              <a:t>Results from SAS after using the additive method to see moving averages across observations and different lags for our data. This is an additional step to build the data up for modelling to see the best fit.</a:t>
            </a:r>
          </a:p>
        </p:txBody>
      </p:sp>
    </p:spTree>
    <p:extLst>
      <p:ext uri="{BB962C8B-B14F-4D97-AF65-F5344CB8AC3E}">
        <p14:creationId xmlns:p14="http://schemas.microsoft.com/office/powerpoint/2010/main" val="50314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antenna&#10;&#10;Description automatically generated">
            <a:extLst>
              <a:ext uri="{FF2B5EF4-FFF2-40B4-BE49-F238E27FC236}">
                <a16:creationId xmlns:a16="http://schemas.microsoft.com/office/drawing/2014/main" xmlns="" id="{307C269E-7529-1649-8BF7-C81AAC8FA898}"/>
              </a:ext>
            </a:extLst>
          </p:cNvPr>
          <p:cNvPicPr/>
          <p:nvPr/>
        </p:nvPicPr>
        <p:blipFill>
          <a:blip r:embed="rId2">
            <a:extLst>
              <a:ext uri="{28A0092B-C50C-407E-A947-70E740481C1C}">
                <a14:useLocalDpi xmlns:a14="http://schemas.microsoft.com/office/drawing/2010/main" val="0"/>
              </a:ext>
            </a:extLst>
          </a:blip>
          <a:stretch>
            <a:fillRect/>
          </a:stretch>
        </p:blipFill>
        <p:spPr>
          <a:xfrm>
            <a:off x="1891222" y="1394361"/>
            <a:ext cx="8760940" cy="4069278"/>
          </a:xfrm>
          <a:prstGeom prst="rect">
            <a:avLst/>
          </a:prstGeom>
        </p:spPr>
      </p:pic>
      <p:sp>
        <p:nvSpPr>
          <p:cNvPr id="3" name="TextBox 2">
            <a:extLst>
              <a:ext uri="{FF2B5EF4-FFF2-40B4-BE49-F238E27FC236}">
                <a16:creationId xmlns:a16="http://schemas.microsoft.com/office/drawing/2014/main" xmlns="" id="{F405115D-EDA6-4041-B284-A470AFC139F3}"/>
              </a:ext>
            </a:extLst>
          </p:cNvPr>
          <p:cNvSpPr txBox="1"/>
          <p:nvPr/>
        </p:nvSpPr>
        <p:spPr>
          <a:xfrm>
            <a:off x="2911591" y="580944"/>
            <a:ext cx="7072385" cy="369332"/>
          </a:xfrm>
          <a:prstGeom prst="rect">
            <a:avLst/>
          </a:prstGeom>
          <a:noFill/>
        </p:spPr>
        <p:txBody>
          <a:bodyPr wrap="none" rtlCol="0">
            <a:spAutoFit/>
          </a:bodyPr>
          <a:lstStyle/>
          <a:p>
            <a:r>
              <a:rPr lang="en-US" b="1" dirty="0">
                <a:solidFill>
                  <a:schemeClr val="accent6">
                    <a:lumMod val="50000"/>
                  </a:schemeClr>
                </a:solidFill>
              </a:rPr>
              <a:t>TIME SERIES MODEL ON OUR DATA- SHOWS STATIONARITY</a:t>
            </a:r>
          </a:p>
        </p:txBody>
      </p:sp>
    </p:spTree>
    <p:extLst>
      <p:ext uri="{BB962C8B-B14F-4D97-AF65-F5344CB8AC3E}">
        <p14:creationId xmlns:p14="http://schemas.microsoft.com/office/powerpoint/2010/main" val="283172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chart, histogram&#10;&#10;Description automatically generated">
            <a:extLst>
              <a:ext uri="{FF2B5EF4-FFF2-40B4-BE49-F238E27FC236}">
                <a16:creationId xmlns:a16="http://schemas.microsoft.com/office/drawing/2014/main" xmlns="" id="{89668F82-06C7-9548-A1CB-440620DE25D3}"/>
              </a:ext>
            </a:extLst>
          </p:cNvPr>
          <p:cNvPicPr/>
          <p:nvPr/>
        </p:nvPicPr>
        <p:blipFill>
          <a:blip r:embed="rId2">
            <a:extLst>
              <a:ext uri="{28A0092B-C50C-407E-A947-70E740481C1C}">
                <a14:useLocalDpi xmlns:a14="http://schemas.microsoft.com/office/drawing/2010/main" val="0"/>
              </a:ext>
            </a:extLst>
          </a:blip>
          <a:stretch>
            <a:fillRect/>
          </a:stretch>
        </p:blipFill>
        <p:spPr>
          <a:xfrm>
            <a:off x="1296822" y="1211013"/>
            <a:ext cx="9749481" cy="4435973"/>
          </a:xfrm>
          <a:prstGeom prst="rect">
            <a:avLst/>
          </a:prstGeom>
        </p:spPr>
      </p:pic>
      <p:sp>
        <p:nvSpPr>
          <p:cNvPr id="3" name="TextBox 2">
            <a:extLst>
              <a:ext uri="{FF2B5EF4-FFF2-40B4-BE49-F238E27FC236}">
                <a16:creationId xmlns:a16="http://schemas.microsoft.com/office/drawing/2014/main" xmlns="" id="{67A10199-FB17-3A44-A634-6C09F23A5D77}"/>
              </a:ext>
            </a:extLst>
          </p:cNvPr>
          <p:cNvSpPr txBox="1"/>
          <p:nvPr/>
        </p:nvSpPr>
        <p:spPr>
          <a:xfrm>
            <a:off x="1717530" y="593124"/>
            <a:ext cx="8385181" cy="369332"/>
          </a:xfrm>
          <a:prstGeom prst="rect">
            <a:avLst/>
          </a:prstGeom>
          <a:noFill/>
        </p:spPr>
        <p:txBody>
          <a:bodyPr wrap="none" rtlCol="0">
            <a:spAutoFit/>
          </a:bodyPr>
          <a:lstStyle/>
          <a:p>
            <a:r>
              <a:rPr lang="en-US" b="1" dirty="0">
                <a:solidFill>
                  <a:schemeClr val="accent6">
                    <a:lumMod val="50000"/>
                  </a:schemeClr>
                </a:solidFill>
              </a:rPr>
              <a:t>USING ARIMA RESULTS ACF AND PACF TO CHECK TRUE STATIONARITY</a:t>
            </a:r>
          </a:p>
        </p:txBody>
      </p:sp>
    </p:spTree>
    <p:extLst>
      <p:ext uri="{BB962C8B-B14F-4D97-AF65-F5344CB8AC3E}">
        <p14:creationId xmlns:p14="http://schemas.microsoft.com/office/powerpoint/2010/main" val="331700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10;&#10;Description automatically generated">
            <a:extLst>
              <a:ext uri="{FF2B5EF4-FFF2-40B4-BE49-F238E27FC236}">
                <a16:creationId xmlns:a16="http://schemas.microsoft.com/office/drawing/2014/main" xmlns="" id="{49133784-1EC8-DB41-925A-DF3B09ADE122}"/>
              </a:ext>
            </a:extLst>
          </p:cNvPr>
          <p:cNvPicPr/>
          <p:nvPr/>
        </p:nvPicPr>
        <p:blipFill>
          <a:blip r:embed="rId2">
            <a:extLst>
              <a:ext uri="{28A0092B-C50C-407E-A947-70E740481C1C}">
                <a14:useLocalDpi xmlns:a14="http://schemas.microsoft.com/office/drawing/2010/main" val="0"/>
              </a:ext>
            </a:extLst>
          </a:blip>
          <a:stretch>
            <a:fillRect/>
          </a:stretch>
        </p:blipFill>
        <p:spPr>
          <a:xfrm>
            <a:off x="898954" y="937743"/>
            <a:ext cx="5514203" cy="4324762"/>
          </a:xfrm>
          <a:prstGeom prst="rect">
            <a:avLst/>
          </a:prstGeom>
        </p:spPr>
      </p:pic>
      <p:sp>
        <p:nvSpPr>
          <p:cNvPr id="3" name="TextBox 2">
            <a:extLst>
              <a:ext uri="{FF2B5EF4-FFF2-40B4-BE49-F238E27FC236}">
                <a16:creationId xmlns:a16="http://schemas.microsoft.com/office/drawing/2014/main" xmlns="" id="{2BF2A451-ABCA-CC47-B39D-291A90B23F31}"/>
              </a:ext>
            </a:extLst>
          </p:cNvPr>
          <p:cNvSpPr txBox="1"/>
          <p:nvPr/>
        </p:nvSpPr>
        <p:spPr>
          <a:xfrm>
            <a:off x="1524976" y="438665"/>
            <a:ext cx="8119595" cy="369332"/>
          </a:xfrm>
          <a:prstGeom prst="rect">
            <a:avLst/>
          </a:prstGeom>
          <a:noFill/>
        </p:spPr>
        <p:txBody>
          <a:bodyPr wrap="none" rtlCol="0">
            <a:spAutoFit/>
          </a:bodyPr>
          <a:lstStyle/>
          <a:p>
            <a:r>
              <a:rPr lang="en-US" b="1" dirty="0">
                <a:solidFill>
                  <a:schemeClr val="accent6">
                    <a:lumMod val="50000"/>
                  </a:schemeClr>
                </a:solidFill>
              </a:rPr>
              <a:t>DIFFERENCING TO CREATE STATIONARITY RESULTS AND ADF TEST</a:t>
            </a:r>
          </a:p>
        </p:txBody>
      </p:sp>
      <p:pic>
        <p:nvPicPr>
          <p:cNvPr id="4" name="Picture 3" descr="Table&#10;&#10;Description automatically generated">
            <a:extLst>
              <a:ext uri="{FF2B5EF4-FFF2-40B4-BE49-F238E27FC236}">
                <a16:creationId xmlns:a16="http://schemas.microsoft.com/office/drawing/2014/main" xmlns="" id="{D719ED7A-0E7E-6B41-9DD7-E495F7F3B627}"/>
              </a:ext>
            </a:extLst>
          </p:cNvPr>
          <p:cNvPicPr/>
          <p:nvPr/>
        </p:nvPicPr>
        <p:blipFill rotWithShape="1">
          <a:blip r:embed="rId3">
            <a:extLst>
              <a:ext uri="{28A0092B-C50C-407E-A947-70E740481C1C}">
                <a14:useLocalDpi xmlns:a14="http://schemas.microsoft.com/office/drawing/2010/main" val="0"/>
              </a:ext>
            </a:extLst>
          </a:blip>
          <a:srcRect l="24860" t="1470" r="24794"/>
          <a:stretch/>
        </p:blipFill>
        <p:spPr>
          <a:xfrm>
            <a:off x="6616743" y="937743"/>
            <a:ext cx="4813257" cy="4177953"/>
          </a:xfrm>
          <a:prstGeom prst="rect">
            <a:avLst/>
          </a:prstGeom>
        </p:spPr>
      </p:pic>
      <p:sp>
        <p:nvSpPr>
          <p:cNvPr id="5" name="TextBox 4">
            <a:extLst>
              <a:ext uri="{FF2B5EF4-FFF2-40B4-BE49-F238E27FC236}">
                <a16:creationId xmlns:a16="http://schemas.microsoft.com/office/drawing/2014/main" xmlns="" id="{F95C55AE-B93F-3D47-8780-85D9AAC73783}"/>
              </a:ext>
            </a:extLst>
          </p:cNvPr>
          <p:cNvSpPr txBox="1"/>
          <p:nvPr/>
        </p:nvSpPr>
        <p:spPr>
          <a:xfrm>
            <a:off x="1443681" y="5392251"/>
            <a:ext cx="9304637" cy="369332"/>
          </a:xfrm>
          <a:prstGeom prst="rect">
            <a:avLst/>
          </a:prstGeom>
          <a:noFill/>
        </p:spPr>
        <p:txBody>
          <a:bodyPr wrap="square" rtlCol="0">
            <a:spAutoFit/>
          </a:bodyPr>
          <a:lstStyle/>
          <a:p>
            <a:r>
              <a:rPr lang="en-US" dirty="0"/>
              <a:t>The partial autocorrelation sketch is up to the third lag and cuts off or dies down after.</a:t>
            </a:r>
          </a:p>
        </p:txBody>
      </p:sp>
    </p:spTree>
    <p:extLst>
      <p:ext uri="{BB962C8B-B14F-4D97-AF65-F5344CB8AC3E}">
        <p14:creationId xmlns:p14="http://schemas.microsoft.com/office/powerpoint/2010/main" val="299844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84B0127-A59F-1048-BF41-614D25B6DED7}"/>
              </a:ext>
            </a:extLst>
          </p:cNvPr>
          <p:cNvSpPr txBox="1"/>
          <p:nvPr/>
        </p:nvSpPr>
        <p:spPr>
          <a:xfrm>
            <a:off x="2190235" y="400991"/>
            <a:ext cx="7975773" cy="369332"/>
          </a:xfrm>
          <a:prstGeom prst="rect">
            <a:avLst/>
          </a:prstGeom>
          <a:noFill/>
        </p:spPr>
        <p:txBody>
          <a:bodyPr wrap="none" rtlCol="0">
            <a:spAutoFit/>
          </a:bodyPr>
          <a:lstStyle/>
          <a:p>
            <a:r>
              <a:rPr lang="en-US" b="1" dirty="0">
                <a:solidFill>
                  <a:schemeClr val="accent6">
                    <a:lumMod val="50000"/>
                  </a:schemeClr>
                </a:solidFill>
              </a:rPr>
              <a:t>ESTIMATING WITH MA (1) MODEL WITH AND WITHOUT CONSTANT</a:t>
            </a:r>
          </a:p>
        </p:txBody>
      </p:sp>
      <p:pic>
        <p:nvPicPr>
          <p:cNvPr id="3" name="Picture 2" descr="Table&#10;&#10;Description automatically generated">
            <a:extLst>
              <a:ext uri="{FF2B5EF4-FFF2-40B4-BE49-F238E27FC236}">
                <a16:creationId xmlns:a16="http://schemas.microsoft.com/office/drawing/2014/main" xmlns="" id="{6DD95B4A-B2C5-8D4D-82FF-6103C300F7C5}"/>
              </a:ext>
            </a:extLst>
          </p:cNvPr>
          <p:cNvPicPr/>
          <p:nvPr/>
        </p:nvPicPr>
        <p:blipFill rotWithShape="1">
          <a:blip r:embed="rId2">
            <a:extLst>
              <a:ext uri="{28A0092B-C50C-407E-A947-70E740481C1C}">
                <a14:useLocalDpi xmlns:a14="http://schemas.microsoft.com/office/drawing/2010/main" val="0"/>
              </a:ext>
            </a:extLst>
          </a:blip>
          <a:srcRect l="22072" r="24914"/>
          <a:stretch/>
        </p:blipFill>
        <p:spPr>
          <a:xfrm>
            <a:off x="1000898" y="1185541"/>
            <a:ext cx="3150973" cy="1657350"/>
          </a:xfrm>
          <a:prstGeom prst="rect">
            <a:avLst/>
          </a:prstGeom>
        </p:spPr>
      </p:pic>
      <p:pic>
        <p:nvPicPr>
          <p:cNvPr id="4" name="Picture 3" descr="Table&#10;&#10;Description automatically generated">
            <a:extLst>
              <a:ext uri="{FF2B5EF4-FFF2-40B4-BE49-F238E27FC236}">
                <a16:creationId xmlns:a16="http://schemas.microsoft.com/office/drawing/2014/main" xmlns="" id="{E228D9C0-8ED0-654D-B438-958DA920B19D}"/>
              </a:ext>
            </a:extLst>
          </p:cNvPr>
          <p:cNvPicPr/>
          <p:nvPr/>
        </p:nvPicPr>
        <p:blipFill rotWithShape="1">
          <a:blip r:embed="rId3">
            <a:extLst>
              <a:ext uri="{28A0092B-C50C-407E-A947-70E740481C1C}">
                <a14:useLocalDpi xmlns:a14="http://schemas.microsoft.com/office/drawing/2010/main" val="0"/>
              </a:ext>
            </a:extLst>
          </a:blip>
          <a:srcRect l="23527" t="-2986" r="26577" b="2986"/>
          <a:stretch/>
        </p:blipFill>
        <p:spPr>
          <a:xfrm>
            <a:off x="1093573" y="3181317"/>
            <a:ext cx="2965622" cy="1911985"/>
          </a:xfrm>
          <a:prstGeom prst="rect">
            <a:avLst/>
          </a:prstGeom>
        </p:spPr>
      </p:pic>
      <p:pic>
        <p:nvPicPr>
          <p:cNvPr id="6" name="Picture 5" descr="Table&#10;&#10;Description automatically generated">
            <a:extLst>
              <a:ext uri="{FF2B5EF4-FFF2-40B4-BE49-F238E27FC236}">
                <a16:creationId xmlns:a16="http://schemas.microsoft.com/office/drawing/2014/main" xmlns="" id="{0E897E85-B79C-BE4A-A92A-0692287EEA91}"/>
              </a:ext>
            </a:extLst>
          </p:cNvPr>
          <p:cNvPicPr/>
          <p:nvPr/>
        </p:nvPicPr>
        <p:blipFill>
          <a:blip r:embed="rId4">
            <a:extLst>
              <a:ext uri="{28A0092B-C50C-407E-A947-70E740481C1C}">
                <a14:useLocalDpi xmlns:a14="http://schemas.microsoft.com/office/drawing/2010/main" val="0"/>
              </a:ext>
            </a:extLst>
          </a:blip>
          <a:stretch>
            <a:fillRect/>
          </a:stretch>
        </p:blipFill>
        <p:spPr>
          <a:xfrm>
            <a:off x="4785589" y="1288912"/>
            <a:ext cx="5943600" cy="1842770"/>
          </a:xfrm>
          <a:prstGeom prst="rect">
            <a:avLst/>
          </a:prstGeom>
        </p:spPr>
      </p:pic>
      <p:sp>
        <p:nvSpPr>
          <p:cNvPr id="8" name="TextBox 7">
            <a:extLst>
              <a:ext uri="{FF2B5EF4-FFF2-40B4-BE49-F238E27FC236}">
                <a16:creationId xmlns:a16="http://schemas.microsoft.com/office/drawing/2014/main" xmlns="" id="{5B372894-68B5-D643-8609-316376592480}"/>
              </a:ext>
            </a:extLst>
          </p:cNvPr>
          <p:cNvSpPr txBox="1"/>
          <p:nvPr/>
        </p:nvSpPr>
        <p:spPr>
          <a:xfrm>
            <a:off x="4966687" y="3663063"/>
            <a:ext cx="5581403" cy="1477328"/>
          </a:xfrm>
          <a:prstGeom prst="rect">
            <a:avLst/>
          </a:prstGeom>
          <a:noFill/>
        </p:spPr>
        <p:txBody>
          <a:bodyPr wrap="square" rtlCol="0">
            <a:spAutoFit/>
          </a:bodyPr>
          <a:lstStyle/>
          <a:p>
            <a:r>
              <a:rPr lang="en-US" dirty="0"/>
              <a:t>In this MA model we look at the L-</a:t>
            </a:r>
            <a:r>
              <a:rPr lang="en-US" dirty="0" err="1"/>
              <a:t>Jungs</a:t>
            </a:r>
            <a:r>
              <a:rPr lang="en-US" dirty="0"/>
              <a:t> test of </a:t>
            </a:r>
            <a:r>
              <a:rPr lang="en-US" dirty="0" err="1"/>
              <a:t>Pvalues</a:t>
            </a:r>
            <a:r>
              <a:rPr lang="en-US" dirty="0"/>
              <a:t> to check for adequacy of the model. With the </a:t>
            </a:r>
            <a:r>
              <a:rPr lang="en-US" dirty="0" err="1"/>
              <a:t>Pvalues</a:t>
            </a:r>
            <a:r>
              <a:rPr lang="en-US" dirty="0"/>
              <a:t> all being less than alpha(</a:t>
            </a:r>
            <a:r>
              <a:rPr lang="en-US" dirty="0">
                <a:sym typeface="Symbol" pitchFamily="2" charset="2"/>
              </a:rPr>
              <a:t></a:t>
            </a:r>
            <a:r>
              <a:rPr lang="en-US" dirty="0"/>
              <a:t>). This model will be inadequate.</a:t>
            </a:r>
          </a:p>
          <a:p>
            <a:r>
              <a:rPr lang="en-US" dirty="0"/>
              <a:t>We see high AIC and SBC of -</a:t>
            </a:r>
            <a:r>
              <a:rPr lang="en-US" dirty="0">
                <a:solidFill>
                  <a:srgbClr val="FF0000"/>
                </a:solidFill>
              </a:rPr>
              <a:t>173</a:t>
            </a:r>
            <a:r>
              <a:rPr lang="en-US" dirty="0"/>
              <a:t> and </a:t>
            </a:r>
            <a:r>
              <a:rPr lang="en-US" dirty="0">
                <a:solidFill>
                  <a:srgbClr val="FF0000"/>
                </a:solidFill>
              </a:rPr>
              <a:t>-171 </a:t>
            </a:r>
            <a:r>
              <a:rPr lang="en-US" dirty="0"/>
              <a:t>as comparing to other models</a:t>
            </a:r>
          </a:p>
        </p:txBody>
      </p:sp>
    </p:spTree>
    <p:extLst>
      <p:ext uri="{BB962C8B-B14F-4D97-AF65-F5344CB8AC3E}">
        <p14:creationId xmlns:p14="http://schemas.microsoft.com/office/powerpoint/2010/main" val="287289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0A8CDB6-0F0B-EB4F-8DB3-96AB2D67035D}"/>
              </a:ext>
            </a:extLst>
          </p:cNvPr>
          <p:cNvSpPr txBox="1"/>
          <p:nvPr/>
        </p:nvSpPr>
        <p:spPr>
          <a:xfrm>
            <a:off x="8289327" y="1251973"/>
            <a:ext cx="3459891" cy="3693319"/>
          </a:xfrm>
          <a:prstGeom prst="rect">
            <a:avLst/>
          </a:prstGeom>
          <a:noFill/>
        </p:spPr>
        <p:txBody>
          <a:bodyPr wrap="square" rtlCol="0">
            <a:spAutoFit/>
          </a:bodyPr>
          <a:lstStyle/>
          <a:p>
            <a:r>
              <a:rPr lang="en-US" dirty="0"/>
              <a:t>MU which is the mean term constant value of 0.0013709 and the t value of 0.15 adds little to the model. AR 1,1 the coefficient of the lagged value is -0.16426. Standard Error of</a:t>
            </a:r>
            <a:r>
              <a:rPr lang="en-US" dirty="0">
                <a:solidFill>
                  <a:srgbClr val="FF0000"/>
                </a:solidFill>
              </a:rPr>
              <a:t> 0.113807</a:t>
            </a:r>
            <a:r>
              <a:rPr lang="en-US" dirty="0"/>
              <a:t>. AIC of </a:t>
            </a:r>
            <a:r>
              <a:rPr lang="en-US" dirty="0">
                <a:solidFill>
                  <a:srgbClr val="FF0000"/>
                </a:solidFill>
              </a:rPr>
              <a:t>-169.97</a:t>
            </a:r>
            <a:r>
              <a:rPr lang="en-US" dirty="0"/>
              <a:t>. We see no strong correlation between independent variables. Using the L-</a:t>
            </a:r>
            <a:r>
              <a:rPr lang="en-US" dirty="0" err="1"/>
              <a:t>Jungs</a:t>
            </a:r>
            <a:r>
              <a:rPr lang="en-US" dirty="0"/>
              <a:t> test for this model, P values all less than alpha makes this model inadequate and not fit for this series.</a:t>
            </a:r>
          </a:p>
          <a:p>
            <a:endParaRPr lang="en-US" dirty="0"/>
          </a:p>
        </p:txBody>
      </p:sp>
      <p:sp>
        <p:nvSpPr>
          <p:cNvPr id="5" name="TextBox 4">
            <a:extLst>
              <a:ext uri="{FF2B5EF4-FFF2-40B4-BE49-F238E27FC236}">
                <a16:creationId xmlns:a16="http://schemas.microsoft.com/office/drawing/2014/main" xmlns="" id="{E2B02E39-1F93-0A4B-9D97-913E1ACA4EB7}"/>
              </a:ext>
            </a:extLst>
          </p:cNvPr>
          <p:cNvSpPr txBox="1"/>
          <p:nvPr/>
        </p:nvSpPr>
        <p:spPr>
          <a:xfrm>
            <a:off x="1529395" y="299405"/>
            <a:ext cx="6554548" cy="646331"/>
          </a:xfrm>
          <a:prstGeom prst="rect">
            <a:avLst/>
          </a:prstGeom>
          <a:noFill/>
        </p:spPr>
        <p:txBody>
          <a:bodyPr wrap="square" rtlCol="0">
            <a:spAutoFit/>
          </a:bodyPr>
          <a:lstStyle/>
          <a:p>
            <a:r>
              <a:rPr lang="en-US" b="1" dirty="0">
                <a:solidFill>
                  <a:schemeClr val="accent6">
                    <a:lumMod val="50000"/>
                  </a:schemeClr>
                </a:solidFill>
              </a:rPr>
              <a:t>ESTIMATING USING ARIMA (1,1) AR(1) model </a:t>
            </a:r>
            <a:endParaRPr lang="en-US" dirty="0">
              <a:solidFill>
                <a:schemeClr val="accent6">
                  <a:lumMod val="50000"/>
                </a:schemeClr>
              </a:solidFill>
            </a:endParaRPr>
          </a:p>
          <a:p>
            <a:endParaRPr lang="en-US" dirty="0"/>
          </a:p>
        </p:txBody>
      </p:sp>
      <p:pic>
        <p:nvPicPr>
          <p:cNvPr id="6" name="Picture 5" descr="Table&#10;&#10;Description automatically generated">
            <a:extLst>
              <a:ext uri="{FF2B5EF4-FFF2-40B4-BE49-F238E27FC236}">
                <a16:creationId xmlns:a16="http://schemas.microsoft.com/office/drawing/2014/main" xmlns="" id="{0F2808CE-1F21-9440-9748-3C96170E0B43}"/>
              </a:ext>
            </a:extLst>
          </p:cNvPr>
          <p:cNvPicPr/>
          <p:nvPr/>
        </p:nvPicPr>
        <p:blipFill>
          <a:blip r:embed="rId2">
            <a:extLst>
              <a:ext uri="{28A0092B-C50C-407E-A947-70E740481C1C}">
                <a14:useLocalDpi xmlns:a14="http://schemas.microsoft.com/office/drawing/2010/main" val="0"/>
              </a:ext>
            </a:extLst>
          </a:blip>
          <a:stretch>
            <a:fillRect/>
          </a:stretch>
        </p:blipFill>
        <p:spPr>
          <a:xfrm>
            <a:off x="1257883" y="1168846"/>
            <a:ext cx="5943600" cy="4264660"/>
          </a:xfrm>
          <a:prstGeom prst="rect">
            <a:avLst/>
          </a:prstGeom>
        </p:spPr>
      </p:pic>
    </p:spTree>
    <p:extLst>
      <p:ext uri="{BB962C8B-B14F-4D97-AF65-F5344CB8AC3E}">
        <p14:creationId xmlns:p14="http://schemas.microsoft.com/office/powerpoint/2010/main" val="146747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7968397-EFDB-9F41-94ED-73040E3B488F}"/>
              </a:ext>
            </a:extLst>
          </p:cNvPr>
          <p:cNvSpPr txBox="1"/>
          <p:nvPr/>
        </p:nvSpPr>
        <p:spPr>
          <a:xfrm>
            <a:off x="979136" y="404602"/>
            <a:ext cx="6853954" cy="923330"/>
          </a:xfrm>
          <a:prstGeom prst="rect">
            <a:avLst/>
          </a:prstGeom>
          <a:noFill/>
        </p:spPr>
        <p:txBody>
          <a:bodyPr wrap="square" rtlCol="0">
            <a:spAutoFit/>
          </a:bodyPr>
          <a:lstStyle/>
          <a:p>
            <a:r>
              <a:rPr lang="en-US" b="1" dirty="0">
                <a:solidFill>
                  <a:schemeClr val="accent6">
                    <a:lumMod val="50000"/>
                  </a:schemeClr>
                </a:solidFill>
              </a:rPr>
              <a:t>USING AUTO REGRESSIVE MOVING AVERAGE (ARMA) MODEL (2,3)</a:t>
            </a:r>
          </a:p>
          <a:p>
            <a:endParaRPr lang="en-US" dirty="0"/>
          </a:p>
        </p:txBody>
      </p:sp>
      <p:pic>
        <p:nvPicPr>
          <p:cNvPr id="3" name="Picture 2" descr="Table&#10;&#10;Description automatically generated">
            <a:extLst>
              <a:ext uri="{FF2B5EF4-FFF2-40B4-BE49-F238E27FC236}">
                <a16:creationId xmlns:a16="http://schemas.microsoft.com/office/drawing/2014/main" xmlns="" id="{35FB1AFC-C57C-3F4B-8025-227984C6E212}"/>
              </a:ext>
            </a:extLst>
          </p:cNvPr>
          <p:cNvPicPr/>
          <p:nvPr/>
        </p:nvPicPr>
        <p:blipFill>
          <a:blip r:embed="rId2">
            <a:extLst>
              <a:ext uri="{28A0092B-C50C-407E-A947-70E740481C1C}">
                <a14:useLocalDpi xmlns:a14="http://schemas.microsoft.com/office/drawing/2010/main" val="0"/>
              </a:ext>
            </a:extLst>
          </a:blip>
          <a:stretch>
            <a:fillRect/>
          </a:stretch>
        </p:blipFill>
        <p:spPr>
          <a:xfrm>
            <a:off x="979136" y="1062182"/>
            <a:ext cx="5943600" cy="4941454"/>
          </a:xfrm>
          <a:prstGeom prst="rect">
            <a:avLst/>
          </a:prstGeom>
        </p:spPr>
      </p:pic>
      <p:sp>
        <p:nvSpPr>
          <p:cNvPr id="4" name="TextBox 3">
            <a:extLst>
              <a:ext uri="{FF2B5EF4-FFF2-40B4-BE49-F238E27FC236}">
                <a16:creationId xmlns:a16="http://schemas.microsoft.com/office/drawing/2014/main" xmlns="" id="{28054F27-478D-8049-A1C4-95E42794F192}"/>
              </a:ext>
            </a:extLst>
          </p:cNvPr>
          <p:cNvSpPr txBox="1"/>
          <p:nvPr/>
        </p:nvSpPr>
        <p:spPr>
          <a:xfrm>
            <a:off x="7379855" y="3429000"/>
            <a:ext cx="4082472" cy="2585323"/>
          </a:xfrm>
          <a:prstGeom prst="rect">
            <a:avLst/>
          </a:prstGeom>
          <a:noFill/>
        </p:spPr>
        <p:txBody>
          <a:bodyPr wrap="square" rtlCol="0">
            <a:spAutoFit/>
          </a:bodyPr>
          <a:lstStyle/>
          <a:p>
            <a:r>
              <a:rPr lang="en-US" dirty="0"/>
              <a:t>Looking at the results for this model. ARMA this is better than the MA model but not AR model looking at AIC, standard of error, however, it does not pass the adequacy test according to J-Lungs test as </a:t>
            </a:r>
            <a:r>
              <a:rPr lang="en-US" dirty="0" err="1"/>
              <a:t>Pvalue</a:t>
            </a:r>
            <a:r>
              <a:rPr lang="en-US" dirty="0"/>
              <a:t> at lag 6 is 0.0073 which is less than alpha (0.05). Therefore, this AR model is still inadequate since less than alpha.</a:t>
            </a:r>
          </a:p>
          <a:p>
            <a:endParaRPr lang="en-US" dirty="0"/>
          </a:p>
        </p:txBody>
      </p:sp>
      <p:sp>
        <p:nvSpPr>
          <p:cNvPr id="5" name="TextBox 4">
            <a:extLst>
              <a:ext uri="{FF2B5EF4-FFF2-40B4-BE49-F238E27FC236}">
                <a16:creationId xmlns:a16="http://schemas.microsoft.com/office/drawing/2014/main" xmlns="" id="{349DF4FA-3357-2241-99E7-6CDFD851D27F}"/>
              </a:ext>
            </a:extLst>
          </p:cNvPr>
          <p:cNvSpPr txBox="1"/>
          <p:nvPr/>
        </p:nvSpPr>
        <p:spPr>
          <a:xfrm>
            <a:off x="7379855" y="1455136"/>
            <a:ext cx="4091709" cy="1754326"/>
          </a:xfrm>
          <a:prstGeom prst="rect">
            <a:avLst/>
          </a:prstGeom>
          <a:noFill/>
        </p:spPr>
        <p:txBody>
          <a:bodyPr wrap="square" rtlCol="0">
            <a:spAutoFit/>
          </a:bodyPr>
          <a:lstStyle/>
          <a:p>
            <a:r>
              <a:rPr lang="en-US" dirty="0"/>
              <a:t>In this next model we will be looking at the ARMA model with our data set for time series regression assuming Looking at another ARMA Model (2,3)-Lag 1,2,5 and lag 1,6 for p and q</a:t>
            </a:r>
          </a:p>
          <a:p>
            <a:endParaRPr lang="en-US" dirty="0"/>
          </a:p>
        </p:txBody>
      </p:sp>
    </p:spTree>
    <p:extLst>
      <p:ext uri="{BB962C8B-B14F-4D97-AF65-F5344CB8AC3E}">
        <p14:creationId xmlns:p14="http://schemas.microsoft.com/office/powerpoint/2010/main" val="66778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xmlns=""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4">
            <a:extLst>
              <a:ext uri="{FF2B5EF4-FFF2-40B4-BE49-F238E27FC236}">
                <a16:creationId xmlns:a16="http://schemas.microsoft.com/office/drawing/2014/main" xmlns=""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6">
            <a:extLst>
              <a:ext uri="{FF2B5EF4-FFF2-40B4-BE49-F238E27FC236}">
                <a16:creationId xmlns:a16="http://schemas.microsoft.com/office/drawing/2014/main" xmlns="" id="{67B74F2B-9534-4540-96B0-5C8E958B9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B1D6E55A-1F0E-A14A-837C-F127FE0C89B1}"/>
              </a:ext>
            </a:extLst>
          </p:cNvPr>
          <p:cNvSpPr txBox="1"/>
          <p:nvPr/>
        </p:nvSpPr>
        <p:spPr>
          <a:xfrm>
            <a:off x="5099246" y="416503"/>
            <a:ext cx="5983605" cy="17578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1900" b="1" spc="-50" dirty="0">
                <a:solidFill>
                  <a:schemeClr val="accent6">
                    <a:lumMod val="50000"/>
                  </a:schemeClr>
                </a:solidFill>
                <a:latin typeface="+mj-lt"/>
                <a:ea typeface="+mj-ea"/>
                <a:cs typeface="+mj-cs"/>
              </a:rPr>
              <a:t>ESTIMATING AN MA MODEL</a:t>
            </a:r>
            <a:r>
              <a:rPr lang="en-US" sz="1900" b="1" spc="-50" dirty="0">
                <a:solidFill>
                  <a:schemeClr val="tx1">
                    <a:lumMod val="75000"/>
                    <a:lumOff val="25000"/>
                  </a:schemeClr>
                </a:solidFill>
                <a:latin typeface="+mj-lt"/>
                <a:ea typeface="+mj-ea"/>
                <a:cs typeface="+mj-cs"/>
              </a:rPr>
              <a:t> </a:t>
            </a:r>
            <a:r>
              <a:rPr lang="en-US" sz="1900" b="1" spc="-50" dirty="0">
                <a:solidFill>
                  <a:schemeClr val="accent6">
                    <a:lumMod val="50000"/>
                  </a:schemeClr>
                </a:solidFill>
                <a:latin typeface="+mj-lt"/>
                <a:ea typeface="+mj-ea"/>
                <a:cs typeface="+mj-cs"/>
              </a:rPr>
              <a:t>MA(3)</a:t>
            </a:r>
            <a:r>
              <a:rPr lang="en-US" sz="1900" b="1" spc="-50" dirty="0">
                <a:solidFill>
                  <a:schemeClr val="tx1">
                    <a:lumMod val="75000"/>
                    <a:lumOff val="25000"/>
                  </a:schemeClr>
                </a:solidFill>
                <a:latin typeface="+mj-lt"/>
                <a:ea typeface="+mj-ea"/>
                <a:cs typeface="+mj-cs"/>
              </a:rPr>
              <a:t> </a:t>
            </a:r>
            <a:r>
              <a:rPr lang="en-US" sz="1900" spc="-50" dirty="0">
                <a:solidFill>
                  <a:schemeClr val="tx1">
                    <a:lumMod val="75000"/>
                    <a:lumOff val="25000"/>
                  </a:schemeClr>
                </a:solidFill>
                <a:latin typeface="+mj-lt"/>
                <a:ea typeface="+mj-ea"/>
                <a:cs typeface="+mj-cs"/>
              </a:rPr>
              <a:t>considers the change in CO2 as an average vs the AR model after improving data with additive model version of smoothing</a:t>
            </a:r>
          </a:p>
          <a:p>
            <a:pPr>
              <a:lnSpc>
                <a:spcPct val="90000"/>
              </a:lnSpc>
              <a:spcBef>
                <a:spcPct val="0"/>
              </a:spcBef>
              <a:spcAft>
                <a:spcPts val="600"/>
              </a:spcAft>
            </a:pPr>
            <a:r>
              <a:rPr lang="en-US" sz="1900" spc="-50" dirty="0">
                <a:solidFill>
                  <a:schemeClr val="tx1">
                    <a:lumMod val="75000"/>
                    <a:lumOff val="25000"/>
                  </a:schemeClr>
                </a:solidFill>
                <a:latin typeface="+mj-lt"/>
                <a:ea typeface="+mj-ea"/>
                <a:cs typeface="+mj-cs"/>
              </a:rPr>
              <a:t>With q=3 lag 1-2-3</a:t>
            </a:r>
          </a:p>
          <a:p>
            <a:pPr>
              <a:lnSpc>
                <a:spcPct val="90000"/>
              </a:lnSpc>
              <a:spcBef>
                <a:spcPct val="0"/>
              </a:spcBef>
              <a:spcAft>
                <a:spcPts val="600"/>
              </a:spcAft>
            </a:pPr>
            <a:endParaRPr lang="en-US" sz="1900" spc="-50" dirty="0">
              <a:solidFill>
                <a:schemeClr val="tx1">
                  <a:lumMod val="75000"/>
                  <a:lumOff val="25000"/>
                </a:schemeClr>
              </a:solidFill>
              <a:latin typeface="+mj-lt"/>
              <a:ea typeface="+mj-ea"/>
              <a:cs typeface="+mj-cs"/>
            </a:endParaRPr>
          </a:p>
        </p:txBody>
      </p:sp>
      <p:cxnSp>
        <p:nvCxnSpPr>
          <p:cNvPr id="25" name="!!Straight Connector">
            <a:extLst>
              <a:ext uri="{FF2B5EF4-FFF2-40B4-BE49-F238E27FC236}">
                <a16:creationId xmlns:a16="http://schemas.microsoft.com/office/drawing/2014/main" xmlns="" id="{33BECB2B-2CFA-412C-880F-C4B60974936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78E9BA9C-BEFD-094D-96B6-F4D1ADE54298}"/>
              </a:ext>
            </a:extLst>
          </p:cNvPr>
          <p:cNvSpPr txBox="1"/>
          <p:nvPr/>
        </p:nvSpPr>
        <p:spPr>
          <a:xfrm>
            <a:off x="5172074" y="2108201"/>
            <a:ext cx="5983606" cy="3760891"/>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chemeClr val="tx1">
                    <a:lumMod val="75000"/>
                    <a:lumOff val="25000"/>
                  </a:schemeClr>
                </a:solidFill>
              </a:rPr>
              <a:t>The moving-averageMA1,1 and MA1,2 parameters 1,2 have significant t values. the variance estimate, AIC, and SBC are all smaller than they were for the MA(1) model of </a:t>
            </a:r>
            <a:r>
              <a:rPr lang="en-US" dirty="0">
                <a:solidFill>
                  <a:srgbClr val="00B050"/>
                </a:solidFill>
              </a:rPr>
              <a:t>-183.57 </a:t>
            </a:r>
            <a:r>
              <a:rPr lang="en-US" dirty="0">
                <a:solidFill>
                  <a:schemeClr val="tx1">
                    <a:lumMod val="75000"/>
                    <a:lumOff val="25000"/>
                  </a:schemeClr>
                </a:solidFill>
              </a:rPr>
              <a:t>and </a:t>
            </a:r>
            <a:r>
              <a:rPr lang="en-US" dirty="0">
                <a:solidFill>
                  <a:srgbClr val="00B050"/>
                </a:solidFill>
              </a:rPr>
              <a:t>-172. </a:t>
            </a:r>
            <a:r>
              <a:rPr lang="en-US" dirty="0">
                <a:solidFill>
                  <a:schemeClr val="tx1">
                    <a:lumMod val="75000"/>
                    <a:lumOff val="25000"/>
                  </a:schemeClr>
                </a:solidFill>
              </a:rPr>
              <a:t>and a smaller standard of error of </a:t>
            </a:r>
            <a:r>
              <a:rPr lang="en-US" dirty="0">
                <a:solidFill>
                  <a:srgbClr val="00B050"/>
                </a:solidFill>
              </a:rPr>
              <a:t>0.1068</a:t>
            </a:r>
            <a:r>
              <a:rPr lang="en-US" dirty="0">
                <a:solidFill>
                  <a:schemeClr val="tx1">
                    <a:lumMod val="75000"/>
                    <a:lumOff val="25000"/>
                  </a:schemeClr>
                </a:solidFill>
              </a:rPr>
              <a:t>, indicating that the model fits the data better without over-parameterizing. Also when we use the L-</a:t>
            </a:r>
            <a:r>
              <a:rPr lang="en-US" dirty="0" err="1">
                <a:solidFill>
                  <a:schemeClr val="tx1">
                    <a:lumMod val="75000"/>
                    <a:lumOff val="25000"/>
                  </a:schemeClr>
                </a:solidFill>
              </a:rPr>
              <a:t>Jungs</a:t>
            </a:r>
            <a:r>
              <a:rPr lang="en-US" dirty="0">
                <a:solidFill>
                  <a:schemeClr val="tx1">
                    <a:lumMod val="75000"/>
                    <a:lumOff val="25000"/>
                  </a:schemeClr>
                </a:solidFill>
              </a:rPr>
              <a:t> check for accuracy, we see the </a:t>
            </a:r>
            <a:r>
              <a:rPr lang="en-US" dirty="0" err="1">
                <a:solidFill>
                  <a:schemeClr val="tx1">
                    <a:lumMod val="75000"/>
                    <a:lumOff val="25000"/>
                  </a:schemeClr>
                </a:solidFill>
              </a:rPr>
              <a:t>pvalues</a:t>
            </a:r>
            <a:r>
              <a:rPr lang="en-US" dirty="0">
                <a:solidFill>
                  <a:schemeClr val="tx1">
                    <a:lumMod val="75000"/>
                    <a:lumOff val="25000"/>
                  </a:schemeClr>
                </a:solidFill>
              </a:rPr>
              <a:t> at lag 6 is</a:t>
            </a:r>
            <a:r>
              <a:rPr lang="en-US" dirty="0">
                <a:solidFill>
                  <a:srgbClr val="00B050"/>
                </a:solidFill>
              </a:rPr>
              <a:t> 0.497 </a:t>
            </a:r>
            <a:r>
              <a:rPr lang="en-US" dirty="0">
                <a:solidFill>
                  <a:schemeClr val="tx1">
                    <a:lumMod val="75000"/>
                    <a:lumOff val="25000"/>
                  </a:schemeClr>
                </a:solidFill>
              </a:rPr>
              <a:t>thus, higher than </a:t>
            </a:r>
            <a:r>
              <a:rPr lang="en-US" dirty="0">
                <a:solidFill>
                  <a:schemeClr val="tx1">
                    <a:lumMod val="75000"/>
                    <a:lumOff val="25000"/>
                  </a:schemeClr>
                </a:solidFill>
                <a:sym typeface="Symbol" pitchFamily="2" charset="2"/>
              </a:rPr>
              <a:t></a:t>
            </a:r>
            <a:r>
              <a:rPr lang="en-US" dirty="0">
                <a:solidFill>
                  <a:schemeClr val="tx1">
                    <a:lumMod val="75000"/>
                    <a:lumOff val="25000"/>
                  </a:schemeClr>
                </a:solidFill>
              </a:rPr>
              <a:t>(alpha) of 0.05. Checking multicollinearity in this model we do not see any strong relationship between independent variables of .90+. </a:t>
            </a:r>
          </a:p>
          <a:p>
            <a:pPr>
              <a:spcAft>
                <a:spcPts val="600"/>
              </a:spcAft>
              <a:buFont typeface="Calibri" panose="020F0502020204030204" pitchFamily="34" charset="0"/>
            </a:pPr>
            <a:endParaRPr lang="en-US" dirty="0">
              <a:solidFill>
                <a:schemeClr val="tx1">
                  <a:lumMod val="75000"/>
                  <a:lumOff val="25000"/>
                </a:schemeClr>
              </a:solidFill>
            </a:endParaRPr>
          </a:p>
        </p:txBody>
      </p:sp>
      <p:sp>
        <p:nvSpPr>
          <p:cNvPr id="21" name="Rectangle 20">
            <a:extLst>
              <a:ext uri="{FF2B5EF4-FFF2-40B4-BE49-F238E27FC236}">
                <a16:creationId xmlns:a16="http://schemas.microsoft.com/office/drawing/2014/main" xmlns="" id="{C1B60310-C5C3-46A0-A452-2A0B008434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descr="Table&#10;&#10;Description automatically generated">
            <a:extLst>
              <a:ext uri="{FF2B5EF4-FFF2-40B4-BE49-F238E27FC236}">
                <a16:creationId xmlns:a16="http://schemas.microsoft.com/office/drawing/2014/main" xmlns="" id="{956FEED7-D800-024B-9B53-F2B4C68641A0}"/>
              </a:ext>
            </a:extLst>
          </p:cNvPr>
          <p:cNvPicPr>
            <a:picLocks noChangeAspect="1"/>
          </p:cNvPicPr>
          <p:nvPr/>
        </p:nvPicPr>
        <p:blipFill>
          <a:blip r:embed="rId2"/>
          <a:stretch>
            <a:fillRect/>
          </a:stretch>
        </p:blipFill>
        <p:spPr>
          <a:xfrm>
            <a:off x="-2" y="0"/>
            <a:ext cx="5099247" cy="6400800"/>
          </a:xfrm>
          <a:prstGeom prst="rect">
            <a:avLst/>
          </a:prstGeom>
        </p:spPr>
      </p:pic>
      <p:pic>
        <p:nvPicPr>
          <p:cNvPr id="27" name="Picture 26" descr="Graphical user interface, text, application&#10;&#10;Description automatically generated">
            <a:extLst>
              <a:ext uri="{FF2B5EF4-FFF2-40B4-BE49-F238E27FC236}">
                <a16:creationId xmlns:a16="http://schemas.microsoft.com/office/drawing/2014/main" xmlns="" id="{ACE4CC74-ED80-A742-B87A-397B5D957B36}"/>
              </a:ext>
            </a:extLst>
          </p:cNvPr>
          <p:cNvPicPr>
            <a:picLocks noChangeAspect="1"/>
          </p:cNvPicPr>
          <p:nvPr/>
        </p:nvPicPr>
        <p:blipFill>
          <a:blip r:embed="rId3"/>
          <a:stretch>
            <a:fillRect/>
          </a:stretch>
        </p:blipFill>
        <p:spPr>
          <a:xfrm>
            <a:off x="5421169" y="5153314"/>
            <a:ext cx="4508500" cy="800100"/>
          </a:xfrm>
          <a:prstGeom prst="rect">
            <a:avLst/>
          </a:prstGeom>
        </p:spPr>
      </p:pic>
    </p:spTree>
    <p:extLst>
      <p:ext uri="{BB962C8B-B14F-4D97-AF65-F5344CB8AC3E}">
        <p14:creationId xmlns:p14="http://schemas.microsoft.com/office/powerpoint/2010/main" val="140203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E9E78F4-94A7-E149-8CCF-0D27F115006B}"/>
              </a:ext>
            </a:extLst>
          </p:cNvPr>
          <p:cNvSpPr txBox="1"/>
          <p:nvPr/>
        </p:nvSpPr>
        <p:spPr>
          <a:xfrm>
            <a:off x="424873" y="508000"/>
            <a:ext cx="6742545" cy="646331"/>
          </a:xfrm>
          <a:prstGeom prst="rect">
            <a:avLst/>
          </a:prstGeom>
          <a:noFill/>
        </p:spPr>
        <p:txBody>
          <a:bodyPr wrap="square" rtlCol="0">
            <a:spAutoFit/>
          </a:bodyPr>
          <a:lstStyle/>
          <a:p>
            <a:r>
              <a:rPr lang="en-US" b="1" dirty="0">
                <a:solidFill>
                  <a:schemeClr val="accent6">
                    <a:lumMod val="50000"/>
                  </a:schemeClr>
                </a:solidFill>
              </a:rPr>
              <a:t>WHITE NOISE AND RESIDUAL PLOTS</a:t>
            </a:r>
          </a:p>
          <a:p>
            <a:endParaRPr lang="en-US" dirty="0"/>
          </a:p>
        </p:txBody>
      </p:sp>
      <p:pic>
        <p:nvPicPr>
          <p:cNvPr id="3" name="Picture 2" descr="Graphical user interface&#10;&#10;Description automatically generated">
            <a:extLst>
              <a:ext uri="{FF2B5EF4-FFF2-40B4-BE49-F238E27FC236}">
                <a16:creationId xmlns:a16="http://schemas.microsoft.com/office/drawing/2014/main" xmlns="" id="{6AA970E5-E262-E049-855C-F9FB27D56C56}"/>
              </a:ext>
            </a:extLst>
          </p:cNvPr>
          <p:cNvPicPr/>
          <p:nvPr/>
        </p:nvPicPr>
        <p:blipFill>
          <a:blip r:embed="rId2">
            <a:extLst>
              <a:ext uri="{28A0092B-C50C-407E-A947-70E740481C1C}">
                <a14:useLocalDpi xmlns:a14="http://schemas.microsoft.com/office/drawing/2010/main" val="0"/>
              </a:ext>
            </a:extLst>
          </a:blip>
          <a:stretch>
            <a:fillRect/>
          </a:stretch>
        </p:blipFill>
        <p:spPr>
          <a:xfrm>
            <a:off x="424873" y="1154331"/>
            <a:ext cx="5943600" cy="4363720"/>
          </a:xfrm>
          <a:prstGeom prst="rect">
            <a:avLst/>
          </a:prstGeom>
        </p:spPr>
      </p:pic>
      <p:pic>
        <p:nvPicPr>
          <p:cNvPr id="4" name="Picture 3" descr="Chart, histogram&#10;&#10;Description automatically generated">
            <a:extLst>
              <a:ext uri="{FF2B5EF4-FFF2-40B4-BE49-F238E27FC236}">
                <a16:creationId xmlns:a16="http://schemas.microsoft.com/office/drawing/2014/main" xmlns="" id="{6DC19F16-E442-9344-97C1-8B46E4B37D40}"/>
              </a:ext>
            </a:extLst>
          </p:cNvPr>
          <p:cNvPicPr/>
          <p:nvPr/>
        </p:nvPicPr>
        <p:blipFill>
          <a:blip r:embed="rId3">
            <a:extLst>
              <a:ext uri="{28A0092B-C50C-407E-A947-70E740481C1C}">
                <a14:useLocalDpi xmlns:a14="http://schemas.microsoft.com/office/drawing/2010/main" val="0"/>
              </a:ext>
            </a:extLst>
          </a:blip>
          <a:stretch>
            <a:fillRect/>
          </a:stretch>
        </p:blipFill>
        <p:spPr>
          <a:xfrm>
            <a:off x="6248400" y="1154331"/>
            <a:ext cx="5943600" cy="2558687"/>
          </a:xfrm>
          <a:prstGeom prst="rect">
            <a:avLst/>
          </a:prstGeom>
        </p:spPr>
      </p:pic>
      <p:sp>
        <p:nvSpPr>
          <p:cNvPr id="5" name="TextBox 4">
            <a:extLst>
              <a:ext uri="{FF2B5EF4-FFF2-40B4-BE49-F238E27FC236}">
                <a16:creationId xmlns:a16="http://schemas.microsoft.com/office/drawing/2014/main" xmlns="" id="{A8953B4F-CFAA-FA46-A2C6-961F247F1FE2}"/>
              </a:ext>
            </a:extLst>
          </p:cNvPr>
          <p:cNvSpPr txBox="1"/>
          <p:nvPr/>
        </p:nvSpPr>
        <p:spPr>
          <a:xfrm>
            <a:off x="6368473" y="3949343"/>
            <a:ext cx="5485937" cy="1754326"/>
          </a:xfrm>
          <a:prstGeom prst="rect">
            <a:avLst/>
          </a:prstGeom>
          <a:noFill/>
        </p:spPr>
        <p:txBody>
          <a:bodyPr wrap="square" rtlCol="0">
            <a:spAutoFit/>
          </a:bodyPr>
          <a:lstStyle/>
          <a:p>
            <a:r>
              <a:rPr lang="en-US" dirty="0"/>
              <a:t>the residual correlation and white noise test plots show that you cannot reject the hypothesis that the residuals are uncorrelated. The normality plots also show no departure from normality. Thus, you conclude that the MA model is adequate for the change in CO2 emissions series, and </a:t>
            </a:r>
            <a:r>
              <a:rPr lang="en-US" b="1" dirty="0">
                <a:solidFill>
                  <a:srgbClr val="00B050"/>
                </a:solidFill>
              </a:rPr>
              <a:t>this is the best model for our data set.</a:t>
            </a:r>
            <a:endParaRPr lang="en-US" dirty="0">
              <a:solidFill>
                <a:srgbClr val="00B050"/>
              </a:solidFill>
            </a:endParaRPr>
          </a:p>
        </p:txBody>
      </p:sp>
    </p:spTree>
    <p:extLst>
      <p:ext uri="{BB962C8B-B14F-4D97-AF65-F5344CB8AC3E}">
        <p14:creationId xmlns:p14="http://schemas.microsoft.com/office/powerpoint/2010/main" val="1164812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ADFC423-2466-C543-B402-4B793A54E1D6}"/>
              </a:ext>
            </a:extLst>
          </p:cNvPr>
          <p:cNvSpPr txBox="1"/>
          <p:nvPr/>
        </p:nvSpPr>
        <p:spPr>
          <a:xfrm>
            <a:off x="976183" y="766119"/>
            <a:ext cx="10873947" cy="6186309"/>
          </a:xfrm>
          <a:prstGeom prst="rect">
            <a:avLst/>
          </a:prstGeom>
          <a:noFill/>
        </p:spPr>
        <p:txBody>
          <a:bodyPr wrap="square" rtlCol="0">
            <a:spAutoFit/>
          </a:bodyPr>
          <a:lstStyle/>
          <a:p>
            <a:pPr marL="285750" indent="-285750">
              <a:buFont typeface="Arial" panose="020B0604020202020204" pitchFamily="34" charset="0"/>
              <a:buChar char="•"/>
            </a:pPr>
            <a:r>
              <a:rPr lang="en-US" dirty="0"/>
              <a:t>H</a:t>
            </a:r>
            <a:r>
              <a:rPr lang="en-US" baseline="-25000" dirty="0"/>
              <a:t>0: </a:t>
            </a:r>
            <a:r>
              <a:rPr lang="en-US" dirty="0"/>
              <a:t>CO2=0</a:t>
            </a:r>
          </a:p>
          <a:p>
            <a:endParaRPr lang="en-US" dirty="0"/>
          </a:p>
          <a:p>
            <a:pPr marL="285750" indent="-285750">
              <a:buFont typeface="Arial" panose="020B0604020202020204" pitchFamily="34" charset="0"/>
              <a:buChar char="•"/>
            </a:pPr>
            <a:r>
              <a:rPr lang="en-US" dirty="0"/>
              <a:t>H</a:t>
            </a:r>
            <a:r>
              <a:rPr lang="en-US" baseline="-25000" dirty="0"/>
              <a:t>1: </a:t>
            </a:r>
            <a:r>
              <a:rPr lang="en-US" dirty="0"/>
              <a:t>CO2 is not equal to zero</a:t>
            </a:r>
          </a:p>
          <a:p>
            <a:endParaRPr lang="en-US" dirty="0"/>
          </a:p>
          <a:p>
            <a:pPr marL="285750" indent="-285750">
              <a:buFont typeface="Arial" panose="020B0604020202020204" pitchFamily="34" charset="0"/>
              <a:buChar char="•"/>
            </a:pPr>
            <a:r>
              <a:rPr lang="en-US" dirty="0"/>
              <a:t>The moving average has a p-value of &lt;0.0001 which is less than 0.05 level of significance, therefore moving average term is statistically significant and should be used in the model.</a:t>
            </a:r>
          </a:p>
          <a:p>
            <a:endParaRPr lang="en-US" dirty="0"/>
          </a:p>
          <a:p>
            <a:pPr marL="285750" indent="-285750">
              <a:buFont typeface="Arial" panose="020B0604020202020204" pitchFamily="34" charset="0"/>
              <a:buChar char="•"/>
            </a:pPr>
            <a:r>
              <a:rPr lang="en-US" dirty="0"/>
              <a:t>H</a:t>
            </a:r>
            <a:r>
              <a:rPr lang="en-US" baseline="-25000" dirty="0"/>
              <a:t>0: </a:t>
            </a:r>
            <a:r>
              <a:rPr lang="en-US" dirty="0"/>
              <a:t>Time=0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H</a:t>
            </a:r>
            <a:r>
              <a:rPr lang="en-US" baseline="-25000" dirty="0"/>
              <a:t>1: </a:t>
            </a:r>
            <a:r>
              <a:rPr lang="en-US" dirty="0"/>
              <a:t>Time is not equal to zero</a:t>
            </a:r>
          </a:p>
          <a:p>
            <a:endParaRPr lang="en-US" dirty="0"/>
          </a:p>
          <a:p>
            <a:pPr marL="285750" indent="-285750">
              <a:buFont typeface="Arial" panose="020B0604020202020204" pitchFamily="34" charset="0"/>
              <a:buChar char="•"/>
            </a:pPr>
            <a:r>
              <a:rPr lang="en-US" dirty="0"/>
              <a:t>Time has a p-value of &lt;0.0001 which is less than 0.05 level of significance, therefore we reject null hypothesis and use alternative hypothesis. Time is statistically significant in predicting CO2</a:t>
            </a:r>
          </a:p>
          <a:p>
            <a:pPr marL="285750" indent="-285750">
              <a:buFont typeface="Arial" panose="020B0604020202020204" pitchFamily="34" charset="0"/>
              <a:buChar char="•"/>
            </a:pPr>
            <a:r>
              <a:rPr lang="en-US" dirty="0"/>
              <a:t>R-squared indicates that 37% of the errors in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predictive model for CO2 therefore becomes</a:t>
            </a:r>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Yi = </a:t>
            </a:r>
            <a:r>
              <a:rPr lang="en-US" dirty="0">
                <a:sym typeface="Symbol" pitchFamily="2" charset="2"/>
              </a:rPr>
              <a:t></a:t>
            </a:r>
            <a:r>
              <a:rPr lang="en-US" dirty="0"/>
              <a:t>0+</a:t>
            </a:r>
            <a:r>
              <a:rPr lang="en-US" dirty="0">
                <a:sym typeface="Symbol" pitchFamily="2" charset="2"/>
              </a:rPr>
              <a:t></a:t>
            </a:r>
            <a:r>
              <a:rPr lang="en-US" dirty="0"/>
              <a:t>1t1+</a:t>
            </a:r>
            <a:r>
              <a:rPr lang="en-US" dirty="0">
                <a:sym typeface="Symbol" pitchFamily="2" charset="2"/>
              </a:rPr>
              <a:t></a:t>
            </a:r>
            <a:r>
              <a:rPr lang="en-US" dirty="0"/>
              <a:t>t</a:t>
            </a:r>
          </a:p>
          <a:p>
            <a:pPr lvl="0"/>
            <a:endParaRPr lang="en-US" dirty="0"/>
          </a:p>
          <a:p>
            <a:pPr marL="285750" indent="-285750">
              <a:buFont typeface="Arial" panose="020B0604020202020204" pitchFamily="34" charset="0"/>
              <a:buChar char="•"/>
            </a:pPr>
            <a:r>
              <a:rPr lang="en-US" dirty="0">
                <a:cs typeface="Times New Roman" panose="02020603050405020304" pitchFamily="18" charset="0"/>
              </a:rPr>
              <a:t>CO2=</a:t>
            </a:r>
            <a:r>
              <a:rPr lang="en-US" dirty="0"/>
              <a:t> 1 - 0.3076 B**(1) - 0.14583 B**(2) - 0.28798 B**(3)</a:t>
            </a:r>
            <a:endParaRPr lang="en-US" dirty="0">
              <a:cs typeface="Times New Roman" panose="02020603050405020304" pitchFamily="18" charset="0"/>
            </a:endParaRPr>
          </a:p>
          <a:p>
            <a:endParaRPr lang="en-US" dirty="0"/>
          </a:p>
          <a:p>
            <a:endParaRPr lang="en-US" dirty="0"/>
          </a:p>
        </p:txBody>
      </p:sp>
      <p:sp>
        <p:nvSpPr>
          <p:cNvPr id="3" name="TextBox 2">
            <a:extLst>
              <a:ext uri="{FF2B5EF4-FFF2-40B4-BE49-F238E27FC236}">
                <a16:creationId xmlns:a16="http://schemas.microsoft.com/office/drawing/2014/main" xmlns="" id="{BDEF921C-6AB7-9D46-92BB-5B8EB28FB7B0}"/>
              </a:ext>
            </a:extLst>
          </p:cNvPr>
          <p:cNvSpPr txBox="1"/>
          <p:nvPr/>
        </p:nvSpPr>
        <p:spPr>
          <a:xfrm>
            <a:off x="976183" y="308919"/>
            <a:ext cx="7624120" cy="369332"/>
          </a:xfrm>
          <a:prstGeom prst="rect">
            <a:avLst/>
          </a:prstGeom>
          <a:noFill/>
        </p:spPr>
        <p:txBody>
          <a:bodyPr wrap="square" rtlCol="0">
            <a:spAutoFit/>
          </a:bodyPr>
          <a:lstStyle/>
          <a:p>
            <a:r>
              <a:rPr lang="en-US" b="1" dirty="0"/>
              <a:t>ANALYSIS OF RESULTS</a:t>
            </a:r>
          </a:p>
        </p:txBody>
      </p:sp>
    </p:spTree>
    <p:extLst>
      <p:ext uri="{BB962C8B-B14F-4D97-AF65-F5344CB8AC3E}">
        <p14:creationId xmlns:p14="http://schemas.microsoft.com/office/powerpoint/2010/main" val="76698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BD9ECB1-9C26-784A-944B-E2167BB17BBF}"/>
              </a:ext>
            </a:extLst>
          </p:cNvPr>
          <p:cNvSpPr txBox="1"/>
          <p:nvPr/>
        </p:nvSpPr>
        <p:spPr>
          <a:xfrm>
            <a:off x="903478" y="905232"/>
            <a:ext cx="9311269" cy="5539978"/>
          </a:xfrm>
          <a:prstGeom prst="rect">
            <a:avLst/>
          </a:prstGeom>
          <a:noFill/>
        </p:spPr>
        <p:txBody>
          <a:bodyPr wrap="square" rtlCol="0">
            <a:spAutoFit/>
          </a:bodyPr>
          <a:lstStyle/>
          <a:p>
            <a:r>
              <a:rPr lang="en-US" sz="1600" b="1" dirty="0"/>
              <a:t>Research Design</a:t>
            </a:r>
            <a:endParaRPr lang="en-US" sz="1600" dirty="0"/>
          </a:p>
          <a:p>
            <a:pPr marL="285750" lvl="0" indent="-285750">
              <a:buFont typeface="Arial" panose="020B0604020202020204" pitchFamily="34" charset="0"/>
              <a:buChar char="•"/>
            </a:pPr>
            <a:r>
              <a:rPr lang="en-US" sz="1600" dirty="0"/>
              <a:t>This study aims to establish the trend of global CO2 over time. </a:t>
            </a:r>
          </a:p>
          <a:p>
            <a:pPr marL="285750" lvl="0" indent="-285750">
              <a:buFont typeface="Arial" panose="020B0604020202020204" pitchFamily="34" charset="0"/>
              <a:buChar char="•"/>
            </a:pPr>
            <a:r>
              <a:rPr lang="en-US" sz="1600" dirty="0"/>
              <a:t>This study will use data for the period between 2010-2019 for global CO2. </a:t>
            </a:r>
          </a:p>
          <a:p>
            <a:pPr marL="285750" lvl="0" indent="-285750">
              <a:buFont typeface="Arial" panose="020B0604020202020204" pitchFamily="34" charset="0"/>
              <a:buChar char="•"/>
            </a:pPr>
            <a:r>
              <a:rPr lang="en-US" sz="1600" dirty="0"/>
              <a:t>The data will be analyzed using MA, AR, ARMA and ARIMA models which are time series properties.</a:t>
            </a:r>
          </a:p>
          <a:p>
            <a:pPr marL="285750" lvl="0" indent="-285750">
              <a:buFont typeface="Arial" panose="020B0604020202020204" pitchFamily="34" charset="0"/>
              <a:buChar char="•"/>
            </a:pPr>
            <a:r>
              <a:rPr lang="en-US" sz="1600" dirty="0"/>
              <a:t>SAS software will be used for the purposes of statistical analyses. </a:t>
            </a:r>
          </a:p>
          <a:p>
            <a:r>
              <a:rPr lang="en-US" sz="1600" b="1" dirty="0"/>
              <a:t>Data Collection Technique</a:t>
            </a:r>
            <a:endParaRPr lang="en-US" sz="1600" dirty="0"/>
          </a:p>
          <a:p>
            <a:pPr marL="285750" lvl="0" indent="-285750">
              <a:buFont typeface="Arial" panose="020B0604020202020204" pitchFamily="34" charset="0"/>
              <a:buChar char="•"/>
            </a:pPr>
            <a:r>
              <a:rPr lang="en-US" sz="1600" dirty="0"/>
              <a:t>This study adopted the use of secondary data as an approach to establish global CO2 trend for the period 2010 to 2019.</a:t>
            </a:r>
          </a:p>
          <a:p>
            <a:pPr marL="285750" lvl="0" indent="-285750">
              <a:buFont typeface="Arial" panose="020B0604020202020204" pitchFamily="34" charset="0"/>
              <a:buChar char="•"/>
            </a:pPr>
            <a:r>
              <a:rPr lang="en-US" sz="1600" dirty="0"/>
              <a:t>Global CO2 data was accessed from world bank website</a:t>
            </a:r>
          </a:p>
          <a:p>
            <a:pPr marL="285750" lvl="0" indent="-285750">
              <a:buFont typeface="Arial" panose="020B0604020202020204" pitchFamily="34" charset="0"/>
              <a:buChar char="•"/>
            </a:pPr>
            <a:r>
              <a:rPr lang="en-US" sz="1600" dirty="0"/>
              <a:t>https://</a:t>
            </a:r>
            <a:r>
              <a:rPr lang="en-US" sz="1600" dirty="0" err="1"/>
              <a:t>data.worldbank.org</a:t>
            </a:r>
            <a:r>
              <a:rPr lang="en-US" sz="1600" dirty="0"/>
              <a:t>/indicator/EN.ATM.CO2E.PC?view=chart</a:t>
            </a:r>
          </a:p>
          <a:p>
            <a:pPr marL="285750" lvl="0" indent="-285750">
              <a:buFont typeface="Arial" panose="020B0604020202020204" pitchFamily="34" charset="0"/>
              <a:buChar char="•"/>
            </a:pPr>
            <a:endParaRPr lang="en-US" sz="1600" dirty="0"/>
          </a:p>
          <a:p>
            <a:r>
              <a:rPr lang="en-US" sz="1600" b="1" dirty="0"/>
              <a:t>Model Specification</a:t>
            </a:r>
            <a:endParaRPr lang="en-US" sz="1600" dirty="0"/>
          </a:p>
          <a:p>
            <a:pPr marL="285750" lvl="0" indent="-285750">
              <a:buFont typeface="Arial" panose="020B0604020202020204" pitchFamily="34" charset="0"/>
              <a:buChar char="•"/>
            </a:pPr>
            <a:r>
              <a:rPr lang="en-US" sz="1600" dirty="0"/>
              <a:t>A linear regression model was applied to establish the global CO2 trend through use of SAS.</a:t>
            </a:r>
          </a:p>
          <a:p>
            <a:pPr marL="285750" lvl="0" indent="-285750">
              <a:buFont typeface="Arial" panose="020B0604020202020204" pitchFamily="34" charset="0"/>
              <a:buChar char="•"/>
            </a:pPr>
            <a:r>
              <a:rPr lang="en-US" sz="1600" dirty="0"/>
              <a:t>The regression model below was used in determining the relationship between; time and global CO2</a:t>
            </a:r>
          </a:p>
          <a:p>
            <a:pPr marL="285750" lvl="0" indent="-285750">
              <a:buFont typeface="Arial" panose="020B0604020202020204" pitchFamily="34" charset="0"/>
              <a:buChar char="•"/>
            </a:pPr>
            <a:r>
              <a:rPr lang="en-US" sz="1600" dirty="0"/>
              <a:t>Yi =</a:t>
            </a:r>
            <a:r>
              <a:rPr lang="en-US" sz="1600" dirty="0">
                <a:sym typeface="Symbol" pitchFamily="2" charset="2"/>
              </a:rPr>
              <a:t></a:t>
            </a:r>
            <a:r>
              <a:rPr lang="en-US" sz="1600" dirty="0"/>
              <a:t>0+</a:t>
            </a:r>
            <a:r>
              <a:rPr lang="en-US" sz="1600" dirty="0">
                <a:sym typeface="Symbol" pitchFamily="2" charset="2"/>
              </a:rPr>
              <a:t></a:t>
            </a:r>
            <a:r>
              <a:rPr lang="en-US" sz="1600" dirty="0"/>
              <a:t>x1+</a:t>
            </a:r>
            <a:r>
              <a:rPr lang="en-US" sz="1600" dirty="0">
                <a:sym typeface="Symbol" pitchFamily="2" charset="2"/>
              </a:rPr>
              <a:t></a:t>
            </a:r>
            <a:r>
              <a:rPr lang="en-US" sz="1600" dirty="0"/>
              <a:t>t </a:t>
            </a:r>
          </a:p>
          <a:p>
            <a:pPr marL="285750" indent="-285750">
              <a:buFont typeface="Arial" panose="020B0604020202020204" pitchFamily="34" charset="0"/>
              <a:buChar char="•"/>
            </a:pPr>
            <a:r>
              <a:rPr lang="en-US" sz="1600" dirty="0"/>
              <a:t>Where;</a:t>
            </a:r>
          </a:p>
          <a:p>
            <a:pPr marL="285750" lvl="0" indent="-285750">
              <a:buFont typeface="Arial" panose="020B0604020202020204" pitchFamily="34" charset="0"/>
              <a:buChar char="•"/>
            </a:pPr>
            <a:r>
              <a:rPr lang="en-US" sz="1600" dirty="0"/>
              <a:t>Y</a:t>
            </a:r>
            <a:r>
              <a:rPr lang="en-US" sz="1600" baseline="-25000" dirty="0"/>
              <a:t>i</a:t>
            </a:r>
            <a:r>
              <a:rPr lang="en-US" sz="1600" dirty="0"/>
              <a:t>₌ Dependent variable (CO2)</a:t>
            </a:r>
          </a:p>
          <a:p>
            <a:pPr marL="285750" lvl="0" indent="-285750">
              <a:buFont typeface="Arial" panose="020B0604020202020204" pitchFamily="34" charset="0"/>
              <a:buChar char="•"/>
            </a:pPr>
            <a:r>
              <a:rPr lang="en-US" sz="1600" dirty="0">
                <a:sym typeface="Symbol" pitchFamily="2" charset="2"/>
              </a:rPr>
              <a:t></a:t>
            </a:r>
            <a:r>
              <a:rPr lang="en-US" sz="1600" baseline="-25000" dirty="0"/>
              <a:t>0</a:t>
            </a:r>
            <a:r>
              <a:rPr lang="en-US" sz="1600" dirty="0"/>
              <a:t> ₌ The constant</a:t>
            </a:r>
          </a:p>
          <a:p>
            <a:pPr marL="285750" lvl="0" indent="-285750">
              <a:buFont typeface="Arial" panose="020B0604020202020204" pitchFamily="34" charset="0"/>
              <a:buChar char="•"/>
            </a:pPr>
            <a:r>
              <a:rPr lang="en-US" sz="1600" dirty="0">
                <a:sym typeface="Symbol" pitchFamily="2" charset="2"/>
              </a:rPr>
              <a:t></a:t>
            </a:r>
            <a:r>
              <a:rPr lang="en-US" sz="1600" dirty="0"/>
              <a:t>t₌ Error term</a:t>
            </a:r>
          </a:p>
          <a:p>
            <a:pPr marL="285750" lvl="0" indent="-285750">
              <a:buFont typeface="Arial" panose="020B0604020202020204" pitchFamily="34" charset="0"/>
              <a:buChar char="•"/>
            </a:pPr>
            <a:r>
              <a:rPr lang="en-US" sz="1600" dirty="0">
                <a:sym typeface="Symbol" pitchFamily="2" charset="2"/>
              </a:rPr>
              <a:t></a:t>
            </a:r>
            <a:r>
              <a:rPr lang="en-US" sz="1600" dirty="0"/>
              <a:t>1₌ Change included in Y by each ꭗ</a:t>
            </a:r>
          </a:p>
          <a:p>
            <a:pPr marL="285750" lvl="0" indent="-285750">
              <a:buFont typeface="Arial" panose="020B0604020202020204" pitchFamily="34" charset="0"/>
              <a:buChar char="•"/>
            </a:pPr>
            <a:r>
              <a:rPr lang="en-US" sz="1600" dirty="0"/>
              <a:t>T</a:t>
            </a:r>
            <a:r>
              <a:rPr lang="en-US" sz="1600" baseline="-25000" dirty="0"/>
              <a:t>1</a:t>
            </a:r>
            <a:r>
              <a:rPr lang="en-US" sz="1600" dirty="0"/>
              <a:t>₌ Time t	</a:t>
            </a:r>
          </a:p>
          <a:p>
            <a:endParaRPr lang="en-US" dirty="0"/>
          </a:p>
        </p:txBody>
      </p:sp>
      <p:sp>
        <p:nvSpPr>
          <p:cNvPr id="4" name="TextBox 3">
            <a:extLst>
              <a:ext uri="{FF2B5EF4-FFF2-40B4-BE49-F238E27FC236}">
                <a16:creationId xmlns:a16="http://schemas.microsoft.com/office/drawing/2014/main" xmlns="" id="{7DBECEE4-64AD-6547-A641-A8655162BF6D}"/>
              </a:ext>
            </a:extLst>
          </p:cNvPr>
          <p:cNvSpPr txBox="1"/>
          <p:nvPr/>
        </p:nvSpPr>
        <p:spPr>
          <a:xfrm>
            <a:off x="903478" y="424206"/>
            <a:ext cx="6796726" cy="369332"/>
          </a:xfrm>
          <a:prstGeom prst="rect">
            <a:avLst/>
          </a:prstGeom>
          <a:noFill/>
        </p:spPr>
        <p:txBody>
          <a:bodyPr wrap="square" rtlCol="0">
            <a:spAutoFit/>
          </a:bodyPr>
          <a:lstStyle/>
          <a:p>
            <a:r>
              <a:rPr lang="en-US" b="1" dirty="0">
                <a:solidFill>
                  <a:schemeClr val="accent6">
                    <a:lumMod val="50000"/>
                  </a:schemeClr>
                </a:solidFill>
              </a:rPr>
              <a:t>RESEARCH</a:t>
            </a:r>
          </a:p>
        </p:txBody>
      </p:sp>
    </p:spTree>
    <p:extLst>
      <p:ext uri="{BB962C8B-B14F-4D97-AF65-F5344CB8AC3E}">
        <p14:creationId xmlns:p14="http://schemas.microsoft.com/office/powerpoint/2010/main" val="323354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A34F416-0C50-394C-A984-52CB5969EA9A}"/>
              </a:ext>
            </a:extLst>
          </p:cNvPr>
          <p:cNvSpPr txBox="1"/>
          <p:nvPr/>
        </p:nvSpPr>
        <p:spPr>
          <a:xfrm>
            <a:off x="815545" y="1223318"/>
            <a:ext cx="9959546" cy="286232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 purpose of this study was to create predictive model of global Co2 to provide a guideline for policy formulation. </a:t>
            </a:r>
          </a:p>
          <a:p>
            <a:endParaRPr lang="en-US"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Statistical analysis revealed that there is linear relationship between time and Co2 emissions. </a:t>
            </a:r>
          </a:p>
          <a:p>
            <a:endParaRPr lang="en-US"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The best predictive model; CO2=</a:t>
            </a:r>
            <a:r>
              <a:rPr lang="en-US" dirty="0"/>
              <a:t> 1 - 0.3076 B**(1) - 0.14583 B**(2) - 0.28798 B**(3)</a:t>
            </a:r>
          </a:p>
          <a:p>
            <a:endParaRPr lang="en-US"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The main policy recommendation for the policy makers is to come up with policies which will ensure minimum Co2 emissions</a:t>
            </a:r>
            <a:r>
              <a:rPr lang="en-US" dirty="0">
                <a:latin typeface="Times New Roman" panose="02020603050405020304" pitchFamily="18" charset="0"/>
                <a:cs typeface="Times New Roman" panose="02020603050405020304" pitchFamily="18" charset="0"/>
              </a:rPr>
              <a:t>.</a:t>
            </a:r>
          </a:p>
          <a:p>
            <a:endParaRPr lang="en-US" dirty="0"/>
          </a:p>
        </p:txBody>
      </p:sp>
      <p:sp>
        <p:nvSpPr>
          <p:cNvPr id="5" name="TextBox 4">
            <a:extLst>
              <a:ext uri="{FF2B5EF4-FFF2-40B4-BE49-F238E27FC236}">
                <a16:creationId xmlns:a16="http://schemas.microsoft.com/office/drawing/2014/main" xmlns="" id="{9D86FDA0-C6AC-004D-99E6-A176EDCB768B}"/>
              </a:ext>
            </a:extLst>
          </p:cNvPr>
          <p:cNvSpPr txBox="1"/>
          <p:nvPr/>
        </p:nvSpPr>
        <p:spPr>
          <a:xfrm>
            <a:off x="2211860" y="520354"/>
            <a:ext cx="6289589" cy="369332"/>
          </a:xfrm>
          <a:prstGeom prst="rect">
            <a:avLst/>
          </a:prstGeom>
          <a:noFill/>
        </p:spPr>
        <p:txBody>
          <a:bodyPr wrap="square" rtlCol="0">
            <a:spAutoFit/>
          </a:bodyPr>
          <a:lstStyle/>
          <a:p>
            <a:r>
              <a:rPr lang="en-US" b="1" dirty="0"/>
              <a:t>SUMMARY AND RECOMMENDATIONS</a:t>
            </a:r>
          </a:p>
        </p:txBody>
      </p:sp>
    </p:spTree>
    <p:extLst>
      <p:ext uri="{BB962C8B-B14F-4D97-AF65-F5344CB8AC3E}">
        <p14:creationId xmlns:p14="http://schemas.microsoft.com/office/powerpoint/2010/main" val="277898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6A6073-C188-7E4A-AD42-4A8C41FBA9E5}"/>
              </a:ext>
            </a:extLst>
          </p:cNvPr>
          <p:cNvSpPr txBox="1"/>
          <p:nvPr/>
        </p:nvSpPr>
        <p:spPr>
          <a:xfrm>
            <a:off x="610704" y="856057"/>
            <a:ext cx="8847438" cy="3970318"/>
          </a:xfrm>
          <a:prstGeom prst="rect">
            <a:avLst/>
          </a:prstGeom>
          <a:noFill/>
        </p:spPr>
        <p:txBody>
          <a:bodyPr wrap="square" rtlCol="0">
            <a:spAutoFit/>
          </a:bodyPr>
          <a:lstStyle/>
          <a:p>
            <a:endParaRPr lang="en-US" b="1" dirty="0"/>
          </a:p>
          <a:p>
            <a:r>
              <a:rPr lang="en-US" b="1" dirty="0"/>
              <a:t>Working Hypothesis</a:t>
            </a:r>
            <a:endParaRPr lang="en-US" dirty="0"/>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H0: Global CO2 levels does not increases over time t</a:t>
            </a:r>
          </a:p>
          <a:p>
            <a:pPr marL="285750" lvl="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H1: Global CO2 levels increase over time t</a:t>
            </a:r>
          </a:p>
          <a:p>
            <a:pPr marL="285750" lvl="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model focused on establishing possibility of predicting future relationship between time and levels of global CO2. </a:t>
            </a:r>
          </a:p>
          <a:p>
            <a:endParaRPr lang="en-US" b="1" dirty="0">
              <a:solidFill>
                <a:schemeClr val="accent6">
                  <a:lumMod val="50000"/>
                </a:schemeClr>
              </a:solidFill>
              <a:cs typeface="Times New Roman" panose="02020603050405020304" pitchFamily="18" charset="0"/>
            </a:endParaRPr>
          </a:p>
          <a:p>
            <a:r>
              <a:rPr lang="en-US" b="1" dirty="0">
                <a:cs typeface="Times New Roman" panose="02020603050405020304" pitchFamily="18" charset="0"/>
              </a:rPr>
              <a:t>Regression analysis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Through linear regression, a function between the levels of global CO2 and time was developed to predict the future relationship between the CO2 and time. </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xmlns="" id="{F659D681-779C-5743-B8B2-7A2E1E33C16D}"/>
              </a:ext>
            </a:extLst>
          </p:cNvPr>
          <p:cNvSpPr txBox="1"/>
          <p:nvPr/>
        </p:nvSpPr>
        <p:spPr>
          <a:xfrm>
            <a:off x="610704" y="277299"/>
            <a:ext cx="6108569" cy="369332"/>
          </a:xfrm>
          <a:prstGeom prst="rect">
            <a:avLst/>
          </a:prstGeom>
          <a:noFill/>
        </p:spPr>
        <p:txBody>
          <a:bodyPr wrap="square" rtlCol="0">
            <a:spAutoFit/>
          </a:bodyPr>
          <a:lstStyle/>
          <a:p>
            <a:r>
              <a:rPr lang="en-US" b="1" dirty="0">
                <a:solidFill>
                  <a:schemeClr val="accent6">
                    <a:lumMod val="50000"/>
                  </a:schemeClr>
                </a:solidFill>
              </a:rPr>
              <a:t>WORKING HYPOTHESIS AND ANALYSIS</a:t>
            </a:r>
          </a:p>
        </p:txBody>
      </p:sp>
    </p:spTree>
    <p:extLst>
      <p:ext uri="{BB962C8B-B14F-4D97-AF65-F5344CB8AC3E}">
        <p14:creationId xmlns:p14="http://schemas.microsoft.com/office/powerpoint/2010/main" val="74627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 histogram&#10;&#10;Description automatically generated">
            <a:extLst>
              <a:ext uri="{FF2B5EF4-FFF2-40B4-BE49-F238E27FC236}">
                <a16:creationId xmlns:a16="http://schemas.microsoft.com/office/drawing/2014/main" xmlns="" id="{CEE13D7B-A52F-DF4B-A229-9D80B5247FAC}"/>
              </a:ext>
            </a:extLst>
          </p:cNvPr>
          <p:cNvPicPr/>
          <p:nvPr/>
        </p:nvPicPr>
        <p:blipFill>
          <a:blip r:embed="rId2">
            <a:extLst>
              <a:ext uri="{28A0092B-C50C-407E-A947-70E740481C1C}">
                <a14:useLocalDpi xmlns:a14="http://schemas.microsoft.com/office/drawing/2010/main" val="0"/>
              </a:ext>
            </a:extLst>
          </a:blip>
          <a:stretch>
            <a:fillRect/>
          </a:stretch>
        </p:blipFill>
        <p:spPr>
          <a:xfrm>
            <a:off x="949411" y="1160164"/>
            <a:ext cx="5943600" cy="4189730"/>
          </a:xfrm>
          <a:prstGeom prst="rect">
            <a:avLst/>
          </a:prstGeom>
        </p:spPr>
      </p:pic>
      <p:sp>
        <p:nvSpPr>
          <p:cNvPr id="5" name="TextBox 4">
            <a:extLst>
              <a:ext uri="{FF2B5EF4-FFF2-40B4-BE49-F238E27FC236}">
                <a16:creationId xmlns:a16="http://schemas.microsoft.com/office/drawing/2014/main" xmlns="" id="{5F0A3DB7-0A07-A340-8331-5D78BC2F870E}"/>
              </a:ext>
            </a:extLst>
          </p:cNvPr>
          <p:cNvSpPr txBox="1"/>
          <p:nvPr/>
        </p:nvSpPr>
        <p:spPr>
          <a:xfrm>
            <a:off x="949411" y="376053"/>
            <a:ext cx="4120039" cy="369332"/>
          </a:xfrm>
          <a:prstGeom prst="rect">
            <a:avLst/>
          </a:prstGeom>
          <a:noFill/>
        </p:spPr>
        <p:txBody>
          <a:bodyPr wrap="none" rtlCol="0">
            <a:spAutoFit/>
          </a:bodyPr>
          <a:lstStyle/>
          <a:p>
            <a:r>
              <a:rPr lang="en-US" b="1" dirty="0">
                <a:solidFill>
                  <a:schemeClr val="accent6">
                    <a:lumMod val="50000"/>
                  </a:schemeClr>
                </a:solidFill>
              </a:rPr>
              <a:t>CO2 LINEAR REGRESSION MODEL</a:t>
            </a:r>
          </a:p>
        </p:txBody>
      </p:sp>
      <p:sp>
        <p:nvSpPr>
          <p:cNvPr id="6" name="TextBox 5">
            <a:extLst>
              <a:ext uri="{FF2B5EF4-FFF2-40B4-BE49-F238E27FC236}">
                <a16:creationId xmlns:a16="http://schemas.microsoft.com/office/drawing/2014/main" xmlns="" id="{DFC69158-84EE-744F-BC1E-C50DB9504B9A}"/>
              </a:ext>
            </a:extLst>
          </p:cNvPr>
          <p:cNvSpPr txBox="1"/>
          <p:nvPr/>
        </p:nvSpPr>
        <p:spPr>
          <a:xfrm>
            <a:off x="7784757" y="1470454"/>
            <a:ext cx="4003589" cy="3139321"/>
          </a:xfrm>
          <a:prstGeom prst="rect">
            <a:avLst/>
          </a:prstGeom>
          <a:noFill/>
        </p:spPr>
        <p:txBody>
          <a:bodyPr wrap="square" rtlCol="0">
            <a:spAutoFit/>
          </a:bodyPr>
          <a:lstStyle/>
          <a:p>
            <a:r>
              <a:rPr lang="en-US" dirty="0"/>
              <a:t>Graph Co2 over time whereby CO2 is the dependent variable and time is the independent variable.</a:t>
            </a:r>
          </a:p>
          <a:p>
            <a:r>
              <a:rPr lang="en-US" dirty="0"/>
              <a:t>There is an increasing trend of CO2 over time.</a:t>
            </a:r>
          </a:p>
          <a:p>
            <a:r>
              <a:rPr lang="en-US" dirty="0"/>
              <a:t>The trend can be said to be growing exponentially over time.</a:t>
            </a:r>
          </a:p>
          <a:p>
            <a:r>
              <a:rPr lang="en-US" dirty="0"/>
              <a:t>To carry out ARIMA models we need stationary data model meaning that observations are independent of time</a:t>
            </a:r>
          </a:p>
          <a:p>
            <a:endParaRPr lang="en-US" dirty="0"/>
          </a:p>
        </p:txBody>
      </p:sp>
    </p:spTree>
    <p:extLst>
      <p:ext uri="{BB962C8B-B14F-4D97-AF65-F5344CB8AC3E}">
        <p14:creationId xmlns:p14="http://schemas.microsoft.com/office/powerpoint/2010/main" val="157579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Word&#10;&#10;Description automatically generated">
            <a:extLst>
              <a:ext uri="{FF2B5EF4-FFF2-40B4-BE49-F238E27FC236}">
                <a16:creationId xmlns:a16="http://schemas.microsoft.com/office/drawing/2014/main" xmlns="" id="{F365581F-EAD3-4E45-AAA0-8126D0AA1C74}"/>
              </a:ext>
            </a:extLst>
          </p:cNvPr>
          <p:cNvPicPr/>
          <p:nvPr/>
        </p:nvPicPr>
        <p:blipFill>
          <a:blip r:embed="rId2">
            <a:extLst>
              <a:ext uri="{28A0092B-C50C-407E-A947-70E740481C1C}">
                <a14:useLocalDpi xmlns:a14="http://schemas.microsoft.com/office/drawing/2010/main" val="0"/>
              </a:ext>
            </a:extLst>
          </a:blip>
          <a:stretch>
            <a:fillRect/>
          </a:stretch>
        </p:blipFill>
        <p:spPr>
          <a:xfrm>
            <a:off x="2310094" y="691978"/>
            <a:ext cx="7871874" cy="4164227"/>
          </a:xfrm>
          <a:prstGeom prst="rect">
            <a:avLst/>
          </a:prstGeom>
        </p:spPr>
      </p:pic>
      <p:sp>
        <p:nvSpPr>
          <p:cNvPr id="2" name="TextBox 1">
            <a:extLst>
              <a:ext uri="{FF2B5EF4-FFF2-40B4-BE49-F238E27FC236}">
                <a16:creationId xmlns:a16="http://schemas.microsoft.com/office/drawing/2014/main" xmlns="" id="{02533D55-72B6-A842-BE67-FAD22DDB86ED}"/>
              </a:ext>
            </a:extLst>
          </p:cNvPr>
          <p:cNvSpPr txBox="1"/>
          <p:nvPr/>
        </p:nvSpPr>
        <p:spPr>
          <a:xfrm>
            <a:off x="2333058" y="4856205"/>
            <a:ext cx="7525884" cy="1200329"/>
          </a:xfrm>
          <a:prstGeom prst="rect">
            <a:avLst/>
          </a:prstGeom>
          <a:noFill/>
        </p:spPr>
        <p:txBody>
          <a:bodyPr wrap="square" rtlCol="0">
            <a:spAutoFit/>
          </a:bodyPr>
          <a:lstStyle/>
          <a:p>
            <a:r>
              <a:rPr lang="en-US" dirty="0"/>
              <a:t>Parameter estimate </a:t>
            </a:r>
            <a:r>
              <a:rPr lang="en-US" dirty="0">
                <a:sym typeface="Symbol" pitchFamily="2" charset="2"/>
              </a:rPr>
              <a:t></a:t>
            </a:r>
            <a:r>
              <a:rPr lang="en-US" dirty="0"/>
              <a:t>0=0.01082+</a:t>
            </a:r>
            <a:r>
              <a:rPr lang="en-US" dirty="0">
                <a:sym typeface="Symbol" pitchFamily="2" charset="2"/>
              </a:rPr>
              <a:t></a:t>
            </a:r>
            <a:r>
              <a:rPr lang="en-US" dirty="0"/>
              <a:t>t=</a:t>
            </a:r>
            <a:r>
              <a:rPr lang="en-US" dirty="0" err="1"/>
              <a:t>yt</a:t>
            </a:r>
            <a:r>
              <a:rPr lang="en-US" dirty="0"/>
              <a:t>. If less than alpha (0.0001) we reject null Hypothesis. The summary shows a linear regression of CO2 emissions vs time. The p-value(&lt;0.05) suggests that the model is significant. The model also defines 83% of the variability in data(R-square=0.8346).</a:t>
            </a:r>
          </a:p>
        </p:txBody>
      </p:sp>
      <p:sp>
        <p:nvSpPr>
          <p:cNvPr id="3" name="TextBox 2">
            <a:extLst>
              <a:ext uri="{FF2B5EF4-FFF2-40B4-BE49-F238E27FC236}">
                <a16:creationId xmlns:a16="http://schemas.microsoft.com/office/drawing/2014/main" xmlns="" id="{A6EF4C46-3178-E947-96D1-FB3C884BDA4C}"/>
              </a:ext>
            </a:extLst>
          </p:cNvPr>
          <p:cNvSpPr txBox="1"/>
          <p:nvPr/>
        </p:nvSpPr>
        <p:spPr>
          <a:xfrm>
            <a:off x="1033664" y="231849"/>
            <a:ext cx="3456780" cy="369332"/>
          </a:xfrm>
          <a:prstGeom prst="rect">
            <a:avLst/>
          </a:prstGeom>
          <a:noFill/>
        </p:spPr>
        <p:txBody>
          <a:bodyPr wrap="none" rtlCol="0">
            <a:spAutoFit/>
          </a:bodyPr>
          <a:lstStyle/>
          <a:p>
            <a:r>
              <a:rPr lang="en-US" b="1" dirty="0">
                <a:solidFill>
                  <a:schemeClr val="accent6">
                    <a:lumMod val="50000"/>
                  </a:schemeClr>
                </a:solidFill>
              </a:rPr>
              <a:t>CO2 MODEL NO INTERCEPT</a:t>
            </a:r>
          </a:p>
        </p:txBody>
      </p:sp>
    </p:spTree>
    <p:extLst>
      <p:ext uri="{BB962C8B-B14F-4D97-AF65-F5344CB8AC3E}">
        <p14:creationId xmlns:p14="http://schemas.microsoft.com/office/powerpoint/2010/main" val="21216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49E6616-F205-914D-B21B-90053211F763}"/>
              </a:ext>
            </a:extLst>
          </p:cNvPr>
          <p:cNvSpPr txBox="1"/>
          <p:nvPr/>
        </p:nvSpPr>
        <p:spPr>
          <a:xfrm>
            <a:off x="2387307" y="383744"/>
            <a:ext cx="6514347" cy="369332"/>
          </a:xfrm>
          <a:prstGeom prst="rect">
            <a:avLst/>
          </a:prstGeom>
          <a:noFill/>
        </p:spPr>
        <p:txBody>
          <a:bodyPr wrap="none" rtlCol="0">
            <a:spAutoFit/>
          </a:bodyPr>
          <a:lstStyle/>
          <a:p>
            <a:r>
              <a:rPr lang="en-US" b="1" dirty="0">
                <a:solidFill>
                  <a:schemeClr val="accent6">
                    <a:lumMod val="50000"/>
                  </a:schemeClr>
                </a:solidFill>
              </a:rPr>
              <a:t>MODEL WITH INTERCEPT FOR DURBIN WATSON TEST</a:t>
            </a:r>
          </a:p>
        </p:txBody>
      </p:sp>
      <p:sp>
        <p:nvSpPr>
          <p:cNvPr id="4" name="TextBox 3">
            <a:extLst>
              <a:ext uri="{FF2B5EF4-FFF2-40B4-BE49-F238E27FC236}">
                <a16:creationId xmlns:a16="http://schemas.microsoft.com/office/drawing/2014/main" xmlns="" id="{7A211E32-86B7-EC4B-8A68-ADE628F39B46}"/>
              </a:ext>
            </a:extLst>
          </p:cNvPr>
          <p:cNvSpPr txBox="1"/>
          <p:nvPr/>
        </p:nvSpPr>
        <p:spPr>
          <a:xfrm>
            <a:off x="2264909" y="5103674"/>
            <a:ext cx="8164194" cy="923330"/>
          </a:xfrm>
          <a:prstGeom prst="rect">
            <a:avLst/>
          </a:prstGeom>
          <a:noFill/>
        </p:spPr>
        <p:txBody>
          <a:bodyPr wrap="square" rtlCol="0">
            <a:spAutoFit/>
          </a:bodyPr>
          <a:lstStyle/>
          <a:p>
            <a:r>
              <a:rPr lang="en-US" dirty="0"/>
              <a:t>With Durbin-Watson D between 0-2 means, we can say there is evidence of positive auto correlation at 66% of 1st order autocorrelation.</a:t>
            </a:r>
          </a:p>
          <a:p>
            <a:endParaRPr lang="en-US" dirty="0"/>
          </a:p>
        </p:txBody>
      </p:sp>
      <p:pic>
        <p:nvPicPr>
          <p:cNvPr id="5" name="Picture 4" descr="Graphical user interface, application, Word&#10;&#10;Description automatically generated">
            <a:extLst>
              <a:ext uri="{FF2B5EF4-FFF2-40B4-BE49-F238E27FC236}">
                <a16:creationId xmlns:a16="http://schemas.microsoft.com/office/drawing/2014/main" xmlns="" id="{FC8AFDA9-02FA-9E49-8A2E-59B1E69E0469}"/>
              </a:ext>
            </a:extLst>
          </p:cNvPr>
          <p:cNvPicPr/>
          <p:nvPr/>
        </p:nvPicPr>
        <p:blipFill>
          <a:blip r:embed="rId2">
            <a:extLst>
              <a:ext uri="{28A0092B-C50C-407E-A947-70E740481C1C}">
                <a14:useLocalDpi xmlns:a14="http://schemas.microsoft.com/office/drawing/2010/main" val="0"/>
              </a:ext>
            </a:extLst>
          </a:blip>
          <a:stretch>
            <a:fillRect/>
          </a:stretch>
        </p:blipFill>
        <p:spPr>
          <a:xfrm>
            <a:off x="661001" y="937742"/>
            <a:ext cx="9966960" cy="4165931"/>
          </a:xfrm>
          <a:prstGeom prst="rect">
            <a:avLst/>
          </a:prstGeom>
        </p:spPr>
      </p:pic>
    </p:spTree>
    <p:extLst>
      <p:ext uri="{BB962C8B-B14F-4D97-AF65-F5344CB8AC3E}">
        <p14:creationId xmlns:p14="http://schemas.microsoft.com/office/powerpoint/2010/main" val="160176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4B81240-C9F5-8549-A210-043E18412944}"/>
              </a:ext>
            </a:extLst>
          </p:cNvPr>
          <p:cNvSpPr txBox="1"/>
          <p:nvPr/>
        </p:nvSpPr>
        <p:spPr>
          <a:xfrm>
            <a:off x="1796881" y="521854"/>
            <a:ext cx="8906605" cy="369332"/>
          </a:xfrm>
          <a:prstGeom prst="rect">
            <a:avLst/>
          </a:prstGeom>
          <a:noFill/>
        </p:spPr>
        <p:txBody>
          <a:bodyPr wrap="none" rtlCol="0">
            <a:spAutoFit/>
          </a:bodyPr>
          <a:lstStyle/>
          <a:p>
            <a:r>
              <a:rPr lang="en-US" b="1" dirty="0">
                <a:solidFill>
                  <a:schemeClr val="accent6">
                    <a:lumMod val="50000"/>
                  </a:schemeClr>
                </a:solidFill>
              </a:rPr>
              <a:t>HOLTS METHOD FOR SMOOTHING OUR DATA-Trend(YES) SEASONALITY(NO)</a:t>
            </a:r>
          </a:p>
        </p:txBody>
      </p:sp>
      <p:pic>
        <p:nvPicPr>
          <p:cNvPr id="4" name="Picture 3" descr="Chart, line chart&#10;&#10;Description automatically generated">
            <a:extLst>
              <a:ext uri="{FF2B5EF4-FFF2-40B4-BE49-F238E27FC236}">
                <a16:creationId xmlns:a16="http://schemas.microsoft.com/office/drawing/2014/main" xmlns="" id="{4FBE2B49-9D27-9347-83F0-84140235490B}"/>
              </a:ext>
            </a:extLst>
          </p:cNvPr>
          <p:cNvPicPr>
            <a:picLocks noChangeAspect="1"/>
          </p:cNvPicPr>
          <p:nvPr/>
        </p:nvPicPr>
        <p:blipFill>
          <a:blip r:embed="rId2"/>
          <a:stretch>
            <a:fillRect/>
          </a:stretch>
        </p:blipFill>
        <p:spPr>
          <a:xfrm>
            <a:off x="0" y="1149927"/>
            <a:ext cx="7832437" cy="4789055"/>
          </a:xfrm>
          <a:prstGeom prst="rect">
            <a:avLst/>
          </a:prstGeom>
        </p:spPr>
      </p:pic>
      <p:pic>
        <p:nvPicPr>
          <p:cNvPr id="6" name="Picture 5" descr="Chart, line chart&#10;&#10;Description automatically generated">
            <a:extLst>
              <a:ext uri="{FF2B5EF4-FFF2-40B4-BE49-F238E27FC236}">
                <a16:creationId xmlns:a16="http://schemas.microsoft.com/office/drawing/2014/main" xmlns="" id="{8EBC63DC-E089-8C4C-82CD-6BBC6587D310}"/>
              </a:ext>
            </a:extLst>
          </p:cNvPr>
          <p:cNvPicPr>
            <a:picLocks noChangeAspect="1"/>
          </p:cNvPicPr>
          <p:nvPr/>
        </p:nvPicPr>
        <p:blipFill>
          <a:blip r:embed="rId3"/>
          <a:stretch>
            <a:fillRect/>
          </a:stretch>
        </p:blipFill>
        <p:spPr>
          <a:xfrm>
            <a:off x="7832437" y="1547091"/>
            <a:ext cx="4344493" cy="3763818"/>
          </a:xfrm>
          <a:prstGeom prst="rect">
            <a:avLst/>
          </a:prstGeom>
        </p:spPr>
      </p:pic>
    </p:spTree>
    <p:extLst>
      <p:ext uri="{BB962C8B-B14F-4D97-AF65-F5344CB8AC3E}">
        <p14:creationId xmlns:p14="http://schemas.microsoft.com/office/powerpoint/2010/main" val="90202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able&#10;&#10;Description automatically generated">
            <a:extLst>
              <a:ext uri="{FF2B5EF4-FFF2-40B4-BE49-F238E27FC236}">
                <a16:creationId xmlns:a16="http://schemas.microsoft.com/office/drawing/2014/main" xmlns="" id="{EB824A5F-7165-774D-A72D-3935C0305753}"/>
              </a:ext>
            </a:extLst>
          </p:cNvPr>
          <p:cNvPicPr>
            <a:picLocks noChangeAspect="1"/>
          </p:cNvPicPr>
          <p:nvPr/>
        </p:nvPicPr>
        <p:blipFill>
          <a:blip r:embed="rId2"/>
          <a:stretch>
            <a:fillRect/>
          </a:stretch>
        </p:blipFill>
        <p:spPr>
          <a:xfrm>
            <a:off x="1025225" y="1062182"/>
            <a:ext cx="10012240" cy="5287818"/>
          </a:xfrm>
          <a:prstGeom prst="rect">
            <a:avLst/>
          </a:prstGeom>
        </p:spPr>
      </p:pic>
      <p:sp>
        <p:nvSpPr>
          <p:cNvPr id="14" name="TextBox 13">
            <a:extLst>
              <a:ext uri="{FF2B5EF4-FFF2-40B4-BE49-F238E27FC236}">
                <a16:creationId xmlns:a16="http://schemas.microsoft.com/office/drawing/2014/main" xmlns="" id="{E2491FA6-9128-4942-884C-8FB0D5E829CA}"/>
              </a:ext>
            </a:extLst>
          </p:cNvPr>
          <p:cNvSpPr txBox="1"/>
          <p:nvPr/>
        </p:nvSpPr>
        <p:spPr>
          <a:xfrm>
            <a:off x="3751207" y="399828"/>
            <a:ext cx="7019637" cy="378691"/>
          </a:xfrm>
          <a:prstGeom prst="rect">
            <a:avLst/>
          </a:prstGeom>
          <a:noFill/>
        </p:spPr>
        <p:txBody>
          <a:bodyPr wrap="square" rtlCol="0">
            <a:spAutoFit/>
          </a:bodyPr>
          <a:lstStyle/>
          <a:p>
            <a:r>
              <a:rPr lang="en-US" b="1" dirty="0">
                <a:solidFill>
                  <a:schemeClr val="accent6">
                    <a:lumMod val="50000"/>
                  </a:schemeClr>
                </a:solidFill>
              </a:rPr>
              <a:t>HOLTS METHOD FORECAST FOR DATA</a:t>
            </a:r>
          </a:p>
        </p:txBody>
      </p:sp>
    </p:spTree>
    <p:extLst>
      <p:ext uri="{BB962C8B-B14F-4D97-AF65-F5344CB8AC3E}">
        <p14:creationId xmlns:p14="http://schemas.microsoft.com/office/powerpoint/2010/main" val="222007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xmlns="" id="{1E1D40F7-52E6-BC4D-ADBB-45BE1E427B35}"/>
              </a:ext>
            </a:extLst>
          </p:cNvPr>
          <p:cNvPicPr>
            <a:picLocks noChangeAspect="1"/>
          </p:cNvPicPr>
          <p:nvPr/>
        </p:nvPicPr>
        <p:blipFill rotWithShape="1">
          <a:blip r:embed="rId2"/>
          <a:srcRect b="47082"/>
          <a:stretch/>
        </p:blipFill>
        <p:spPr>
          <a:xfrm>
            <a:off x="65611" y="1126835"/>
            <a:ext cx="4560849" cy="2776950"/>
          </a:xfrm>
          <a:prstGeom prst="rect">
            <a:avLst/>
          </a:prstGeom>
        </p:spPr>
      </p:pic>
      <p:pic>
        <p:nvPicPr>
          <p:cNvPr id="5" name="Picture 4" descr="Table&#10;&#10;Description automatically generated">
            <a:extLst>
              <a:ext uri="{FF2B5EF4-FFF2-40B4-BE49-F238E27FC236}">
                <a16:creationId xmlns:a16="http://schemas.microsoft.com/office/drawing/2014/main" xmlns="" id="{D8FEC409-984C-DD41-B4F3-0D76BE569765}"/>
              </a:ext>
            </a:extLst>
          </p:cNvPr>
          <p:cNvPicPr>
            <a:picLocks noChangeAspect="1"/>
          </p:cNvPicPr>
          <p:nvPr/>
        </p:nvPicPr>
        <p:blipFill rotWithShape="1">
          <a:blip r:embed="rId3"/>
          <a:srcRect b="42015"/>
          <a:stretch/>
        </p:blipFill>
        <p:spPr>
          <a:xfrm>
            <a:off x="4468380" y="1126836"/>
            <a:ext cx="6194323" cy="2776950"/>
          </a:xfrm>
          <a:prstGeom prst="rect">
            <a:avLst/>
          </a:prstGeom>
        </p:spPr>
      </p:pic>
      <p:sp>
        <p:nvSpPr>
          <p:cNvPr id="6" name="TextBox 5">
            <a:extLst>
              <a:ext uri="{FF2B5EF4-FFF2-40B4-BE49-F238E27FC236}">
                <a16:creationId xmlns:a16="http://schemas.microsoft.com/office/drawing/2014/main" xmlns="" id="{CCE1713D-BD98-0548-8E21-DA95C448067E}"/>
              </a:ext>
            </a:extLst>
          </p:cNvPr>
          <p:cNvSpPr txBox="1"/>
          <p:nvPr/>
        </p:nvSpPr>
        <p:spPr>
          <a:xfrm>
            <a:off x="4327503" y="572780"/>
            <a:ext cx="4636655" cy="369332"/>
          </a:xfrm>
          <a:prstGeom prst="rect">
            <a:avLst/>
          </a:prstGeom>
          <a:noFill/>
        </p:spPr>
        <p:txBody>
          <a:bodyPr wrap="square" rtlCol="0">
            <a:spAutoFit/>
          </a:bodyPr>
          <a:lstStyle/>
          <a:p>
            <a:r>
              <a:rPr lang="en-US" b="1" dirty="0">
                <a:solidFill>
                  <a:schemeClr val="accent6">
                    <a:lumMod val="50000"/>
                  </a:schemeClr>
                </a:solidFill>
              </a:rPr>
              <a:t>DECOMPOSITION OF THE DATA </a:t>
            </a:r>
          </a:p>
        </p:txBody>
      </p:sp>
      <p:sp>
        <p:nvSpPr>
          <p:cNvPr id="7" name="TextBox 6">
            <a:extLst>
              <a:ext uri="{FF2B5EF4-FFF2-40B4-BE49-F238E27FC236}">
                <a16:creationId xmlns:a16="http://schemas.microsoft.com/office/drawing/2014/main" xmlns="" id="{9FC817C2-D553-C847-B8DF-341653F6D88D}"/>
              </a:ext>
            </a:extLst>
          </p:cNvPr>
          <p:cNvSpPr txBox="1"/>
          <p:nvPr/>
        </p:nvSpPr>
        <p:spPr>
          <a:xfrm>
            <a:off x="4774223" y="4211515"/>
            <a:ext cx="6348046" cy="646331"/>
          </a:xfrm>
          <a:prstGeom prst="rect">
            <a:avLst/>
          </a:prstGeom>
          <a:noFill/>
        </p:spPr>
        <p:txBody>
          <a:bodyPr wrap="square" rtlCol="0">
            <a:spAutoFit/>
          </a:bodyPr>
          <a:lstStyle/>
          <a:p>
            <a:r>
              <a:rPr lang="en-US" dirty="0"/>
              <a:t>Decomposition of the data also we can see trend and forecast of CO2 emissions for the next 12 months  for the data after the process.</a:t>
            </a:r>
          </a:p>
        </p:txBody>
      </p:sp>
      <p:pic>
        <p:nvPicPr>
          <p:cNvPr id="9" name="Picture 8" descr="Table&#10;&#10;Description automatically generated">
            <a:extLst>
              <a:ext uri="{FF2B5EF4-FFF2-40B4-BE49-F238E27FC236}">
                <a16:creationId xmlns:a16="http://schemas.microsoft.com/office/drawing/2014/main" xmlns="" id="{9934BF64-C9BC-FB44-9EB3-2E6B4EE96262}"/>
              </a:ext>
            </a:extLst>
          </p:cNvPr>
          <p:cNvPicPr>
            <a:picLocks noChangeAspect="1"/>
          </p:cNvPicPr>
          <p:nvPr/>
        </p:nvPicPr>
        <p:blipFill>
          <a:blip r:embed="rId4"/>
          <a:stretch>
            <a:fillRect/>
          </a:stretch>
        </p:blipFill>
        <p:spPr>
          <a:xfrm>
            <a:off x="65611" y="3903785"/>
            <a:ext cx="4508500" cy="2487779"/>
          </a:xfrm>
          <a:prstGeom prst="rect">
            <a:avLst/>
          </a:prstGeom>
        </p:spPr>
      </p:pic>
    </p:spTree>
    <p:extLst>
      <p:ext uri="{BB962C8B-B14F-4D97-AF65-F5344CB8AC3E}">
        <p14:creationId xmlns:p14="http://schemas.microsoft.com/office/powerpoint/2010/main" val="737347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B2C30"/>
      </a:dk2>
      <a:lt2>
        <a:srgbClr val="F0F3F1"/>
      </a:lt2>
      <a:accent1>
        <a:srgbClr val="E729D2"/>
      </a:accent1>
      <a:accent2>
        <a:srgbClr val="9A17D5"/>
      </a:accent2>
      <a:accent3>
        <a:srgbClr val="5F2CE7"/>
      </a:accent3>
      <a:accent4>
        <a:srgbClr val="1934D5"/>
      </a:accent4>
      <a:accent5>
        <a:srgbClr val="2993E7"/>
      </a:accent5>
      <a:accent6>
        <a:srgbClr val="15BFC3"/>
      </a:accent6>
      <a:hlink>
        <a:srgbClr val="3F71BF"/>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781</TotalTime>
  <Words>1252</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Garamond</vt:lpstr>
      <vt:lpstr>Symbol</vt:lpstr>
      <vt:lpstr>Times New Roman</vt:lpstr>
      <vt:lpstr>RetrospectVTI</vt:lpstr>
      <vt:lpstr>Time Series Regression on CO2 Emissions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Regression on CO2 Emissions</dc:title>
  <dc:creator>Kwame Darko-Mensah</dc:creator>
  <cp:lastModifiedBy>teju sriyapu</cp:lastModifiedBy>
  <cp:revision>32</cp:revision>
  <dcterms:created xsi:type="dcterms:W3CDTF">2021-06-30T16:10:48Z</dcterms:created>
  <dcterms:modified xsi:type="dcterms:W3CDTF">2021-07-01T05:29:53Z</dcterms:modified>
</cp:coreProperties>
</file>