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2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66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E5EDB13-386D-4710-811D-B0343EE353B7}" type="datetimeFigureOut">
              <a:rPr lang="bn-IN" smtClean="0"/>
              <a:t>03-12-20</a:t>
            </a:fld>
            <a:endParaRPr lang="bn-IN"/>
          </a:p>
        </p:txBody>
      </p:sp>
      <p:sp>
        <p:nvSpPr>
          <p:cNvPr id="4" name="Footer Placeholder 3"/>
          <p:cNvSpPr>
            <a:spLocks noGrp="1"/>
          </p:cNvSpPr>
          <p:nvPr>
            <p:ph type="ftr" sz="quarter" idx="11"/>
          </p:nvPr>
        </p:nvSpPr>
        <p:spPr/>
        <p:txBody>
          <a:bodyPr/>
          <a:lstStyle/>
          <a:p>
            <a:endParaRPr lang="bn-IN"/>
          </a:p>
        </p:txBody>
      </p:sp>
      <p:sp>
        <p:nvSpPr>
          <p:cNvPr id="5" name="Slide Number Placeholder 4"/>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50015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1785804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94328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1767035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6593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1284287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431548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292937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148018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EDB13-386D-4710-811D-B0343EE353B7}" type="datetimeFigureOut">
              <a:rPr lang="bn-IN" smtClean="0"/>
              <a:t>03-12-20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198528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EDB13-386D-4710-811D-B0343EE353B7}" type="datetimeFigureOut">
              <a:rPr lang="bn-IN" smtClean="0"/>
              <a:t>03-12-20</a:t>
            </a:fld>
            <a:endParaRPr lang="bn-IN"/>
          </a:p>
        </p:txBody>
      </p:sp>
      <p:sp>
        <p:nvSpPr>
          <p:cNvPr id="6" name="Footer Placeholder 5"/>
          <p:cNvSpPr>
            <a:spLocks noGrp="1"/>
          </p:cNvSpPr>
          <p:nvPr>
            <p:ph type="ftr" sz="quarter" idx="11"/>
          </p:nvPr>
        </p:nvSpPr>
        <p:spPr/>
        <p:txBody>
          <a:bodyPr/>
          <a:lstStyle/>
          <a:p>
            <a:endParaRPr lang="bn-IN"/>
          </a:p>
        </p:txBody>
      </p:sp>
      <p:sp>
        <p:nvSpPr>
          <p:cNvPr id="7" name="Slide Number Placeholder 6"/>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113236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EDB13-386D-4710-811D-B0343EE353B7}" type="datetimeFigureOut">
              <a:rPr lang="bn-IN" smtClean="0"/>
              <a:t>03-12-20</a:t>
            </a:fld>
            <a:endParaRPr lang="bn-IN"/>
          </a:p>
        </p:txBody>
      </p:sp>
      <p:sp>
        <p:nvSpPr>
          <p:cNvPr id="8" name="Footer Placeholder 7"/>
          <p:cNvSpPr>
            <a:spLocks noGrp="1"/>
          </p:cNvSpPr>
          <p:nvPr>
            <p:ph type="ftr" sz="quarter" idx="11"/>
          </p:nvPr>
        </p:nvSpPr>
        <p:spPr/>
        <p:txBody>
          <a:bodyPr/>
          <a:lstStyle/>
          <a:p>
            <a:endParaRPr lang="bn-IN"/>
          </a:p>
        </p:txBody>
      </p:sp>
      <p:sp>
        <p:nvSpPr>
          <p:cNvPr id="9" name="Slide Number Placeholder 8"/>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80455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EDB13-386D-4710-811D-B0343EE353B7}" type="datetimeFigureOut">
              <a:rPr lang="bn-IN" smtClean="0"/>
              <a:t>03-12-20</a:t>
            </a:fld>
            <a:endParaRPr lang="bn-IN"/>
          </a:p>
        </p:txBody>
      </p:sp>
      <p:sp>
        <p:nvSpPr>
          <p:cNvPr id="4" name="Footer Placeholder 3"/>
          <p:cNvSpPr>
            <a:spLocks noGrp="1"/>
          </p:cNvSpPr>
          <p:nvPr>
            <p:ph type="ftr" sz="quarter" idx="11"/>
          </p:nvPr>
        </p:nvSpPr>
        <p:spPr/>
        <p:txBody>
          <a:bodyPr/>
          <a:lstStyle/>
          <a:p>
            <a:endParaRPr lang="bn-IN"/>
          </a:p>
        </p:txBody>
      </p:sp>
      <p:sp>
        <p:nvSpPr>
          <p:cNvPr id="5" name="Slide Number Placeholder 4"/>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51574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EDB13-386D-4710-811D-B0343EE353B7}" type="datetimeFigureOut">
              <a:rPr lang="bn-IN" smtClean="0"/>
              <a:t>03-12-20</a:t>
            </a:fld>
            <a:endParaRPr lang="bn-IN"/>
          </a:p>
        </p:txBody>
      </p:sp>
      <p:sp>
        <p:nvSpPr>
          <p:cNvPr id="3" name="Footer Placeholder 2"/>
          <p:cNvSpPr>
            <a:spLocks noGrp="1"/>
          </p:cNvSpPr>
          <p:nvPr>
            <p:ph type="ftr" sz="quarter" idx="11"/>
          </p:nvPr>
        </p:nvSpPr>
        <p:spPr/>
        <p:txBody>
          <a:bodyPr/>
          <a:lstStyle/>
          <a:p>
            <a:endParaRPr lang="bn-IN"/>
          </a:p>
        </p:txBody>
      </p:sp>
      <p:sp>
        <p:nvSpPr>
          <p:cNvPr id="4" name="Slide Number Placeholder 3"/>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410117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EDB13-386D-4710-811D-B0343EE353B7}" type="datetimeFigureOut">
              <a:rPr lang="bn-IN" smtClean="0"/>
              <a:t>03-12-20</a:t>
            </a:fld>
            <a:endParaRPr lang="bn-IN"/>
          </a:p>
        </p:txBody>
      </p:sp>
      <p:sp>
        <p:nvSpPr>
          <p:cNvPr id="6" name="Footer Placeholder 5"/>
          <p:cNvSpPr>
            <a:spLocks noGrp="1"/>
          </p:cNvSpPr>
          <p:nvPr>
            <p:ph type="ftr" sz="quarter" idx="11"/>
          </p:nvPr>
        </p:nvSpPr>
        <p:spPr/>
        <p:txBody>
          <a:bodyPr/>
          <a:lstStyle/>
          <a:p>
            <a:endParaRPr lang="bn-IN"/>
          </a:p>
        </p:txBody>
      </p:sp>
      <p:sp>
        <p:nvSpPr>
          <p:cNvPr id="7" name="Slide Number Placeholder 6"/>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20114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EDB13-386D-4710-811D-B0343EE353B7}" type="datetimeFigureOut">
              <a:rPr lang="bn-IN" smtClean="0"/>
              <a:t>03-12-20</a:t>
            </a:fld>
            <a:endParaRPr lang="bn-IN"/>
          </a:p>
        </p:txBody>
      </p:sp>
      <p:sp>
        <p:nvSpPr>
          <p:cNvPr id="6" name="Footer Placeholder 5"/>
          <p:cNvSpPr>
            <a:spLocks noGrp="1"/>
          </p:cNvSpPr>
          <p:nvPr>
            <p:ph type="ftr" sz="quarter" idx="11"/>
          </p:nvPr>
        </p:nvSpPr>
        <p:spPr/>
        <p:txBody>
          <a:bodyPr/>
          <a:lstStyle/>
          <a:p>
            <a:endParaRPr lang="bn-IN"/>
          </a:p>
        </p:txBody>
      </p:sp>
      <p:sp>
        <p:nvSpPr>
          <p:cNvPr id="7" name="Slide Number Placeholder 6"/>
          <p:cNvSpPr>
            <a:spLocks noGrp="1"/>
          </p:cNvSpPr>
          <p:nvPr>
            <p:ph type="sldNum" sz="quarter" idx="12"/>
          </p:nvPr>
        </p:nvSpPr>
        <p:spPr/>
        <p:txBody>
          <a:bodyPr/>
          <a:lstStyle/>
          <a:p>
            <a:fld id="{241B518C-A4A7-47D4-9805-5BB366122D77}" type="slidenum">
              <a:rPr lang="bn-IN" smtClean="0"/>
              <a:t>‹#›</a:t>
            </a:fld>
            <a:endParaRPr lang="bn-IN"/>
          </a:p>
        </p:txBody>
      </p:sp>
    </p:spTree>
    <p:extLst>
      <p:ext uri="{BB962C8B-B14F-4D97-AF65-F5344CB8AC3E}">
        <p14:creationId xmlns:p14="http://schemas.microsoft.com/office/powerpoint/2010/main" val="395134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E5EDB13-386D-4710-811D-B0343EE353B7}" type="datetimeFigureOut">
              <a:rPr lang="bn-IN" smtClean="0"/>
              <a:t>03-12-20</a:t>
            </a:fld>
            <a:endParaRPr lang="b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b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1B518C-A4A7-47D4-9805-5BB366122D77}" type="slidenum">
              <a:rPr lang="bn-IN" smtClean="0"/>
              <a:t>‹#›</a:t>
            </a:fld>
            <a:endParaRPr lang="bn-IN"/>
          </a:p>
        </p:txBody>
      </p:sp>
    </p:spTree>
    <p:extLst>
      <p:ext uri="{BB962C8B-B14F-4D97-AF65-F5344CB8AC3E}">
        <p14:creationId xmlns:p14="http://schemas.microsoft.com/office/powerpoint/2010/main" val="28186992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nt.instructure.com/courses/38902/files/8963402/download?wrap=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F74B-71FD-4154-B14A-92873F466267}"/>
              </a:ext>
            </a:extLst>
          </p:cNvPr>
          <p:cNvSpPr>
            <a:spLocks noGrp="1"/>
          </p:cNvSpPr>
          <p:nvPr>
            <p:ph type="ctrTitle"/>
          </p:nvPr>
        </p:nvSpPr>
        <p:spPr>
          <a:xfrm>
            <a:off x="1009650" y="2838450"/>
            <a:ext cx="9144000" cy="2478088"/>
          </a:xfrm>
        </p:spPr>
        <p:txBody>
          <a:bodyPr/>
          <a:lstStyle/>
          <a:p>
            <a:br>
              <a:rPr lang="en-US" sz="1800" dirty="0">
                <a:effectLst/>
                <a:latin typeface="Times New Roman" panose="02020603050405020304" pitchFamily="18" charset="0"/>
                <a:ea typeface="Times New Roman" panose="02020603050405020304" pitchFamily="18" charset="0"/>
              </a:rPr>
            </a:br>
            <a:endParaRPr lang="bn-IN" dirty="0"/>
          </a:p>
        </p:txBody>
      </p:sp>
      <p:sp>
        <p:nvSpPr>
          <p:cNvPr id="3" name="Subtitle 2">
            <a:extLst>
              <a:ext uri="{FF2B5EF4-FFF2-40B4-BE49-F238E27FC236}">
                <a16:creationId xmlns:a16="http://schemas.microsoft.com/office/drawing/2014/main" id="{68E5268B-6785-439C-B42C-E2486FA1A777}"/>
              </a:ext>
            </a:extLst>
          </p:cNvPr>
          <p:cNvSpPr>
            <a:spLocks noGrp="1"/>
          </p:cNvSpPr>
          <p:nvPr>
            <p:ph type="subTitle" idx="1"/>
          </p:nvPr>
        </p:nvSpPr>
        <p:spPr>
          <a:xfrm>
            <a:off x="1524000" y="987084"/>
            <a:ext cx="9144000" cy="703262"/>
          </a:xfrm>
        </p:spPr>
        <p:txBody>
          <a:bodyPr>
            <a:noAutofit/>
          </a:bodyPr>
          <a:lstStyle/>
          <a:p>
            <a:pPr algn="ctr"/>
            <a:r>
              <a:rPr lang="en-US" sz="4400" b="1" dirty="0">
                <a:solidFill>
                  <a:schemeClr val="tx1"/>
                </a:solidFill>
                <a:effectLst/>
                <a:latin typeface="Times New Roman" panose="02020603050405020304" pitchFamily="18" charset="0"/>
                <a:ea typeface="Times New Roman" panose="02020603050405020304" pitchFamily="18" charset="0"/>
              </a:rPr>
              <a:t>Multiple Linear Regression Analysis</a:t>
            </a:r>
            <a:endParaRPr lang="bn-IN" sz="4400" dirty="0">
              <a:solidFill>
                <a:schemeClr val="tx1"/>
              </a:solidFill>
            </a:endParaRPr>
          </a:p>
        </p:txBody>
      </p:sp>
      <p:sp>
        <p:nvSpPr>
          <p:cNvPr id="5" name="TextBox 4">
            <a:extLst>
              <a:ext uri="{FF2B5EF4-FFF2-40B4-BE49-F238E27FC236}">
                <a16:creationId xmlns:a16="http://schemas.microsoft.com/office/drawing/2014/main" id="{F1DA08B3-83DC-4DA9-BB03-5EB9D99D96A0}"/>
              </a:ext>
            </a:extLst>
          </p:cNvPr>
          <p:cNvSpPr txBox="1"/>
          <p:nvPr/>
        </p:nvSpPr>
        <p:spPr>
          <a:xfrm>
            <a:off x="2152650" y="1961287"/>
            <a:ext cx="7886700" cy="1754326"/>
          </a:xfrm>
          <a:prstGeom prst="rect">
            <a:avLst/>
          </a:prstGeom>
          <a:noFill/>
        </p:spPr>
        <p:txBody>
          <a:bodyPr wrap="square">
            <a:spAutoFit/>
          </a:bodyPr>
          <a:lstStyle/>
          <a:p>
            <a:pPr algn="ctr"/>
            <a:r>
              <a:rPr lang="en-US" sz="3600" b="1" dirty="0">
                <a:effectLst/>
                <a:latin typeface="Times New Roman" panose="02020603050405020304" pitchFamily="18" charset="0"/>
                <a:ea typeface="Times New Roman" panose="02020603050405020304" pitchFamily="18" charset="0"/>
              </a:rPr>
              <a:t>On</a:t>
            </a:r>
          </a:p>
          <a:p>
            <a:pPr algn="ctr"/>
            <a:endParaRPr lang="en-US" sz="3600" b="1" dirty="0">
              <a:latin typeface="Times New Roman" panose="02020603050405020304" pitchFamily="18" charset="0"/>
              <a:ea typeface="Times New Roman" panose="02020603050405020304" pitchFamily="18" charset="0"/>
            </a:endParaRPr>
          </a:p>
          <a:p>
            <a:pPr algn="ctr"/>
            <a:r>
              <a:rPr lang="en-US" sz="3600" b="1" dirty="0">
                <a:effectLst/>
                <a:latin typeface="Times New Roman" panose="02020603050405020304" pitchFamily="18" charset="0"/>
                <a:ea typeface="Times New Roman" panose="02020603050405020304" pitchFamily="18" charset="0"/>
              </a:rPr>
              <a:t>High school  Graduation Performance </a:t>
            </a:r>
            <a:endParaRPr lang="bn-IN" sz="3600" dirty="0"/>
          </a:p>
        </p:txBody>
      </p:sp>
      <p:sp>
        <p:nvSpPr>
          <p:cNvPr id="6" name="TextBox 5">
            <a:extLst>
              <a:ext uri="{FF2B5EF4-FFF2-40B4-BE49-F238E27FC236}">
                <a16:creationId xmlns:a16="http://schemas.microsoft.com/office/drawing/2014/main" id="{DDA4022C-227C-4394-AC83-C6C920CA10B5}"/>
              </a:ext>
            </a:extLst>
          </p:cNvPr>
          <p:cNvSpPr txBox="1"/>
          <p:nvPr/>
        </p:nvSpPr>
        <p:spPr>
          <a:xfrm>
            <a:off x="7863840" y="5141203"/>
            <a:ext cx="3912870" cy="1015663"/>
          </a:xfrm>
          <a:prstGeom prst="rect">
            <a:avLst/>
          </a:prstGeom>
          <a:noFill/>
        </p:spPr>
        <p:txBody>
          <a:bodyPr wrap="square">
            <a:spAutoFit/>
          </a:bodyPr>
          <a:lstStyle/>
          <a:p>
            <a:pPr algn="ctr"/>
            <a:r>
              <a:rPr lang="en-US" sz="2000" b="1" dirty="0">
                <a:effectLst/>
                <a:latin typeface="Times New Roman" panose="02020603050405020304" pitchFamily="18" charset="0"/>
                <a:ea typeface="Times New Roman" panose="02020603050405020304" pitchFamily="18" charset="0"/>
              </a:rPr>
              <a:t>By</a:t>
            </a:r>
          </a:p>
          <a:p>
            <a:pPr algn="ctr"/>
            <a:r>
              <a:rPr lang="en-US" sz="2000" b="1" dirty="0">
                <a:latin typeface="Times New Roman" panose="02020603050405020304" pitchFamily="18" charset="0"/>
                <a:ea typeface="Times New Roman" panose="02020603050405020304" pitchFamily="18" charset="0"/>
              </a:rPr>
              <a:t>Anannya Chatterjee</a:t>
            </a:r>
          </a:p>
          <a:p>
            <a:pPr algn="ctr"/>
            <a:r>
              <a:rPr lang="en-US" sz="2000" b="1" dirty="0">
                <a:latin typeface="Times New Roman" panose="02020603050405020304" pitchFamily="18" charset="0"/>
                <a:ea typeface="Times New Roman" panose="02020603050405020304" pitchFamily="18" charset="0"/>
              </a:rPr>
              <a:t>University of North Texas</a:t>
            </a:r>
          </a:p>
        </p:txBody>
      </p:sp>
      <p:pic>
        <p:nvPicPr>
          <p:cNvPr id="4" name="Picture 3">
            <a:extLst>
              <a:ext uri="{FF2B5EF4-FFF2-40B4-BE49-F238E27FC236}">
                <a16:creationId xmlns:a16="http://schemas.microsoft.com/office/drawing/2014/main" id="{44603A2B-2895-491F-A18C-7806878E756E}"/>
              </a:ext>
            </a:extLst>
          </p:cNvPr>
          <p:cNvPicPr>
            <a:picLocks noChangeAspect="1"/>
          </p:cNvPicPr>
          <p:nvPr/>
        </p:nvPicPr>
        <p:blipFill>
          <a:blip r:embed="rId2"/>
          <a:stretch>
            <a:fillRect/>
          </a:stretch>
        </p:blipFill>
        <p:spPr>
          <a:xfrm>
            <a:off x="415290" y="4319612"/>
            <a:ext cx="2543175" cy="2190750"/>
          </a:xfrm>
          <a:prstGeom prst="rect">
            <a:avLst/>
          </a:prstGeom>
        </p:spPr>
      </p:pic>
    </p:spTree>
    <p:extLst>
      <p:ext uri="{BB962C8B-B14F-4D97-AF65-F5344CB8AC3E}">
        <p14:creationId xmlns:p14="http://schemas.microsoft.com/office/powerpoint/2010/main" val="116222642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FB7B8-F101-4DD2-AB15-3907163CFA63}"/>
              </a:ext>
            </a:extLst>
          </p:cNvPr>
          <p:cNvSpPr>
            <a:spLocks noGrp="1"/>
          </p:cNvSpPr>
          <p:nvPr>
            <p:ph idx="1"/>
          </p:nvPr>
        </p:nvSpPr>
        <p:spPr>
          <a:xfrm>
            <a:off x="1828800" y="1742439"/>
            <a:ext cx="8534400" cy="4550833"/>
          </a:xfrm>
        </p:spPr>
        <p:txBody>
          <a:bodyPr>
            <a:noAutofit/>
          </a:bodyPr>
          <a:lstStyle/>
          <a:p>
            <a:pPr marL="685800"/>
            <a:r>
              <a:rPr lang="en-US" sz="2200" dirty="0">
                <a:solidFill>
                  <a:schemeClr val="tx1"/>
                </a:solidFill>
                <a:effectLst/>
                <a:latin typeface="Times New Roman" panose="02020603050405020304" pitchFamily="18" charset="0"/>
                <a:ea typeface="Times New Roman" panose="02020603050405020304" pitchFamily="18" charset="0"/>
              </a:rPr>
              <a:t>From the Model# 3, I can state that H0 is rejected and Model# 3 is better than H0. Hence, we have proved that there is a relationship between the variables that is explained by Model 3.</a:t>
            </a:r>
          </a:p>
          <a:p>
            <a:pPr marL="685800"/>
            <a:r>
              <a:rPr lang="en-US" sz="2200" dirty="0">
                <a:solidFill>
                  <a:schemeClr val="tx1"/>
                </a:solidFill>
                <a:effectLst/>
                <a:latin typeface="Times New Roman" panose="02020603050405020304" pitchFamily="18" charset="0"/>
                <a:ea typeface="Times New Roman" panose="02020603050405020304" pitchFamily="18" charset="0"/>
              </a:rPr>
              <a:t>The model#3 states the relationship among the variables as follows:</a:t>
            </a:r>
          </a:p>
          <a:p>
            <a:pPr marL="685800"/>
            <a:r>
              <a:rPr lang="en-US" sz="2200" b="1" dirty="0">
                <a:solidFill>
                  <a:schemeClr val="tx1"/>
                </a:solidFill>
                <a:effectLst/>
                <a:latin typeface="Times New Roman" panose="02020603050405020304" pitchFamily="18" charset="0"/>
                <a:ea typeface="Times New Roman" panose="02020603050405020304" pitchFamily="18" charset="0"/>
              </a:rPr>
              <a:t>Result(hat) = 38.553 - 6.630*Gender_c + 3.476*PHEdu_c + 7.215*TPC_c + 7.332*Ln_Attendance</a:t>
            </a:r>
            <a:endParaRPr lang="en-US" sz="2200" dirty="0">
              <a:solidFill>
                <a:schemeClr val="tx1"/>
              </a:solidFill>
              <a:effectLst/>
              <a:latin typeface="Times New Roman" panose="02020603050405020304" pitchFamily="18" charset="0"/>
              <a:ea typeface="Times New Roman" panose="02020603050405020304" pitchFamily="18" charset="0"/>
            </a:endParaRPr>
          </a:p>
          <a:p>
            <a:pPr marL="685800"/>
            <a:r>
              <a:rPr lang="en-US" sz="2200" dirty="0">
                <a:solidFill>
                  <a:schemeClr val="tx1"/>
                </a:solidFill>
                <a:effectLst/>
                <a:latin typeface="Times New Roman" panose="02020603050405020304" pitchFamily="18" charset="0"/>
                <a:ea typeface="Times New Roman" panose="02020603050405020304" pitchFamily="18" charset="0"/>
              </a:rPr>
              <a:t>Where ‘Result’</a:t>
            </a:r>
            <a:r>
              <a:rPr lang="en-US" sz="2200" b="1"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denotes the</a:t>
            </a:r>
            <a:r>
              <a:rPr lang="en-US" sz="2200" b="1" dirty="0">
                <a:solidFill>
                  <a:schemeClr val="tx1"/>
                </a:solidFill>
                <a:effectLst/>
                <a:latin typeface="Times New Roman" panose="02020603050405020304" pitchFamily="18" charset="0"/>
                <a:ea typeface="Times New Roman" panose="02020603050405020304" pitchFamily="18" charset="0"/>
              </a:rPr>
              <a:t> Graduation Result Percentage</a:t>
            </a:r>
            <a:r>
              <a:rPr lang="en-US" sz="2200" dirty="0">
                <a:solidFill>
                  <a:schemeClr val="tx1"/>
                </a:solidFill>
                <a:effectLst/>
                <a:latin typeface="Times New Roman" panose="02020603050405020304" pitchFamily="18" charset="0"/>
                <a:ea typeface="Times New Roman" panose="02020603050405020304" pitchFamily="18" charset="0"/>
              </a:rPr>
              <a:t>, ‘Gender_c’ </a:t>
            </a:r>
            <a:r>
              <a:rPr lang="en-US" sz="2200" dirty="0">
                <a:solidFill>
                  <a:schemeClr val="tx1"/>
                </a:solidFill>
                <a:latin typeface="Times New Roman" panose="02020603050405020304" pitchFamily="18" charset="0"/>
                <a:ea typeface="Times New Roman" panose="02020603050405020304" pitchFamily="18" charset="0"/>
              </a:rPr>
              <a:t>says</a:t>
            </a:r>
            <a:r>
              <a:rPr lang="en-US" sz="2200" dirty="0">
                <a:solidFill>
                  <a:schemeClr val="tx1"/>
                </a:solidFill>
                <a:effectLst/>
                <a:latin typeface="Times New Roman" panose="02020603050405020304" pitchFamily="18" charset="0"/>
                <a:ea typeface="Times New Roman" panose="02020603050405020304" pitchFamily="18" charset="0"/>
              </a:rPr>
              <a:t> the gender, ‘PHEdu_c’ denotes whether parent is highly educated or not, ‘TPC_c’ denotes whether Test Preparation Course was completed or not and ‘Attendance’ denotes the percentage of attendance.</a:t>
            </a:r>
          </a:p>
          <a:p>
            <a:endParaRPr lang="bn-IN" sz="2200" dirty="0">
              <a:solidFill>
                <a:schemeClr val="tx1"/>
              </a:solidFill>
            </a:endParaRPr>
          </a:p>
        </p:txBody>
      </p:sp>
      <p:sp>
        <p:nvSpPr>
          <p:cNvPr id="6" name="Title 1">
            <a:extLst>
              <a:ext uri="{FF2B5EF4-FFF2-40B4-BE49-F238E27FC236}">
                <a16:creationId xmlns:a16="http://schemas.microsoft.com/office/drawing/2014/main" id="{B43F8E66-DF6C-4333-865C-D61F8E6B5845}"/>
              </a:ext>
            </a:extLst>
          </p:cNvPr>
          <p:cNvSpPr txBox="1">
            <a:spLocks/>
          </p:cNvSpPr>
          <p:nvPr/>
        </p:nvSpPr>
        <p:spPr>
          <a:xfrm>
            <a:off x="1232852" y="235372"/>
            <a:ext cx="8534400" cy="1507067"/>
          </a:xfrm>
          <a:prstGeom prst="rect">
            <a:avLst/>
          </a:prstGeom>
          <a:effectLst/>
        </p:spPr>
        <p:txBody>
          <a:bodyPr vert="horz" lIns="91440" tIns="45720" rIns="91440" bIns="45720" rtlCol="0" anchor="ctr">
            <a:normAutofit/>
          </a:bodyPr>
          <a:lstStyle>
            <a:lvl1pPr algn="ctr">
              <a:spcBef>
                <a:spcPct val="0"/>
              </a:spcBef>
              <a:buNone/>
              <a:defRPr sz="4400" b="1" cap="all">
                <a:ln w="3175" cmpd="sng">
                  <a:noFill/>
                </a:ln>
                <a:solidFill>
                  <a:srgbClr val="FFFFFF"/>
                </a:solidFill>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Findings from model 3</a:t>
            </a:r>
            <a:endParaRPr lang="bn-IN" dirty="0"/>
          </a:p>
        </p:txBody>
      </p:sp>
    </p:spTree>
    <p:extLst>
      <p:ext uri="{BB962C8B-B14F-4D97-AF65-F5344CB8AC3E}">
        <p14:creationId xmlns:p14="http://schemas.microsoft.com/office/powerpoint/2010/main" val="360291217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EF89-F017-402C-9227-E0739B036476}"/>
              </a:ext>
            </a:extLst>
          </p:cNvPr>
          <p:cNvSpPr>
            <a:spLocks noGrp="1"/>
          </p:cNvSpPr>
          <p:nvPr>
            <p:ph type="title"/>
          </p:nvPr>
        </p:nvSpPr>
        <p:spPr>
          <a:xfrm>
            <a:off x="838200" y="136525"/>
            <a:ext cx="10515600" cy="732155"/>
          </a:xfrm>
          <a:effectLst/>
        </p:spPr>
        <p:txBody>
          <a:bodyPr vert="horz" lIns="91440" tIns="45720" rIns="91440" bIns="45720" rtlCol="0" anchor="ctr">
            <a:normAutofit fontScale="90000"/>
          </a:bodyPr>
          <a:lstStyle/>
          <a:p>
            <a:pPr algn="ctr"/>
            <a:r>
              <a:rPr lang="en-US" sz="4400" b="1" dirty="0">
                <a:solidFill>
                  <a:srgbClr val="FFFFFF"/>
                </a:solidFill>
                <a:latin typeface="Times New Roman" panose="02020603050405020304" pitchFamily="18" charset="0"/>
                <a:cs typeface="Times New Roman" panose="02020603050405020304" pitchFamily="18" charset="0"/>
              </a:rPr>
              <a:t>Interpretation of the results</a:t>
            </a:r>
            <a:endParaRPr lang="bn-IN" sz="44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6512A213-4225-480F-8E7D-F087ACE30B6D}"/>
              </a:ext>
            </a:extLst>
          </p:cNvPr>
          <p:cNvSpPr>
            <a:spLocks noGrp="1"/>
          </p:cNvSpPr>
          <p:nvPr>
            <p:ph idx="1"/>
          </p:nvPr>
        </p:nvSpPr>
        <p:spPr>
          <a:xfrm>
            <a:off x="609600" y="975360"/>
            <a:ext cx="10972800" cy="5516880"/>
          </a:xfrm>
        </p:spPr>
        <p:txBody>
          <a:bodyPr>
            <a:noAutofit/>
          </a:bodyPr>
          <a:lstStyle/>
          <a:p>
            <a:pPr marL="457200"/>
            <a:r>
              <a:rPr lang="en-US" dirty="0">
                <a:solidFill>
                  <a:schemeClr val="tx1"/>
                </a:solidFill>
                <a:effectLst/>
                <a:latin typeface="Times New Roman" panose="02020603050405020304" pitchFamily="18" charset="0"/>
                <a:ea typeface="Times New Roman" panose="02020603050405020304" pitchFamily="18" charset="0"/>
              </a:rPr>
              <a:t>As compared to Female student, the Graduation Result percentage decreases by 6.63 for Male student, while everything else is constant.</a:t>
            </a:r>
          </a:p>
          <a:p>
            <a:pPr marL="457200"/>
            <a:r>
              <a:rPr lang="en-US" dirty="0">
                <a:solidFill>
                  <a:schemeClr val="tx1"/>
                </a:solidFill>
                <a:effectLst/>
                <a:latin typeface="Times New Roman" panose="02020603050405020304" pitchFamily="18" charset="0"/>
                <a:ea typeface="Times New Roman" panose="02020603050405020304" pitchFamily="18" charset="0"/>
              </a:rPr>
              <a:t>As compared to the student whose parents are not highly qualified, the Graduation Result percentage increases by 3.476 for the students whose parents are highly qualified, while everything else is constant.</a:t>
            </a:r>
          </a:p>
          <a:p>
            <a:pPr marL="457200"/>
            <a:r>
              <a:rPr lang="en-US" dirty="0">
                <a:solidFill>
                  <a:schemeClr val="tx1"/>
                </a:solidFill>
                <a:effectLst/>
                <a:latin typeface="Times New Roman" panose="02020603050405020304" pitchFamily="18" charset="0"/>
                <a:ea typeface="Times New Roman" panose="02020603050405020304" pitchFamily="18" charset="0"/>
              </a:rPr>
              <a:t>As compared to the students who did not complete Test preparation courses, the Graduation Result percentage increases by 7.215 for the students who completed Test preparation courses, while everything else is constant.</a:t>
            </a:r>
          </a:p>
          <a:p>
            <a:pPr marL="457200"/>
            <a:r>
              <a:rPr lang="en-US" dirty="0">
                <a:solidFill>
                  <a:schemeClr val="tx1"/>
                </a:solidFill>
                <a:effectLst/>
                <a:latin typeface="Times New Roman" panose="02020603050405020304" pitchFamily="18" charset="0"/>
                <a:ea typeface="Times New Roman" panose="02020603050405020304" pitchFamily="18" charset="0"/>
              </a:rPr>
              <a:t>This Model #3 is a </a:t>
            </a:r>
            <a:r>
              <a:rPr lang="en-US" b="1" dirty="0">
                <a:solidFill>
                  <a:schemeClr val="tx1"/>
                </a:solidFill>
                <a:effectLst/>
                <a:latin typeface="Times New Roman" panose="02020603050405020304" pitchFamily="18" charset="0"/>
                <a:ea typeface="Times New Roman" panose="02020603050405020304" pitchFamily="18" charset="0"/>
              </a:rPr>
              <a:t>semi log model</a:t>
            </a:r>
            <a:r>
              <a:rPr lang="en-US" dirty="0">
                <a:solidFill>
                  <a:schemeClr val="tx1"/>
                </a:solidFill>
                <a:effectLst/>
                <a:latin typeface="Times New Roman" panose="02020603050405020304" pitchFamily="18" charset="0"/>
                <a:ea typeface="Times New Roman" panose="02020603050405020304" pitchFamily="18" charset="0"/>
              </a:rPr>
              <a:t> as we have one logarithmic form of independent variable (Attendance) and our dependent variable is not in logarithmic form. As we know that whenever we are using Logarithmic form for any of the variable in the regression model, the coefficient (B value) tells the percentage change for that variable. That is the increase or decrease is measured as B%. Here Attendance variable had been logged and we had Ln(Attendance) in our Model.</a:t>
            </a:r>
          </a:p>
          <a:p>
            <a:pPr marL="457200"/>
            <a:r>
              <a:rPr lang="en-US" dirty="0">
                <a:solidFill>
                  <a:schemeClr val="tx1"/>
                </a:solidFill>
                <a:effectLst/>
                <a:latin typeface="Times New Roman" panose="02020603050405020304" pitchFamily="18" charset="0"/>
                <a:ea typeface="Times New Roman" panose="02020603050405020304" pitchFamily="18" charset="0"/>
              </a:rPr>
              <a:t>So, the model speaks the below statement about the Attendance variable</a:t>
            </a:r>
          </a:p>
          <a:p>
            <a:pPr marL="457200"/>
            <a:r>
              <a:rPr lang="en-US" dirty="0">
                <a:solidFill>
                  <a:schemeClr val="tx1"/>
                </a:solidFill>
                <a:effectLst/>
                <a:latin typeface="Times New Roman" panose="02020603050405020304" pitchFamily="18" charset="0"/>
                <a:ea typeface="Times New Roman" panose="02020603050405020304" pitchFamily="18" charset="0"/>
              </a:rPr>
              <a:t>For 1 percent increase in Attendance percentage, Graduation Result percentage increases by 0.07332 (</a:t>
            </a:r>
            <a:r>
              <a:rPr lang="en-US" dirty="0" err="1">
                <a:solidFill>
                  <a:schemeClr val="tx1"/>
                </a:solidFill>
                <a:effectLst/>
                <a:latin typeface="Times New Roman" panose="02020603050405020304" pitchFamily="18" charset="0"/>
                <a:ea typeface="Times New Roman" panose="02020603050405020304" pitchFamily="18" charset="0"/>
              </a:rPr>
              <a:t>i.e</a:t>
            </a:r>
            <a:r>
              <a:rPr lang="en-US" dirty="0">
                <a:solidFill>
                  <a:schemeClr val="tx1"/>
                </a:solidFill>
                <a:effectLst/>
                <a:latin typeface="Times New Roman" panose="02020603050405020304" pitchFamily="18" charset="0"/>
                <a:ea typeface="Times New Roman" panose="02020603050405020304" pitchFamily="18" charset="0"/>
              </a:rPr>
              <a:t> 7.332/100), while everything else is constant.</a:t>
            </a:r>
            <a:endParaRPr lang="bn-IN" dirty="0">
              <a:solidFill>
                <a:schemeClr val="tx1"/>
              </a:solidFill>
            </a:endParaRPr>
          </a:p>
        </p:txBody>
      </p:sp>
    </p:spTree>
    <p:extLst>
      <p:ext uri="{BB962C8B-B14F-4D97-AF65-F5344CB8AC3E}">
        <p14:creationId xmlns:p14="http://schemas.microsoft.com/office/powerpoint/2010/main" val="24488896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F5C8-534E-4E13-A88C-96B8C5925D86}"/>
              </a:ext>
            </a:extLst>
          </p:cNvPr>
          <p:cNvSpPr>
            <a:spLocks noGrp="1"/>
          </p:cNvSpPr>
          <p:nvPr>
            <p:ph type="title"/>
          </p:nvPr>
        </p:nvSpPr>
        <p:spPr>
          <a:xfrm>
            <a:off x="838200" y="365125"/>
            <a:ext cx="11064240" cy="701675"/>
          </a:xfrm>
          <a:effectLst/>
        </p:spPr>
        <p:txBody>
          <a:bodyPr vert="horz" lIns="91440" tIns="45720" rIns="91440" bIns="45720" rtlCol="0" anchor="ctr">
            <a:normAutofit fontScale="90000"/>
          </a:bodyPr>
          <a:lstStyle/>
          <a:p>
            <a:pPr algn="ctr"/>
            <a:r>
              <a:rPr lang="en-US" sz="4400" b="1" dirty="0">
                <a:solidFill>
                  <a:srgbClr val="FFFFFF"/>
                </a:solidFill>
                <a:latin typeface="Times New Roman" panose="02020603050405020304" pitchFamily="18" charset="0"/>
                <a:cs typeface="Times New Roman" panose="02020603050405020304" pitchFamily="18" charset="0"/>
              </a:rPr>
              <a:t>social implications of the findings</a:t>
            </a:r>
            <a:endParaRPr lang="bn-IN" sz="44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55392B42-9DD0-4142-957A-70B06A52AB16}"/>
              </a:ext>
            </a:extLst>
          </p:cNvPr>
          <p:cNvSpPr>
            <a:spLocks noGrp="1"/>
          </p:cNvSpPr>
          <p:nvPr>
            <p:ph idx="1"/>
          </p:nvPr>
        </p:nvSpPr>
        <p:spPr>
          <a:xfrm>
            <a:off x="1112520" y="1508760"/>
            <a:ext cx="10515600" cy="5110163"/>
          </a:xfrm>
        </p:spPr>
        <p:txBody>
          <a:bodyPr>
            <a:noAutofit/>
          </a:bodyPr>
          <a:lstStyle/>
          <a:p>
            <a:pPr marL="457200"/>
            <a:r>
              <a:rPr lang="en-US" dirty="0">
                <a:solidFill>
                  <a:schemeClr val="tx1"/>
                </a:solidFill>
                <a:effectLst/>
                <a:latin typeface="Times New Roman" panose="02020603050405020304" pitchFamily="18" charset="0"/>
                <a:ea typeface="Times New Roman" panose="02020603050405020304" pitchFamily="18" charset="0"/>
              </a:rPr>
              <a:t>Based on the data analysis, it is quite imperative that teen-ager female students remain more focused on studies compared to male counterparts who get easily distracted on a wide array of things ranging from sports, outdoor activities, gaming, music and other extra-curricular activities. The thread which ties together the attention in students easily loosens up in male student compared to female and hence we see a drop in their performance during graduation.</a:t>
            </a:r>
          </a:p>
          <a:p>
            <a:pPr marL="457200"/>
            <a:r>
              <a:rPr lang="en-US" dirty="0">
                <a:solidFill>
                  <a:schemeClr val="tx1"/>
                </a:solidFill>
                <a:effectLst/>
                <a:latin typeface="Times New Roman" panose="02020603050405020304" pitchFamily="18" charset="0"/>
                <a:ea typeface="Times New Roman" panose="02020603050405020304" pitchFamily="18" charset="0"/>
              </a:rPr>
              <a:t>Similarly, parents who are highly educated and earned higher degrees have the natural tendency to pass on the value of education to their off springs. Additionally, highly qualified parents tend to provide their kids with an atmosphere to learn and grow and they set it all by example which makes it easy for kids to interpret.</a:t>
            </a:r>
          </a:p>
          <a:p>
            <a:pPr marL="457200"/>
            <a:r>
              <a:rPr lang="en-US" dirty="0">
                <a:solidFill>
                  <a:schemeClr val="tx1"/>
                </a:solidFill>
                <a:effectLst/>
                <a:latin typeface="Times New Roman" panose="02020603050405020304" pitchFamily="18" charset="0"/>
                <a:ea typeface="Times New Roman" panose="02020603050405020304" pitchFamily="18" charset="0"/>
              </a:rPr>
              <a:t>Also, the test preparatory courses provide an edge in the success of the students through giving them a look and feel of the actual exam pattern and environment. Students who complete those get equipped with the techniques required to set themselves apart from rest of the students in high school graduation exam</a:t>
            </a:r>
          </a:p>
          <a:p>
            <a:pPr marL="457200"/>
            <a:r>
              <a:rPr lang="en-US" dirty="0">
                <a:solidFill>
                  <a:schemeClr val="tx1"/>
                </a:solidFill>
                <a:effectLst/>
                <a:latin typeface="Times New Roman" panose="02020603050405020304" pitchFamily="18" charset="0"/>
                <a:ea typeface="Times New Roman" panose="02020603050405020304" pitchFamily="18" charset="0"/>
              </a:rPr>
              <a:t>Last but not the least, attending class sessions helps students to stay on track, understand expectations, foster important peer social interactions and generally promote a sense of connectedness. Increasingly, attendance is being understood as a precursor and leading indicator for student success. Attendance improves performance.</a:t>
            </a:r>
          </a:p>
          <a:p>
            <a:endParaRPr lang="bn-IN" dirty="0">
              <a:solidFill>
                <a:schemeClr val="tx1"/>
              </a:solidFill>
            </a:endParaRPr>
          </a:p>
        </p:txBody>
      </p:sp>
    </p:spTree>
    <p:extLst>
      <p:ext uri="{BB962C8B-B14F-4D97-AF65-F5344CB8AC3E}">
        <p14:creationId xmlns:p14="http://schemas.microsoft.com/office/powerpoint/2010/main" val="208623586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9717-FFD2-4F4A-9AA2-C457FF49B652}"/>
              </a:ext>
            </a:extLst>
          </p:cNvPr>
          <p:cNvSpPr>
            <a:spLocks noGrp="1"/>
          </p:cNvSpPr>
          <p:nvPr>
            <p:ph type="title"/>
          </p:nvPr>
        </p:nvSpPr>
        <p:spPr>
          <a:xfrm>
            <a:off x="838200" y="365125"/>
            <a:ext cx="10515600" cy="686435"/>
          </a:xfrm>
          <a:effectLst/>
        </p:spPr>
        <p:txBody>
          <a:bodyPr vert="horz" lIns="91440" tIns="45720" rIns="91440" bIns="45720" rtlCol="0" anchor="ctr">
            <a:normAutofit fontScale="90000"/>
          </a:bodyPr>
          <a:lstStyle/>
          <a:p>
            <a:pPr algn="ctr"/>
            <a:r>
              <a:rPr lang="en-US" sz="4400" b="1" dirty="0">
                <a:solidFill>
                  <a:srgbClr val="FFFFFF"/>
                </a:solidFill>
                <a:latin typeface="Times New Roman" panose="02020603050405020304" pitchFamily="18" charset="0"/>
                <a:cs typeface="Times New Roman" panose="02020603050405020304" pitchFamily="18" charset="0"/>
              </a:rPr>
              <a:t>Forecast future values:</a:t>
            </a:r>
            <a:br>
              <a:rPr lang="en-US" sz="4400" b="1" dirty="0">
                <a:solidFill>
                  <a:srgbClr val="FFFFFF"/>
                </a:solidFill>
                <a:latin typeface="Times New Roman" panose="02020603050405020304" pitchFamily="18" charset="0"/>
                <a:cs typeface="Times New Roman" panose="02020603050405020304" pitchFamily="18" charset="0"/>
              </a:rPr>
            </a:br>
            <a:endParaRPr lang="bn-IN" sz="44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7BF7FE80-E8C0-4076-8C4B-C9FBDE7AC50A}"/>
              </a:ext>
            </a:extLst>
          </p:cNvPr>
          <p:cNvSpPr>
            <a:spLocks noGrp="1"/>
          </p:cNvSpPr>
          <p:nvPr>
            <p:ph idx="1"/>
          </p:nvPr>
        </p:nvSpPr>
        <p:spPr>
          <a:xfrm>
            <a:off x="838200" y="746760"/>
            <a:ext cx="10515600" cy="5746115"/>
          </a:xfrm>
        </p:spPr>
        <p:txBody>
          <a:bodyPr>
            <a:normAutofit fontScale="70000" lnSpcReduction="20000"/>
          </a:bodyPr>
          <a:lstStyle/>
          <a:p>
            <a:pPr marL="457200"/>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estimated equation could be better understood by using that in forecasting a future value of the Result variable. In this case, the estimated equation is:</a:t>
            </a:r>
          </a:p>
          <a:p>
            <a:pPr marL="914400"/>
            <a:r>
              <a:rPr lang="en-US" sz="2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Result(hat) = 38.553 - 6.630*Gender_c + 3.476*PHEdu_c + 7.215*</a:t>
            </a:r>
            <a:r>
              <a:rPr lang="en-US" sz="21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TPC_c</a:t>
            </a:r>
            <a:r>
              <a:rPr lang="en-US" sz="2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+ 7.332*</a:t>
            </a:r>
            <a:r>
              <a:rPr lang="en-US" sz="21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Ln_Attendance</a:t>
            </a:r>
            <a:endPar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Suppose high schooler Tom who maintains a 90% attendance record has reasons to believe that Test preparation Courses hardly impacts his performance. His highly educated parents are really worried about his graduation results.</a:t>
            </a:r>
          </a:p>
          <a:p>
            <a:pPr marL="457200"/>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regression equation can be used to predict the result percentage of Tom in both the scenarios (with and without completing Test preparation Courses).</a:t>
            </a:r>
          </a:p>
          <a:p>
            <a:pPr marL="457200"/>
            <a:endParaRPr 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Case 1: Tom considers NOT to complete Test Preparation Courses.</a:t>
            </a:r>
          </a:p>
          <a:p>
            <a:pPr marL="0" indent="0">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Plugging in the values of Gender_c = 1, PHEdu_c = 1, </a:t>
            </a:r>
            <a:r>
              <a:rPr lang="en-US" sz="21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TPC_c</a:t>
            </a: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0 and</a:t>
            </a:r>
            <a:r>
              <a:rPr 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a:t>
            </a: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tendance = 90 in the above equation, I get:</a:t>
            </a:r>
          </a:p>
          <a:p>
            <a:pPr marL="0" indent="0">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Result = 38.553 – 6.630*1 + 3.476*1 + 7.215*0 + 7.332*ln(90)</a:t>
            </a:r>
          </a:p>
          <a:p>
            <a:pPr marL="0" indent="0">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68.33</a:t>
            </a:r>
          </a:p>
          <a:p>
            <a:pPr marL="0" indent="0">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Case 2: Tom considers completing Test Preparation Courses.</a:t>
            </a:r>
          </a:p>
          <a:p>
            <a:pPr marL="0" indent="0">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Plugging in the values of Gender_c = 1, PHEdu_c = 1, </a:t>
            </a:r>
            <a:r>
              <a:rPr lang="en-US" sz="21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TPC_c</a:t>
            </a: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 and</a:t>
            </a:r>
            <a:r>
              <a:rPr 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Attendance = 90 in the above equation, I get:</a:t>
            </a:r>
          </a:p>
          <a:p>
            <a:pPr marL="0" indent="0">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Result = 38.553 – 6.630*1 + 3.476*1 + 7.215*1 + 7.332*ln(90)</a:t>
            </a:r>
          </a:p>
          <a:p>
            <a:pPr marL="0" indent="0">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75.55 </a:t>
            </a:r>
          </a:p>
          <a:p>
            <a:pPr marL="0" indent="0">
              <a:buNone/>
            </a:pPr>
            <a:endPar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0">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 the regression equation could really help in estimating the result of students that is impacted by multiple variables.</a:t>
            </a:r>
          </a:p>
          <a:p>
            <a:endParaRPr lang="bn-IN" dirty="0"/>
          </a:p>
        </p:txBody>
      </p:sp>
    </p:spTree>
    <p:extLst>
      <p:ext uri="{BB962C8B-B14F-4D97-AF65-F5344CB8AC3E}">
        <p14:creationId xmlns:p14="http://schemas.microsoft.com/office/powerpoint/2010/main" val="30707014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7E8E-0FAE-4737-9C81-97CBB6D2A2EA}"/>
              </a:ext>
            </a:extLst>
          </p:cNvPr>
          <p:cNvSpPr>
            <a:spLocks noGrp="1"/>
          </p:cNvSpPr>
          <p:nvPr>
            <p:ph type="title"/>
          </p:nvPr>
        </p:nvSpPr>
        <p:spPr>
          <a:xfrm>
            <a:off x="838200" y="365125"/>
            <a:ext cx="10515600" cy="625475"/>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Impact</a:t>
            </a:r>
            <a:r>
              <a:rPr lang="en-US" sz="2700" b="1" dirty="0">
                <a:effectLst/>
                <a:latin typeface="Times New Roman" panose="02020603050405020304" pitchFamily="18" charset="0"/>
                <a:ea typeface="Times New Roman" panose="02020603050405020304" pitchFamily="18" charset="0"/>
              </a:rPr>
              <a:t> of Social desirability biasness </a:t>
            </a:r>
            <a:br>
              <a:rPr lang="en-US" sz="2700" b="1" dirty="0">
                <a:effectLst/>
                <a:latin typeface="Times New Roman" panose="02020603050405020304" pitchFamily="18" charset="0"/>
                <a:ea typeface="Times New Roman" panose="02020603050405020304" pitchFamily="18" charset="0"/>
              </a:rPr>
            </a:br>
            <a:r>
              <a:rPr lang="en-US" sz="2700" b="1" dirty="0">
                <a:effectLst/>
                <a:latin typeface="Times New Roman" panose="02020603050405020304" pitchFamily="18" charset="0"/>
                <a:ea typeface="Times New Roman" panose="02020603050405020304" pitchFamily="18" charset="0"/>
              </a:rPr>
              <a:t>on the regression analysis</a:t>
            </a:r>
            <a:br>
              <a:rPr lang="en-US" sz="2800" dirty="0">
                <a:effectLst/>
                <a:latin typeface="Times New Roman" panose="02020603050405020304" pitchFamily="18" charset="0"/>
                <a:ea typeface="Times New Roman" panose="02020603050405020304" pitchFamily="18" charset="0"/>
              </a:rPr>
            </a:br>
            <a:endParaRPr lang="bn-IN" sz="2800" dirty="0"/>
          </a:p>
        </p:txBody>
      </p:sp>
      <p:sp>
        <p:nvSpPr>
          <p:cNvPr id="3" name="Content Placeholder 2">
            <a:extLst>
              <a:ext uri="{FF2B5EF4-FFF2-40B4-BE49-F238E27FC236}">
                <a16:creationId xmlns:a16="http://schemas.microsoft.com/office/drawing/2014/main" id="{BE4CF423-C854-4F6D-B16B-3DAB3EEAF42F}"/>
              </a:ext>
            </a:extLst>
          </p:cNvPr>
          <p:cNvSpPr>
            <a:spLocks noGrp="1"/>
          </p:cNvSpPr>
          <p:nvPr>
            <p:ph idx="1"/>
          </p:nvPr>
        </p:nvSpPr>
        <p:spPr>
          <a:xfrm>
            <a:off x="838200" y="990600"/>
            <a:ext cx="10515600" cy="5186363"/>
          </a:xfrm>
        </p:spPr>
        <p:txBody>
          <a:bodyPr>
            <a:normAutofit fontScale="92500" lnSpcReduction="10000"/>
          </a:bodyPr>
          <a:lstStyle/>
          <a:p>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Social-desirability bias is a type of response bias that is the tendency of survey respondents to answer questions in a manner that will be viewed favorably by others. It can take the form of over-reporting "good behavior" or undesirable behavior. The dataset that I worked on to determine validity of relationships between the Student Performance and its various deciding factors (using Regression Analysis ) is social desirability biased as respondents often hide their true attitudes - in order to impress the researcher or interviewer or to preserve one’s self-esteem. That’s why the coefficient of variation (also known as R2) that is used to determine how closely a regression model “fits” or explains the relationship between all the independent variables (Parent higher education, Gender, Test preparation course and Attendance) and the dependent variable (student Performance) has emerged low. Moreover, some other factors like inherent talent, genetic aptitude also determine the performance of a student that are very unlikely determined by any mathematical or statistical models.</a:t>
            </a:r>
          </a:p>
          <a:p>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 part of future research, I would like to examine potential influence of SDB in other type of student self-report data and performance levels associated with it.</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bn-IN" dirty="0"/>
          </a:p>
        </p:txBody>
      </p:sp>
    </p:spTree>
    <p:extLst>
      <p:ext uri="{BB962C8B-B14F-4D97-AF65-F5344CB8AC3E}">
        <p14:creationId xmlns:p14="http://schemas.microsoft.com/office/powerpoint/2010/main" val="87339927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ECC3E-75BA-46C3-979B-E6EDA3404C4A}"/>
              </a:ext>
            </a:extLst>
          </p:cNvPr>
          <p:cNvSpPr>
            <a:spLocks noGrp="1"/>
          </p:cNvSpPr>
          <p:nvPr>
            <p:ph idx="1"/>
          </p:nvPr>
        </p:nvSpPr>
        <p:spPr>
          <a:xfrm>
            <a:off x="838200" y="590549"/>
            <a:ext cx="10515600" cy="1482091"/>
          </a:xfrm>
        </p:spPr>
        <p:txBody>
          <a:bodyPr/>
          <a:lstStyle/>
          <a:p>
            <a:pPr marL="0" indent="0">
              <a:buNone/>
            </a:pPr>
            <a:endParaRPr lang="en-US" dirty="0"/>
          </a:p>
          <a:p>
            <a:pPr marL="0" indent="0">
              <a:buNone/>
            </a:pPr>
            <a:endParaRPr lang="bn-IN" dirty="0"/>
          </a:p>
        </p:txBody>
      </p:sp>
      <p:sp>
        <p:nvSpPr>
          <p:cNvPr id="5" name="TextBox 4">
            <a:extLst>
              <a:ext uri="{FF2B5EF4-FFF2-40B4-BE49-F238E27FC236}">
                <a16:creationId xmlns:a16="http://schemas.microsoft.com/office/drawing/2014/main" id="{B1A6F2A4-FE99-46BE-A6B7-E120E2B4B8F1}"/>
              </a:ext>
            </a:extLst>
          </p:cNvPr>
          <p:cNvSpPr txBox="1"/>
          <p:nvPr/>
        </p:nvSpPr>
        <p:spPr>
          <a:xfrm>
            <a:off x="4145280" y="2072640"/>
            <a:ext cx="4404360" cy="1938992"/>
          </a:xfrm>
          <a:prstGeom prst="rect">
            <a:avLst/>
          </a:prstGeom>
          <a:noFill/>
        </p:spPr>
        <p:txBody>
          <a:bodyPr wrap="square" rtlCol="0">
            <a:spAutoFit/>
          </a:bodyPr>
          <a:lstStyle/>
          <a:p>
            <a:pPr algn="ctr"/>
            <a:r>
              <a:rPr lang="en-US" sz="6000" b="1" dirty="0"/>
              <a:t>Any Questions?</a:t>
            </a:r>
            <a:endParaRPr lang="bn-IN" sz="6000" b="1" dirty="0"/>
          </a:p>
        </p:txBody>
      </p:sp>
    </p:spTree>
    <p:extLst>
      <p:ext uri="{BB962C8B-B14F-4D97-AF65-F5344CB8AC3E}">
        <p14:creationId xmlns:p14="http://schemas.microsoft.com/office/powerpoint/2010/main" val="388856000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139C-BC66-4985-B182-193CAA6DA397}"/>
              </a:ext>
            </a:extLst>
          </p:cNvPr>
          <p:cNvSpPr>
            <a:spLocks noGrp="1"/>
          </p:cNvSpPr>
          <p:nvPr>
            <p:ph type="title"/>
          </p:nvPr>
        </p:nvSpPr>
        <p:spPr>
          <a:xfrm>
            <a:off x="1097280" y="2766218"/>
            <a:ext cx="10515600" cy="1325563"/>
          </a:xfrm>
        </p:spPr>
        <p:txBody>
          <a:bodyPr>
            <a:normAutofit/>
          </a:bodyPr>
          <a:lstStyle/>
          <a:p>
            <a:pPr algn="ctr"/>
            <a:r>
              <a:rPr lang="en-US" sz="6600" b="1" dirty="0"/>
              <a:t>Thank You </a:t>
            </a:r>
            <a:endParaRPr lang="bn-IN" sz="6600" b="1" dirty="0"/>
          </a:p>
        </p:txBody>
      </p:sp>
      <p:sp>
        <p:nvSpPr>
          <p:cNvPr id="3" name="Content Placeholder 2">
            <a:extLst>
              <a:ext uri="{FF2B5EF4-FFF2-40B4-BE49-F238E27FC236}">
                <a16:creationId xmlns:a16="http://schemas.microsoft.com/office/drawing/2014/main" id="{D80ECC3E-75BA-46C3-979B-E6EDA3404C4A}"/>
              </a:ext>
            </a:extLst>
          </p:cNvPr>
          <p:cNvSpPr>
            <a:spLocks noGrp="1"/>
          </p:cNvSpPr>
          <p:nvPr>
            <p:ph idx="1"/>
          </p:nvPr>
        </p:nvSpPr>
        <p:spPr>
          <a:xfrm>
            <a:off x="838200" y="590549"/>
            <a:ext cx="10515600" cy="1482091"/>
          </a:xfrm>
        </p:spPr>
        <p:txBody>
          <a:bodyPr/>
          <a:lstStyle/>
          <a:p>
            <a:pPr marL="0" indent="0">
              <a:buNone/>
            </a:pPr>
            <a:endParaRPr lang="en-US" dirty="0"/>
          </a:p>
          <a:p>
            <a:pPr marL="0" indent="0">
              <a:buNone/>
            </a:pPr>
            <a:endParaRPr lang="bn-IN" dirty="0"/>
          </a:p>
        </p:txBody>
      </p:sp>
    </p:spTree>
    <p:extLst>
      <p:ext uri="{BB962C8B-B14F-4D97-AF65-F5344CB8AC3E}">
        <p14:creationId xmlns:p14="http://schemas.microsoft.com/office/powerpoint/2010/main" val="20080467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569D-4531-4A5B-B6AC-E5951EF417D5}"/>
              </a:ext>
            </a:extLst>
          </p:cNvPr>
          <p:cNvSpPr>
            <a:spLocks noGrp="1"/>
          </p:cNvSpPr>
          <p:nvPr>
            <p:ph type="title"/>
          </p:nvPr>
        </p:nvSpPr>
        <p:spPr>
          <a:xfrm>
            <a:off x="963651" y="343192"/>
            <a:ext cx="10264697" cy="1212102"/>
          </a:xfrm>
        </p:spPr>
        <p:txBody>
          <a:bodyPr>
            <a:normAutofit/>
          </a:bodyPr>
          <a:lstStyle/>
          <a:p>
            <a:pPr algn="ctr"/>
            <a:r>
              <a:rPr lang="en-US" sz="4000" b="1" dirty="0">
                <a:effectLst/>
                <a:latin typeface="Times New Roman" panose="02020603050405020304" pitchFamily="18" charset="0"/>
                <a:ea typeface="Times New Roman" panose="02020603050405020304" pitchFamily="18" charset="0"/>
              </a:rPr>
              <a:t>Theory about the data</a:t>
            </a:r>
            <a:endParaRPr lang="bn-IN" sz="4000" dirty="0"/>
          </a:p>
        </p:txBody>
      </p:sp>
      <p:sp>
        <p:nvSpPr>
          <p:cNvPr id="3" name="Content Placeholder 2">
            <a:extLst>
              <a:ext uri="{FF2B5EF4-FFF2-40B4-BE49-F238E27FC236}">
                <a16:creationId xmlns:a16="http://schemas.microsoft.com/office/drawing/2014/main" id="{529E4D29-92CF-4233-9793-3DAD28AD99D8}"/>
              </a:ext>
            </a:extLst>
          </p:cNvPr>
          <p:cNvSpPr>
            <a:spLocks noGrp="1"/>
          </p:cNvSpPr>
          <p:nvPr>
            <p:ph idx="1"/>
          </p:nvPr>
        </p:nvSpPr>
        <p:spPr>
          <a:xfrm>
            <a:off x="1241501" y="1555294"/>
            <a:ext cx="9708995" cy="3567173"/>
          </a:xfrm>
        </p:spPr>
        <p:txBody>
          <a:bodyPr anchor="ctr">
            <a:normAutofit/>
          </a:bodyPr>
          <a:lstStyle/>
          <a:p>
            <a:pPr marL="0" indent="0" algn="just">
              <a:buNone/>
            </a:pPr>
            <a:r>
              <a:rPr lang="en-US" sz="2200" dirty="0">
                <a:solidFill>
                  <a:schemeClr val="tx1"/>
                </a:solidFill>
                <a:effectLst/>
                <a:latin typeface="Times New Roman" panose="02020603050405020304" pitchFamily="18" charset="0"/>
                <a:ea typeface="Times New Roman" panose="02020603050405020304" pitchFamily="18" charset="0"/>
              </a:rPr>
              <a:t>The technology revolution and digitization of 21st century has brought in new challenges for the teachers, parents and mentors to understand and quantify multiple factors that influence a student’s conduct in various subjects which becomes a deciding factor for their grades/marks in the final year of graduation. Creating data models to follow students throughout their high school to unlock key issues that lead to success or failure of post-middle school education have the potential to not only help the national discussion regarding post-middle school success, but in this age of spiraling college tuition costs, may assist families in making more thoughtful decisions about how best to prepare their children for productive and successful educational experiences after high school graduation.</a:t>
            </a:r>
          </a:p>
          <a:p>
            <a:endParaRPr lang="bn-IN" sz="2200" dirty="0">
              <a:solidFill>
                <a:schemeClr val="tx1"/>
              </a:solidFill>
            </a:endParaRPr>
          </a:p>
        </p:txBody>
      </p:sp>
    </p:spTree>
    <p:extLst>
      <p:ext uri="{BB962C8B-B14F-4D97-AF65-F5344CB8AC3E}">
        <p14:creationId xmlns:p14="http://schemas.microsoft.com/office/powerpoint/2010/main" val="10961047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DADF-4844-48DC-9455-F0A24CAE7261}"/>
              </a:ext>
            </a:extLst>
          </p:cNvPr>
          <p:cNvSpPr>
            <a:spLocks noGrp="1"/>
          </p:cNvSpPr>
          <p:nvPr>
            <p:ph type="title"/>
          </p:nvPr>
        </p:nvSpPr>
        <p:spPr>
          <a:xfrm>
            <a:off x="963651" y="541312"/>
            <a:ext cx="10264697" cy="1212102"/>
          </a:xfrm>
        </p:spPr>
        <p:txBody>
          <a:bodyPr>
            <a:norm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What to do next?</a:t>
            </a:r>
            <a:endParaRPr lang="bn-IN" sz="40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7D50D6C1-50A4-4987-9167-21A30B144D57}"/>
              </a:ext>
            </a:extLst>
          </p:cNvPr>
          <p:cNvSpPr>
            <a:spLocks noGrp="1"/>
          </p:cNvSpPr>
          <p:nvPr>
            <p:ph idx="1"/>
          </p:nvPr>
        </p:nvSpPr>
        <p:spPr>
          <a:xfrm>
            <a:off x="1241501" y="1941796"/>
            <a:ext cx="9708995" cy="3567173"/>
          </a:xfrm>
        </p:spPr>
        <p:txBody>
          <a:bodyPr anchor="ctr">
            <a:normAutofit fontScale="92500" lnSpcReduction="10000"/>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Focusing on the ways of mathematically sorting out:</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Which of the factors do indeed have an impact on the student performance at high school graduation ?</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Which factors matter the most?</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Which all we can ignore?</a:t>
            </a:r>
            <a:endParaRPr lang="bn-IN"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995854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CCFD-34EB-4B7A-B3C7-5D68F21004C5}"/>
              </a:ext>
            </a:extLst>
          </p:cNvPr>
          <p:cNvSpPr>
            <a:spLocks noGrp="1"/>
          </p:cNvSpPr>
          <p:nvPr>
            <p:ph type="title"/>
          </p:nvPr>
        </p:nvSpPr>
        <p:spPr>
          <a:xfrm>
            <a:off x="958506" y="800392"/>
            <a:ext cx="10264697" cy="1212102"/>
          </a:xfrm>
        </p:spPr>
        <p:txBody>
          <a:bodyPr>
            <a:normAutofit/>
          </a:bodyPr>
          <a:lstStyle/>
          <a:p>
            <a:pPr algn="ctr"/>
            <a:r>
              <a:rPr lang="en-US" sz="4400" b="1" dirty="0">
                <a:solidFill>
                  <a:srgbClr val="FFFFFF"/>
                </a:solidFill>
                <a:latin typeface="Times New Roman" panose="02020603050405020304" pitchFamily="18" charset="0"/>
              </a:rPr>
              <a:t>DataSET Details</a:t>
            </a:r>
            <a:endParaRPr lang="bn-IN" sz="44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A587180F-3C78-4F13-92D4-C3ECA2B5B3C9}"/>
              </a:ext>
            </a:extLst>
          </p:cNvPr>
          <p:cNvSpPr>
            <a:spLocks noGrp="1"/>
          </p:cNvSpPr>
          <p:nvPr>
            <p:ph idx="1"/>
          </p:nvPr>
        </p:nvSpPr>
        <p:spPr>
          <a:xfrm>
            <a:off x="1367624" y="2012494"/>
            <a:ext cx="9708995" cy="3567173"/>
          </a:xfrm>
        </p:spPr>
        <p:txBody>
          <a:bodyPr anchor="ctr">
            <a:normAutofit/>
          </a:bodyPr>
          <a:lstStyle/>
          <a:p>
            <a:pPr marL="0" indent="0" algn="just">
              <a:buNone/>
            </a:pPr>
            <a:r>
              <a:rPr lang="en-US" sz="2200" dirty="0">
                <a:solidFill>
                  <a:schemeClr val="tx1"/>
                </a:solidFill>
                <a:effectLst/>
                <a:latin typeface="Times New Roman" panose="02020603050405020304" pitchFamily="18" charset="0"/>
                <a:ea typeface="Times New Roman" panose="02020603050405020304" pitchFamily="18" charset="0"/>
              </a:rPr>
              <a:t>As part of this project, I have introspected the “</a:t>
            </a:r>
            <a:r>
              <a:rPr lang="en-US" sz="2200" u="sng" dirty="0">
                <a:solidFill>
                  <a:schemeClr val="tx1"/>
                </a:solidFill>
                <a:effectLst/>
                <a:latin typeface="Times New Roman" panose="02020603050405020304" pitchFamily="18" charset="0"/>
                <a:ea typeface="Times New Roman" panose="02020603050405020304" pitchFamily="18" charset="0"/>
                <a:hlinkClick r:id="rId2" tooltip="HealthyLiving.xlsx">
                  <a:extLst>
                    <a:ext uri="{A12FA001-AC4F-418D-AE19-62706E023703}">
                      <ahyp:hlinkClr xmlns:ahyp="http://schemas.microsoft.com/office/drawing/2018/hyperlinkcolor" val="tx"/>
                    </a:ext>
                  </a:extLst>
                </a:hlinkClick>
              </a:rPr>
              <a:t>HighSchool_GraduationPerformance.xlsx</a:t>
            </a:r>
            <a:r>
              <a:rPr lang="en-US" sz="2200" dirty="0">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 “</a:t>
            </a:r>
            <a:r>
              <a:rPr lang="en-US" sz="2200" dirty="0">
                <a:solidFill>
                  <a:schemeClr val="tx1"/>
                </a:solidFill>
                <a:effectLst/>
                <a:latin typeface="Times New Roman" panose="02020603050405020304" pitchFamily="18" charset="0"/>
                <a:ea typeface="Times New Roman" panose="02020603050405020304" pitchFamily="18" charset="0"/>
              </a:rPr>
              <a:t>dataset for determining the factors that possibly influence the performance of a student . There were all total 9 variables (Gender, Race, </a:t>
            </a:r>
            <a:r>
              <a:rPr lang="en-US" sz="2200" dirty="0" err="1">
                <a:solidFill>
                  <a:schemeClr val="tx1"/>
                </a:solidFill>
                <a:effectLst/>
                <a:latin typeface="Times New Roman" panose="02020603050405020304" pitchFamily="18" charset="0"/>
                <a:ea typeface="Times New Roman" panose="02020603050405020304" pitchFamily="18" charset="0"/>
              </a:rPr>
              <a:t>Parental_Education</a:t>
            </a:r>
            <a:r>
              <a:rPr lang="en-US" sz="2200" dirty="0">
                <a:solidFill>
                  <a:schemeClr val="tx1"/>
                </a:solidFill>
                <a:effectLst/>
                <a:latin typeface="Times New Roman" panose="02020603050405020304" pitchFamily="18" charset="0"/>
                <a:ea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rPr>
              <a:t>TestPrep_Course</a:t>
            </a:r>
            <a:r>
              <a:rPr lang="en-US" sz="2200" dirty="0">
                <a:solidFill>
                  <a:schemeClr val="tx1"/>
                </a:solidFill>
                <a:effectLst/>
                <a:latin typeface="Times New Roman" panose="02020603050405020304" pitchFamily="18" charset="0"/>
                <a:ea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rPr>
              <a:t>Special_Coaching</a:t>
            </a:r>
            <a:r>
              <a:rPr lang="en-US" sz="2200" dirty="0">
                <a:solidFill>
                  <a:schemeClr val="tx1"/>
                </a:solidFill>
                <a:effectLst/>
                <a:latin typeface="Times New Roman" panose="02020603050405020304" pitchFamily="18" charset="0"/>
                <a:ea typeface="Times New Roman" panose="02020603050405020304" pitchFamily="18" charset="0"/>
              </a:rPr>
              <a:t>, Attendance, </a:t>
            </a:r>
            <a:r>
              <a:rPr lang="en-US" sz="2200" dirty="0" err="1">
                <a:solidFill>
                  <a:schemeClr val="tx1"/>
                </a:solidFill>
                <a:effectLst/>
                <a:latin typeface="Times New Roman" panose="02020603050405020304" pitchFamily="18" charset="0"/>
                <a:ea typeface="Times New Roman" panose="02020603050405020304" pitchFamily="18" charset="0"/>
              </a:rPr>
              <a:t>DailyStudy_Hours</a:t>
            </a:r>
            <a:r>
              <a:rPr lang="en-US" sz="2200" dirty="0">
                <a:solidFill>
                  <a:schemeClr val="tx1"/>
                </a:solidFill>
                <a:effectLst/>
                <a:latin typeface="Times New Roman" panose="02020603050405020304" pitchFamily="18" charset="0"/>
                <a:ea typeface="Times New Roman" panose="02020603050405020304" pitchFamily="18" charset="0"/>
              </a:rPr>
              <a:t> and Result) and 298 observations. Result is considered as the dependent variable and all others are considered independent variables.</a:t>
            </a:r>
          </a:p>
          <a:p>
            <a:pPr algn="just"/>
            <a:endParaRPr lang="bn-IN" sz="2400" dirty="0"/>
          </a:p>
        </p:txBody>
      </p:sp>
    </p:spTree>
    <p:extLst>
      <p:ext uri="{BB962C8B-B14F-4D97-AF65-F5344CB8AC3E}">
        <p14:creationId xmlns:p14="http://schemas.microsoft.com/office/powerpoint/2010/main" val="3797043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2A38-C155-4070-9A42-29A2867F8D94}"/>
              </a:ext>
            </a:extLst>
          </p:cNvPr>
          <p:cNvSpPr>
            <a:spLocks noGrp="1"/>
          </p:cNvSpPr>
          <p:nvPr>
            <p:ph type="title"/>
          </p:nvPr>
        </p:nvSpPr>
        <p:spPr>
          <a:xfrm>
            <a:off x="958506" y="800392"/>
            <a:ext cx="10264697" cy="1212102"/>
          </a:xfrm>
        </p:spPr>
        <p:txBody>
          <a:bodyPr>
            <a:normAutofit/>
          </a:bodyPr>
          <a:lstStyle/>
          <a:p>
            <a:pPr algn="ctr"/>
            <a:r>
              <a:rPr lang="en-US" sz="4400" b="1" dirty="0">
                <a:solidFill>
                  <a:srgbClr val="FFFFFF"/>
                </a:solidFill>
                <a:latin typeface="Times New Roman" panose="02020603050405020304" pitchFamily="18" charset="0"/>
                <a:cs typeface="Times New Roman" panose="02020603050405020304" pitchFamily="18" charset="0"/>
              </a:rPr>
              <a:t>ACTIVITIES</a:t>
            </a:r>
            <a:endParaRPr lang="bn-IN" sz="44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221A9F3C-C236-4865-9EE9-CE2B313A3DC2}"/>
              </a:ext>
            </a:extLst>
          </p:cNvPr>
          <p:cNvSpPr>
            <a:spLocks noGrp="1"/>
          </p:cNvSpPr>
          <p:nvPr>
            <p:ph idx="1"/>
          </p:nvPr>
        </p:nvSpPr>
        <p:spPr>
          <a:xfrm>
            <a:off x="1524499" y="1835116"/>
            <a:ext cx="9708995" cy="3567173"/>
          </a:xfrm>
        </p:spPr>
        <p:txBody>
          <a:bodyPr anchor="ctr">
            <a:normAutofit/>
          </a:bodyPr>
          <a:lstStyle/>
          <a:p>
            <a:pPr indent="457200"/>
            <a:r>
              <a:rPr lang="en-US" sz="2400" dirty="0">
                <a:solidFill>
                  <a:schemeClr val="tx1"/>
                </a:solidFill>
                <a:latin typeface="Times New Roman" panose="02020603050405020304" pitchFamily="18" charset="0"/>
                <a:cs typeface="Times New Roman" panose="02020603050405020304" pitchFamily="18" charset="0"/>
              </a:rPr>
              <a:t>Data preparation and Cleansing.</a:t>
            </a:r>
          </a:p>
          <a:p>
            <a:pPr indent="457200"/>
            <a:r>
              <a:rPr lang="en-US" sz="2400" b="0" i="0" dirty="0">
                <a:solidFill>
                  <a:schemeClr val="tx1"/>
                </a:solidFill>
                <a:effectLst/>
                <a:latin typeface="Times New Roman" panose="02020603050405020304" pitchFamily="18" charset="0"/>
                <a:cs typeface="Times New Roman" panose="02020603050405020304" pitchFamily="18" charset="0"/>
              </a:rPr>
              <a:t>Running preliminary regression </a:t>
            </a:r>
            <a:r>
              <a:rPr lang="en-US" sz="2400" dirty="0">
                <a:solidFill>
                  <a:schemeClr val="tx1"/>
                </a:solidFill>
                <a:latin typeface="Times New Roman" panose="02020603050405020304" pitchFamily="18" charset="0"/>
                <a:cs typeface="Times New Roman" panose="02020603050405020304" pitchFamily="18" charset="0"/>
              </a:rPr>
              <a:t>model and removing the variables that are either statistically or practically insignificant…</a:t>
            </a:r>
          </a:p>
          <a:p>
            <a:pPr indent="457200"/>
            <a:r>
              <a:rPr lang="en-US" sz="2400" dirty="0">
                <a:solidFill>
                  <a:schemeClr val="tx1"/>
                </a:solidFill>
                <a:latin typeface="Times New Roman" panose="02020603050405020304" pitchFamily="18" charset="0"/>
                <a:cs typeface="Times New Roman" panose="02020603050405020304" pitchFamily="18" charset="0"/>
              </a:rPr>
              <a:t>Taking the help of histograms and scatter plots to  find out the correct functional form of the reduced variables.</a:t>
            </a:r>
          </a:p>
          <a:p>
            <a:pPr marL="628650" indent="-342900"/>
            <a:r>
              <a:rPr lang="en-US" sz="2400" dirty="0">
                <a:solidFill>
                  <a:schemeClr val="tx1"/>
                </a:solidFill>
                <a:latin typeface="Times New Roman" panose="02020603050405020304" pitchFamily="18" charset="0"/>
                <a:cs typeface="Times New Roman" panose="02020603050405020304" pitchFamily="18" charset="0"/>
              </a:rPr>
              <a:t>Created 3 different models based on the above information.</a:t>
            </a:r>
          </a:p>
        </p:txBody>
      </p:sp>
    </p:spTree>
    <p:extLst>
      <p:ext uri="{BB962C8B-B14F-4D97-AF65-F5344CB8AC3E}">
        <p14:creationId xmlns:p14="http://schemas.microsoft.com/office/powerpoint/2010/main" val="40839646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BB7F-6759-4860-8DF5-4CB8659EB630}"/>
              </a:ext>
            </a:extLst>
          </p:cNvPr>
          <p:cNvSpPr>
            <a:spLocks noGrp="1"/>
          </p:cNvSpPr>
          <p:nvPr>
            <p:ph type="title"/>
          </p:nvPr>
        </p:nvSpPr>
        <p:spPr>
          <a:xfrm>
            <a:off x="1171340" y="404151"/>
            <a:ext cx="10306520" cy="1325563"/>
          </a:xfrm>
        </p:spPr>
        <p:txBody>
          <a:bodyPr>
            <a:normAutofit/>
          </a:bodyPr>
          <a:lstStyle/>
          <a:p>
            <a:pPr algn="ctr"/>
            <a:r>
              <a:rPr lang="en-US" sz="4400" b="1" dirty="0">
                <a:solidFill>
                  <a:srgbClr val="FFFFFF"/>
                </a:solidFill>
                <a:latin typeface="Times New Roman" panose="02020603050405020304" pitchFamily="18" charset="0"/>
                <a:cs typeface="Times New Roman" panose="02020603050405020304" pitchFamily="18" charset="0"/>
              </a:rPr>
              <a:t>First Model</a:t>
            </a:r>
            <a:endParaRPr lang="bn-IN" sz="44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935B41A3-7C55-4D43-B052-5D4DE50CD070}"/>
              </a:ext>
            </a:extLst>
          </p:cNvPr>
          <p:cNvSpPr>
            <a:spLocks noGrp="1"/>
          </p:cNvSpPr>
          <p:nvPr>
            <p:ph idx="1"/>
          </p:nvPr>
        </p:nvSpPr>
        <p:spPr>
          <a:xfrm>
            <a:off x="1135344" y="1928496"/>
            <a:ext cx="3528096" cy="3563159"/>
          </a:xfrm>
        </p:spPr>
        <p:txBody>
          <a:bodyPr>
            <a:normAutofit/>
          </a:bodyPr>
          <a:lstStyle/>
          <a:p>
            <a:pPr marL="0" indent="0">
              <a:buNone/>
            </a:pPr>
            <a:r>
              <a:rPr lang="en-US" sz="2400" dirty="0">
                <a:solidFill>
                  <a:schemeClr val="tx1"/>
                </a:solidFill>
                <a:effectLst/>
                <a:latin typeface="Times New Roman" panose="02020603050405020304" pitchFamily="18" charset="0"/>
                <a:ea typeface="Times New Roman" panose="02020603050405020304" pitchFamily="18" charset="0"/>
              </a:rPr>
              <a:t>Here I have considered </a:t>
            </a:r>
            <a:r>
              <a:rPr lang="en-US" sz="2400" b="1" dirty="0" err="1">
                <a:solidFill>
                  <a:schemeClr val="tx1"/>
                </a:solidFill>
                <a:effectLst/>
                <a:latin typeface="Times New Roman" panose="02020603050405020304" pitchFamily="18" charset="0"/>
                <a:ea typeface="Times New Roman" panose="02020603050405020304" pitchFamily="18" charset="0"/>
              </a:rPr>
              <a:t>Gender_c</a:t>
            </a:r>
            <a:r>
              <a:rPr lang="en-US" sz="2400" b="1" dirty="0">
                <a:solidFill>
                  <a:schemeClr val="tx1"/>
                </a:solidFill>
                <a:effectLst/>
                <a:latin typeface="Times New Roman" panose="02020603050405020304" pitchFamily="18" charset="0"/>
                <a:ea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rPr>
              <a:t>PHEdu_c</a:t>
            </a:r>
            <a:r>
              <a:rPr lang="en-US" sz="2400" b="1" dirty="0">
                <a:solidFill>
                  <a:schemeClr val="tx1"/>
                </a:solidFill>
                <a:effectLst/>
                <a:latin typeface="Times New Roman" panose="02020603050405020304" pitchFamily="18" charset="0"/>
                <a:ea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rPr>
              <a:t>Ln_Attendance</a:t>
            </a:r>
            <a:r>
              <a:rPr lang="en-US" sz="2400" dirty="0">
                <a:solidFill>
                  <a:schemeClr val="tx1"/>
                </a:solidFill>
                <a:effectLst/>
                <a:latin typeface="Times New Roman" panose="02020603050405020304" pitchFamily="18" charset="0"/>
                <a:ea typeface="Times New Roman" panose="02020603050405020304" pitchFamily="18" charset="0"/>
              </a:rPr>
              <a:t> as the independent variables and </a:t>
            </a:r>
            <a:r>
              <a:rPr lang="en-US" sz="2400" b="1" dirty="0">
                <a:solidFill>
                  <a:schemeClr val="tx1"/>
                </a:solidFill>
                <a:effectLst/>
                <a:latin typeface="Times New Roman" panose="02020603050405020304" pitchFamily="18" charset="0"/>
                <a:ea typeface="Times New Roman" panose="02020603050405020304" pitchFamily="18" charset="0"/>
              </a:rPr>
              <a:t>Result</a:t>
            </a:r>
            <a:r>
              <a:rPr lang="en-US" sz="2400" dirty="0">
                <a:solidFill>
                  <a:schemeClr val="tx1"/>
                </a:solidFill>
                <a:effectLst/>
                <a:latin typeface="Times New Roman" panose="02020603050405020304" pitchFamily="18" charset="0"/>
                <a:ea typeface="Times New Roman" panose="02020603050405020304" pitchFamily="18" charset="0"/>
              </a:rPr>
              <a:t> as the dependent variable and ran the Regression in the Excel.</a:t>
            </a:r>
            <a:br>
              <a:rPr lang="en-US" sz="2400" dirty="0">
                <a:solidFill>
                  <a:schemeClr val="tx1"/>
                </a:solidFill>
                <a:effectLst/>
                <a:latin typeface="Times New Roman" panose="02020603050405020304" pitchFamily="18" charset="0"/>
                <a:ea typeface="Times New Roman" panose="02020603050405020304" pitchFamily="18" charset="0"/>
              </a:rPr>
            </a:br>
            <a:endParaRPr lang="en-US" sz="2400" dirty="0">
              <a:solidFill>
                <a:schemeClr val="tx1"/>
              </a:solidFill>
              <a:effectLst/>
              <a:latin typeface="Times New Roman" panose="02020603050405020304" pitchFamily="18" charset="0"/>
              <a:ea typeface="Times New Roman" panose="02020603050405020304" pitchFamily="18" charset="0"/>
            </a:endParaRPr>
          </a:p>
          <a:p>
            <a:endParaRPr lang="bn-IN" sz="2400" dirty="0">
              <a:solidFill>
                <a:schemeClr val="tx1"/>
              </a:solidFill>
            </a:endParaRPr>
          </a:p>
        </p:txBody>
      </p:sp>
      <p:pic>
        <p:nvPicPr>
          <p:cNvPr id="4" name="Picture 3">
            <a:extLst>
              <a:ext uri="{FF2B5EF4-FFF2-40B4-BE49-F238E27FC236}">
                <a16:creationId xmlns:a16="http://schemas.microsoft.com/office/drawing/2014/main" id="{7453AD18-B7E5-4427-97A6-70B8CAA78688}"/>
              </a:ext>
            </a:extLst>
          </p:cNvPr>
          <p:cNvPicPr/>
          <p:nvPr/>
        </p:nvPicPr>
        <p:blipFill rotWithShape="1">
          <a:blip r:embed="rId2"/>
          <a:srcRect r="24190" b="-1"/>
          <a:stretch/>
        </p:blipFill>
        <p:spPr>
          <a:xfrm>
            <a:off x="4556760" y="1928495"/>
            <a:ext cx="7376159" cy="4525353"/>
          </a:xfrm>
          <a:prstGeom prst="rect">
            <a:avLst/>
          </a:prstGeom>
        </p:spPr>
      </p:pic>
    </p:spTree>
    <p:extLst>
      <p:ext uri="{BB962C8B-B14F-4D97-AF65-F5344CB8AC3E}">
        <p14:creationId xmlns:p14="http://schemas.microsoft.com/office/powerpoint/2010/main" val="307690352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F7CD-4A6A-4AAD-99DD-B553EA04BBFE}"/>
              </a:ext>
            </a:extLst>
          </p:cNvPr>
          <p:cNvSpPr>
            <a:spLocks noGrp="1"/>
          </p:cNvSpPr>
          <p:nvPr>
            <p:ph type="title"/>
          </p:nvPr>
        </p:nvSpPr>
        <p:spPr>
          <a:xfrm>
            <a:off x="1047280" y="759805"/>
            <a:ext cx="10306520" cy="1325563"/>
          </a:xfrm>
          <a:effectLst/>
        </p:spPr>
        <p:txBody>
          <a:bodyPr vert="horz" lIns="91440" tIns="45720" rIns="91440" bIns="45720" rtlCol="0" anchor="ctr">
            <a:normAutofit/>
          </a:bodyPr>
          <a:lstStyle/>
          <a:p>
            <a:pPr algn="ctr"/>
            <a:r>
              <a:rPr lang="en-US" sz="4400" b="1" dirty="0">
                <a:solidFill>
                  <a:srgbClr val="FFFFFF"/>
                </a:solidFill>
                <a:latin typeface="Times New Roman" panose="02020603050405020304" pitchFamily="18" charset="0"/>
                <a:cs typeface="Times New Roman" panose="02020603050405020304" pitchFamily="18" charset="0"/>
              </a:rPr>
              <a:t>Second Model</a:t>
            </a:r>
            <a:endParaRPr lang="bn-IN" sz="44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A05B6BF0-DE49-4047-B2C7-A401B5BCBD97}"/>
              </a:ext>
            </a:extLst>
          </p:cNvPr>
          <p:cNvSpPr>
            <a:spLocks noGrp="1"/>
          </p:cNvSpPr>
          <p:nvPr>
            <p:ph idx="1"/>
          </p:nvPr>
        </p:nvSpPr>
        <p:spPr>
          <a:xfrm>
            <a:off x="1290704" y="2492376"/>
            <a:ext cx="4053545" cy="3040089"/>
          </a:xfrm>
        </p:spPr>
        <p:txBody>
          <a:bodyPr vert="horz" lIns="91440" tIns="45720" rIns="91440" bIns="45720" rtlCol="0" anchor="ctr">
            <a:normAutofit/>
          </a:bodyPr>
          <a:lstStyle/>
          <a:p>
            <a:pPr marL="0" indent="0">
              <a:buNone/>
            </a:pPr>
            <a:r>
              <a:rPr lang="en-US" sz="2400" dirty="0">
                <a:solidFill>
                  <a:schemeClr val="tx1"/>
                </a:solidFill>
                <a:latin typeface="Times New Roman" panose="02020603050405020304" pitchFamily="18" charset="0"/>
              </a:rPr>
              <a:t>Here I have considered </a:t>
            </a:r>
            <a:r>
              <a:rPr lang="en-US" sz="2400" dirty="0" err="1">
                <a:solidFill>
                  <a:schemeClr val="tx1"/>
                </a:solidFill>
                <a:latin typeface="Times New Roman" panose="02020603050405020304" pitchFamily="18" charset="0"/>
              </a:rPr>
              <a:t>PHEdu_c</a:t>
            </a:r>
            <a:r>
              <a:rPr lang="en-US" sz="2400" dirty="0">
                <a:solidFill>
                  <a:schemeClr val="tx1"/>
                </a:solidFill>
                <a:latin typeface="Times New Roman" panose="02020603050405020304" pitchFamily="18" charset="0"/>
              </a:rPr>
              <a:t>, </a:t>
            </a:r>
            <a:r>
              <a:rPr lang="en-US" sz="2400" dirty="0" err="1">
                <a:solidFill>
                  <a:schemeClr val="tx1"/>
                </a:solidFill>
                <a:latin typeface="Times New Roman" panose="02020603050405020304" pitchFamily="18" charset="0"/>
              </a:rPr>
              <a:t>TPC_c</a:t>
            </a:r>
            <a:r>
              <a:rPr lang="en-US" sz="2400" dirty="0">
                <a:solidFill>
                  <a:schemeClr val="tx1"/>
                </a:solidFill>
                <a:latin typeface="Times New Roman" panose="02020603050405020304" pitchFamily="18" charset="0"/>
              </a:rPr>
              <a:t> and </a:t>
            </a:r>
            <a:r>
              <a:rPr lang="en-US" sz="2400" dirty="0" err="1">
                <a:solidFill>
                  <a:schemeClr val="tx1"/>
                </a:solidFill>
                <a:latin typeface="Times New Roman" panose="02020603050405020304" pitchFamily="18" charset="0"/>
              </a:rPr>
              <a:t>Gender_c</a:t>
            </a:r>
            <a:r>
              <a:rPr lang="en-US" sz="2400" dirty="0">
                <a:solidFill>
                  <a:schemeClr val="tx1"/>
                </a:solidFill>
                <a:latin typeface="Times New Roman" panose="02020603050405020304" pitchFamily="18" charset="0"/>
              </a:rPr>
              <a:t> as the independent variables and Result as the dependent variable and ran the Regression in the Excel.</a:t>
            </a:r>
          </a:p>
          <a:p>
            <a:pPr marL="0" indent="0">
              <a:buNone/>
            </a:pPr>
            <a:endParaRPr lang="bn-IN" sz="2400" dirty="0">
              <a:solidFill>
                <a:schemeClr val="tx1"/>
              </a:solidFill>
              <a:latin typeface="Times New Roman" panose="02020603050405020304" pitchFamily="18" charset="0"/>
            </a:endParaRPr>
          </a:p>
        </p:txBody>
      </p:sp>
      <p:pic>
        <p:nvPicPr>
          <p:cNvPr id="17" name="Picture 16">
            <a:extLst>
              <a:ext uri="{FF2B5EF4-FFF2-40B4-BE49-F238E27FC236}">
                <a16:creationId xmlns:a16="http://schemas.microsoft.com/office/drawing/2014/main" id="{F745A2C5-D62B-4CA5-80BB-01EF1ED93F1B}"/>
              </a:ext>
            </a:extLst>
          </p:cNvPr>
          <p:cNvPicPr/>
          <p:nvPr/>
        </p:nvPicPr>
        <p:blipFill>
          <a:blip r:embed="rId2"/>
          <a:stretch>
            <a:fillRect/>
          </a:stretch>
        </p:blipFill>
        <p:spPr>
          <a:xfrm>
            <a:off x="5227320" y="1859280"/>
            <a:ext cx="6675120" cy="4465320"/>
          </a:xfrm>
          <a:prstGeom prst="rect">
            <a:avLst/>
          </a:prstGeom>
        </p:spPr>
      </p:pic>
    </p:spTree>
    <p:extLst>
      <p:ext uri="{BB962C8B-B14F-4D97-AF65-F5344CB8AC3E}">
        <p14:creationId xmlns:p14="http://schemas.microsoft.com/office/powerpoint/2010/main" val="38564688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7BC5-704A-4435-859E-19E9A4E9741C}"/>
              </a:ext>
            </a:extLst>
          </p:cNvPr>
          <p:cNvSpPr>
            <a:spLocks noGrp="1"/>
          </p:cNvSpPr>
          <p:nvPr>
            <p:ph type="title"/>
          </p:nvPr>
        </p:nvSpPr>
        <p:spPr>
          <a:xfrm>
            <a:off x="1047280" y="759805"/>
            <a:ext cx="10306520" cy="1325563"/>
          </a:xfrm>
          <a:effectLst/>
        </p:spPr>
        <p:txBody>
          <a:bodyPr vert="horz" lIns="91440" tIns="45720" rIns="91440" bIns="45720" rtlCol="0" anchor="ctr">
            <a:normAutofit/>
          </a:bodyPr>
          <a:lstStyle/>
          <a:p>
            <a:pPr algn="ctr"/>
            <a:r>
              <a:rPr lang="en-US" sz="4400" b="1" dirty="0">
                <a:solidFill>
                  <a:srgbClr val="FFFFFF"/>
                </a:solidFill>
                <a:latin typeface="Times New Roman" panose="02020603050405020304" pitchFamily="18" charset="0"/>
                <a:cs typeface="Times New Roman" panose="02020603050405020304" pitchFamily="18" charset="0"/>
              </a:rPr>
              <a:t>Third Model</a:t>
            </a:r>
            <a:endParaRPr lang="bn-IN" sz="44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DF0AEEC1-D99B-4C64-A61E-169863336E8F}"/>
              </a:ext>
            </a:extLst>
          </p:cNvPr>
          <p:cNvSpPr>
            <a:spLocks noGrp="1"/>
          </p:cNvSpPr>
          <p:nvPr>
            <p:ph idx="1"/>
          </p:nvPr>
        </p:nvSpPr>
        <p:spPr>
          <a:xfrm>
            <a:off x="1424904" y="2494450"/>
            <a:ext cx="4053545" cy="3563159"/>
          </a:xfrm>
        </p:spPr>
        <p:txBody>
          <a:bodyPr vert="horz" lIns="91440" tIns="45720" rIns="91440" bIns="45720" rtlCol="0" anchor="ctr">
            <a:normAutofit/>
          </a:bodyPr>
          <a:lstStyle/>
          <a:p>
            <a:pPr marL="0" indent="0">
              <a:buNone/>
            </a:pPr>
            <a:r>
              <a:rPr lang="en-US" sz="2400" dirty="0">
                <a:solidFill>
                  <a:schemeClr val="tx1"/>
                </a:solidFill>
                <a:latin typeface="Times New Roman" panose="02020603050405020304" pitchFamily="18" charset="0"/>
              </a:rPr>
              <a:t>Here I have considered Gender_c, PHEdu_c, TPC_c and Ln_Attendance as the independent variables and Result as the dependent variable and ran the Regression in the Excel.</a:t>
            </a:r>
          </a:p>
          <a:p>
            <a:pPr marL="0" indent="0">
              <a:buNone/>
            </a:pPr>
            <a:endParaRPr lang="en-US" sz="2400" dirty="0">
              <a:solidFill>
                <a:schemeClr val="tx1"/>
              </a:solidFill>
              <a:latin typeface="Times New Roman" panose="02020603050405020304" pitchFamily="18" charset="0"/>
            </a:endParaRPr>
          </a:p>
          <a:p>
            <a:pPr marL="0" indent="0">
              <a:buNone/>
            </a:pPr>
            <a:endParaRPr lang="bn-IN" sz="2400" dirty="0">
              <a:solidFill>
                <a:schemeClr val="tx1"/>
              </a:solidFill>
              <a:latin typeface="Times New Roman" panose="02020603050405020304" pitchFamily="18" charset="0"/>
            </a:endParaRPr>
          </a:p>
        </p:txBody>
      </p:sp>
      <p:pic>
        <p:nvPicPr>
          <p:cNvPr id="4" name="Picture 3">
            <a:extLst>
              <a:ext uri="{FF2B5EF4-FFF2-40B4-BE49-F238E27FC236}">
                <a16:creationId xmlns:a16="http://schemas.microsoft.com/office/drawing/2014/main" id="{80E420E8-208E-4A46-8DE1-7F32BE6C284C}"/>
              </a:ext>
            </a:extLst>
          </p:cNvPr>
          <p:cNvPicPr/>
          <p:nvPr/>
        </p:nvPicPr>
        <p:blipFill rotWithShape="1">
          <a:blip r:embed="rId2"/>
          <a:srcRect r="24190" b="-1"/>
          <a:stretch/>
        </p:blipFill>
        <p:spPr>
          <a:xfrm>
            <a:off x="5478449" y="1920240"/>
            <a:ext cx="6363031" cy="4373880"/>
          </a:xfrm>
          <a:prstGeom prst="rect">
            <a:avLst/>
          </a:prstGeom>
        </p:spPr>
      </p:pic>
    </p:spTree>
    <p:extLst>
      <p:ext uri="{BB962C8B-B14F-4D97-AF65-F5344CB8AC3E}">
        <p14:creationId xmlns:p14="http://schemas.microsoft.com/office/powerpoint/2010/main" val="26486999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7684-B4F1-41F5-A238-61D68989AD8A}"/>
              </a:ext>
            </a:extLst>
          </p:cNvPr>
          <p:cNvSpPr>
            <a:spLocks noGrp="1"/>
          </p:cNvSpPr>
          <p:nvPr>
            <p:ph type="title"/>
          </p:nvPr>
        </p:nvSpPr>
        <p:spPr>
          <a:xfrm>
            <a:off x="1047280" y="759805"/>
            <a:ext cx="10306520" cy="1325563"/>
          </a:xfrm>
          <a:effectLst/>
        </p:spPr>
        <p:txBody>
          <a:bodyPr vert="horz" lIns="91440" tIns="45720" rIns="91440" bIns="45720" rtlCol="0" anchor="ctr">
            <a:normAutofit fontScale="90000"/>
          </a:bodyPr>
          <a:lstStyle/>
          <a:p>
            <a:pPr algn="ctr"/>
            <a:r>
              <a:rPr lang="en-US" sz="4400" b="1" dirty="0">
                <a:solidFill>
                  <a:srgbClr val="FFFFFF"/>
                </a:solidFill>
                <a:latin typeface="Times New Roman" panose="02020603050405020304" pitchFamily="18" charset="0"/>
                <a:cs typeface="Times New Roman" panose="02020603050405020304" pitchFamily="18" charset="0"/>
              </a:rPr>
              <a:t>SELECTING the best model</a:t>
            </a:r>
            <a:br>
              <a:rPr lang="en-US" sz="4400" b="1" dirty="0">
                <a:solidFill>
                  <a:srgbClr val="FFFFFF"/>
                </a:solidFill>
                <a:latin typeface="Times New Roman" panose="02020603050405020304" pitchFamily="18" charset="0"/>
                <a:cs typeface="Times New Roman" panose="02020603050405020304" pitchFamily="18" charset="0"/>
              </a:rPr>
            </a:br>
            <a:endParaRPr lang="bn-IN" sz="4400" b="1" dirty="0">
              <a:solidFill>
                <a:srgbClr val="FFFF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4362F0DD-CBBD-4066-8F02-4ED281ABA7EF}"/>
              </a:ext>
            </a:extLst>
          </p:cNvPr>
          <p:cNvSpPr>
            <a:spLocks noGrp="1"/>
          </p:cNvSpPr>
          <p:nvPr>
            <p:ph idx="1"/>
          </p:nvPr>
        </p:nvSpPr>
        <p:spPr>
          <a:xfrm>
            <a:off x="449544" y="2082856"/>
            <a:ext cx="4930176" cy="3972241"/>
          </a:xfrm>
        </p:spPr>
        <p:txBody>
          <a:bodyPr vert="horz" lIns="91440" tIns="45720" rIns="91440" bIns="45720" rtlCol="0" anchor="ctr">
            <a:normAutofit fontScale="92500"/>
          </a:bodyPr>
          <a:lstStyle/>
          <a:p>
            <a:pPr marL="0" indent="0">
              <a:buNone/>
            </a:pPr>
            <a:r>
              <a:rPr lang="en-US" sz="2400" dirty="0">
                <a:solidFill>
                  <a:schemeClr val="tx1"/>
                </a:solidFill>
                <a:latin typeface="Times New Roman" panose="02020603050405020304" pitchFamily="18" charset="0"/>
              </a:rPr>
              <a:t>I have compared the values of “Adjusted R Square “and “Standard Error” among all the three different models. Adjusted R-squared increases only when independent variable is significant and affects dependent variable. Since the “Adjusted R Square” is highest in Model 3 (compared to model 1 and  2) and “Standard Error” is least in “Model 3” compared to Model 1 and 2, so I predict that Model 3 is the best among all the three models.</a:t>
            </a:r>
          </a:p>
          <a:p>
            <a:pPr marL="0" indent="0">
              <a:buNone/>
            </a:pPr>
            <a:endParaRPr lang="bn-IN" sz="2400" dirty="0">
              <a:solidFill>
                <a:schemeClr val="tx1"/>
              </a:solidFill>
              <a:latin typeface="Times New Roman" panose="02020603050405020304" pitchFamily="18" charset="0"/>
            </a:endParaRPr>
          </a:p>
        </p:txBody>
      </p:sp>
      <p:graphicFrame>
        <p:nvGraphicFramePr>
          <p:cNvPr id="6" name="Table 5">
            <a:extLst>
              <a:ext uri="{FF2B5EF4-FFF2-40B4-BE49-F238E27FC236}">
                <a16:creationId xmlns:a16="http://schemas.microsoft.com/office/drawing/2014/main" id="{C9B0CA8E-10AF-4339-B658-E5A0B3A6B489}"/>
              </a:ext>
            </a:extLst>
          </p:cNvPr>
          <p:cNvGraphicFramePr>
            <a:graphicFrameLocks noGrp="1"/>
          </p:cNvGraphicFramePr>
          <p:nvPr>
            <p:extLst>
              <p:ext uri="{D42A27DB-BD31-4B8C-83A1-F6EECF244321}">
                <p14:modId xmlns:p14="http://schemas.microsoft.com/office/powerpoint/2010/main" val="2435294793"/>
              </p:ext>
            </p:extLst>
          </p:nvPr>
        </p:nvGraphicFramePr>
        <p:xfrm>
          <a:off x="5821680" y="1965960"/>
          <a:ext cx="5920776" cy="3651932"/>
        </p:xfrm>
        <a:graphic>
          <a:graphicData uri="http://schemas.openxmlformats.org/drawingml/2006/table">
            <a:tbl>
              <a:tblPr firstRow="1" firstCol="1" bandRow="1">
                <a:tableStyleId>{5C22544A-7EE6-4342-B048-85BDC9FD1C3A}</a:tableStyleId>
              </a:tblPr>
              <a:tblGrid>
                <a:gridCol w="1351124">
                  <a:extLst>
                    <a:ext uri="{9D8B030D-6E8A-4147-A177-3AD203B41FA5}">
                      <a16:colId xmlns:a16="http://schemas.microsoft.com/office/drawing/2014/main" val="856577188"/>
                    </a:ext>
                  </a:extLst>
                </a:gridCol>
                <a:gridCol w="2504596">
                  <a:extLst>
                    <a:ext uri="{9D8B030D-6E8A-4147-A177-3AD203B41FA5}">
                      <a16:colId xmlns:a16="http://schemas.microsoft.com/office/drawing/2014/main" val="4255197461"/>
                    </a:ext>
                  </a:extLst>
                </a:gridCol>
                <a:gridCol w="2065056">
                  <a:extLst>
                    <a:ext uri="{9D8B030D-6E8A-4147-A177-3AD203B41FA5}">
                      <a16:colId xmlns:a16="http://schemas.microsoft.com/office/drawing/2014/main" val="1916985037"/>
                    </a:ext>
                  </a:extLst>
                </a:gridCol>
              </a:tblGrid>
              <a:tr h="912983">
                <a:tc>
                  <a:txBody>
                    <a:bodyPr/>
                    <a:lstStyle/>
                    <a:p>
                      <a:pPr algn="l">
                        <a:lnSpc>
                          <a:spcPct val="107000"/>
                        </a:lnSpc>
                      </a:pPr>
                      <a:endParaRPr lang="en-US" sz="1900" dirty="0">
                        <a:effectLst/>
                      </a:endParaRPr>
                    </a:p>
                  </a:txBody>
                  <a:tcPr marL="120283" marR="120283" marT="0" marB="0" anchor="b"/>
                </a:tc>
                <a:tc>
                  <a:txBody>
                    <a:bodyPr/>
                    <a:lstStyle/>
                    <a:p>
                      <a:pPr algn="l">
                        <a:lnSpc>
                          <a:spcPct val="107000"/>
                        </a:lnSpc>
                      </a:pPr>
                      <a:r>
                        <a:rPr lang="en-US" sz="1900">
                          <a:effectLst/>
                        </a:rPr>
                        <a:t>Adjusted R Square</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tc>
                  <a:txBody>
                    <a:bodyPr/>
                    <a:lstStyle/>
                    <a:p>
                      <a:pPr algn="l">
                        <a:lnSpc>
                          <a:spcPct val="107000"/>
                        </a:lnSpc>
                      </a:pPr>
                      <a:r>
                        <a:rPr lang="en-US" sz="1900">
                          <a:effectLst/>
                        </a:rPr>
                        <a:t>Standard Error</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extLst>
                  <a:ext uri="{0D108BD9-81ED-4DB2-BD59-A6C34878D82A}">
                    <a16:rowId xmlns:a16="http://schemas.microsoft.com/office/drawing/2014/main" val="4061103554"/>
                  </a:ext>
                </a:extLst>
              </a:tr>
              <a:tr h="912983">
                <a:tc>
                  <a:txBody>
                    <a:bodyPr/>
                    <a:lstStyle/>
                    <a:p>
                      <a:pPr algn="l">
                        <a:lnSpc>
                          <a:spcPct val="107000"/>
                        </a:lnSpc>
                      </a:pPr>
                      <a:r>
                        <a:rPr lang="en-US" sz="1900">
                          <a:effectLst/>
                        </a:rPr>
                        <a:t>Model 1</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tc>
                  <a:txBody>
                    <a:bodyPr/>
                    <a:lstStyle/>
                    <a:p>
                      <a:pPr algn="r">
                        <a:lnSpc>
                          <a:spcPct val="107000"/>
                        </a:lnSpc>
                      </a:pPr>
                      <a:r>
                        <a:rPr lang="en-US" sz="1900">
                          <a:effectLst/>
                        </a:rPr>
                        <a:t>0.086874755</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tc>
                  <a:txBody>
                    <a:bodyPr/>
                    <a:lstStyle/>
                    <a:p>
                      <a:pPr algn="r">
                        <a:lnSpc>
                          <a:spcPct val="107000"/>
                        </a:lnSpc>
                      </a:pPr>
                      <a:r>
                        <a:rPr lang="en-US" sz="1900">
                          <a:effectLst/>
                        </a:rPr>
                        <a:t>12.11348522</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extLst>
                  <a:ext uri="{0D108BD9-81ED-4DB2-BD59-A6C34878D82A}">
                    <a16:rowId xmlns:a16="http://schemas.microsoft.com/office/drawing/2014/main" val="932217640"/>
                  </a:ext>
                </a:extLst>
              </a:tr>
              <a:tr h="912983">
                <a:tc>
                  <a:txBody>
                    <a:bodyPr/>
                    <a:lstStyle/>
                    <a:p>
                      <a:pPr algn="l">
                        <a:lnSpc>
                          <a:spcPct val="107000"/>
                        </a:lnSpc>
                      </a:pPr>
                      <a:r>
                        <a:rPr lang="en-US" sz="1900">
                          <a:effectLst/>
                        </a:rPr>
                        <a:t>Model 2</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tc>
                  <a:txBody>
                    <a:bodyPr/>
                    <a:lstStyle/>
                    <a:p>
                      <a:pPr algn="r">
                        <a:lnSpc>
                          <a:spcPct val="107000"/>
                        </a:lnSpc>
                      </a:pPr>
                      <a:r>
                        <a:rPr lang="en-US" sz="1900">
                          <a:effectLst/>
                        </a:rPr>
                        <a:t>0.155775159</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tc>
                  <a:txBody>
                    <a:bodyPr/>
                    <a:lstStyle/>
                    <a:p>
                      <a:pPr algn="r">
                        <a:lnSpc>
                          <a:spcPct val="107000"/>
                        </a:lnSpc>
                      </a:pPr>
                      <a:r>
                        <a:rPr lang="en-US" sz="1900">
                          <a:effectLst/>
                        </a:rPr>
                        <a:t>11.6475076</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extLst>
                  <a:ext uri="{0D108BD9-81ED-4DB2-BD59-A6C34878D82A}">
                    <a16:rowId xmlns:a16="http://schemas.microsoft.com/office/drawing/2014/main" val="435628322"/>
                  </a:ext>
                </a:extLst>
              </a:tr>
              <a:tr h="912983">
                <a:tc>
                  <a:txBody>
                    <a:bodyPr/>
                    <a:lstStyle/>
                    <a:p>
                      <a:pPr algn="l">
                        <a:lnSpc>
                          <a:spcPct val="107000"/>
                        </a:lnSpc>
                      </a:pPr>
                      <a:r>
                        <a:rPr lang="en-US" sz="1900">
                          <a:effectLst/>
                        </a:rPr>
                        <a:t>Model 3</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tc>
                  <a:txBody>
                    <a:bodyPr/>
                    <a:lstStyle/>
                    <a:p>
                      <a:pPr algn="r">
                        <a:lnSpc>
                          <a:spcPct val="107000"/>
                        </a:lnSpc>
                      </a:pPr>
                      <a:r>
                        <a:rPr lang="en-US" sz="1900">
                          <a:effectLst/>
                        </a:rPr>
                        <a:t>0.158449996</a:t>
                      </a:r>
                      <a:endParaRPr lang="en-US" sz="210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tc>
                  <a:txBody>
                    <a:bodyPr/>
                    <a:lstStyle/>
                    <a:p>
                      <a:pPr algn="r">
                        <a:lnSpc>
                          <a:spcPct val="107000"/>
                        </a:lnSpc>
                      </a:pPr>
                      <a:r>
                        <a:rPr lang="en-US" sz="1900" dirty="0">
                          <a:effectLst/>
                        </a:rPr>
                        <a:t>11.62904101</a:t>
                      </a:r>
                      <a:endParaRPr lang="en-US" sz="2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120283" marR="120283" marT="0" marB="0" anchor="b"/>
                </a:tc>
                <a:extLst>
                  <a:ext uri="{0D108BD9-81ED-4DB2-BD59-A6C34878D82A}">
                    <a16:rowId xmlns:a16="http://schemas.microsoft.com/office/drawing/2014/main" val="789020637"/>
                  </a:ext>
                </a:extLst>
              </a:tr>
            </a:tbl>
          </a:graphicData>
        </a:graphic>
      </p:graphicFrame>
    </p:spTree>
    <p:extLst>
      <p:ext uri="{BB962C8B-B14F-4D97-AF65-F5344CB8AC3E}">
        <p14:creationId xmlns:p14="http://schemas.microsoft.com/office/powerpoint/2010/main" val="562811492"/>
      </p:ext>
    </p:extLst>
  </p:cSld>
  <p:clrMapOvr>
    <a:masterClrMapping/>
  </p:clrMapOvr>
  <p:transition spd="slow">
    <p:push dir="u"/>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47</TotalTime>
  <Words>1684</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Times New Roman</vt:lpstr>
      <vt:lpstr>Wingdings 3</vt:lpstr>
      <vt:lpstr>Slice</vt:lpstr>
      <vt:lpstr> </vt:lpstr>
      <vt:lpstr>Theory about the data</vt:lpstr>
      <vt:lpstr>What to do next?</vt:lpstr>
      <vt:lpstr>DataSET Details</vt:lpstr>
      <vt:lpstr>ACTIVITIES</vt:lpstr>
      <vt:lpstr>First Model</vt:lpstr>
      <vt:lpstr>Second Model</vt:lpstr>
      <vt:lpstr>Third Model</vt:lpstr>
      <vt:lpstr>SELECTING the best model </vt:lpstr>
      <vt:lpstr>PowerPoint Presentation</vt:lpstr>
      <vt:lpstr>Interpretation of the results</vt:lpstr>
      <vt:lpstr>social implications of the findings</vt:lpstr>
      <vt:lpstr>Forecast future values: </vt:lpstr>
      <vt:lpstr>Impact of Social desirability biasness  on the regression analysis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Some Prakash Mukherjee</dc:creator>
  <cp:lastModifiedBy>Some Prakash Mukherjee</cp:lastModifiedBy>
  <cp:revision>13</cp:revision>
  <dcterms:created xsi:type="dcterms:W3CDTF">2020-12-03T05:44:31Z</dcterms:created>
  <dcterms:modified xsi:type="dcterms:W3CDTF">2020-12-03T19:17:09Z</dcterms:modified>
</cp:coreProperties>
</file>