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8297" autoAdjust="0"/>
    <p:restoredTop sz="90929"/>
  </p:normalViewPr>
  <p:slideViewPr>
    <p:cSldViewPr>
      <p:cViewPr varScale="1">
        <p:scale>
          <a:sx n="67" d="100"/>
          <a:sy n="67" d="100"/>
        </p:scale>
        <p:origin x="-69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8922" y="1524000"/>
            <a:ext cx="9144000" cy="2032000"/>
          </a:xfrm>
        </p:spPr>
        <p:txBody>
          <a:bodyPr vert="horz" lIns="50799" tIns="0" rIns="50799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3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B60-FF10-450E-9647-C458A823F2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70188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5F2-610D-469A-933C-CCA487C3D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5F67-A7F4-462D-B1BB-82A181BC8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98F8-6187-4DC2-971F-FC894F1BA1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0" y="677333"/>
            <a:ext cx="7874000" cy="20320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3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000" y="2786429"/>
            <a:ext cx="7874000" cy="1677458"/>
          </a:xfrm>
        </p:spPr>
        <p:txBody>
          <a:bodyPr anchor="t"/>
          <a:lstStyle>
            <a:lvl1pPr marL="81279" indent="0" algn="l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5333" y="7129640"/>
            <a:ext cx="846667" cy="405694"/>
          </a:xfrm>
        </p:spPr>
        <p:txBody>
          <a:bodyPr/>
          <a:lstStyle/>
          <a:p>
            <a:fld id="{08E2789D-F104-47FE-9590-BB767AF7B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87333" cy="5028848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487333" cy="5028848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8A89-436C-44C0-AA3A-D3D67D7D4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834319"/>
          </a:xfrm>
        </p:spPr>
        <p:txBody>
          <a:bodyPr anchor="ctr"/>
          <a:lstStyle>
            <a:lvl1pPr marL="0" indent="0">
              <a:buNone/>
              <a:defRPr sz="27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1705681"/>
            <a:ext cx="4490861" cy="834319"/>
          </a:xfrm>
        </p:spPr>
        <p:txBody>
          <a:bodyPr anchor="ctr"/>
          <a:lstStyle>
            <a:lvl1pPr marL="0" indent="0">
              <a:buNone/>
              <a:defRPr sz="27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624667"/>
            <a:ext cx="4489098" cy="418218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624667"/>
            <a:ext cx="4490861" cy="418218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BDC4-81F0-46CC-A1B3-51236CB67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7F85-6C5F-4B21-9BE1-D30FB50F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428-3029-4785-81DE-EFE200D72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3389"/>
            <a:ext cx="3342570" cy="129116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4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1" y="1693334"/>
            <a:ext cx="3342570" cy="5113514"/>
          </a:xfrm>
        </p:spPr>
        <p:txBody>
          <a:bodyPr/>
          <a:lstStyle>
            <a:lvl1pPr marL="0" indent="0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72278" y="303389"/>
            <a:ext cx="5679722" cy="6503459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CB73-5EC3-4210-BDF8-7798566BA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677333"/>
            <a:ext cx="6096000" cy="580320"/>
          </a:xfrm>
        </p:spPr>
        <p:txBody>
          <a:bodyPr lIns="50799" rIns="50799" bIns="0" anchor="b">
            <a:sp3d prstMaterial="softEdge"/>
          </a:bodyPr>
          <a:lstStyle>
            <a:lvl1pPr algn="ctr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2035528"/>
            <a:ext cx="6096000" cy="4402667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0" y="1296430"/>
            <a:ext cx="6096000" cy="589280"/>
          </a:xfrm>
        </p:spPr>
        <p:txBody>
          <a:bodyPr lIns="50799" tIns="50799" rIns="50799" anchor="t"/>
          <a:lstStyle>
            <a:lvl1pPr marL="0" indent="0" algn="ctr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07C1-1B9D-468E-8102-CE8B1C80BB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232400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8000" y="7129640"/>
            <a:ext cx="2370667" cy="405694"/>
          </a:xfrm>
          <a:prstGeom prst="rect">
            <a:avLst/>
          </a:prstGeom>
        </p:spPr>
        <p:txBody>
          <a:bodyPr vert="horz" lIns="101599" tIns="50799" rIns="101599" bIns="50799" anchor="b"/>
          <a:lstStyle>
            <a:lvl1pPr algn="l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1334" y="7129640"/>
            <a:ext cx="3217333" cy="405694"/>
          </a:xfrm>
          <a:prstGeom prst="rect">
            <a:avLst/>
          </a:prstGeom>
        </p:spPr>
        <p:txBody>
          <a:bodyPr vert="horz" lIns="101599" tIns="50799" rIns="101599" bIns="50799" anchor="b"/>
          <a:lstStyle>
            <a:lvl1pPr algn="ct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805333" y="7129640"/>
            <a:ext cx="846667" cy="405694"/>
          </a:xfrm>
          <a:prstGeom prst="rect">
            <a:avLst/>
          </a:prstGeom>
        </p:spPr>
        <p:txBody>
          <a:bodyPr vert="horz" lIns="0" tIns="50799" rIns="0" bIns="50799" anchor="b"/>
          <a:lstStyle>
            <a:lvl1pPr algn="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1C8B42-991A-4CA7-A389-F24E8AFD3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6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09594" indent="-457195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65190" indent="-314957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7" indent="-253997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65" indent="-203198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717023" indent="-203198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60860" indent="-203198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84378" indent="-203198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407896" indent="-203198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631414" indent="-203198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6450" y="2417763"/>
            <a:ext cx="8547100" cy="1531937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Indoor Asset tracking comparison between RFID and Wireless LAN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4648200"/>
            <a:ext cx="7023100" cy="1846263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898989"/>
                </a:solidFill>
                <a:latin typeface="Arial" pitchFamily="34" charset="0"/>
              </a:rPr>
              <a:t>Collin </a:t>
            </a:r>
            <a:r>
              <a:rPr lang="en-US" sz="3600" dirty="0">
                <a:solidFill>
                  <a:srgbClr val="898989"/>
                </a:solidFill>
                <a:latin typeface="Arial" pitchFamily="34" charset="0"/>
              </a:rPr>
              <a:t>Murray &amp; Julian </a:t>
            </a:r>
            <a:r>
              <a:rPr lang="en-US" sz="3600" dirty="0" err="1">
                <a:solidFill>
                  <a:srgbClr val="898989"/>
                </a:solidFill>
                <a:latin typeface="Arial" pitchFamily="34" charset="0"/>
              </a:rPr>
              <a:t>Hulme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898989"/>
                </a:solidFill>
                <a:latin typeface="Arial" pitchFamily="34" charset="0"/>
              </a:rPr>
              <a:t>Supervisor: Audrey </a:t>
            </a:r>
            <a:r>
              <a:rPr lang="en-US" sz="3600" dirty="0" err="1" smtClean="0">
                <a:solidFill>
                  <a:srgbClr val="898989"/>
                </a:solidFill>
                <a:latin typeface="Arial" pitchFamily="34" charset="0"/>
              </a:rPr>
              <a:t>Mbogho</a:t>
            </a:r>
            <a:endParaRPr lang="en-US" sz="3600" dirty="0" smtClean="0">
              <a:solidFill>
                <a:srgbClr val="898989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3600" dirty="0" err="1" smtClean="0">
                <a:solidFill>
                  <a:srgbClr val="898989"/>
                </a:solidFill>
                <a:latin typeface="Arial" pitchFamily="34" charset="0"/>
              </a:rPr>
              <a:t>Cosupervisor</a:t>
            </a:r>
            <a:r>
              <a:rPr lang="en-GB" sz="3600" dirty="0" smtClean="0">
                <a:solidFill>
                  <a:srgbClr val="898989"/>
                </a:solidFill>
                <a:latin typeface="Arial" pitchFamily="34" charset="0"/>
              </a:rPr>
              <a:t>: </a:t>
            </a:r>
            <a:r>
              <a:rPr lang="en-GB" sz="3600" dirty="0" err="1" smtClean="0">
                <a:solidFill>
                  <a:srgbClr val="898989"/>
                </a:solidFill>
                <a:latin typeface="Arial" pitchFamily="34" charset="0"/>
              </a:rPr>
              <a:t>Hanh</a:t>
            </a:r>
            <a:r>
              <a:rPr lang="en-GB" sz="3600" dirty="0" smtClean="0">
                <a:solidFill>
                  <a:srgbClr val="898989"/>
                </a:solidFill>
                <a:latin typeface="Arial" pitchFamily="34" charset="0"/>
              </a:rPr>
              <a:t> Le</a:t>
            </a:r>
            <a:endParaRPr lang="en-US" sz="3600" dirty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systems will undergo the same tests:	</a:t>
            </a:r>
          </a:p>
          <a:p>
            <a:pPr lvl="1"/>
            <a:r>
              <a:rPr lang="en-GB" dirty="0" smtClean="0"/>
              <a:t>Accuracy (meters)</a:t>
            </a:r>
          </a:p>
          <a:p>
            <a:pPr lvl="1"/>
            <a:r>
              <a:rPr lang="en-GB" dirty="0" smtClean="0"/>
              <a:t>Required time to calibrate (hours)</a:t>
            </a:r>
          </a:p>
          <a:p>
            <a:pPr lvl="1"/>
            <a:r>
              <a:rPr lang="en-GB" dirty="0" smtClean="0"/>
              <a:t>Cost to </a:t>
            </a:r>
            <a:r>
              <a:rPr lang="en-GB" dirty="0" err="1" smtClean="0"/>
              <a:t>impliment</a:t>
            </a:r>
            <a:r>
              <a:rPr lang="en-GB" dirty="0" smtClean="0"/>
              <a:t> (R)</a:t>
            </a:r>
          </a:p>
          <a:p>
            <a:pPr lvl="1"/>
            <a:r>
              <a:rPr lang="en-GB" dirty="0" smtClean="0"/>
              <a:t>And more factors still to be realised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 1	</a:t>
            </a:r>
          </a:p>
          <a:p>
            <a:pPr lvl="1"/>
            <a:r>
              <a:rPr lang="en-GB" dirty="0" smtClean="0"/>
              <a:t>Setup the system hardware</a:t>
            </a:r>
          </a:p>
          <a:p>
            <a:r>
              <a:rPr lang="en-GB" dirty="0" smtClean="0"/>
              <a:t>Step 2</a:t>
            </a:r>
          </a:p>
          <a:p>
            <a:pPr lvl="1"/>
            <a:r>
              <a:rPr lang="en-GB" dirty="0" smtClean="0"/>
              <a:t>Calibrate the environment</a:t>
            </a:r>
          </a:p>
          <a:p>
            <a:r>
              <a:rPr lang="en-GB" dirty="0" smtClean="0"/>
              <a:t>Step 3</a:t>
            </a:r>
          </a:p>
          <a:p>
            <a:pPr lvl="1"/>
            <a:r>
              <a:rPr lang="en-GB" dirty="0" smtClean="0"/>
              <a:t>Do testing for static device</a:t>
            </a:r>
          </a:p>
          <a:p>
            <a:r>
              <a:rPr lang="en-GB" dirty="0" smtClean="0"/>
              <a:t>Step 4 </a:t>
            </a:r>
          </a:p>
          <a:p>
            <a:pPr lvl="1"/>
            <a:r>
              <a:rPr lang="en-GB" dirty="0" smtClean="0"/>
              <a:t>Do testing for moving device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to visually locate assets on a map of the environment</a:t>
            </a:r>
          </a:p>
          <a:p>
            <a:r>
              <a:rPr lang="en-GB" dirty="0" smtClean="0"/>
              <a:t>A compilation of scenarios which presents pros and cons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assets be tracked in environments where GPS is not feasible</a:t>
            </a:r>
          </a:p>
          <a:p>
            <a:r>
              <a:rPr lang="en-GB" dirty="0" smtClean="0"/>
              <a:t>Which is better, RFID or WLAN?</a:t>
            </a:r>
          </a:p>
          <a:p>
            <a:pPr lvl="1"/>
            <a:r>
              <a:rPr lang="en-GB" dirty="0" smtClean="0"/>
              <a:t>Accuracy</a:t>
            </a:r>
          </a:p>
          <a:p>
            <a:pPr lvl="1"/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Costs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900">
                <a:solidFill>
                  <a:srgbClr val="000000"/>
                </a:solidFill>
                <a:latin typeface="Arial" pitchFamily="34" charset="0"/>
              </a:rPr>
              <a:t>Introduction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52450" y="1828800"/>
            <a:ext cx="90551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600">
                <a:solidFill>
                  <a:srgbClr val="000000"/>
                </a:solidFill>
                <a:latin typeface="Arial" pitchFamily="34" charset="0"/>
              </a:rPr>
              <a:t>Location-based Services (LBS) have been predicted to be huge market share in upcoming future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GPS by far the most popular LBS </a:t>
            </a:r>
            <a:endParaRPr lang="en-US"/>
          </a:p>
          <a:p>
            <a:pPr marL="857250" lvl="2" indent="-28575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300">
                <a:solidFill>
                  <a:srgbClr val="000000"/>
                </a:solidFill>
                <a:latin typeface="Arial" pitchFamily="34" charset="0"/>
              </a:rPr>
              <a:t>Cellular based localisation systems also popular</a:t>
            </a:r>
            <a:endParaRPr lang="en-US"/>
          </a:p>
          <a:p>
            <a:pPr>
              <a:lnSpc>
                <a:spcPct val="95000"/>
              </a:lnSpc>
            </a:pPr>
            <a:endParaRPr lang="en-US" sz="3600">
              <a:solidFill>
                <a:srgbClr val="000000"/>
              </a:solidFill>
              <a:latin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600">
                <a:solidFill>
                  <a:srgbClr val="000000"/>
                </a:solidFill>
                <a:latin typeface="Arial" pitchFamily="34" charset="0"/>
              </a:rPr>
              <a:t>Knowledge of location/position with regards to maps/environments is becoming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900">
                <a:solidFill>
                  <a:srgbClr val="000000"/>
                </a:solidFill>
                <a:latin typeface="Arial" pitchFamily="34" charset="0"/>
              </a:rPr>
              <a:t>Research Question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52450" y="1828800"/>
            <a:ext cx="90551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Which technology is 'better' at indoor tracking?</a:t>
            </a:r>
            <a:endParaRPr lang="en-US"/>
          </a:p>
          <a:p>
            <a:pPr>
              <a:lnSpc>
                <a:spcPct val="95000"/>
              </a:lnSpc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Why?</a:t>
            </a:r>
            <a:endParaRPr lang="en-US"/>
          </a:p>
          <a:p>
            <a:pPr>
              <a:lnSpc>
                <a:spcPct val="95000"/>
              </a:lnSpc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In what respects?</a:t>
            </a:r>
            <a:endParaRPr lang="en-US"/>
          </a:p>
          <a:p>
            <a:pPr>
              <a:lnSpc>
                <a:spcPct val="95000"/>
              </a:lnSpc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Our question is this, which technology is better at indoor tracking.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Julian with the measurements. </a:t>
            </a:r>
            <a:endParaRPr lang="en-US"/>
          </a:p>
          <a:p>
            <a:pPr>
              <a:lnSpc>
                <a:spcPct val="95000"/>
              </a:lnSpc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900">
                <a:solidFill>
                  <a:srgbClr val="000000"/>
                </a:solidFill>
                <a:latin typeface="Arial" pitchFamily="34" charset="0"/>
              </a:rPr>
              <a:t>Asset tracking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52450" y="1828800"/>
            <a:ext cx="90551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pitchFamily="34" charset="0"/>
              </a:rPr>
              <a:t>Asset tracking is the physical locating objects using a wireless technology.</a:t>
            </a:r>
            <a:br>
              <a:rPr lang="en-US" sz="320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32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pitchFamily="34" charset="0"/>
              </a:rPr>
              <a:t>Wireless technologies such as Gps, sonar, rfid, wifi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3200">
                <a:solidFill>
                  <a:srgbClr val="000000"/>
                </a:solidFill>
                <a:latin typeface="Arial" pitchFamily="34" charset="0"/>
              </a:rPr>
              <a:t>Wireless technologies use triangulation to calculate location based on signal strength</a:t>
            </a:r>
            <a:endParaRPr lang="en-US"/>
          </a:p>
          <a:p>
            <a:pPr>
              <a:lnSpc>
                <a:spcPct val="95000"/>
              </a:lnSpc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pitchFamily="34" charset="0"/>
              </a:rPr>
              <a:t>RFID description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Radio Frequency, primarily a identification technology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Active/passive tags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signal strength based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Tags are cheap, readers are not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 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Locating requires triangulation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0163" y="4722813"/>
            <a:ext cx="3055937" cy="1998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52450" y="1828800"/>
            <a:ext cx="90551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2454275"/>
            <a:ext cx="5937250" cy="4691063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247650" y="304800"/>
            <a:ext cx="966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Triangulation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The problem of Interference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27013" y="1793875"/>
            <a:ext cx="4856162" cy="5502275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Interference gives inaccurate readings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The LandMarc reference system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Reference tags hold position location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pitchFamily="34" charset="0"/>
              </a:rPr>
              <a:t>Error correction can be done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1100" y="1082675"/>
            <a:ext cx="4511675" cy="6342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Wireless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LAN System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(WLAN)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52450" y="1828800"/>
            <a:ext cx="9055100" cy="268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</a:rPr>
              <a:t>Wireless Networking</a:t>
            </a: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 pitchFamily="34" charset="0"/>
              </a:rPr>
              <a:t>Primary </a:t>
            </a:r>
            <a:r>
              <a:rPr lang="en-GB" sz="2800" dirty="0">
                <a:solidFill>
                  <a:srgbClr val="000000"/>
                </a:solidFill>
                <a:latin typeface="Arial" pitchFamily="34" charset="0"/>
              </a:rPr>
              <a:t>purpose to connect device with Wireless network card to </a:t>
            </a:r>
            <a:r>
              <a:rPr lang="en-GB" sz="2800" dirty="0" smtClean="0">
                <a:solidFill>
                  <a:srgbClr val="000000"/>
                </a:solidFill>
                <a:latin typeface="Arial" pitchFamily="34" charset="0"/>
              </a:rPr>
              <a:t>network via access points</a:t>
            </a:r>
            <a:endParaRPr lang="en-GB" sz="36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GB" sz="3600" dirty="0" err="1" smtClean="0">
                <a:solidFill>
                  <a:srgbClr val="000000"/>
                </a:solidFill>
                <a:latin typeface="Arial" pitchFamily="34" charset="0"/>
              </a:rPr>
              <a:t>Incidently</a:t>
            </a:r>
            <a:endParaRPr lang="en-GB" sz="36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 indent="-34290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 pitchFamily="34" charset="0"/>
              </a:rPr>
              <a:t>Access points can be used to triangulate nodes location</a:t>
            </a:r>
            <a:endParaRPr lang="en-US" sz="36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Past experiments showed the value of calibration</a:t>
            </a:r>
          </a:p>
          <a:p>
            <a:pPr lvl="1"/>
            <a:r>
              <a:rPr lang="en-GB" dirty="0" smtClean="0"/>
              <a:t>Map the environment with reference points for localization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676</TotalTime>
  <Words>240</Words>
  <Application>Microsoft PowerPoint</Application>
  <PresentationFormat>Custom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Courier New</vt:lpstr>
      <vt:lpstr>Apex</vt:lpstr>
      <vt:lpstr>Indoor Asset tracking comparison between RFID and Wireless LAN</vt:lpstr>
      <vt:lpstr>Introduction</vt:lpstr>
      <vt:lpstr>Research Question</vt:lpstr>
      <vt:lpstr>Asset tracking</vt:lpstr>
      <vt:lpstr>RFID description</vt:lpstr>
      <vt:lpstr>Slide 6</vt:lpstr>
      <vt:lpstr>The problem of Interference</vt:lpstr>
      <vt:lpstr>Wireless LAN System (WLAN)</vt:lpstr>
      <vt:lpstr>Calibration</vt:lpstr>
      <vt:lpstr>Experiment</vt:lpstr>
      <vt:lpstr>Procedure</vt:lpstr>
      <vt:lpstr>Outcomes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User</cp:lastModifiedBy>
  <cp:revision>2</cp:revision>
  <dcterms:created xsi:type="dcterms:W3CDTF">2004-05-06T09:28:21Z</dcterms:created>
  <dcterms:modified xsi:type="dcterms:W3CDTF">2009-05-22T00:50:38Z</dcterms:modified>
</cp:coreProperties>
</file>