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7" r:id="rId2"/>
    <p:sldId id="326" r:id="rId3"/>
    <p:sldId id="359" r:id="rId4"/>
    <p:sldId id="362" r:id="rId5"/>
    <p:sldId id="361" r:id="rId6"/>
    <p:sldId id="363" r:id="rId7"/>
    <p:sldId id="364" r:id="rId8"/>
    <p:sldId id="365" r:id="rId9"/>
    <p:sldId id="367" r:id="rId10"/>
    <p:sldId id="366" r:id="rId11"/>
    <p:sldId id="368" r:id="rId12"/>
    <p:sldId id="369" r:id="rId13"/>
    <p:sldId id="370" r:id="rId14"/>
    <p:sldId id="371" r:id="rId15"/>
    <p:sldId id="372" r:id="rId16"/>
    <p:sldId id="360" r:id="rId17"/>
    <p:sldId id="31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507" autoAdjust="0"/>
  </p:normalViewPr>
  <p:slideViewPr>
    <p:cSldViewPr showGuides="1">
      <p:cViewPr varScale="1">
        <p:scale>
          <a:sx n="91" d="100"/>
          <a:sy n="91" d="100"/>
        </p:scale>
        <p:origin x="121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71822-7D45-A678-FA52-5D203D1E4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7C7609-FCF9-E5DC-9083-8075F2CFE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881E5-434A-0205-F187-8305F806C5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74207B-8865-BA13-9B5E-F87D2C292F2C}"/>
              </a:ext>
            </a:extLst>
          </p:cNvPr>
          <p:cNvSpPr>
            <a:spLocks noGrp="1"/>
          </p:cNvSpPr>
          <p:nvPr>
            <p:ph type="sldNum" sz="quarter" idx="5"/>
          </p:nvPr>
        </p:nvSpPr>
        <p:spPr/>
        <p:txBody>
          <a:bodyPr/>
          <a:lstStyle/>
          <a:p>
            <a:fld id="{9A1B3278-5A15-4CA0-ADB8-270756502065}" type="slidenum">
              <a:rPr lang="en-US" smtClean="0"/>
              <a:t>3</a:t>
            </a:fld>
            <a:endParaRPr lang="en-US"/>
          </a:p>
        </p:txBody>
      </p:sp>
    </p:spTree>
    <p:extLst>
      <p:ext uri="{BB962C8B-B14F-4D97-AF65-F5344CB8AC3E}">
        <p14:creationId xmlns:p14="http://schemas.microsoft.com/office/powerpoint/2010/main" val="20263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1B3278-5A15-4CA0-ADB8-270756502065}"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7724F50-8799-49A0-A2A4-F5DB04C9474C}"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04BE73-E3E4-45CD-B027-1BD8257F6578}"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805B71-76BB-45CD-9DCF-9FA73B731C7F}"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7E2154-DD9A-4EA6-9F33-418633F50934}"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9B496E-56D3-40AB-BC29-0DF0E2D9AFF1}"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CE42E-6494-41DF-8021-39CCD02C8431}" type="datetime1">
              <a:rPr lang="en-US" smtClean="0"/>
              <a:t>12/6/2024</a:t>
            </a:fld>
            <a:endParaRPr lang="en-US"/>
          </a:p>
        </p:txBody>
      </p:sp>
      <p:sp>
        <p:nvSpPr>
          <p:cNvPr id="5" name="Footer Placeholder 4"/>
          <p:cNvSpPr>
            <a:spLocks noGrp="1"/>
          </p:cNvSpPr>
          <p:nvPr>
            <p:ph type="ftr" sz="quarter" idx="11"/>
          </p:nvPr>
        </p:nvSpPr>
        <p:spPr/>
        <p:txBody>
          <a:bodyPr/>
          <a:lstStyle/>
          <a:p>
            <a:r>
              <a:rPr lang="en-US"/>
              <a:t>AE course project- 2023</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8185BAD-C750-4426-9A04-56D68A5A9692}" type="datetime1">
              <a:rPr lang="en-US" smtClean="0"/>
              <a:t>12/6/2024</a:t>
            </a:fld>
            <a:endParaRPr lang="en-US"/>
          </a:p>
        </p:txBody>
      </p:sp>
      <p:sp>
        <p:nvSpPr>
          <p:cNvPr id="6" name="Footer Placeholder 5"/>
          <p:cNvSpPr>
            <a:spLocks noGrp="1"/>
          </p:cNvSpPr>
          <p:nvPr>
            <p:ph type="ftr" sz="quarter" idx="11"/>
          </p:nvPr>
        </p:nvSpPr>
        <p:spPr/>
        <p:txBody>
          <a:bodyPr/>
          <a:lstStyle/>
          <a:p>
            <a:r>
              <a:rPr lang="en-US"/>
              <a:t>AE course project- 2023</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0D50F7-F112-49DF-AE6A-29F500F2D2C8}" type="datetime1">
              <a:rPr lang="en-US" smtClean="0"/>
              <a:t>12/6/2024</a:t>
            </a:fld>
            <a:endParaRPr lang="en-US"/>
          </a:p>
        </p:txBody>
      </p:sp>
      <p:sp>
        <p:nvSpPr>
          <p:cNvPr id="8" name="Footer Placeholder 7"/>
          <p:cNvSpPr>
            <a:spLocks noGrp="1"/>
          </p:cNvSpPr>
          <p:nvPr>
            <p:ph type="ftr" sz="quarter" idx="11"/>
          </p:nvPr>
        </p:nvSpPr>
        <p:spPr/>
        <p:txBody>
          <a:bodyPr/>
          <a:lstStyle/>
          <a:p>
            <a:r>
              <a:rPr lang="en-US"/>
              <a:t>AE course project- 2023</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2C1DB24-2D92-4007-99CC-E1309F6BCC28}" type="datetime1">
              <a:rPr lang="en-US" smtClean="0"/>
              <a:t>12/6/2024</a:t>
            </a:fld>
            <a:endParaRPr lang="en-US"/>
          </a:p>
        </p:txBody>
      </p:sp>
      <p:sp>
        <p:nvSpPr>
          <p:cNvPr id="4" name="Footer Placeholder 3"/>
          <p:cNvSpPr>
            <a:spLocks noGrp="1"/>
          </p:cNvSpPr>
          <p:nvPr>
            <p:ph type="ftr" sz="quarter" idx="11"/>
          </p:nvPr>
        </p:nvSpPr>
        <p:spPr/>
        <p:txBody>
          <a:bodyPr/>
          <a:lstStyle/>
          <a:p>
            <a:r>
              <a:rPr lang="en-US"/>
              <a:t>AE course project- 2023</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B33D8-8EF4-4B33-B8EE-7785B8DD74A9}" type="datetime1">
              <a:rPr lang="en-US" smtClean="0"/>
              <a:t>12/6/2024</a:t>
            </a:fld>
            <a:endParaRPr lang="en-US"/>
          </a:p>
        </p:txBody>
      </p:sp>
      <p:sp>
        <p:nvSpPr>
          <p:cNvPr id="3" name="Footer Placeholder 2"/>
          <p:cNvSpPr>
            <a:spLocks noGrp="1"/>
          </p:cNvSpPr>
          <p:nvPr>
            <p:ph type="ftr" sz="quarter" idx="11"/>
          </p:nvPr>
        </p:nvSpPr>
        <p:spPr/>
        <p:txBody>
          <a:bodyPr/>
          <a:lstStyle/>
          <a:p>
            <a:r>
              <a:rPr lang="en-US"/>
              <a:t>AE course project- 2023</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84E749-9207-4D44-B693-77211A273FF3}" type="datetime1">
              <a:rPr lang="en-US" smtClean="0"/>
              <a:t>12/6/2024</a:t>
            </a:fld>
            <a:endParaRPr lang="en-US"/>
          </a:p>
        </p:txBody>
      </p:sp>
      <p:sp>
        <p:nvSpPr>
          <p:cNvPr id="6" name="Footer Placeholder 5"/>
          <p:cNvSpPr>
            <a:spLocks noGrp="1"/>
          </p:cNvSpPr>
          <p:nvPr>
            <p:ph type="ftr" sz="quarter" idx="11"/>
          </p:nvPr>
        </p:nvSpPr>
        <p:spPr/>
        <p:txBody>
          <a:bodyPr/>
          <a:lstStyle/>
          <a:p>
            <a:r>
              <a:rPr lang="en-US"/>
              <a:t>AE course project- 2023</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9554CCB-267D-46F9-B647-D55FFE0BB0AC}" type="datetime1">
              <a:rPr lang="en-US" smtClean="0"/>
              <a:t>12/6/2024</a:t>
            </a:fld>
            <a:endParaRPr lang="en-US"/>
          </a:p>
        </p:txBody>
      </p:sp>
      <p:sp>
        <p:nvSpPr>
          <p:cNvPr id="6" name="Footer Placeholder 5"/>
          <p:cNvSpPr>
            <a:spLocks noGrp="1"/>
          </p:cNvSpPr>
          <p:nvPr>
            <p:ph type="ftr" sz="quarter" idx="11"/>
          </p:nvPr>
        </p:nvSpPr>
        <p:spPr/>
        <p:txBody>
          <a:bodyPr/>
          <a:lstStyle/>
          <a:p>
            <a:r>
              <a:rPr lang="en-US"/>
              <a:t>AE course project- 2023</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0916A30-2275-4E33-8327-13C55B35D9CC}" type="datetime1">
              <a:rPr lang="en-US" smtClean="0"/>
              <a:t>12/6/2024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AE course project- 2023</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s://www.mapillary.com/dataset/trafficsign" TargetMode="External"/><Relationship Id="rId3" Type="http://schemas.openxmlformats.org/officeDocument/2006/relationships/hyperlink" Target="https://www.kaggle.com/datasets/meowmeowmeowmeowmeow/gtsrb-german-traffic-sign" TargetMode="External"/><Relationship Id="rId7" Type="http://schemas.openxmlformats.org/officeDocument/2006/relationships/hyperlink" Target="https://cg.cs.tsinghua.edu.cn/traffic-sign/"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paperswithcode.com/datasets?q=%20Swedish%20traffic-sign%20dataset%20(STSD)" TargetMode="External"/><Relationship Id="rId5" Type="http://schemas.openxmlformats.org/officeDocument/2006/relationships/hyperlink" Target="https://www.kaggle.com/datasets/mbornoe/lisa-traffic-light-dataset" TargetMode="External"/><Relationship Id="rId10" Type="http://schemas.openxmlformats.org/officeDocument/2006/relationships/hyperlink" Target="https://www.kaggle.com/datasets/watchman/rtsd-dataset" TargetMode="External"/><Relationship Id="rId4" Type="http://schemas.openxmlformats.org/officeDocument/2006/relationships/hyperlink" Target="https://www.kaggle.com/datasets/abhi8923shriv/belgium-ts" TargetMode="External"/><Relationship Id="rId9" Type="http://schemas.openxmlformats.org/officeDocument/2006/relationships/hyperlink" Target="https://www.kaggle.com/datasets/dmitryyemelyanov/chinese-traffic-sig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49995"/>
            <a:ext cx="2590800" cy="685800"/>
          </a:xfrm>
          <a:prstGeom prst="rect">
            <a:avLst/>
          </a:prstGeom>
          <a:noFill/>
          <a:ln>
            <a:noFill/>
          </a:ln>
        </p:spPr>
      </p:pic>
      <p:sp>
        <p:nvSpPr>
          <p:cNvPr id="3" name="TextBox 2"/>
          <p:cNvSpPr txBox="1"/>
          <p:nvPr/>
        </p:nvSpPr>
        <p:spPr>
          <a:xfrm>
            <a:off x="269776" y="1180562"/>
            <a:ext cx="8604448"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AE COURSE PROJECT </a:t>
            </a:r>
            <a:endParaRPr lang="en-IN" sz="32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EC86144-403B-E6D3-0C31-1DCACDE83B99}"/>
              </a:ext>
            </a:extLst>
          </p:cNvPr>
          <p:cNvGraphicFramePr>
            <a:graphicFrameLocks noGrp="1"/>
          </p:cNvGraphicFramePr>
          <p:nvPr>
            <p:extLst>
              <p:ext uri="{D42A27DB-BD31-4B8C-83A1-F6EECF244321}">
                <p14:modId xmlns:p14="http://schemas.microsoft.com/office/powerpoint/2010/main" val="223482516"/>
              </p:ext>
            </p:extLst>
          </p:nvPr>
        </p:nvGraphicFramePr>
        <p:xfrm>
          <a:off x="1339788" y="3854907"/>
          <a:ext cx="6464424" cy="1318486"/>
        </p:xfrm>
        <a:graphic>
          <a:graphicData uri="http://schemas.openxmlformats.org/drawingml/2006/table">
            <a:tbl>
              <a:tblPr firstRow="1" bandRow="1">
                <a:tableStyleId>{69C7853C-536D-4A76-A0AE-DD22124D55A5}</a:tableStyleId>
              </a:tblPr>
              <a:tblGrid>
                <a:gridCol w="2154808">
                  <a:extLst>
                    <a:ext uri="{9D8B030D-6E8A-4147-A177-3AD203B41FA5}">
                      <a16:colId xmlns:a16="http://schemas.microsoft.com/office/drawing/2014/main" val="20000"/>
                    </a:ext>
                  </a:extLst>
                </a:gridCol>
                <a:gridCol w="2154808">
                  <a:extLst>
                    <a:ext uri="{9D8B030D-6E8A-4147-A177-3AD203B41FA5}">
                      <a16:colId xmlns:a16="http://schemas.microsoft.com/office/drawing/2014/main" val="20001"/>
                    </a:ext>
                  </a:extLst>
                </a:gridCol>
                <a:gridCol w="2154808">
                  <a:extLst>
                    <a:ext uri="{9D8B030D-6E8A-4147-A177-3AD203B41FA5}">
                      <a16:colId xmlns:a16="http://schemas.microsoft.com/office/drawing/2014/main" val="20002"/>
                    </a:ext>
                  </a:extLst>
                </a:gridCol>
              </a:tblGrid>
              <a:tr h="212909">
                <a:tc>
                  <a:txBody>
                    <a:bodyPr/>
                    <a:lstStyle/>
                    <a:p>
                      <a:r>
                        <a:rPr lang="en-IN" sz="2000" dirty="0">
                          <a:latin typeface="Times New Roman" panose="02020603050405020304" pitchFamily="18" charset="0"/>
                          <a:cs typeface="Times New Roman" panose="02020603050405020304" pitchFamily="18" charset="0"/>
                        </a:rPr>
                        <a:t>NAME </a:t>
                      </a:r>
                    </a:p>
                  </a:txBody>
                  <a:tcPr/>
                </a:tc>
                <a:tc>
                  <a:txBody>
                    <a:bodyPr/>
                    <a:lstStyle/>
                    <a:p>
                      <a:r>
                        <a:rPr lang="en-IN" sz="2000" dirty="0">
                          <a:latin typeface="Times New Roman" panose="02020603050405020304" pitchFamily="18" charset="0"/>
                          <a:cs typeface="Times New Roman" panose="02020603050405020304" pitchFamily="18" charset="0"/>
                        </a:rPr>
                        <a:t>USN</a:t>
                      </a:r>
                    </a:p>
                  </a:txBody>
                  <a:tcPr/>
                </a:tc>
                <a:tc>
                  <a:txBody>
                    <a:bodyPr/>
                    <a:lstStyle/>
                    <a:p>
                      <a:r>
                        <a:rPr lang="en-IN" sz="2000" dirty="0">
                          <a:latin typeface="Times New Roman" panose="02020603050405020304" pitchFamily="18" charset="0"/>
                          <a:cs typeface="Times New Roman" panose="02020603050405020304" pitchFamily="18" charset="0"/>
                        </a:rPr>
                        <a:t>DIV</a:t>
                      </a:r>
                    </a:p>
                  </a:txBody>
                  <a:tcPr/>
                </a:tc>
                <a:extLst>
                  <a:ext uri="{0D108BD9-81ED-4DB2-BD59-A6C34878D82A}">
                    <a16:rowId xmlns:a16="http://schemas.microsoft.com/office/drawing/2014/main" val="10000"/>
                  </a:ext>
                </a:extLst>
              </a:tr>
              <a:tr h="461123">
                <a:tc>
                  <a:txBody>
                    <a:bodyPr/>
                    <a:lstStyle/>
                    <a:p>
                      <a:r>
                        <a:rPr lang="en-IN" sz="1800" dirty="0">
                          <a:latin typeface="Times New Roman" panose="02020603050405020304" pitchFamily="18" charset="0"/>
                          <a:cs typeface="Times New Roman" panose="02020603050405020304" pitchFamily="18" charset="0"/>
                        </a:rPr>
                        <a:t>Ananth Choudhary</a:t>
                      </a:r>
                    </a:p>
                  </a:txBody>
                  <a:tcPr/>
                </a:tc>
                <a:tc>
                  <a:txBody>
                    <a:bodyPr/>
                    <a:lstStyle/>
                    <a:p>
                      <a:r>
                        <a:rPr lang="en-IN" sz="1800" dirty="0">
                          <a:latin typeface="Times New Roman" panose="02020603050405020304" pitchFamily="18" charset="0"/>
                          <a:cs typeface="Times New Roman" panose="02020603050405020304" pitchFamily="18" charset="0"/>
                        </a:rPr>
                        <a:t>01fe21bec191</a:t>
                      </a:r>
                    </a:p>
                  </a:txBody>
                  <a:tcPr/>
                </a:tc>
                <a:tc>
                  <a:txBody>
                    <a:bodyPr/>
                    <a:lstStyle/>
                    <a:p>
                      <a:r>
                        <a:rPr lang="en-IN" sz="1600" dirty="0">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0001"/>
                  </a:ext>
                </a:extLst>
              </a:tr>
              <a:tr h="461123">
                <a:tc>
                  <a:txBody>
                    <a:bodyPr/>
                    <a:lstStyle/>
                    <a:p>
                      <a:r>
                        <a:rPr lang="en-IN" sz="1800" dirty="0">
                          <a:latin typeface="Times New Roman" panose="02020603050405020304" pitchFamily="18" charset="0"/>
                          <a:cs typeface="Times New Roman" panose="02020603050405020304" pitchFamily="18" charset="0"/>
                        </a:rPr>
                        <a:t>Lokesh Pandey</a:t>
                      </a:r>
                    </a:p>
                  </a:txBody>
                  <a:tcPr/>
                </a:tc>
                <a:tc>
                  <a:txBody>
                    <a:bodyPr/>
                    <a:lstStyle/>
                    <a:p>
                      <a:r>
                        <a:rPr lang="en-IN" sz="1800" dirty="0">
                          <a:latin typeface="Times New Roman" panose="02020603050405020304" pitchFamily="18" charset="0"/>
                          <a:cs typeface="Times New Roman" panose="02020603050405020304" pitchFamily="18" charset="0"/>
                        </a:rPr>
                        <a:t>01fe21bec195</a:t>
                      </a:r>
                    </a:p>
                  </a:txBody>
                  <a:tcPr/>
                </a:tc>
                <a:tc>
                  <a:txBody>
                    <a:bodyPr/>
                    <a:lstStyle/>
                    <a:p>
                      <a:r>
                        <a:rPr lang="en-IN" sz="1600" dirty="0">
                          <a:latin typeface="Times New Roman" panose="02020603050405020304" pitchFamily="18" charset="0"/>
                          <a:cs typeface="Times New Roman" panose="02020603050405020304" pitchFamily="18" charset="0"/>
                        </a:rPr>
                        <a:t>D</a:t>
                      </a:r>
                    </a:p>
                  </a:txBody>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C32C7139-8290-6148-939B-84A3356078DB}"/>
              </a:ext>
            </a:extLst>
          </p:cNvPr>
          <p:cNvSpPr txBox="1"/>
          <p:nvPr/>
        </p:nvSpPr>
        <p:spPr>
          <a:xfrm>
            <a:off x="1259632" y="2132856"/>
            <a:ext cx="6291300" cy="80021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Problem Statement:</a:t>
            </a:r>
          </a:p>
          <a:p>
            <a:pPr algn="ctr"/>
            <a:r>
              <a:rPr lang="en-IN" sz="2200" b="1" dirty="0">
                <a:latin typeface="Times New Roman" panose="02020603050405020304" pitchFamily="18" charset="0"/>
                <a:cs typeface="Times New Roman" panose="02020603050405020304" pitchFamily="18" charset="0"/>
              </a:rPr>
              <a:t>Traffic Light and Sign Board Detection</a:t>
            </a:r>
          </a:p>
        </p:txBody>
      </p:sp>
      <p:sp>
        <p:nvSpPr>
          <p:cNvPr id="7" name="TextBox 6">
            <a:extLst>
              <a:ext uri="{FF2B5EF4-FFF2-40B4-BE49-F238E27FC236}">
                <a16:creationId xmlns:a16="http://schemas.microsoft.com/office/drawing/2014/main" id="{1693DA2B-1D17-B998-8311-267E26555B98}"/>
              </a:ext>
            </a:extLst>
          </p:cNvPr>
          <p:cNvSpPr txBox="1"/>
          <p:nvPr/>
        </p:nvSpPr>
        <p:spPr>
          <a:xfrm>
            <a:off x="1259632" y="3429000"/>
            <a:ext cx="295232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Team members details:</a:t>
            </a:r>
          </a:p>
        </p:txBody>
      </p:sp>
      <p:cxnSp>
        <p:nvCxnSpPr>
          <p:cNvPr id="8" name="Straight Connector 7">
            <a:extLst>
              <a:ext uri="{FF2B5EF4-FFF2-40B4-BE49-F238E27FC236}">
                <a16:creationId xmlns:a16="http://schemas.microsoft.com/office/drawing/2014/main" id="{AD2205F3-978C-578A-5D87-BC62E0FC522F}"/>
              </a:ext>
            </a:extLst>
          </p:cNvPr>
          <p:cNvCxnSpPr>
            <a:cxnSpLocks/>
          </p:cNvCxnSpPr>
          <p:nvPr/>
        </p:nvCxnSpPr>
        <p:spPr>
          <a:xfrm>
            <a:off x="304800" y="1052736"/>
            <a:ext cx="8299648"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ED82D574-EF79-87D6-3CE5-698BCFDDC168}"/>
              </a:ext>
            </a:extLst>
          </p:cNvPr>
          <p:cNvSpPr>
            <a:spLocks noGrp="1"/>
          </p:cNvSpPr>
          <p:nvPr>
            <p:ph type="dt" sz="half" idx="10"/>
          </p:nvPr>
        </p:nvSpPr>
        <p:spPr/>
        <p:txBody>
          <a:bodyPr/>
          <a:lstStyle/>
          <a:p>
            <a:fld id="{BB0E436F-708C-48F4-B03F-DECAE801D115}" type="datetime1">
              <a:rPr lang="en-US" smtClean="0"/>
              <a:t>12/6/2024</a:t>
            </a:fld>
            <a:endParaRPr lang="en-US"/>
          </a:p>
        </p:txBody>
      </p:sp>
      <p:sp>
        <p:nvSpPr>
          <p:cNvPr id="9" name="Footer Placeholder 8">
            <a:extLst>
              <a:ext uri="{FF2B5EF4-FFF2-40B4-BE49-F238E27FC236}">
                <a16:creationId xmlns:a16="http://schemas.microsoft.com/office/drawing/2014/main" id="{22357709-1FAA-9080-D854-AB88A6A88940}"/>
              </a:ext>
            </a:extLst>
          </p:cNvPr>
          <p:cNvSpPr>
            <a:spLocks noGrp="1"/>
          </p:cNvSpPr>
          <p:nvPr>
            <p:ph type="ftr" sz="quarter" idx="11"/>
          </p:nvPr>
        </p:nvSpPr>
        <p:spPr/>
        <p:txBody>
          <a:bodyPr/>
          <a:lstStyle/>
          <a:p>
            <a:r>
              <a:rPr lang="en-US"/>
              <a:t>AE course project- 2023</a:t>
            </a:r>
          </a:p>
        </p:txBody>
      </p:sp>
      <p:sp>
        <p:nvSpPr>
          <p:cNvPr id="10" name="Slide Number Placeholder 9">
            <a:extLst>
              <a:ext uri="{FF2B5EF4-FFF2-40B4-BE49-F238E27FC236}">
                <a16:creationId xmlns:a16="http://schemas.microsoft.com/office/drawing/2014/main" id="{38C3C003-D395-696C-2C57-D4EA2B43E232}"/>
              </a:ext>
            </a:extLst>
          </p:cNvPr>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10</a:t>
            </a:fld>
            <a:endParaRPr lang="en-US"/>
          </a:p>
        </p:txBody>
      </p:sp>
      <p:pic>
        <p:nvPicPr>
          <p:cNvPr id="11" name="Picture 10">
            <a:extLst>
              <a:ext uri="{FF2B5EF4-FFF2-40B4-BE49-F238E27FC236}">
                <a16:creationId xmlns:a16="http://schemas.microsoft.com/office/drawing/2014/main" id="{B411D664-3766-5D33-4FEA-3E69F60F3FFB}"/>
              </a:ext>
            </a:extLst>
          </p:cNvPr>
          <p:cNvPicPr>
            <a:picLocks noChangeAspect="1"/>
          </p:cNvPicPr>
          <p:nvPr/>
        </p:nvPicPr>
        <p:blipFill>
          <a:blip r:embed="rId3"/>
          <a:stretch>
            <a:fillRect/>
          </a:stretch>
        </p:blipFill>
        <p:spPr>
          <a:xfrm>
            <a:off x="935688" y="1354031"/>
            <a:ext cx="7452320" cy="5002320"/>
          </a:xfrm>
          <a:prstGeom prst="rect">
            <a:avLst/>
          </a:prstGeom>
        </p:spPr>
      </p:pic>
    </p:spTree>
    <p:extLst>
      <p:ext uri="{BB962C8B-B14F-4D97-AF65-F5344CB8AC3E}">
        <p14:creationId xmlns:p14="http://schemas.microsoft.com/office/powerpoint/2010/main" val="173976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11</a:t>
            </a:fld>
            <a:endParaRPr lang="en-US"/>
          </a:p>
        </p:txBody>
      </p:sp>
      <p:pic>
        <p:nvPicPr>
          <p:cNvPr id="4" name="Picture 3">
            <a:extLst>
              <a:ext uri="{FF2B5EF4-FFF2-40B4-BE49-F238E27FC236}">
                <a16:creationId xmlns:a16="http://schemas.microsoft.com/office/drawing/2014/main" id="{562098A3-F6CE-D65A-561B-3A0B2EF86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168" y="1292545"/>
            <a:ext cx="7446384" cy="4998336"/>
          </a:xfrm>
          <a:prstGeom prst="rect">
            <a:avLst/>
          </a:prstGeom>
        </p:spPr>
      </p:pic>
    </p:spTree>
    <p:extLst>
      <p:ext uri="{BB962C8B-B14F-4D97-AF65-F5344CB8AC3E}">
        <p14:creationId xmlns:p14="http://schemas.microsoft.com/office/powerpoint/2010/main" val="310579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12</a:t>
            </a:fld>
            <a:endParaRPr lang="en-US"/>
          </a:p>
        </p:txBody>
      </p:sp>
      <p:pic>
        <p:nvPicPr>
          <p:cNvPr id="11" name="Picture 10">
            <a:extLst>
              <a:ext uri="{FF2B5EF4-FFF2-40B4-BE49-F238E27FC236}">
                <a16:creationId xmlns:a16="http://schemas.microsoft.com/office/drawing/2014/main" id="{4B69656D-D4D9-9500-318A-05BD8A69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224" y="1287641"/>
            <a:ext cx="7524328" cy="5050655"/>
          </a:xfrm>
          <a:prstGeom prst="rect">
            <a:avLst/>
          </a:prstGeom>
        </p:spPr>
      </p:pic>
    </p:spTree>
    <p:extLst>
      <p:ext uri="{BB962C8B-B14F-4D97-AF65-F5344CB8AC3E}">
        <p14:creationId xmlns:p14="http://schemas.microsoft.com/office/powerpoint/2010/main" val="128256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13</a:t>
            </a:fld>
            <a:endParaRPr lang="en-US"/>
          </a:p>
        </p:txBody>
      </p:sp>
      <p:pic>
        <p:nvPicPr>
          <p:cNvPr id="4" name="Picture 3">
            <a:extLst>
              <a:ext uri="{FF2B5EF4-FFF2-40B4-BE49-F238E27FC236}">
                <a16:creationId xmlns:a16="http://schemas.microsoft.com/office/drawing/2014/main" id="{3A6B3106-8837-667D-92E3-20176F8CC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728" y="1292545"/>
            <a:ext cx="6732240" cy="5047888"/>
          </a:xfrm>
          <a:prstGeom prst="rect">
            <a:avLst/>
          </a:prstGeom>
        </p:spPr>
      </p:pic>
    </p:spTree>
    <p:extLst>
      <p:ext uri="{BB962C8B-B14F-4D97-AF65-F5344CB8AC3E}">
        <p14:creationId xmlns:p14="http://schemas.microsoft.com/office/powerpoint/2010/main" val="248570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14</a:t>
            </a:fld>
            <a:endParaRPr lang="en-US"/>
          </a:p>
        </p:txBody>
      </p:sp>
      <p:pic>
        <p:nvPicPr>
          <p:cNvPr id="3" name="Picture 2">
            <a:extLst>
              <a:ext uri="{FF2B5EF4-FFF2-40B4-BE49-F238E27FC236}">
                <a16:creationId xmlns:a16="http://schemas.microsoft.com/office/drawing/2014/main" id="{C2628B28-2760-31F8-5FCB-480AA0F9CF94}"/>
              </a:ext>
            </a:extLst>
          </p:cNvPr>
          <p:cNvPicPr>
            <a:picLocks noChangeAspect="1"/>
          </p:cNvPicPr>
          <p:nvPr/>
        </p:nvPicPr>
        <p:blipFill>
          <a:blip r:embed="rId3"/>
          <a:stretch>
            <a:fillRect/>
          </a:stretch>
        </p:blipFill>
        <p:spPr>
          <a:xfrm>
            <a:off x="2411760" y="1292545"/>
            <a:ext cx="4954095" cy="5061589"/>
          </a:xfrm>
          <a:prstGeom prst="rect">
            <a:avLst/>
          </a:prstGeom>
        </p:spPr>
      </p:pic>
    </p:spTree>
    <p:extLst>
      <p:ext uri="{BB962C8B-B14F-4D97-AF65-F5344CB8AC3E}">
        <p14:creationId xmlns:p14="http://schemas.microsoft.com/office/powerpoint/2010/main" val="368915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FB2DAD-A835-C33C-7B4B-F915EAE928DC}"/>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E04522EB-C8B4-6672-CEA9-BF9264234F98}"/>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5BABA2AC-3790-146C-98AC-1863DC93CB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8A2F14BF-616B-3E69-B635-48C57F98855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6783C43A-1499-76C4-3714-C978E3587A27}"/>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Results </a:t>
              </a:r>
            </a:p>
          </p:txBody>
        </p:sp>
      </p:grpSp>
      <p:sp>
        <p:nvSpPr>
          <p:cNvPr id="9" name="Date Placeholder 8">
            <a:extLst>
              <a:ext uri="{FF2B5EF4-FFF2-40B4-BE49-F238E27FC236}">
                <a16:creationId xmlns:a16="http://schemas.microsoft.com/office/drawing/2014/main" id="{55406C47-EB77-97D3-96C4-BFF82B4E6C37}"/>
              </a:ext>
            </a:extLst>
          </p:cNvPr>
          <p:cNvSpPr>
            <a:spLocks noGrp="1"/>
          </p:cNvSpPr>
          <p:nvPr>
            <p:ph type="dt" sz="half" idx="10"/>
          </p:nvPr>
        </p:nvSpPr>
        <p:spPr/>
        <p:txBody>
          <a:bodyPr/>
          <a:lstStyle/>
          <a:p>
            <a:fld id="{A7CD85C0-1DCE-44C8-90DF-09250C258597}" type="datetime1">
              <a:rPr lang="en-US" smtClean="0"/>
              <a:t>12/6/2024</a:t>
            </a:fld>
            <a:endParaRPr lang="en-US"/>
          </a:p>
        </p:txBody>
      </p:sp>
      <p:sp>
        <p:nvSpPr>
          <p:cNvPr id="10" name="Slide Number Placeholder 9">
            <a:extLst>
              <a:ext uri="{FF2B5EF4-FFF2-40B4-BE49-F238E27FC236}">
                <a16:creationId xmlns:a16="http://schemas.microsoft.com/office/drawing/2014/main" id="{0504C470-FFFB-BB66-5CBE-2C5D1D9047D6}"/>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405785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282C139-A6DA-2769-DEBD-76112C155E1A}"/>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60A31FAE-964B-3C58-CD77-C867AE876F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76C4A2A8-EF2D-7C38-3A15-BCF0915B58EE}"/>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7A1501B0-D014-4148-95C1-E1DFE4744CE4}"/>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Challenges and Future Direction </a:t>
              </a:r>
            </a:p>
          </p:txBody>
        </p:sp>
      </p:grpSp>
      <p:sp>
        <p:nvSpPr>
          <p:cNvPr id="9" name="Date Placeholder 8">
            <a:extLst>
              <a:ext uri="{FF2B5EF4-FFF2-40B4-BE49-F238E27FC236}">
                <a16:creationId xmlns:a16="http://schemas.microsoft.com/office/drawing/2014/main" id="{642B23FE-39F2-FDE1-1751-25FDCDAAA25A}"/>
              </a:ext>
            </a:extLst>
          </p:cNvPr>
          <p:cNvSpPr>
            <a:spLocks noGrp="1"/>
          </p:cNvSpPr>
          <p:nvPr>
            <p:ph type="dt" sz="half" idx="10"/>
          </p:nvPr>
        </p:nvSpPr>
        <p:spPr/>
        <p:txBody>
          <a:bodyPr/>
          <a:lstStyle/>
          <a:p>
            <a:fld id="{10ED83B4-3188-484D-B0F6-C26C47F4DD16}" type="datetime1">
              <a:rPr lang="en-US" smtClean="0"/>
              <a:t>12/6/2024</a:t>
            </a:fld>
            <a:endParaRPr lang="en-US"/>
          </a:p>
        </p:txBody>
      </p:sp>
      <p:sp>
        <p:nvSpPr>
          <p:cNvPr id="10" name="Footer Placeholder 9">
            <a:extLst>
              <a:ext uri="{FF2B5EF4-FFF2-40B4-BE49-F238E27FC236}">
                <a16:creationId xmlns:a16="http://schemas.microsoft.com/office/drawing/2014/main" id="{032ACDCA-6B58-3FA2-780F-3C0941B6288A}"/>
              </a:ext>
            </a:extLst>
          </p:cNvPr>
          <p:cNvSpPr>
            <a:spLocks noGrp="1"/>
          </p:cNvSpPr>
          <p:nvPr>
            <p:ph type="ftr" sz="quarter" idx="11"/>
          </p:nvPr>
        </p:nvSpPr>
        <p:spPr/>
        <p:txBody>
          <a:bodyPr/>
          <a:lstStyle/>
          <a:p>
            <a:r>
              <a:rPr lang="en-US"/>
              <a:t>AE course project- 2023</a:t>
            </a:r>
          </a:p>
        </p:txBody>
      </p:sp>
      <p:sp>
        <p:nvSpPr>
          <p:cNvPr id="11" name="Slide Number Placeholder 10">
            <a:extLst>
              <a:ext uri="{FF2B5EF4-FFF2-40B4-BE49-F238E27FC236}">
                <a16:creationId xmlns:a16="http://schemas.microsoft.com/office/drawing/2014/main" id="{DFA1DA43-8034-D9B1-658B-B2C9178E4AD7}"/>
              </a:ext>
            </a:extLst>
          </p:cNvPr>
          <p:cNvSpPr>
            <a:spLocks noGrp="1"/>
          </p:cNvSpPr>
          <p:nvPr>
            <p:ph type="sldNum" sz="quarter" idx="12"/>
          </p:nvPr>
        </p:nvSpPr>
        <p:spPr/>
        <p:txBody>
          <a:bodyPr/>
          <a:lstStyle/>
          <a:p>
            <a:fld id="{B6F15528-21DE-4FAA-801E-634DDDAF4B2B}" type="slidenum">
              <a:rPr lang="en-US" smtClean="0"/>
              <a:t>16</a:t>
            </a:fld>
            <a:endParaRPr lang="en-US"/>
          </a:p>
        </p:txBody>
      </p:sp>
      <p:sp>
        <p:nvSpPr>
          <p:cNvPr id="12" name="TextBox 11">
            <a:extLst>
              <a:ext uri="{FF2B5EF4-FFF2-40B4-BE49-F238E27FC236}">
                <a16:creationId xmlns:a16="http://schemas.microsoft.com/office/drawing/2014/main" id="{5162E054-6ADB-DC66-6AFD-F3DF2AF8E40C}"/>
              </a:ext>
            </a:extLst>
          </p:cNvPr>
          <p:cNvSpPr txBox="1"/>
          <p:nvPr/>
        </p:nvSpPr>
        <p:spPr>
          <a:xfrm>
            <a:off x="539552" y="1484784"/>
            <a:ext cx="7975798" cy="3139321"/>
          </a:xfrm>
          <a:prstGeom prst="rect">
            <a:avLst/>
          </a:prstGeom>
          <a:noFill/>
        </p:spPr>
        <p:txBody>
          <a:bodyPr wrap="square" rtlCol="0">
            <a:spAutoFit/>
          </a:bodyPr>
          <a:lstStyle/>
          <a:p>
            <a:r>
              <a:rPr lang="en-US" dirty="0"/>
              <a:t>Despite significant progress, several challenges remain:</a:t>
            </a:r>
          </a:p>
          <a:p>
            <a:pPr>
              <a:buFont typeface="Arial" panose="020B0604020202020204" pitchFamily="34" charset="0"/>
              <a:buChar char="•"/>
            </a:pPr>
            <a:r>
              <a:rPr lang="en-US" b="1" dirty="0"/>
              <a:t>Variability in Lighting and Weather Conditions</a:t>
            </a:r>
            <a:r>
              <a:rPr lang="en-US" dirty="0"/>
              <a:t>: Detection algorithms must be robust to changes in lighting, shadows, and adverse weather conditions.</a:t>
            </a:r>
          </a:p>
          <a:p>
            <a:pPr>
              <a:buFont typeface="Arial" panose="020B0604020202020204" pitchFamily="34" charset="0"/>
              <a:buChar char="•"/>
            </a:pPr>
            <a:r>
              <a:rPr lang="en-US" b="1" dirty="0"/>
              <a:t>Real-Time Processing</a:t>
            </a:r>
            <a:r>
              <a:rPr lang="en-US" dirty="0"/>
              <a:t>: Ensuring real-time performance without sacrificing accuracy is crucial for practical deployment in autonomous vehicles.</a:t>
            </a:r>
          </a:p>
          <a:p>
            <a:pPr>
              <a:buFont typeface="Arial" panose="020B0604020202020204" pitchFamily="34" charset="0"/>
              <a:buChar char="•"/>
            </a:pPr>
            <a:r>
              <a:rPr lang="en-US" b="1" dirty="0"/>
              <a:t>Occlusion and Degradation</a:t>
            </a:r>
            <a:r>
              <a:rPr lang="en-US" dirty="0"/>
              <a:t>: Traffic signs and lights may be partially occluded or degraded, posing challenges for detection.</a:t>
            </a:r>
          </a:p>
          <a:p>
            <a:r>
              <a:rPr lang="en-US" dirty="0"/>
              <a:t>Future research directions include the development of more robust models, leveraging newer architectures like transformers, and creating more comprehensive and diverse datasets.</a:t>
            </a:r>
          </a:p>
          <a:p>
            <a:endParaRPr lang="en-IN" dirty="0"/>
          </a:p>
        </p:txBody>
      </p:sp>
    </p:spTree>
    <p:extLst>
      <p:ext uri="{BB962C8B-B14F-4D97-AF65-F5344CB8AC3E}">
        <p14:creationId xmlns:p14="http://schemas.microsoft.com/office/powerpoint/2010/main" val="193759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2362200" y="2664065"/>
            <a:ext cx="3810000" cy="707886"/>
          </a:xfrm>
          <a:prstGeom prst="rect">
            <a:avLst/>
          </a:prstGeom>
        </p:spPr>
        <p:txBody>
          <a:bodyPr wrap="square">
            <a:spAutoFit/>
          </a:bodyPr>
          <a:lstStyle/>
          <a:p>
            <a:pPr algn="ctr"/>
            <a:r>
              <a:rPr lang="en-IN" sz="4000" b="1" dirty="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CF5A80A-2098-1A21-2F5A-71B85768B2F6}"/>
              </a:ext>
            </a:extLst>
          </p:cNvPr>
          <p:cNvSpPr>
            <a:spLocks noGrp="1"/>
          </p:cNvSpPr>
          <p:nvPr>
            <p:ph type="dt" sz="half" idx="10"/>
          </p:nvPr>
        </p:nvSpPr>
        <p:spPr/>
        <p:txBody>
          <a:bodyPr/>
          <a:lstStyle/>
          <a:p>
            <a:fld id="{6F6E525A-648E-4AE1-A654-F7E5C40B19EE}" type="datetime1">
              <a:rPr lang="en-US" smtClean="0"/>
              <a:t>12/6/2024</a:t>
            </a:fld>
            <a:endParaRPr lang="en-US"/>
          </a:p>
        </p:txBody>
      </p:sp>
      <p:sp>
        <p:nvSpPr>
          <p:cNvPr id="3" name="Footer Placeholder 2">
            <a:extLst>
              <a:ext uri="{FF2B5EF4-FFF2-40B4-BE49-F238E27FC236}">
                <a16:creationId xmlns:a16="http://schemas.microsoft.com/office/drawing/2014/main" id="{BAE72592-9735-D457-7FD0-76C2A45B4C04}"/>
              </a:ext>
            </a:extLst>
          </p:cNvPr>
          <p:cNvSpPr>
            <a:spLocks noGrp="1"/>
          </p:cNvSpPr>
          <p:nvPr>
            <p:ph type="ftr" sz="quarter" idx="11"/>
          </p:nvPr>
        </p:nvSpPr>
        <p:spPr/>
        <p:txBody>
          <a:bodyPr/>
          <a:lstStyle/>
          <a:p>
            <a:r>
              <a:rPr lang="en-US"/>
              <a:t>AE course project- 2023</a:t>
            </a:r>
          </a:p>
        </p:txBody>
      </p:sp>
      <p:sp>
        <p:nvSpPr>
          <p:cNvPr id="6" name="Slide Number Placeholder 5">
            <a:extLst>
              <a:ext uri="{FF2B5EF4-FFF2-40B4-BE49-F238E27FC236}">
                <a16:creationId xmlns:a16="http://schemas.microsoft.com/office/drawing/2014/main" id="{08D25AE7-D819-EA89-1DD2-585ED433C850}"/>
              </a:ext>
            </a:extLst>
          </p:cNvPr>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5ADD84-25CC-085F-C473-99AB7F79ADA9}"/>
              </a:ext>
            </a:extLst>
          </p:cNvPr>
          <p:cNvGrpSpPr/>
          <p:nvPr/>
        </p:nvGrpSpPr>
        <p:grpSpPr>
          <a:xfrm>
            <a:off x="381000" y="76200"/>
            <a:ext cx="8243248" cy="1216345"/>
            <a:chOff x="381000" y="76200"/>
            <a:chExt cx="8243248" cy="1216345"/>
          </a:xfrm>
        </p:grpSpPr>
        <p:pic>
          <p:nvPicPr>
            <p:cNvPr id="3" name="Picture 2" descr="kle tech logo">
              <a:extLst>
                <a:ext uri="{FF2B5EF4-FFF2-40B4-BE49-F238E27FC236}">
                  <a16:creationId xmlns:a16="http://schemas.microsoft.com/office/drawing/2014/main" id="{B69840A4-9D3A-6F55-CBC5-F175738227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6" name="Straight Connector 5">
              <a:extLst>
                <a:ext uri="{FF2B5EF4-FFF2-40B4-BE49-F238E27FC236}">
                  <a16:creationId xmlns:a16="http://schemas.microsoft.com/office/drawing/2014/main" id="{91CFA9B8-96FF-BE2C-E735-D7D560D402F7}"/>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0215750-1E73-DD53-0FC2-AF105FE39E8E}"/>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Introduction </a:t>
              </a:r>
            </a:p>
          </p:txBody>
        </p:sp>
      </p:grpSp>
      <p:sp>
        <p:nvSpPr>
          <p:cNvPr id="10" name="Date Placeholder 9">
            <a:extLst>
              <a:ext uri="{FF2B5EF4-FFF2-40B4-BE49-F238E27FC236}">
                <a16:creationId xmlns:a16="http://schemas.microsoft.com/office/drawing/2014/main" id="{23377528-3998-2C2A-65ED-53E8805AA9B6}"/>
              </a:ext>
            </a:extLst>
          </p:cNvPr>
          <p:cNvSpPr>
            <a:spLocks noGrp="1"/>
          </p:cNvSpPr>
          <p:nvPr>
            <p:ph type="dt" sz="half" idx="10"/>
          </p:nvPr>
        </p:nvSpPr>
        <p:spPr/>
        <p:txBody>
          <a:bodyPr/>
          <a:lstStyle/>
          <a:p>
            <a:fld id="{D40C18E4-7EE8-45D0-A811-02CBE20ADF38}" type="datetime1">
              <a:rPr lang="en-US" smtClean="0"/>
              <a:t>12/6/2024</a:t>
            </a:fld>
            <a:endParaRPr lang="en-US"/>
          </a:p>
        </p:txBody>
      </p:sp>
      <p:sp>
        <p:nvSpPr>
          <p:cNvPr id="11" name="Footer Placeholder 10">
            <a:extLst>
              <a:ext uri="{FF2B5EF4-FFF2-40B4-BE49-F238E27FC236}">
                <a16:creationId xmlns:a16="http://schemas.microsoft.com/office/drawing/2014/main" id="{665D6079-24C3-EE7C-D3FE-0A14D7C9FF20}"/>
              </a:ext>
            </a:extLst>
          </p:cNvPr>
          <p:cNvSpPr>
            <a:spLocks noGrp="1"/>
          </p:cNvSpPr>
          <p:nvPr>
            <p:ph type="ftr" sz="quarter" idx="11"/>
          </p:nvPr>
        </p:nvSpPr>
        <p:spPr/>
        <p:txBody>
          <a:bodyPr/>
          <a:lstStyle/>
          <a:p>
            <a:r>
              <a:rPr lang="en-US"/>
              <a:t>AE course project- 2023</a:t>
            </a:r>
          </a:p>
        </p:txBody>
      </p:sp>
      <p:sp>
        <p:nvSpPr>
          <p:cNvPr id="12" name="Slide Number Placeholder 11">
            <a:extLst>
              <a:ext uri="{FF2B5EF4-FFF2-40B4-BE49-F238E27FC236}">
                <a16:creationId xmlns:a16="http://schemas.microsoft.com/office/drawing/2014/main" id="{D8D47313-E67F-B42A-D142-368A4761BC95}"/>
              </a:ext>
            </a:extLst>
          </p:cNvPr>
          <p:cNvSpPr>
            <a:spLocks noGrp="1"/>
          </p:cNvSpPr>
          <p:nvPr>
            <p:ph type="sldNum" sz="quarter" idx="12"/>
          </p:nvPr>
        </p:nvSpPr>
        <p:spPr/>
        <p:txBody>
          <a:bodyPr/>
          <a:lstStyle/>
          <a:p>
            <a:fld id="{B6F15528-21DE-4FAA-801E-634DDDAF4B2B}" type="slidenum">
              <a:rPr lang="en-US" smtClean="0"/>
              <a:t>2</a:t>
            </a:fld>
            <a:endParaRPr lang="en-US"/>
          </a:p>
        </p:txBody>
      </p:sp>
      <p:sp>
        <p:nvSpPr>
          <p:cNvPr id="13" name="TextBox 12">
            <a:extLst>
              <a:ext uri="{FF2B5EF4-FFF2-40B4-BE49-F238E27FC236}">
                <a16:creationId xmlns:a16="http://schemas.microsoft.com/office/drawing/2014/main" id="{0DFF60C0-8699-31E2-635C-E6AEA1ADFAA4}"/>
              </a:ext>
            </a:extLst>
          </p:cNvPr>
          <p:cNvSpPr txBox="1"/>
          <p:nvPr/>
        </p:nvSpPr>
        <p:spPr>
          <a:xfrm>
            <a:off x="467544" y="1628800"/>
            <a:ext cx="8156704" cy="4154984"/>
          </a:xfrm>
          <a:prstGeom prst="rect">
            <a:avLst/>
          </a:prstGeom>
          <a:noFill/>
        </p:spPr>
        <p:txBody>
          <a:bodyPr wrap="square" rtlCol="0">
            <a:spAutoFit/>
          </a:bodyPr>
          <a:lstStyle/>
          <a:p>
            <a:r>
              <a:rPr lang="en-US" sz="1400" dirty="0"/>
              <a:t>In the era of smart transportation and autonomous driving, the ability to accurately detect and interpret traffic lights and signboards is paramount. These technologies are essential for ensuring the safety, efficiency, and reliability of modern transportation systems. Traffic light and signboard detection systems utilize advanced computer vision (CV), artificial intelligence (AI), and machine learning (ML) algorithms to identify and interpret traffic signals and road signs in real time. This capability is critical for the functionality of autonomous vehicles, advanced driver-assistance systems (ADAS), and intelligent transportation systems (ITS).</a:t>
            </a:r>
          </a:p>
          <a:p>
            <a:endParaRPr lang="en-US" sz="1400" dirty="0"/>
          </a:p>
          <a:p>
            <a:r>
              <a:rPr lang="en-US" sz="1400" dirty="0"/>
              <a:t>The growing demand for safer and more efficient transportation has driven significant advancements in these detection technologies. Autonomous vehicle manufacturers like Tesla and Waymo have integrated sophisticated detection systems into their vehicles, leveraging deep learning and sensor fusion to navigate complex traffic environments. ADAS providers such as Mobileye and Bosch have developed camera-based solutions that enhance driver safety by recognizing traffic signals and signs, providing timely alerts and assistance to drivers.</a:t>
            </a:r>
          </a:p>
          <a:p>
            <a:endParaRPr lang="en-US" sz="1400" dirty="0"/>
          </a:p>
          <a:p>
            <a:r>
              <a:rPr lang="en-US" sz="1400" dirty="0"/>
              <a:t>Additionally, aftermarket solutions like </a:t>
            </a:r>
            <a:r>
              <a:rPr lang="en-US" sz="1400" dirty="0" err="1"/>
              <a:t>Comma.ai's</a:t>
            </a:r>
            <a:r>
              <a:rPr lang="en-US" sz="1400" dirty="0"/>
              <a:t> Comma Two offer the benefits of traffic light and signboard detection to existing vehicles, making advanced driver assistance more accessible. Furthermore, companies specializing in traffic management and ITS, such as Siemens Mobility and Kapsch </a:t>
            </a:r>
            <a:r>
              <a:rPr lang="en-US" sz="1400" dirty="0" err="1"/>
              <a:t>TrafficCom</a:t>
            </a:r>
            <a:r>
              <a:rPr lang="en-US" sz="1400" dirty="0"/>
              <a:t>, utilize AI-powered detection systems to optimize traffic flow and improve urban mobility.</a:t>
            </a:r>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C3AA-2C46-1EF0-F7B6-9C5CC25DAC8F}"/>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30F52513-D50E-7688-05B4-FBFCE60CC4BF}"/>
              </a:ext>
            </a:extLst>
          </p:cNvPr>
          <p:cNvGrpSpPr/>
          <p:nvPr/>
        </p:nvGrpSpPr>
        <p:grpSpPr>
          <a:xfrm>
            <a:off x="381000" y="76200"/>
            <a:ext cx="8243248" cy="1216345"/>
            <a:chOff x="381000" y="76200"/>
            <a:chExt cx="8243248" cy="1216345"/>
          </a:xfrm>
        </p:grpSpPr>
        <p:pic>
          <p:nvPicPr>
            <p:cNvPr id="7" name="Picture 6" descr="kle tech logo">
              <a:extLst>
                <a:ext uri="{FF2B5EF4-FFF2-40B4-BE49-F238E27FC236}">
                  <a16:creationId xmlns:a16="http://schemas.microsoft.com/office/drawing/2014/main" id="{82B7478D-78DA-0638-E539-829A9C8466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11" name="Straight Connector 10">
              <a:extLst>
                <a:ext uri="{FF2B5EF4-FFF2-40B4-BE49-F238E27FC236}">
                  <a16:creationId xmlns:a16="http://schemas.microsoft.com/office/drawing/2014/main" id="{149B33FB-D4A3-E91B-1676-2BC626139B65}"/>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C88DDF-FB4B-1EA6-D218-DCE9BA2E97D3}"/>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Literature survey </a:t>
              </a:r>
            </a:p>
          </p:txBody>
        </p:sp>
      </p:grpSp>
      <p:sp>
        <p:nvSpPr>
          <p:cNvPr id="12" name="Date Placeholder 11">
            <a:extLst>
              <a:ext uri="{FF2B5EF4-FFF2-40B4-BE49-F238E27FC236}">
                <a16:creationId xmlns:a16="http://schemas.microsoft.com/office/drawing/2014/main" id="{6A800EE3-7D57-D46D-C059-470F28295222}"/>
              </a:ext>
            </a:extLst>
          </p:cNvPr>
          <p:cNvSpPr>
            <a:spLocks noGrp="1"/>
          </p:cNvSpPr>
          <p:nvPr>
            <p:ph type="dt" sz="half" idx="10"/>
          </p:nvPr>
        </p:nvSpPr>
        <p:spPr/>
        <p:txBody>
          <a:bodyPr/>
          <a:lstStyle/>
          <a:p>
            <a:fld id="{B3E86252-AB7A-410D-B77E-4D4B196711B9}" type="datetime1">
              <a:rPr lang="en-US" smtClean="0"/>
              <a:t>12/6/2024</a:t>
            </a:fld>
            <a:endParaRPr lang="en-US"/>
          </a:p>
        </p:txBody>
      </p:sp>
      <p:sp>
        <p:nvSpPr>
          <p:cNvPr id="13" name="Footer Placeholder 12">
            <a:extLst>
              <a:ext uri="{FF2B5EF4-FFF2-40B4-BE49-F238E27FC236}">
                <a16:creationId xmlns:a16="http://schemas.microsoft.com/office/drawing/2014/main" id="{10C66C0A-8589-5D7F-F03C-0D4AF361B0FE}"/>
              </a:ext>
            </a:extLst>
          </p:cNvPr>
          <p:cNvSpPr>
            <a:spLocks noGrp="1"/>
          </p:cNvSpPr>
          <p:nvPr>
            <p:ph type="ftr" sz="quarter" idx="11"/>
          </p:nvPr>
        </p:nvSpPr>
        <p:spPr/>
        <p:txBody>
          <a:bodyPr/>
          <a:lstStyle/>
          <a:p>
            <a:r>
              <a:rPr lang="en-US"/>
              <a:t>AE course project- 2023</a:t>
            </a:r>
          </a:p>
        </p:txBody>
      </p:sp>
      <p:sp>
        <p:nvSpPr>
          <p:cNvPr id="15" name="Slide Number Placeholder 14">
            <a:extLst>
              <a:ext uri="{FF2B5EF4-FFF2-40B4-BE49-F238E27FC236}">
                <a16:creationId xmlns:a16="http://schemas.microsoft.com/office/drawing/2014/main" id="{BC0D6898-F7B7-8610-5FF8-B7C1FA1222A5}"/>
              </a:ext>
            </a:extLst>
          </p:cNvPr>
          <p:cNvSpPr>
            <a:spLocks noGrp="1"/>
          </p:cNvSpPr>
          <p:nvPr>
            <p:ph type="sldNum" sz="quarter" idx="12"/>
          </p:nvPr>
        </p:nvSpPr>
        <p:spPr/>
        <p:txBody>
          <a:bodyPr/>
          <a:lstStyle/>
          <a:p>
            <a:fld id="{B6F15528-21DE-4FAA-801E-634DDDAF4B2B}" type="slidenum">
              <a:rPr lang="en-US" smtClean="0"/>
              <a:t>3</a:t>
            </a:fld>
            <a:endParaRPr lang="en-US"/>
          </a:p>
        </p:txBody>
      </p:sp>
      <p:graphicFrame>
        <p:nvGraphicFramePr>
          <p:cNvPr id="16" name="Table 15">
            <a:extLst>
              <a:ext uri="{FF2B5EF4-FFF2-40B4-BE49-F238E27FC236}">
                <a16:creationId xmlns:a16="http://schemas.microsoft.com/office/drawing/2014/main" id="{0751915F-DAD7-CCA7-E1A9-34FE361224DB}"/>
              </a:ext>
            </a:extLst>
          </p:cNvPr>
          <p:cNvGraphicFramePr>
            <a:graphicFrameLocks noGrp="1"/>
          </p:cNvGraphicFramePr>
          <p:nvPr>
            <p:extLst>
              <p:ext uri="{D42A27DB-BD31-4B8C-83A1-F6EECF244321}">
                <p14:modId xmlns:p14="http://schemas.microsoft.com/office/powerpoint/2010/main" val="2237571190"/>
              </p:ext>
            </p:extLst>
          </p:nvPr>
        </p:nvGraphicFramePr>
        <p:xfrm>
          <a:off x="899592" y="1357868"/>
          <a:ext cx="7544960" cy="5005366"/>
        </p:xfrm>
        <a:graphic>
          <a:graphicData uri="http://schemas.openxmlformats.org/drawingml/2006/table">
            <a:tbl>
              <a:tblPr>
                <a:tableStyleId>{22838BEF-8BB2-4498-84A7-C5851F593DF1}</a:tableStyleId>
              </a:tblPr>
              <a:tblGrid>
                <a:gridCol w="2964091">
                  <a:extLst>
                    <a:ext uri="{9D8B030D-6E8A-4147-A177-3AD203B41FA5}">
                      <a16:colId xmlns:a16="http://schemas.microsoft.com/office/drawing/2014/main" val="2034705146"/>
                    </a:ext>
                  </a:extLst>
                </a:gridCol>
                <a:gridCol w="4580869">
                  <a:extLst>
                    <a:ext uri="{9D8B030D-6E8A-4147-A177-3AD203B41FA5}">
                      <a16:colId xmlns:a16="http://schemas.microsoft.com/office/drawing/2014/main" val="3528174847"/>
                    </a:ext>
                  </a:extLst>
                </a:gridCol>
              </a:tblGrid>
              <a:tr h="203496">
                <a:tc>
                  <a:txBody>
                    <a:bodyPr/>
                    <a:lstStyle/>
                    <a:p>
                      <a:pPr algn="l" fontAlgn="b"/>
                      <a:r>
                        <a:rPr lang="en-IN" sz="1800" b="1" u="none" strike="noStrike" dirty="0">
                          <a:solidFill>
                            <a:srgbClr val="000000"/>
                          </a:solidFill>
                          <a:effectLst/>
                        </a:rPr>
                        <a:t>Methodology</a:t>
                      </a:r>
                      <a:endParaRPr lang="en-IN" sz="1800" b="1" i="0" u="none" strike="noStrike" dirty="0">
                        <a:solidFill>
                          <a:srgbClr val="000000"/>
                        </a:solidFill>
                        <a:effectLst/>
                        <a:latin typeface="Calibri" panose="020F0502020204030204" pitchFamily="34" charset="0"/>
                      </a:endParaRPr>
                    </a:p>
                  </a:txBody>
                  <a:tcPr marL="2905" marR="2905" marT="2905" marB="0" anchor="b"/>
                </a:tc>
                <a:tc>
                  <a:txBody>
                    <a:bodyPr/>
                    <a:lstStyle/>
                    <a:p>
                      <a:pPr algn="l" fontAlgn="b"/>
                      <a:r>
                        <a:rPr lang="en-IN" sz="1800" b="1" u="none" strike="noStrike" dirty="0">
                          <a:solidFill>
                            <a:srgbClr val="000000"/>
                          </a:solidFill>
                          <a:effectLst/>
                        </a:rPr>
                        <a:t>Approach</a:t>
                      </a:r>
                      <a:endParaRPr lang="en-IN" sz="1800" b="1"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4207079292"/>
                  </a:ext>
                </a:extLst>
              </a:tr>
              <a:tr h="537704">
                <a:tc>
                  <a:txBody>
                    <a:bodyPr/>
                    <a:lstStyle/>
                    <a:p>
                      <a:pPr algn="l" fontAlgn="b"/>
                      <a:r>
                        <a:rPr lang="en-IN" sz="1800" b="0" u="none" strike="noStrike" dirty="0" err="1">
                          <a:solidFill>
                            <a:srgbClr val="000000"/>
                          </a:solidFill>
                          <a:effectLst/>
                        </a:rPr>
                        <a:t>Color</a:t>
                      </a:r>
                      <a:r>
                        <a:rPr lang="en-IN" sz="1800" b="0" u="none" strike="noStrike" dirty="0">
                          <a:solidFill>
                            <a:srgbClr val="000000"/>
                          </a:solidFill>
                          <a:effectLst/>
                        </a:rPr>
                        <a:t> Thresholding</a:t>
                      </a:r>
                      <a:endParaRPr lang="en-IN" sz="1800" b="0" i="0" u="none" strike="noStrike" dirty="0">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a:solidFill>
                            <a:srgbClr val="000000"/>
                          </a:solidFill>
                          <a:effectLst/>
                        </a:rPr>
                        <a:t>Early image processing technique using color</a:t>
                      </a:r>
                      <a:endParaRPr lang="en-US" sz="1800" b="0" i="0" u="none" strike="noStrike">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754191992"/>
                  </a:ext>
                </a:extLst>
              </a:tr>
              <a:tr h="614065">
                <a:tc>
                  <a:txBody>
                    <a:bodyPr/>
                    <a:lstStyle/>
                    <a:p>
                      <a:pPr algn="l" fontAlgn="b"/>
                      <a:r>
                        <a:rPr lang="en-US" sz="1800" b="0" u="none" strike="noStrike" dirty="0">
                          <a:solidFill>
                            <a:srgbClr val="000000"/>
                          </a:solidFill>
                          <a:effectLst/>
                        </a:rPr>
                        <a:t>Edge Detection and Template Matching</a:t>
                      </a:r>
                      <a:endParaRPr lang="en-US" sz="1800" b="0" i="0" u="none" strike="noStrike" dirty="0">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Early image processing technique using edges and templates</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3880897017"/>
                  </a:ext>
                </a:extLst>
              </a:tr>
              <a:tr h="614065">
                <a:tc>
                  <a:txBody>
                    <a:bodyPr/>
                    <a:lstStyle/>
                    <a:p>
                      <a:pPr algn="l" fontAlgn="b"/>
                      <a:r>
                        <a:rPr lang="en-IN" sz="1800" b="0" u="none" strike="noStrike" dirty="0">
                          <a:solidFill>
                            <a:srgbClr val="000000"/>
                          </a:solidFill>
                          <a:effectLst/>
                        </a:rPr>
                        <a:t>Support Vector Machines (SVM)</a:t>
                      </a:r>
                      <a:endParaRPr lang="en-IN" sz="1800" b="0" i="0" u="none" strike="noStrike" dirty="0">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Machine learning classification using SVM and feature extraction like HOG</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1996667165"/>
                  </a:ext>
                </a:extLst>
              </a:tr>
              <a:tr h="537704">
                <a:tc>
                  <a:txBody>
                    <a:bodyPr/>
                    <a:lstStyle/>
                    <a:p>
                      <a:pPr algn="l" fontAlgn="b"/>
                      <a:r>
                        <a:rPr lang="en-IN" sz="1800" b="0" u="none" strike="noStrike">
                          <a:solidFill>
                            <a:srgbClr val="000000"/>
                          </a:solidFill>
                          <a:effectLst/>
                        </a:rPr>
                        <a:t>Convolutional Neural Networks (CNNs)</a:t>
                      </a:r>
                      <a:endParaRPr lang="en-IN"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Deep learning for detection and classification tasks</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2164143186"/>
                  </a:ext>
                </a:extLst>
              </a:tr>
              <a:tr h="461344">
                <a:tc>
                  <a:txBody>
                    <a:bodyPr/>
                    <a:lstStyle/>
                    <a:p>
                      <a:pPr algn="l" fontAlgn="b"/>
                      <a:r>
                        <a:rPr lang="en-IN" sz="1800" b="0" u="none" strike="noStrike">
                          <a:solidFill>
                            <a:srgbClr val="000000"/>
                          </a:solidFill>
                          <a:effectLst/>
                        </a:rPr>
                        <a:t>Region-Based CNN (R-CNN)</a:t>
                      </a:r>
                      <a:endParaRPr lang="en-IN"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Deep learning with region proposals and CNNs</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3766555755"/>
                  </a:ext>
                </a:extLst>
              </a:tr>
              <a:tr h="537704">
                <a:tc>
                  <a:txBody>
                    <a:bodyPr/>
                    <a:lstStyle/>
                    <a:p>
                      <a:pPr algn="l" fontAlgn="b"/>
                      <a:r>
                        <a:rPr lang="en-US" sz="1800" b="0" u="none" strike="noStrike">
                          <a:solidFill>
                            <a:srgbClr val="000000"/>
                          </a:solidFill>
                          <a:effectLst/>
                        </a:rPr>
                        <a:t>You Only Look Once (YOLO)</a:t>
                      </a:r>
                      <a:endParaRPr lang="en-US"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Deep learning framing object detection as regression</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3682019011"/>
                  </a:ext>
                </a:extLst>
              </a:tr>
              <a:tr h="461344">
                <a:tc>
                  <a:txBody>
                    <a:bodyPr/>
                    <a:lstStyle/>
                    <a:p>
                      <a:pPr algn="l" fontAlgn="b"/>
                      <a:r>
                        <a:rPr lang="en-US" sz="1800" b="0" u="none" strike="noStrike">
                          <a:solidFill>
                            <a:srgbClr val="000000"/>
                          </a:solidFill>
                          <a:effectLst/>
                        </a:rPr>
                        <a:t>Single Shot MultiBox Detector (SSD)</a:t>
                      </a:r>
                      <a:endParaRPr lang="en-US"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Deep learning for object detection in a single shot</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96706285"/>
                  </a:ext>
                </a:extLst>
              </a:tr>
              <a:tr h="461344">
                <a:tc>
                  <a:txBody>
                    <a:bodyPr/>
                    <a:lstStyle/>
                    <a:p>
                      <a:pPr algn="l" fontAlgn="b"/>
                      <a:r>
                        <a:rPr lang="en-IN" sz="1800" b="0" u="none" strike="noStrike">
                          <a:solidFill>
                            <a:srgbClr val="000000"/>
                          </a:solidFill>
                          <a:effectLst/>
                        </a:rPr>
                        <a:t>Transfer Learning</a:t>
                      </a:r>
                      <a:endParaRPr lang="en-IN"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Leveraging pre-trained models for fine-tuning</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668883259"/>
                  </a:ext>
                </a:extLst>
              </a:tr>
              <a:tr h="384984">
                <a:tc>
                  <a:txBody>
                    <a:bodyPr/>
                    <a:lstStyle/>
                    <a:p>
                      <a:pPr algn="l" fontAlgn="b"/>
                      <a:r>
                        <a:rPr lang="en-IN" sz="1800" b="0" u="none" strike="noStrike">
                          <a:solidFill>
                            <a:srgbClr val="000000"/>
                          </a:solidFill>
                          <a:effectLst/>
                        </a:rPr>
                        <a:t>Data Augmentation</a:t>
                      </a:r>
                      <a:endParaRPr lang="en-IN" sz="1800" b="0" i="0" u="none" strike="noStrike">
                        <a:solidFill>
                          <a:srgbClr val="000000"/>
                        </a:solidFill>
                        <a:effectLst/>
                        <a:latin typeface="Calibri" panose="020F0502020204030204" pitchFamily="34" charset="0"/>
                      </a:endParaRPr>
                    </a:p>
                  </a:txBody>
                  <a:tcPr marL="2905" marR="2905" marT="2905" marB="0" anchor="b"/>
                </a:tc>
                <a:tc>
                  <a:txBody>
                    <a:bodyPr/>
                    <a:lstStyle/>
                    <a:p>
                      <a:pPr algn="l" fontAlgn="b"/>
                      <a:r>
                        <a:rPr lang="en-US" sz="1800" b="0" u="none" strike="noStrike" dirty="0">
                          <a:solidFill>
                            <a:srgbClr val="000000"/>
                          </a:solidFill>
                          <a:effectLst/>
                        </a:rPr>
                        <a:t>Increasing training data diversity artificially</a:t>
                      </a:r>
                      <a:endParaRPr lang="en-US" sz="1800" b="0" i="0" u="none" strike="noStrike" dirty="0">
                        <a:solidFill>
                          <a:srgbClr val="000000"/>
                        </a:solidFill>
                        <a:effectLst/>
                        <a:latin typeface="Calibri" panose="020F0502020204030204" pitchFamily="34" charset="0"/>
                      </a:endParaRPr>
                    </a:p>
                  </a:txBody>
                  <a:tcPr marL="2905" marR="2905" marT="2905" marB="0" anchor="b"/>
                </a:tc>
                <a:extLst>
                  <a:ext uri="{0D108BD9-81ED-4DB2-BD59-A6C34878D82A}">
                    <a16:rowId xmlns:a16="http://schemas.microsoft.com/office/drawing/2014/main" val="3483264924"/>
                  </a:ext>
                </a:extLst>
              </a:tr>
            </a:tbl>
          </a:graphicData>
        </a:graphic>
      </p:graphicFrame>
    </p:spTree>
    <p:extLst>
      <p:ext uri="{BB962C8B-B14F-4D97-AF65-F5344CB8AC3E}">
        <p14:creationId xmlns:p14="http://schemas.microsoft.com/office/powerpoint/2010/main" val="258053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ED3166C-48ED-0E33-3617-EFCDDF9AB7D3}"/>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15EFE527-18CB-5035-F1AE-1A44FACA4A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43EEA871-7D00-BC38-ADE5-D00FCB29C3C0}"/>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D2B6754F-D60B-55E6-921F-22AF66C5437F}"/>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Market survey </a:t>
              </a:r>
            </a:p>
          </p:txBody>
        </p:sp>
      </p:grpSp>
      <p:sp>
        <p:nvSpPr>
          <p:cNvPr id="9" name="Date Placeholder 8">
            <a:extLst>
              <a:ext uri="{FF2B5EF4-FFF2-40B4-BE49-F238E27FC236}">
                <a16:creationId xmlns:a16="http://schemas.microsoft.com/office/drawing/2014/main" id="{736C7B34-D94D-747E-7DE1-03A4D8C85C32}"/>
              </a:ext>
            </a:extLst>
          </p:cNvPr>
          <p:cNvSpPr>
            <a:spLocks noGrp="1"/>
          </p:cNvSpPr>
          <p:nvPr>
            <p:ph type="dt" sz="half" idx="10"/>
          </p:nvPr>
        </p:nvSpPr>
        <p:spPr/>
        <p:txBody>
          <a:bodyPr/>
          <a:lstStyle/>
          <a:p>
            <a:fld id="{2B26B6C2-1D3C-452F-A825-83B276299291}" type="datetime1">
              <a:rPr lang="en-US" smtClean="0"/>
              <a:t>12/6/2024</a:t>
            </a:fld>
            <a:endParaRPr lang="en-US"/>
          </a:p>
        </p:txBody>
      </p:sp>
      <p:sp>
        <p:nvSpPr>
          <p:cNvPr id="10" name="Footer Placeholder 9">
            <a:extLst>
              <a:ext uri="{FF2B5EF4-FFF2-40B4-BE49-F238E27FC236}">
                <a16:creationId xmlns:a16="http://schemas.microsoft.com/office/drawing/2014/main" id="{71647419-2E7E-B52B-AAC0-B9A0EB4755B6}"/>
              </a:ext>
            </a:extLst>
          </p:cNvPr>
          <p:cNvSpPr>
            <a:spLocks noGrp="1"/>
          </p:cNvSpPr>
          <p:nvPr>
            <p:ph type="ftr" sz="quarter" idx="11"/>
          </p:nvPr>
        </p:nvSpPr>
        <p:spPr/>
        <p:txBody>
          <a:bodyPr/>
          <a:lstStyle/>
          <a:p>
            <a:r>
              <a:rPr lang="en-US"/>
              <a:t>AE course project- 2023</a:t>
            </a:r>
          </a:p>
        </p:txBody>
      </p:sp>
      <p:sp>
        <p:nvSpPr>
          <p:cNvPr id="11" name="Slide Number Placeholder 10">
            <a:extLst>
              <a:ext uri="{FF2B5EF4-FFF2-40B4-BE49-F238E27FC236}">
                <a16:creationId xmlns:a16="http://schemas.microsoft.com/office/drawing/2014/main" id="{663A40B8-CBA1-39CE-9D79-50EB418C67EC}"/>
              </a:ext>
            </a:extLst>
          </p:cNvPr>
          <p:cNvSpPr>
            <a:spLocks noGrp="1"/>
          </p:cNvSpPr>
          <p:nvPr>
            <p:ph type="sldNum" sz="quarter" idx="12"/>
          </p:nvPr>
        </p:nvSpPr>
        <p:spPr/>
        <p:txBody>
          <a:bodyPr/>
          <a:lstStyle/>
          <a:p>
            <a:fld id="{B6F15528-21DE-4FAA-801E-634DDDAF4B2B}" type="slidenum">
              <a:rPr lang="en-US" smtClean="0"/>
              <a:t>4</a:t>
            </a:fld>
            <a:endParaRPr lang="en-US"/>
          </a:p>
        </p:txBody>
      </p:sp>
      <p:sp>
        <p:nvSpPr>
          <p:cNvPr id="12" name="TextBox 11">
            <a:extLst>
              <a:ext uri="{FF2B5EF4-FFF2-40B4-BE49-F238E27FC236}">
                <a16:creationId xmlns:a16="http://schemas.microsoft.com/office/drawing/2014/main" id="{5F3F8401-49ED-E4B4-CF3F-959486500AD5}"/>
              </a:ext>
            </a:extLst>
          </p:cNvPr>
          <p:cNvSpPr txBox="1"/>
          <p:nvPr/>
        </p:nvSpPr>
        <p:spPr>
          <a:xfrm>
            <a:off x="467544" y="1292545"/>
            <a:ext cx="8156704" cy="4493538"/>
          </a:xfrm>
          <a:prstGeom prst="rect">
            <a:avLst/>
          </a:prstGeom>
          <a:noFill/>
        </p:spPr>
        <p:txBody>
          <a:bodyPr wrap="square" rtlCol="0">
            <a:spAutoFit/>
          </a:bodyPr>
          <a:lstStyle/>
          <a:p>
            <a:endParaRPr lang="en-US" sz="1300" dirty="0"/>
          </a:p>
          <a:p>
            <a:r>
              <a:rPr lang="en-US" sz="1300" b="1" dirty="0"/>
              <a:t>Autonomous Vehicle Manufacturers</a:t>
            </a:r>
          </a:p>
          <a:p>
            <a:r>
              <a:rPr lang="en-US" sz="1300" dirty="0"/>
              <a:t>- Tesla Autopilot: Utilizes CV, NN, and sensor fusion for real-time detection and continual updates.</a:t>
            </a:r>
          </a:p>
          <a:p>
            <a:r>
              <a:rPr lang="en-US" sz="1300" dirty="0"/>
              <a:t>- Waymo: Employs deep learning, LIDAR, and high-def cameras for advanced perception.</a:t>
            </a:r>
          </a:p>
          <a:p>
            <a:r>
              <a:rPr lang="en-US" sz="1300" dirty="0"/>
              <a:t>- Cruise Automation: Integrates CV, deep learning, and sensor fusion for real-time detection and classification.</a:t>
            </a:r>
          </a:p>
          <a:p>
            <a:endParaRPr lang="en-US" sz="1300" dirty="0"/>
          </a:p>
          <a:p>
            <a:r>
              <a:rPr lang="en-US" sz="1300" b="1" dirty="0"/>
              <a:t>Advanced Driver-Assistance Systems (ADAS)</a:t>
            </a:r>
          </a:p>
          <a:p>
            <a:r>
              <a:rPr lang="en-US" sz="1300" dirty="0"/>
              <a:t>- Mobileye: Monocular camera-based systems with CV and deep learning for real-time TSR and TLD.</a:t>
            </a:r>
          </a:p>
          <a:p>
            <a:r>
              <a:rPr lang="en-US" sz="1300" dirty="0"/>
              <a:t>- Bosch: Camera-based systems and ML for integration with navigation systems.</a:t>
            </a:r>
          </a:p>
          <a:p>
            <a:r>
              <a:rPr lang="en-US" sz="1300" dirty="0"/>
              <a:t>- Continental AG: Uses stereo cameras and deep learning for enhanced driver safety.</a:t>
            </a:r>
          </a:p>
          <a:p>
            <a:endParaRPr lang="en-US" sz="1300" dirty="0"/>
          </a:p>
          <a:p>
            <a:r>
              <a:rPr lang="en-US" sz="1300" dirty="0"/>
              <a:t> </a:t>
            </a:r>
            <a:r>
              <a:rPr lang="en-US" sz="1300" b="1" dirty="0"/>
              <a:t>Aftermarket Solutions</a:t>
            </a:r>
          </a:p>
          <a:p>
            <a:r>
              <a:rPr lang="en-US" sz="1300" dirty="0"/>
              <a:t>- Comma.ai: Comma Two offers open-source driver assistance with traffic light and sign recognition.</a:t>
            </a:r>
          </a:p>
          <a:p>
            <a:r>
              <a:rPr lang="en-US" sz="1300" dirty="0"/>
              <a:t>- Cognitive Pilot: Combines neural networks and CV for real-time alerts and integration with other ADAS features.</a:t>
            </a:r>
          </a:p>
          <a:p>
            <a:r>
              <a:rPr lang="en-US" sz="1300" dirty="0"/>
              <a:t> Traffic Management and ITS</a:t>
            </a:r>
          </a:p>
          <a:p>
            <a:r>
              <a:rPr lang="en-US" sz="1300" dirty="0"/>
              <a:t>- Siemens Mobility: </a:t>
            </a:r>
            <a:r>
              <a:rPr lang="en-US" sz="1300" dirty="0" err="1"/>
              <a:t>Sitraffic</a:t>
            </a:r>
            <a:r>
              <a:rPr lang="en-US" sz="1300" dirty="0"/>
              <a:t> Symphony utilizes AI and CV for traffic monitoring and management.</a:t>
            </a:r>
          </a:p>
          <a:p>
            <a:r>
              <a:rPr lang="en-US" sz="1300" dirty="0"/>
              <a:t>- Kapsch </a:t>
            </a:r>
            <a:r>
              <a:rPr lang="en-US" sz="1300" dirty="0" err="1"/>
              <a:t>TrafficCom</a:t>
            </a:r>
            <a:r>
              <a:rPr lang="en-US" sz="1300" dirty="0"/>
              <a:t>: </a:t>
            </a:r>
            <a:r>
              <a:rPr lang="en-US" sz="1300" dirty="0" err="1"/>
              <a:t>EcoTrafix</a:t>
            </a:r>
            <a:r>
              <a:rPr lang="en-US" sz="1300" dirty="0"/>
              <a:t> integrates sensor data and AI for traffic signal control and sign detection.</a:t>
            </a:r>
          </a:p>
          <a:p>
            <a:endParaRPr lang="en-US" sz="1300" dirty="0"/>
          </a:p>
          <a:p>
            <a:r>
              <a:rPr lang="en-US" sz="1300" b="1" dirty="0"/>
              <a:t>Research and Open-Source Solutions</a:t>
            </a:r>
          </a:p>
          <a:p>
            <a:r>
              <a:rPr lang="en-US" sz="1300" dirty="0"/>
              <a:t>- </a:t>
            </a:r>
            <a:r>
              <a:rPr lang="en-US" sz="1300" dirty="0" err="1"/>
              <a:t>OpenPilot</a:t>
            </a:r>
            <a:r>
              <a:rPr lang="en-US" sz="1300" dirty="0"/>
              <a:t> by Comma.ai: Open-source driving agent with CV and deep learning for traffic sign and light detection.</a:t>
            </a:r>
          </a:p>
          <a:p>
            <a:r>
              <a:rPr lang="en-US" sz="1300" dirty="0"/>
              <a:t>- Berkeley </a:t>
            </a:r>
            <a:r>
              <a:rPr lang="en-US" sz="1300" dirty="0" err="1"/>
              <a:t>DeepDrive</a:t>
            </a:r>
            <a:r>
              <a:rPr lang="en-US" sz="1300" dirty="0"/>
              <a:t> (BDD): Provides datasets and benchmarks supporting research in autonomous driving and traffic management.</a:t>
            </a:r>
            <a:endParaRPr lang="en-IN" sz="1300" dirty="0"/>
          </a:p>
        </p:txBody>
      </p:sp>
    </p:spTree>
    <p:extLst>
      <p:ext uri="{BB962C8B-B14F-4D97-AF65-F5344CB8AC3E}">
        <p14:creationId xmlns:p14="http://schemas.microsoft.com/office/powerpoint/2010/main" val="367864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0BF190-D8C5-A24E-3A63-AF91A50601FD}"/>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D90A5C3F-FF33-9263-0957-29C5849CFB6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A4528B3C-4295-A145-5EAC-B4E5138B3AE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84D2C02-5C5C-409D-B495-12DC61487BE6}"/>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Datasets Available </a:t>
              </a:r>
            </a:p>
          </p:txBody>
        </p:sp>
      </p:grpSp>
      <p:sp>
        <p:nvSpPr>
          <p:cNvPr id="9" name="Date Placeholder 8">
            <a:extLst>
              <a:ext uri="{FF2B5EF4-FFF2-40B4-BE49-F238E27FC236}">
                <a16:creationId xmlns:a16="http://schemas.microsoft.com/office/drawing/2014/main" id="{2EB06223-70B7-6575-F143-7135FFA4A22C}"/>
              </a:ext>
            </a:extLst>
          </p:cNvPr>
          <p:cNvSpPr>
            <a:spLocks noGrp="1"/>
          </p:cNvSpPr>
          <p:nvPr>
            <p:ph type="dt" sz="half" idx="10"/>
          </p:nvPr>
        </p:nvSpPr>
        <p:spPr/>
        <p:txBody>
          <a:bodyPr/>
          <a:lstStyle/>
          <a:p>
            <a:fld id="{3B43B6CB-0975-4A71-98F9-38F36F5B6DE6}" type="datetime1">
              <a:rPr lang="en-US" smtClean="0"/>
              <a:t>12/6/2024</a:t>
            </a:fld>
            <a:endParaRPr lang="en-US"/>
          </a:p>
        </p:txBody>
      </p:sp>
      <p:sp>
        <p:nvSpPr>
          <p:cNvPr id="10" name="Footer Placeholder 9">
            <a:extLst>
              <a:ext uri="{FF2B5EF4-FFF2-40B4-BE49-F238E27FC236}">
                <a16:creationId xmlns:a16="http://schemas.microsoft.com/office/drawing/2014/main" id="{6717CF0F-4C59-DF65-223D-00BE427F78C9}"/>
              </a:ext>
            </a:extLst>
          </p:cNvPr>
          <p:cNvSpPr>
            <a:spLocks noGrp="1"/>
          </p:cNvSpPr>
          <p:nvPr>
            <p:ph type="ftr" sz="quarter" idx="11"/>
          </p:nvPr>
        </p:nvSpPr>
        <p:spPr/>
        <p:txBody>
          <a:bodyPr/>
          <a:lstStyle/>
          <a:p>
            <a:r>
              <a:rPr lang="en-US"/>
              <a:t>AE course project- 2023</a:t>
            </a:r>
          </a:p>
        </p:txBody>
      </p:sp>
      <p:sp>
        <p:nvSpPr>
          <p:cNvPr id="11" name="Slide Number Placeholder 10">
            <a:extLst>
              <a:ext uri="{FF2B5EF4-FFF2-40B4-BE49-F238E27FC236}">
                <a16:creationId xmlns:a16="http://schemas.microsoft.com/office/drawing/2014/main" id="{771B8C3F-E20F-59BA-BC3B-784E422A28CB}"/>
              </a:ext>
            </a:extLst>
          </p:cNvPr>
          <p:cNvSpPr>
            <a:spLocks noGrp="1"/>
          </p:cNvSpPr>
          <p:nvPr>
            <p:ph type="sldNum" sz="quarter" idx="12"/>
          </p:nvPr>
        </p:nvSpPr>
        <p:spPr/>
        <p:txBody>
          <a:bodyPr/>
          <a:lstStyle/>
          <a:p>
            <a:fld id="{B6F15528-21DE-4FAA-801E-634DDDAF4B2B}" type="slidenum">
              <a:rPr lang="en-US" smtClean="0"/>
              <a:t>5</a:t>
            </a:fld>
            <a:endParaRPr lang="en-US"/>
          </a:p>
        </p:txBody>
      </p:sp>
      <p:sp>
        <p:nvSpPr>
          <p:cNvPr id="12" name="TextBox 11">
            <a:extLst>
              <a:ext uri="{FF2B5EF4-FFF2-40B4-BE49-F238E27FC236}">
                <a16:creationId xmlns:a16="http://schemas.microsoft.com/office/drawing/2014/main" id="{AE2EF270-162F-B08E-71E5-1C4DD62FB519}"/>
              </a:ext>
            </a:extLst>
          </p:cNvPr>
          <p:cNvSpPr txBox="1"/>
          <p:nvPr/>
        </p:nvSpPr>
        <p:spPr>
          <a:xfrm>
            <a:off x="628650" y="1484784"/>
            <a:ext cx="7924800" cy="4616648"/>
          </a:xfrm>
          <a:prstGeom prst="rect">
            <a:avLst/>
          </a:prstGeom>
          <a:noFill/>
        </p:spPr>
        <p:txBody>
          <a:bodyPr wrap="square" rtlCol="0">
            <a:spAutoFit/>
          </a:bodyPr>
          <a:lstStyle/>
          <a:p>
            <a:r>
              <a:rPr lang="en-US" sz="1400" b="1" dirty="0">
                <a:hlinkClick r:id="rId3"/>
              </a:rPr>
              <a:t>German Traffic Sign Recognition Benchmark (GTSRB)</a:t>
            </a:r>
            <a:endParaRPr lang="en-US" sz="1400" dirty="0"/>
          </a:p>
          <a:p>
            <a:pPr marL="742950" lvl="1" indent="-285750">
              <a:buFont typeface="+mj-lt"/>
              <a:buAutoNum type="arabicPeriod"/>
            </a:pPr>
            <a:r>
              <a:rPr lang="en-US" sz="1400" b="1" dirty="0"/>
              <a:t>Description:</a:t>
            </a:r>
            <a:r>
              <a:rPr lang="en-US" sz="1400" dirty="0"/>
              <a:t> Contains over 50,000 images of traffic signs with 43 different classes.</a:t>
            </a:r>
          </a:p>
          <a:p>
            <a:r>
              <a:rPr lang="en-US" sz="1400" b="1" dirty="0">
                <a:hlinkClick r:id="rId4"/>
              </a:rPr>
              <a:t>Belgium Traffic Sign Dataset (</a:t>
            </a:r>
            <a:r>
              <a:rPr lang="en-US" sz="1400" b="1" dirty="0" err="1">
                <a:hlinkClick r:id="rId4"/>
              </a:rPr>
              <a:t>BelgiumTSC</a:t>
            </a:r>
            <a:r>
              <a:rPr lang="en-US" sz="1400" b="1" dirty="0">
                <a:hlinkClick r:id="rId4"/>
              </a:rPr>
              <a:t>)</a:t>
            </a:r>
            <a:endParaRPr lang="en-US" sz="1400" dirty="0"/>
          </a:p>
          <a:p>
            <a:pPr marL="742950" lvl="1" indent="-285750">
              <a:buFont typeface="+mj-lt"/>
              <a:buAutoNum type="arabicPeriod"/>
            </a:pPr>
            <a:r>
              <a:rPr lang="en-US" sz="1400" b="1" dirty="0"/>
              <a:t>Description:</a:t>
            </a:r>
            <a:r>
              <a:rPr lang="en-US" sz="1400" dirty="0"/>
              <a:t> Includes images of traffic signs in Flanders, Belgium, with 62 different classes.</a:t>
            </a:r>
          </a:p>
          <a:p>
            <a:r>
              <a:rPr lang="en-US" sz="1400" b="1" dirty="0">
                <a:hlinkClick r:id="rId5"/>
              </a:rPr>
              <a:t>LISA Traffic Sign Dataset</a:t>
            </a:r>
            <a:endParaRPr lang="en-US" sz="1400" dirty="0"/>
          </a:p>
          <a:p>
            <a:pPr marL="742950" lvl="1" indent="-285750">
              <a:buFont typeface="+mj-lt"/>
              <a:buAutoNum type="arabicPeriod"/>
            </a:pPr>
            <a:r>
              <a:rPr lang="en-US" sz="1400" b="1" dirty="0"/>
              <a:t>Description:</a:t>
            </a:r>
            <a:r>
              <a:rPr lang="en-US" sz="1400" dirty="0"/>
              <a:t> Comprises images collected from the United States, featuring various traffic signs and annotations</a:t>
            </a:r>
          </a:p>
          <a:p>
            <a:r>
              <a:rPr lang="en-US" sz="1400" b="1" dirty="0">
                <a:hlinkClick r:id="rId6"/>
              </a:rPr>
              <a:t>Swedish Traffic Signs Dataset (STSD)</a:t>
            </a:r>
            <a:endParaRPr lang="en-US" sz="1400" dirty="0"/>
          </a:p>
          <a:p>
            <a:pPr marL="742950" lvl="1" indent="-285750">
              <a:buFont typeface="+mj-lt"/>
              <a:buAutoNum type="arabicPeriod"/>
            </a:pPr>
            <a:r>
              <a:rPr lang="en-US" sz="1400" b="1" dirty="0"/>
              <a:t>Description:</a:t>
            </a:r>
            <a:r>
              <a:rPr lang="en-US" sz="1400" dirty="0"/>
              <a:t> Contains images of traffic signs from Sweden, with 20000 images and 20 different classes.</a:t>
            </a:r>
          </a:p>
          <a:p>
            <a:r>
              <a:rPr lang="en-US" sz="1400" b="1" dirty="0">
                <a:hlinkClick r:id="rId7"/>
              </a:rPr>
              <a:t>TT100K (Tsinghua-Tencent 100K)</a:t>
            </a:r>
            <a:endParaRPr lang="en-US" sz="1400" dirty="0"/>
          </a:p>
          <a:p>
            <a:pPr marL="742950" lvl="1" indent="-285750">
              <a:buFont typeface="+mj-lt"/>
              <a:buAutoNum type="arabicPeriod"/>
            </a:pPr>
            <a:r>
              <a:rPr lang="en-US" sz="1400" b="1" dirty="0"/>
              <a:t>Description:</a:t>
            </a:r>
            <a:r>
              <a:rPr lang="en-US" sz="1400" dirty="0"/>
              <a:t> A large-scale dataset with 100,000 images and 45,000 annotated traffic signs from China.</a:t>
            </a:r>
          </a:p>
          <a:p>
            <a:r>
              <a:rPr lang="en-US" sz="1400" b="1" dirty="0">
                <a:hlinkClick r:id="rId8"/>
              </a:rPr>
              <a:t>Mapillary Traffic Sign Dataset</a:t>
            </a:r>
            <a:endParaRPr lang="en-US" sz="1400" dirty="0"/>
          </a:p>
          <a:p>
            <a:pPr marL="742950" lvl="1" indent="-285750">
              <a:buFont typeface="+mj-lt"/>
              <a:buAutoNum type="arabicPeriod"/>
            </a:pPr>
            <a:r>
              <a:rPr lang="en-US" sz="1400" b="1" dirty="0"/>
              <a:t>Description:</a:t>
            </a:r>
            <a:r>
              <a:rPr lang="en-US" sz="1400" dirty="0"/>
              <a:t> Part of the Mapillary Vistas dataset, contains diverse images of traffic signs from around the world.</a:t>
            </a:r>
          </a:p>
          <a:p>
            <a:r>
              <a:rPr lang="en-US" sz="1400" b="1" dirty="0">
                <a:hlinkClick r:id="rId9"/>
              </a:rPr>
              <a:t>Chinese Traffic Sign Database (CTSD)</a:t>
            </a:r>
            <a:endParaRPr lang="en-US" sz="1400" dirty="0"/>
          </a:p>
          <a:p>
            <a:pPr marL="742950" lvl="1" indent="-285750">
              <a:buFont typeface="+mj-lt"/>
              <a:buAutoNum type="arabicPeriod"/>
            </a:pPr>
            <a:r>
              <a:rPr lang="en-US" sz="1400" b="1" dirty="0"/>
              <a:t>Description:</a:t>
            </a:r>
            <a:r>
              <a:rPr lang="en-US" sz="1400" dirty="0"/>
              <a:t> A comprehensive dataset featuring Chinese traffic signs.</a:t>
            </a:r>
          </a:p>
          <a:p>
            <a:r>
              <a:rPr lang="en-US" sz="1400" b="1" dirty="0">
                <a:hlinkClick r:id="rId10"/>
              </a:rPr>
              <a:t>The Russian Traffic Sign Detection Benchmark (RTSD)</a:t>
            </a:r>
            <a:endParaRPr lang="en-US" sz="1400" dirty="0"/>
          </a:p>
          <a:p>
            <a:pPr marL="742950" lvl="1" indent="-285750">
              <a:buFont typeface="+mj-lt"/>
              <a:buAutoNum type="arabicPeriod"/>
            </a:pPr>
            <a:r>
              <a:rPr lang="en-US" sz="1400" b="1" dirty="0"/>
              <a:t>Description:</a:t>
            </a:r>
            <a:r>
              <a:rPr lang="en-US" sz="1400" dirty="0"/>
              <a:t> Provides images and annotations of Russian traffic signs.</a:t>
            </a:r>
          </a:p>
          <a:p>
            <a:endParaRPr lang="en-IN" sz="1400" dirty="0"/>
          </a:p>
        </p:txBody>
      </p:sp>
    </p:spTree>
    <p:extLst>
      <p:ext uri="{BB962C8B-B14F-4D97-AF65-F5344CB8AC3E}">
        <p14:creationId xmlns:p14="http://schemas.microsoft.com/office/powerpoint/2010/main" val="286444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91DED1E-1AB5-9EE6-76EC-E57B4259391C}"/>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6ACC9442-4C9D-CC59-BABF-81546E0AA5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EE9E5C81-3289-150B-B376-11E9DE345A25}"/>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B4F2F1B-932C-9831-DDEA-95C9DBFA17C0}"/>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Methodology</a:t>
              </a:r>
            </a:p>
          </p:txBody>
        </p:sp>
      </p:grpSp>
      <p:sp>
        <p:nvSpPr>
          <p:cNvPr id="9" name="Date Placeholder 8">
            <a:extLst>
              <a:ext uri="{FF2B5EF4-FFF2-40B4-BE49-F238E27FC236}">
                <a16:creationId xmlns:a16="http://schemas.microsoft.com/office/drawing/2014/main" id="{6AAE19BD-D8A7-1DBB-BB5B-B0E60761DE00}"/>
              </a:ext>
            </a:extLst>
          </p:cNvPr>
          <p:cNvSpPr>
            <a:spLocks noGrp="1"/>
          </p:cNvSpPr>
          <p:nvPr>
            <p:ph type="dt" sz="half" idx="10"/>
          </p:nvPr>
        </p:nvSpPr>
        <p:spPr/>
        <p:txBody>
          <a:bodyPr/>
          <a:lstStyle/>
          <a:p>
            <a:fld id="{6EFC38D7-FC4E-40B7-934F-A6101174F213}" type="datetime1">
              <a:rPr lang="en-US" smtClean="0"/>
              <a:t>12/6/2024</a:t>
            </a:fld>
            <a:endParaRPr lang="en-US"/>
          </a:p>
        </p:txBody>
      </p:sp>
      <p:sp>
        <p:nvSpPr>
          <p:cNvPr id="10" name="Footer Placeholder 9">
            <a:extLst>
              <a:ext uri="{FF2B5EF4-FFF2-40B4-BE49-F238E27FC236}">
                <a16:creationId xmlns:a16="http://schemas.microsoft.com/office/drawing/2014/main" id="{CB22BD89-6DDA-564D-E42A-DC37EF97D66E}"/>
              </a:ext>
            </a:extLst>
          </p:cNvPr>
          <p:cNvSpPr>
            <a:spLocks noGrp="1"/>
          </p:cNvSpPr>
          <p:nvPr>
            <p:ph type="ftr" sz="quarter" idx="11"/>
          </p:nvPr>
        </p:nvSpPr>
        <p:spPr/>
        <p:txBody>
          <a:bodyPr/>
          <a:lstStyle/>
          <a:p>
            <a:r>
              <a:rPr lang="en-US"/>
              <a:t>AE course project- 2023</a:t>
            </a:r>
          </a:p>
        </p:txBody>
      </p:sp>
      <p:sp>
        <p:nvSpPr>
          <p:cNvPr id="11" name="Slide Number Placeholder 10">
            <a:extLst>
              <a:ext uri="{FF2B5EF4-FFF2-40B4-BE49-F238E27FC236}">
                <a16:creationId xmlns:a16="http://schemas.microsoft.com/office/drawing/2014/main" id="{D5CF8A99-E9A7-B603-8D44-7623200EE284}"/>
              </a:ext>
            </a:extLst>
          </p:cNvPr>
          <p:cNvSpPr>
            <a:spLocks noGrp="1"/>
          </p:cNvSpPr>
          <p:nvPr>
            <p:ph type="sldNum" sz="quarter" idx="12"/>
          </p:nvPr>
        </p:nvSpPr>
        <p:spPr/>
        <p:txBody>
          <a:bodyPr/>
          <a:lstStyle/>
          <a:p>
            <a:fld id="{B6F15528-21DE-4FAA-801E-634DDDAF4B2B}" type="slidenum">
              <a:rPr lang="en-US" smtClean="0"/>
              <a:t>6</a:t>
            </a:fld>
            <a:endParaRPr lang="en-US"/>
          </a:p>
        </p:txBody>
      </p:sp>
      <p:pic>
        <p:nvPicPr>
          <p:cNvPr id="13" name="Picture 12">
            <a:extLst>
              <a:ext uri="{FF2B5EF4-FFF2-40B4-BE49-F238E27FC236}">
                <a16:creationId xmlns:a16="http://schemas.microsoft.com/office/drawing/2014/main" id="{6F659961-CA7B-5BB9-79BE-5426B5279B1A}"/>
              </a:ext>
            </a:extLst>
          </p:cNvPr>
          <p:cNvPicPr>
            <a:picLocks noChangeAspect="1"/>
          </p:cNvPicPr>
          <p:nvPr/>
        </p:nvPicPr>
        <p:blipFill>
          <a:blip r:embed="rId3"/>
          <a:stretch>
            <a:fillRect/>
          </a:stretch>
        </p:blipFill>
        <p:spPr>
          <a:xfrm>
            <a:off x="1115616" y="1772816"/>
            <a:ext cx="6709723" cy="3703575"/>
          </a:xfrm>
          <a:prstGeom prst="rect">
            <a:avLst/>
          </a:prstGeom>
        </p:spPr>
      </p:pic>
    </p:spTree>
    <p:extLst>
      <p:ext uri="{BB962C8B-B14F-4D97-AF65-F5344CB8AC3E}">
        <p14:creationId xmlns:p14="http://schemas.microsoft.com/office/powerpoint/2010/main" val="247626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55864D-9D48-0DE2-228F-3EC99B19D5A3}"/>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708110B3-5F41-2C9B-87A7-C1A08F7D035F}"/>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9C40BE7B-EAC7-AC22-0161-F5B03E3FE3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B5064114-124E-4B36-B338-49709C855DD7}"/>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51CF79E-C68D-78CB-3AA0-54E47862D5AD}"/>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Flowchart </a:t>
              </a:r>
            </a:p>
          </p:txBody>
        </p:sp>
      </p:grpSp>
      <p:sp>
        <p:nvSpPr>
          <p:cNvPr id="9" name="Date Placeholder 8">
            <a:extLst>
              <a:ext uri="{FF2B5EF4-FFF2-40B4-BE49-F238E27FC236}">
                <a16:creationId xmlns:a16="http://schemas.microsoft.com/office/drawing/2014/main" id="{86882C1B-8209-D8AA-04E0-02F5A987DDB5}"/>
              </a:ext>
            </a:extLst>
          </p:cNvPr>
          <p:cNvSpPr>
            <a:spLocks noGrp="1"/>
          </p:cNvSpPr>
          <p:nvPr>
            <p:ph type="dt" sz="half" idx="10"/>
          </p:nvPr>
        </p:nvSpPr>
        <p:spPr/>
        <p:txBody>
          <a:bodyPr/>
          <a:lstStyle/>
          <a:p>
            <a:fld id="{89B193F3-CE6C-4CF4-BD94-9E4B5CC5052C}" type="datetime1">
              <a:rPr lang="en-US" smtClean="0"/>
              <a:t>12/6/2024</a:t>
            </a:fld>
            <a:endParaRPr lang="en-US"/>
          </a:p>
        </p:txBody>
      </p:sp>
      <p:sp>
        <p:nvSpPr>
          <p:cNvPr id="10" name="Slide Number Placeholder 9">
            <a:extLst>
              <a:ext uri="{FF2B5EF4-FFF2-40B4-BE49-F238E27FC236}">
                <a16:creationId xmlns:a16="http://schemas.microsoft.com/office/drawing/2014/main" id="{AAB02091-29A4-1824-3F99-421F8F03D55D}"/>
              </a:ext>
            </a:extLst>
          </p:cNvPr>
          <p:cNvSpPr>
            <a:spLocks noGrp="1"/>
          </p:cNvSpPr>
          <p:nvPr>
            <p:ph type="sldNum" sz="quarter" idx="12"/>
          </p:nvPr>
        </p:nvSpPr>
        <p:spPr/>
        <p:txBody>
          <a:bodyPr/>
          <a:lstStyle/>
          <a:p>
            <a:fld id="{B6F15528-21DE-4FAA-801E-634DDDAF4B2B}" type="slidenum">
              <a:rPr lang="en-US" smtClean="0"/>
              <a:t>7</a:t>
            </a:fld>
            <a:endParaRPr lang="en-US"/>
          </a:p>
        </p:txBody>
      </p:sp>
      <p:pic>
        <p:nvPicPr>
          <p:cNvPr id="11" name="Picture 10">
            <a:extLst>
              <a:ext uri="{FF2B5EF4-FFF2-40B4-BE49-F238E27FC236}">
                <a16:creationId xmlns:a16="http://schemas.microsoft.com/office/drawing/2014/main" id="{FD975DD9-5857-A5C5-5686-E2C082901354}"/>
              </a:ext>
            </a:extLst>
          </p:cNvPr>
          <p:cNvPicPr>
            <a:picLocks noChangeAspect="1"/>
          </p:cNvPicPr>
          <p:nvPr/>
        </p:nvPicPr>
        <p:blipFill>
          <a:blip r:embed="rId3"/>
          <a:stretch>
            <a:fillRect/>
          </a:stretch>
        </p:blipFill>
        <p:spPr>
          <a:xfrm>
            <a:off x="620213" y="1916832"/>
            <a:ext cx="7824339" cy="3200866"/>
          </a:xfrm>
          <a:prstGeom prst="rect">
            <a:avLst/>
          </a:prstGeom>
        </p:spPr>
      </p:pic>
    </p:spTree>
    <p:extLst>
      <p:ext uri="{BB962C8B-B14F-4D97-AF65-F5344CB8AC3E}">
        <p14:creationId xmlns:p14="http://schemas.microsoft.com/office/powerpoint/2010/main" val="157472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8CC63A-6117-F376-BC5C-8AB476D35FA6}"/>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70679F14-5679-3889-EEBB-5AF292FBEA7C}"/>
              </a:ext>
            </a:extLst>
          </p:cNvPr>
          <p:cNvGrpSpPr/>
          <p:nvPr/>
        </p:nvGrpSpPr>
        <p:grpSpPr>
          <a:xfrm>
            <a:off x="381000" y="76200"/>
            <a:ext cx="8243248" cy="1647232"/>
            <a:chOff x="381000" y="76200"/>
            <a:chExt cx="8243248" cy="1647232"/>
          </a:xfrm>
        </p:grpSpPr>
        <p:pic>
          <p:nvPicPr>
            <p:cNvPr id="6" name="Picture 5" descr="kle tech logo">
              <a:extLst>
                <a:ext uri="{FF2B5EF4-FFF2-40B4-BE49-F238E27FC236}">
                  <a16:creationId xmlns:a16="http://schemas.microsoft.com/office/drawing/2014/main" id="{D4C65C04-2B02-11A3-D434-E61A203D327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140C1693-E5E0-582F-9975-2542E695C42F}"/>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048E537-247B-5E61-4F14-C4D35B7E3080}"/>
                </a:ext>
              </a:extLst>
            </p:cNvPr>
            <p:cNvSpPr/>
            <p:nvPr/>
          </p:nvSpPr>
          <p:spPr>
            <a:xfrm>
              <a:off x="381000" y="769325"/>
              <a:ext cx="8063552" cy="954107"/>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Implementation – (Fine-tuning YOLOv8 for sign detection)</a:t>
              </a:r>
            </a:p>
          </p:txBody>
        </p:sp>
      </p:grpSp>
      <p:sp>
        <p:nvSpPr>
          <p:cNvPr id="9" name="Date Placeholder 8">
            <a:extLst>
              <a:ext uri="{FF2B5EF4-FFF2-40B4-BE49-F238E27FC236}">
                <a16:creationId xmlns:a16="http://schemas.microsoft.com/office/drawing/2014/main" id="{E9CF0C2C-9284-0AEE-3CDA-A23108C0270C}"/>
              </a:ext>
            </a:extLst>
          </p:cNvPr>
          <p:cNvSpPr>
            <a:spLocks noGrp="1"/>
          </p:cNvSpPr>
          <p:nvPr>
            <p:ph type="dt" sz="half" idx="10"/>
          </p:nvPr>
        </p:nvSpPr>
        <p:spPr/>
        <p:txBody>
          <a:bodyPr/>
          <a:lstStyle/>
          <a:p>
            <a:fld id="{F1480624-83CE-4AF5-B00F-6133DA4E6F2F}" type="datetime1">
              <a:rPr lang="en-US" smtClean="0"/>
              <a:t>12/6/2024</a:t>
            </a:fld>
            <a:endParaRPr lang="en-US"/>
          </a:p>
        </p:txBody>
      </p:sp>
      <p:sp>
        <p:nvSpPr>
          <p:cNvPr id="10" name="Slide Number Placeholder 9">
            <a:extLst>
              <a:ext uri="{FF2B5EF4-FFF2-40B4-BE49-F238E27FC236}">
                <a16:creationId xmlns:a16="http://schemas.microsoft.com/office/drawing/2014/main" id="{9C9B7BE1-147F-4DBD-C4A4-DC5E168B8FC0}"/>
              </a:ext>
            </a:extLst>
          </p:cNvPr>
          <p:cNvSpPr>
            <a:spLocks noGrp="1"/>
          </p:cNvSpPr>
          <p:nvPr>
            <p:ph type="sldNum" sz="quarter" idx="12"/>
          </p:nvPr>
        </p:nvSpPr>
        <p:spPr/>
        <p:txBody>
          <a:bodyPr/>
          <a:lstStyle/>
          <a:p>
            <a:fld id="{B6F15528-21DE-4FAA-801E-634DDDAF4B2B}" type="slidenum">
              <a:rPr lang="en-US" smtClean="0"/>
              <a:t>8</a:t>
            </a:fld>
            <a:endParaRPr lang="en-US"/>
          </a:p>
        </p:txBody>
      </p:sp>
      <p:sp>
        <p:nvSpPr>
          <p:cNvPr id="15" name="TextBox 14">
            <a:extLst>
              <a:ext uri="{FF2B5EF4-FFF2-40B4-BE49-F238E27FC236}">
                <a16:creationId xmlns:a16="http://schemas.microsoft.com/office/drawing/2014/main" id="{7EB0A7A9-CA87-2043-DE35-D1666BD7A060}"/>
              </a:ext>
            </a:extLst>
          </p:cNvPr>
          <p:cNvSpPr txBox="1"/>
          <p:nvPr/>
        </p:nvSpPr>
        <p:spPr>
          <a:xfrm>
            <a:off x="628650" y="2276872"/>
            <a:ext cx="1481752" cy="369332"/>
          </a:xfrm>
          <a:prstGeom prst="rect">
            <a:avLst/>
          </a:prstGeom>
          <a:noFill/>
        </p:spPr>
        <p:txBody>
          <a:bodyPr wrap="none" rtlCol="0">
            <a:spAutoFit/>
          </a:bodyPr>
          <a:lstStyle/>
          <a:p>
            <a:r>
              <a:rPr lang="en-IN" dirty="0"/>
              <a:t>Forward Pass:</a:t>
            </a:r>
          </a:p>
        </p:txBody>
      </p:sp>
    </p:spTree>
    <p:extLst>
      <p:ext uri="{BB962C8B-B14F-4D97-AF65-F5344CB8AC3E}">
        <p14:creationId xmlns:p14="http://schemas.microsoft.com/office/powerpoint/2010/main" val="429478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E29944-44B5-5D78-D05A-F58D00771372}"/>
              </a:ext>
            </a:extLst>
          </p:cNvPr>
          <p:cNvSpPr>
            <a:spLocks noGrp="1"/>
          </p:cNvSpPr>
          <p:nvPr>
            <p:ph type="ftr" sz="quarter" idx="11"/>
          </p:nvPr>
        </p:nvSpPr>
        <p:spPr/>
        <p:txBody>
          <a:bodyPr/>
          <a:lstStyle/>
          <a:p>
            <a:r>
              <a:rPr lang="en-US"/>
              <a:t>AE course project- 2023</a:t>
            </a:r>
          </a:p>
        </p:txBody>
      </p:sp>
      <p:grpSp>
        <p:nvGrpSpPr>
          <p:cNvPr id="5" name="Group 4">
            <a:extLst>
              <a:ext uri="{FF2B5EF4-FFF2-40B4-BE49-F238E27FC236}">
                <a16:creationId xmlns:a16="http://schemas.microsoft.com/office/drawing/2014/main" id="{817B8CC1-0FDA-AA1A-4B85-78210D87A18E}"/>
              </a:ext>
            </a:extLst>
          </p:cNvPr>
          <p:cNvGrpSpPr/>
          <p:nvPr/>
        </p:nvGrpSpPr>
        <p:grpSpPr>
          <a:xfrm>
            <a:off x="381000" y="76200"/>
            <a:ext cx="8243248" cy="1216345"/>
            <a:chOff x="381000" y="76200"/>
            <a:chExt cx="8243248" cy="1216345"/>
          </a:xfrm>
        </p:grpSpPr>
        <p:pic>
          <p:nvPicPr>
            <p:cNvPr id="6" name="Picture 5" descr="kle tech logo">
              <a:extLst>
                <a:ext uri="{FF2B5EF4-FFF2-40B4-BE49-F238E27FC236}">
                  <a16:creationId xmlns:a16="http://schemas.microsoft.com/office/drawing/2014/main" id="{4B4512E2-F773-1668-1FD0-FE85280AD0A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7" name="Straight Connector 6">
              <a:extLst>
                <a:ext uri="{FF2B5EF4-FFF2-40B4-BE49-F238E27FC236}">
                  <a16:creationId xmlns:a16="http://schemas.microsoft.com/office/drawing/2014/main" id="{1379FC27-90CB-37ED-8F8D-12EEA513F0E8}"/>
                </a:ext>
              </a:extLst>
            </p:cNvPr>
            <p:cNvCxnSpPr/>
            <p:nvPr/>
          </p:nvCxnSpPr>
          <p:spPr>
            <a:xfrm>
              <a:off x="699448" y="794328"/>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DE6DE82C-1930-8180-1188-CB77F8679D28}"/>
                </a:ext>
              </a:extLst>
            </p:cNvPr>
            <p:cNvSpPr/>
            <p:nvPr/>
          </p:nvSpPr>
          <p:spPr>
            <a:xfrm>
              <a:off x="381000" y="769325"/>
              <a:ext cx="8063552"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Fine-tuning for YOLO </a:t>
              </a:r>
            </a:p>
          </p:txBody>
        </p:sp>
      </p:grpSp>
      <p:sp>
        <p:nvSpPr>
          <p:cNvPr id="9" name="Date Placeholder 8">
            <a:extLst>
              <a:ext uri="{FF2B5EF4-FFF2-40B4-BE49-F238E27FC236}">
                <a16:creationId xmlns:a16="http://schemas.microsoft.com/office/drawing/2014/main" id="{504372A9-F6B4-C583-3190-5EF983A77696}"/>
              </a:ext>
            </a:extLst>
          </p:cNvPr>
          <p:cNvSpPr>
            <a:spLocks noGrp="1"/>
          </p:cNvSpPr>
          <p:nvPr>
            <p:ph type="dt" sz="half" idx="10"/>
          </p:nvPr>
        </p:nvSpPr>
        <p:spPr/>
        <p:txBody>
          <a:bodyPr/>
          <a:lstStyle/>
          <a:p>
            <a:fld id="{57A1C1F6-3D88-429F-B278-1C4C5DD209C8}" type="datetime1">
              <a:rPr lang="en-US" smtClean="0"/>
              <a:t>12/6/2024</a:t>
            </a:fld>
            <a:endParaRPr lang="en-US"/>
          </a:p>
        </p:txBody>
      </p:sp>
      <p:sp>
        <p:nvSpPr>
          <p:cNvPr id="10" name="Slide Number Placeholder 9">
            <a:extLst>
              <a:ext uri="{FF2B5EF4-FFF2-40B4-BE49-F238E27FC236}">
                <a16:creationId xmlns:a16="http://schemas.microsoft.com/office/drawing/2014/main" id="{5BCC256E-05EB-E19F-09CA-90DD708FD242}"/>
              </a:ext>
            </a:extLst>
          </p:cNvPr>
          <p:cNvSpPr>
            <a:spLocks noGrp="1"/>
          </p:cNvSpPr>
          <p:nvPr>
            <p:ph type="sldNum" sz="quarter" idx="12"/>
          </p:nvPr>
        </p:nvSpPr>
        <p:spPr/>
        <p:txBody>
          <a:bodyPr/>
          <a:lstStyle/>
          <a:p>
            <a:fld id="{B6F15528-21DE-4FAA-801E-634DDDAF4B2B}" type="slidenum">
              <a:rPr lang="en-US" smtClean="0"/>
              <a:t>9</a:t>
            </a:fld>
            <a:endParaRPr lang="en-US"/>
          </a:p>
        </p:txBody>
      </p:sp>
      <p:sp>
        <p:nvSpPr>
          <p:cNvPr id="11" name="TextBox 10">
            <a:extLst>
              <a:ext uri="{FF2B5EF4-FFF2-40B4-BE49-F238E27FC236}">
                <a16:creationId xmlns:a16="http://schemas.microsoft.com/office/drawing/2014/main" id="{0DDA46E9-68B1-2A1A-D9BC-79FC934E91E5}"/>
              </a:ext>
            </a:extLst>
          </p:cNvPr>
          <p:cNvSpPr txBox="1"/>
          <p:nvPr/>
        </p:nvSpPr>
        <p:spPr>
          <a:xfrm>
            <a:off x="381000" y="1592281"/>
            <a:ext cx="8156704" cy="4185761"/>
          </a:xfrm>
          <a:prstGeom prst="rect">
            <a:avLst/>
          </a:prstGeom>
          <a:noFill/>
        </p:spPr>
        <p:txBody>
          <a:bodyPr wrap="square" rtlCol="0">
            <a:spAutoFit/>
          </a:bodyPr>
          <a:lstStyle/>
          <a:p>
            <a:pPr marL="342900" indent="-342900">
              <a:buFont typeface="+mj-lt"/>
              <a:buAutoNum type="arabicPeriod"/>
            </a:pPr>
            <a:r>
              <a:rPr lang="en-US" sz="1400" dirty="0"/>
              <a:t>Training (Fine-Tuning)Forward Pass: The model processes input images to make predictions. It tries to identify and locate objects (traffic signs) in each image.</a:t>
            </a:r>
          </a:p>
          <a:p>
            <a:pPr marL="342900" indent="-342900">
              <a:buFont typeface="+mj-lt"/>
              <a:buAutoNum type="arabicPeriod"/>
            </a:pPr>
            <a:r>
              <a:rPr lang="en-US" sz="1400" dirty="0"/>
              <a:t>Loss Calculation: The model calculates how far off its predictions are from the actual labels (ground truth). </a:t>
            </a:r>
          </a:p>
          <a:p>
            <a:pPr marL="342900" indent="-342900">
              <a:buFont typeface="+mj-lt"/>
              <a:buAutoNum type="arabicPeriod"/>
            </a:pPr>
            <a:r>
              <a:rPr lang="en-US" sz="1400" dirty="0"/>
              <a:t>The loss has three parts:</a:t>
            </a:r>
          </a:p>
          <a:p>
            <a:pPr marL="800100" lvl="1" indent="-342900">
              <a:buFont typeface="+mj-lt"/>
              <a:buAutoNum type="arabicPeriod"/>
            </a:pPr>
            <a:r>
              <a:rPr lang="en-US" sz="1400" dirty="0"/>
              <a:t>Localization Loss: Measures errors in predicting the exact positions of the bounding boxes.</a:t>
            </a:r>
          </a:p>
          <a:p>
            <a:pPr marL="800100" lvl="1" indent="-342900">
              <a:buFont typeface="+mj-lt"/>
              <a:buAutoNum type="arabicPeriod"/>
            </a:pPr>
            <a:r>
              <a:rPr lang="en-US" sz="1400" dirty="0"/>
              <a:t>Confidence Loss: Measures how confident the model is that an object is </a:t>
            </a:r>
            <a:r>
              <a:rPr lang="en-US" sz="1400" dirty="0" err="1"/>
              <a:t>present.Classification</a:t>
            </a:r>
            <a:r>
              <a:rPr lang="en-US" sz="1400" dirty="0"/>
              <a:t> </a:t>
            </a:r>
          </a:p>
          <a:p>
            <a:pPr marL="800100" lvl="1" indent="-342900">
              <a:buFont typeface="+mj-lt"/>
              <a:buAutoNum type="arabicPeriod"/>
            </a:pPr>
            <a:r>
              <a:rPr lang="en-US" sz="1400" dirty="0"/>
              <a:t>Loss: Measures errors in predicting the correct class of the object.</a:t>
            </a:r>
          </a:p>
          <a:p>
            <a:pPr marL="342900" indent="-342900">
              <a:buFont typeface="+mj-lt"/>
              <a:buAutoNum type="arabicPeriod"/>
            </a:pPr>
            <a:r>
              <a:rPr lang="en-US" sz="1400" dirty="0"/>
              <a:t>Backward Pass: The model calculates how to adjust its internal settings (parameters) to reduce the loss. This step involves computing gradients, which are like directions on how to adjust parameters to improve predictions. </a:t>
            </a:r>
          </a:p>
          <a:p>
            <a:pPr marL="342900" indent="-342900">
              <a:buFont typeface="+mj-lt"/>
              <a:buAutoNum type="arabicPeriod"/>
            </a:pPr>
            <a:r>
              <a:rPr lang="en-US" sz="1400" dirty="0"/>
              <a:t>Parameter Update: The model updates its parameters using an optimization algorithm (like Adam optimizer) based on the computed gradients. This is like fine-tuning the settings to improve performance. Hyperparameters Learning Rate: Determines how much to adjust the model's parameters during training. Too high can cause instability, too low can make training slow.</a:t>
            </a:r>
          </a:p>
          <a:p>
            <a:pPr marL="342900" indent="-342900">
              <a:buFont typeface="+mj-lt"/>
              <a:buAutoNum type="arabicPeriod"/>
            </a:pPr>
            <a:r>
              <a:rPr lang="en-US" sz="1400" dirty="0"/>
              <a:t>Batch Size: Number of images processed at once. Larger batches can be more stable but require more memory.</a:t>
            </a:r>
          </a:p>
          <a:p>
            <a:pPr marL="342900" indent="-342900">
              <a:buFont typeface="+mj-lt"/>
              <a:buAutoNum type="arabicPeriod"/>
            </a:pPr>
            <a:r>
              <a:rPr lang="en-US" sz="1400" dirty="0"/>
              <a:t>Number of Epochs: Number of times the entire training dataset is passed through the model. More epochs mean more training but can lead to overfitting if too many.</a:t>
            </a:r>
            <a:endParaRPr lang="en-IN" sz="1400" dirty="0"/>
          </a:p>
        </p:txBody>
      </p:sp>
    </p:spTree>
    <p:extLst>
      <p:ext uri="{BB962C8B-B14F-4D97-AF65-F5344CB8AC3E}">
        <p14:creationId xmlns:p14="http://schemas.microsoft.com/office/powerpoint/2010/main" val="321448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1269</Words>
  <Application>Microsoft Office PowerPoint</Application>
  <PresentationFormat>On-screen Show (4:3)</PresentationFormat>
  <Paragraphs>160</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Lokesh Pandey</cp:lastModifiedBy>
  <cp:revision>120</cp:revision>
  <dcterms:created xsi:type="dcterms:W3CDTF">2006-08-16T00:00:00Z</dcterms:created>
  <dcterms:modified xsi:type="dcterms:W3CDTF">2024-12-06T17:56:34Z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B37BE754708B42AD9876DC1F661565BF_12</vt:lpwstr>
  </property>
  <property fmtid="{D5CDD505-2E9C-101B-9397-08002B2CF9AE}" pid="3" name="KSOProductBuildVer">
    <vt:lpwstr>1033-12.2.0.13431</vt:lpwstr>
  </property>
</Properties>
</file>