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erriweather Light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Vidaloka"/>
      <p:regular r:id="rId34"/>
    </p:embeddedFont>
    <p:embeddedFont>
      <p:font typeface="Russo One"/>
      <p:regular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vQeYhlV6UhB73ltIqSUZ+wot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font" Target="fonts/MerriweatherLight-regular.fntdata"/><Relationship Id="rId21" Type="http://schemas.openxmlformats.org/officeDocument/2006/relationships/slide" Target="slides/slide17.xml"/><Relationship Id="rId24" Type="http://schemas.openxmlformats.org/officeDocument/2006/relationships/font" Target="fonts/MerriweatherLight-italic.fntdata"/><Relationship Id="rId23" Type="http://schemas.openxmlformats.org/officeDocument/2006/relationships/font" Target="fonts/Merriweather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MerriweatherLight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SemiBold-italic.fntdata"/><Relationship Id="rId13" Type="http://schemas.openxmlformats.org/officeDocument/2006/relationships/slide" Target="slides/slide9.xml"/><Relationship Id="rId35" Type="http://schemas.openxmlformats.org/officeDocument/2006/relationships/font" Target="fonts/RussoOne-regular.fntdata"/><Relationship Id="rId12" Type="http://schemas.openxmlformats.org/officeDocument/2006/relationships/slide" Target="slides/slide8.xml"/><Relationship Id="rId34" Type="http://schemas.openxmlformats.org/officeDocument/2006/relationships/font" Target="fonts/Vidaloka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f29e5814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21f29e581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46170a243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246170a243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1f29e5814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1f29e581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1f29e58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1f29e58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46170a243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246170a243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48a3412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248a3412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43207c0e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243207c0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6170a2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246170a2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1f29e5814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21f29e581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1f29e5814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21f29e581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46170a243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246170a2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1f29e5814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21f29e581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1f29e5814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21f29e581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3207c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243207c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5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6" name="Google Shape;76;p6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6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66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7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67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82" name="Google Shape;82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6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6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8" name="Google Shape;88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68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9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69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94" name="Google Shape;94;p69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69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0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7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1" name="Google Shape;101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7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1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6" name="Google Shape;106;p71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1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8" name="Google Shape;108;p71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1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0" name="Google Shape;110;p71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1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12" name="Google Shape;112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2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6" name="Google Shape;116;p72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7" name="Google Shape;117;p72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8" name="Google Shape;118;p72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72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0" name="Google Shape;120;p72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1" name="Google Shape;121;p72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2" name="Google Shape;122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3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6" name="Google Shape;126;p73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3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8" name="Google Shape;128;p73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3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0" name="Google Shape;130;p73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3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2" name="Google Shape;132;p73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3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4" name="Google Shape;134;p73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3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6" name="Google Shape;136;p73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3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8" name="Google Shape;138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4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2" name="Google Shape;142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74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74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5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8" name="Google Shape;148;p75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5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0" name="Google Shape;150;p75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5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2" name="Google Shape;152;p75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5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4" name="Google Shape;154;p75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6" name="Google Shape;156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63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8" name="Google Shape;18;p6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6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6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6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76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6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2" name="Google Shape;162;p76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6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76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6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6" name="Google Shape;166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7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7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77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77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3" name="Google Shape;173;p77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7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5" name="Google Shape;175;p77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7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" name="Google Shape;177;p77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7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9" name="Google Shape;179;p7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8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3" name="Google Shape;183;p78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8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5" name="Google Shape;185;p78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78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7" name="Google Shape;187;p78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8" name="Google Shape;188;p7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7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9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79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0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97" name="Google Shape;197;p80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98" name="Google Shape;198;p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1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81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3" name="Google Shape;203;p8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8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1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2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8" name="Google Shape;208;p82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2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0" name="Google Shape;210;p82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2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2" name="Google Shape;212;p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3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6" name="Google Shape;216;p83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83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8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83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8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83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4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4" name="Google Shape;224;p84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84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26" name="Google Shape;226;p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6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" name="Google Shape;26;p6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" name="Google Shape;28;p6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8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8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8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8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89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89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9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35" name="Google Shape;35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58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0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" name="Google Shape;41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2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5" name="Google Shape;45;p62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6" name="Google Shape;4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1" name="Google Shape;51;p59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59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5" name="Google Shape;55;p59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59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59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59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59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2" name="Google Shape;6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7" name="Google Shape;67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6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2" name="Google Shape;72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gexr.com/" TargetMode="External"/><Relationship Id="rId4" Type="http://schemas.openxmlformats.org/officeDocument/2006/relationships/hyperlink" Target="https://regex101.com/" TargetMode="External"/><Relationship Id="rId5" Type="http://schemas.openxmlformats.org/officeDocument/2006/relationships/hyperlink" Target="https://www.dcode.fr/regular-expression-simplificator" TargetMode="External"/><Relationship Id="rId6" Type="http://schemas.openxmlformats.org/officeDocument/2006/relationships/hyperlink" Target="http://ivanzuzak.info/noam/webapps/regex_simplifier/" TargetMode="External"/><Relationship Id="rId7" Type="http://schemas.openxmlformats.org/officeDocument/2006/relationships/hyperlink" Target="http://xenon.stanford.edu/~xusch/regex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>
            <p:ph type="ctrTitle"/>
          </p:nvPr>
        </p:nvSpPr>
        <p:spPr>
          <a:xfrm>
            <a:off x="1039950" y="1042825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Converting 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Regex to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Natural Language</a:t>
            </a:r>
            <a:endParaRPr sz="4000"/>
          </a:p>
        </p:txBody>
      </p:sp>
      <p:sp>
        <p:nvSpPr>
          <p:cNvPr id="246" name="Google Shape;246;p1"/>
          <p:cNvSpPr txBox="1"/>
          <p:nvPr>
            <p:ph idx="1" type="subTitle"/>
          </p:nvPr>
        </p:nvSpPr>
        <p:spPr>
          <a:xfrm>
            <a:off x="103995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 4TB3 Winter 2022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Group 14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7" name="Google Shape;247;p1"/>
          <p:cNvSpPr txBox="1"/>
          <p:nvPr>
            <p:ph idx="1" type="subTitle"/>
          </p:nvPr>
        </p:nvSpPr>
        <p:spPr>
          <a:xfrm>
            <a:off x="0" y="4805675"/>
            <a:ext cx="7064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A project by: Anant, Kuber and Bilaval </a:t>
            </a:r>
            <a:endParaRPr sz="1400"/>
          </a:p>
        </p:txBody>
      </p:sp>
      <p:sp>
        <p:nvSpPr>
          <p:cNvPr id="248" name="Google Shape;248;p1"/>
          <p:cNvSpPr txBox="1"/>
          <p:nvPr/>
        </p:nvSpPr>
        <p:spPr>
          <a:xfrm>
            <a:off x="7876375" y="360950"/>
            <a:ext cx="11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April 2022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1f29e5814_1_26"/>
          <p:cNvSpPr txBox="1"/>
          <p:nvPr>
            <p:ph idx="4294967295" type="ctrTitle"/>
          </p:nvPr>
        </p:nvSpPr>
        <p:spPr>
          <a:xfrm>
            <a:off x="1039950" y="191400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How We Did It?</a:t>
            </a:r>
            <a:b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</a:br>
            <a:r>
              <a:rPr b="0" i="0" lang="en" sz="2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(</a:t>
            </a:r>
            <a:r>
              <a:rPr lang="en" sz="2000"/>
              <a:t>Back-end)</a:t>
            </a:r>
            <a:endParaRPr b="0" i="0" sz="2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315" name="Google Shape;315;g121f29e5814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950" y="1078350"/>
            <a:ext cx="4708108" cy="40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46170a243_4_32"/>
          <p:cNvSpPr txBox="1"/>
          <p:nvPr>
            <p:ph idx="4294967295" type="ctrTitle"/>
          </p:nvPr>
        </p:nvSpPr>
        <p:spPr>
          <a:xfrm>
            <a:off x="1255425" y="356050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Platforms Used</a:t>
            </a:r>
            <a:endParaRPr b="0" i="0" sz="3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321" name="Google Shape;321;g1246170a243_4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300" y="1788950"/>
            <a:ext cx="1262199" cy="12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246170a243_4_32"/>
          <p:cNvSpPr txBox="1"/>
          <p:nvPr/>
        </p:nvSpPr>
        <p:spPr>
          <a:xfrm>
            <a:off x="1046775" y="3185650"/>
            <a:ext cx="1558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AWS Lambda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g1246170a243_4_32"/>
          <p:cNvSpPr txBox="1"/>
          <p:nvPr/>
        </p:nvSpPr>
        <p:spPr>
          <a:xfrm>
            <a:off x="1145250" y="991450"/>
            <a:ext cx="12858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4" name="Google Shape;324;g1246170a243_4_32"/>
          <p:cNvCxnSpPr>
            <a:stCxn id="320" idx="2"/>
            <a:endCxn id="325" idx="0"/>
          </p:cNvCxnSpPr>
          <p:nvPr/>
        </p:nvCxnSpPr>
        <p:spPr>
          <a:xfrm>
            <a:off x="4787475" y="991450"/>
            <a:ext cx="11100" cy="12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g1246170a243_4_32"/>
          <p:cNvSpPr txBox="1"/>
          <p:nvPr/>
        </p:nvSpPr>
        <p:spPr>
          <a:xfrm>
            <a:off x="6375125" y="991450"/>
            <a:ext cx="12858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g1246170a243_4_32"/>
          <p:cNvSpPr txBox="1"/>
          <p:nvPr/>
        </p:nvSpPr>
        <p:spPr>
          <a:xfrm>
            <a:off x="4155525" y="2219950"/>
            <a:ext cx="12858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Public API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7" name="Google Shape;327;g1246170a243_4_32"/>
          <p:cNvCxnSpPr>
            <a:stCxn id="325" idx="2"/>
          </p:cNvCxnSpPr>
          <p:nvPr/>
        </p:nvCxnSpPr>
        <p:spPr>
          <a:xfrm flipH="1">
            <a:off x="4791225" y="2620150"/>
            <a:ext cx="7200" cy="22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8" name="Google Shape;328;g1246170a243_4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6925" y="1788955"/>
            <a:ext cx="1262200" cy="12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246170a243_4_32"/>
          <p:cNvSpPr txBox="1"/>
          <p:nvPr/>
        </p:nvSpPr>
        <p:spPr>
          <a:xfrm>
            <a:off x="6211425" y="3185650"/>
            <a:ext cx="1602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Google Colab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g1246170a243_4_32"/>
          <p:cNvSpPr txBox="1"/>
          <p:nvPr/>
        </p:nvSpPr>
        <p:spPr>
          <a:xfrm>
            <a:off x="1046775" y="3861125"/>
            <a:ext cx="1558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 Code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1" name="Google Shape;331;g1246170a243_4_32"/>
          <p:cNvCxnSpPr>
            <a:stCxn id="330" idx="0"/>
            <a:endCxn id="322" idx="2"/>
          </p:cNvCxnSpPr>
          <p:nvPr/>
        </p:nvCxnSpPr>
        <p:spPr>
          <a:xfrm rot="10800000">
            <a:off x="1825875" y="3585725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g1246170a243_4_32"/>
          <p:cNvSpPr txBox="1"/>
          <p:nvPr/>
        </p:nvSpPr>
        <p:spPr>
          <a:xfrm>
            <a:off x="6015375" y="3861125"/>
            <a:ext cx="1994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g1246170a243_4_32"/>
          <p:cNvCxnSpPr>
            <a:stCxn id="332" idx="0"/>
            <a:endCxn id="329" idx="2"/>
          </p:cNvCxnSpPr>
          <p:nvPr/>
        </p:nvCxnSpPr>
        <p:spPr>
          <a:xfrm rot="10800000">
            <a:off x="7012425" y="3585725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g1246170a243_4_32"/>
          <p:cNvCxnSpPr>
            <a:stCxn id="325" idx="3"/>
            <a:endCxn id="328" idx="1"/>
          </p:cNvCxnSpPr>
          <p:nvPr/>
        </p:nvCxnSpPr>
        <p:spPr>
          <a:xfrm>
            <a:off x="5441325" y="2420050"/>
            <a:ext cx="9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5" name="Google Shape;335;g1246170a243_4_32"/>
          <p:cNvSpPr txBox="1"/>
          <p:nvPr/>
        </p:nvSpPr>
        <p:spPr>
          <a:xfrm>
            <a:off x="2978450" y="2223100"/>
            <a:ext cx="8466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Cache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g1246170a243_4_32"/>
          <p:cNvCxnSpPr>
            <a:stCxn id="321" idx="3"/>
            <a:endCxn id="335" idx="1"/>
          </p:cNvCxnSpPr>
          <p:nvPr/>
        </p:nvCxnSpPr>
        <p:spPr>
          <a:xfrm>
            <a:off x="2420499" y="2420050"/>
            <a:ext cx="5580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7" name="Google Shape;337;g1246170a243_4_32"/>
          <p:cNvCxnSpPr>
            <a:stCxn id="335" idx="3"/>
            <a:endCxn id="325" idx="1"/>
          </p:cNvCxnSpPr>
          <p:nvPr/>
        </p:nvCxnSpPr>
        <p:spPr>
          <a:xfrm flipH="1" rot="10800000">
            <a:off x="3825050" y="2419900"/>
            <a:ext cx="330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1f29e5814_2_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343" name="Google Shape;343;g121f29e5814_2_53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Backend is written in Python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Multiple libraries available to work with regular expressions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Same language as Front-end (Jupyter Notebook)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Hosted on AWS Lambda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Increases scalability of the application due to inbuilt auto scaling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Reduces cost of hosting due to pay as per usage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 Million Calls Up to 3.2 Million Seconds for Free (12 Months)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Cheap operational expenses after free trial ends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Provides easy interface for back-end as an HTTP API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1f29e5814_0_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349" name="Google Shape;349;g121f29e5814_0_1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Used Google Collab and Jupyter Notebooks for frontend of the project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 set up required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Integrates directly with Github  and Auto deployment (Push to Deploy)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Free of cost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Integrated execution/runtime environment (via GCP)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Sharing features available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Could have also been deployed as a web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Requires dedicated front-end web development (HTML, React, Vue, Angular, etc)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Additional operational expenditures (hosting)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46170a243_4_116"/>
          <p:cNvSpPr txBox="1"/>
          <p:nvPr>
            <p:ph idx="4294967295" type="ctrTitle"/>
          </p:nvPr>
        </p:nvSpPr>
        <p:spPr>
          <a:xfrm>
            <a:off x="1039950" y="312725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Testing, Documentation and Issues Faced</a:t>
            </a:r>
            <a:endParaRPr b="0" i="0" sz="4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55" name="Google Shape;355;g1246170a243_4_116"/>
          <p:cNvSpPr txBox="1"/>
          <p:nvPr>
            <p:ph idx="1" type="subTitle"/>
          </p:nvPr>
        </p:nvSpPr>
        <p:spPr>
          <a:xfrm>
            <a:off x="1039950" y="948125"/>
            <a:ext cx="70641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Vidaloka"/>
                <a:ea typeface="Vidaloka"/>
                <a:cs typeface="Vidaloka"/>
                <a:sym typeface="Vidaloka"/>
              </a:rPr>
              <a:t>Testing :</a:t>
            </a:r>
            <a:endParaRPr sz="1400">
              <a:latin typeface="Vidaloka"/>
              <a:ea typeface="Vidaloka"/>
              <a:cs typeface="Vidaloka"/>
              <a:sym typeface="Vidalok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 standardized way of testing outputs as there are multiple ways to interpret a regex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have included few test cases with the use of Pytest library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Documentation :</a:t>
            </a:r>
            <a:endParaRPr sz="1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idaloka"/>
              <a:buChar char="-"/>
            </a:pPr>
            <a:r>
              <a:rPr lang="en" sz="1400">
                <a:solidFill>
                  <a:schemeClr val="dk1"/>
                </a:solidFill>
              </a:rPr>
              <a:t>Design decisions and details about code have been stored in Readme.md as a markdown file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Comments have been added within code files for citations and additional details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Some user information has been provided at the front end (in Google Colab via Jupyter Notebook)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Issues Faced :</a:t>
            </a:r>
            <a:endParaRPr sz="1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idaloka"/>
              <a:buChar char="-"/>
            </a:pPr>
            <a:r>
              <a:rPr lang="en" sz="1400">
                <a:solidFill>
                  <a:schemeClr val="dk1"/>
                </a:solidFill>
              </a:rPr>
              <a:t>Permutation generation algorithm was initially slow as a brute force approach was utilized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Managing indentation and spacing during text generation turned out to be a challenge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Visual Trie generation on back-end was a challenge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"/>
          <p:cNvSpPr txBox="1"/>
          <p:nvPr>
            <p:ph type="title"/>
          </p:nvPr>
        </p:nvSpPr>
        <p:spPr>
          <a:xfrm>
            <a:off x="1994850" y="378938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5000"/>
              <a:t>Demo </a:t>
            </a:r>
            <a:endParaRPr sz="5000"/>
          </a:p>
        </p:txBody>
      </p:sp>
      <p:sp>
        <p:nvSpPr>
          <p:cNvPr id="361" name="Google Shape;361;p6"/>
          <p:cNvSpPr txBox="1"/>
          <p:nvPr>
            <p:ph idx="1" type="subTitle"/>
          </p:nvPr>
        </p:nvSpPr>
        <p:spPr>
          <a:xfrm>
            <a:off x="1548150" y="1959150"/>
            <a:ext cx="60477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</a:rPr>
              <a:t>bit.ly/regexNL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"/>
          <p:cNvSpPr txBox="1"/>
          <p:nvPr>
            <p:ph type="title"/>
          </p:nvPr>
        </p:nvSpPr>
        <p:spPr>
          <a:xfrm>
            <a:off x="695100" y="446900"/>
            <a:ext cx="775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367" name="Google Shape;367;p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Lines of Code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68" name="Google Shape;368;p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Seconds</a:t>
            </a:r>
            <a:endParaRPr/>
          </a:p>
        </p:txBody>
      </p:sp>
      <p:sp>
        <p:nvSpPr>
          <p:cNvPr id="369" name="Google Shape;369;p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Maximum Compute Time*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0" name="Google Shape;370;p3"/>
          <p:cNvSpPr txBox="1"/>
          <p:nvPr>
            <p:ph idx="5" type="subTitle"/>
          </p:nvPr>
        </p:nvSpPr>
        <p:spPr>
          <a:xfrm>
            <a:off x="5001000" y="38001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371" name="Google Shape;371;p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372" name="Google Shape;372;p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Highly scalable API</a:t>
            </a:r>
            <a:endParaRPr/>
          </a:p>
        </p:txBody>
      </p:sp>
      <p:sp>
        <p:nvSpPr>
          <p:cNvPr id="373" name="Google Shape;373;p3"/>
          <p:cNvSpPr txBox="1"/>
          <p:nvPr>
            <p:ph idx="9" type="title"/>
          </p:nvPr>
        </p:nvSpPr>
        <p:spPr>
          <a:xfrm>
            <a:off x="1983025" y="1236075"/>
            <a:ext cx="1643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~450</a:t>
            </a:r>
            <a:endParaRPr/>
          </a:p>
        </p:txBody>
      </p:sp>
      <p:sp>
        <p:nvSpPr>
          <p:cNvPr id="374" name="Google Shape;374;p3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75" name="Google Shape;375;p3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6" name="Google Shape;376;p3"/>
          <p:cNvSpPr txBox="1"/>
          <p:nvPr>
            <p:ph idx="15" type="title"/>
          </p:nvPr>
        </p:nvSpPr>
        <p:spPr>
          <a:xfrm>
            <a:off x="5724450" y="31589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7" name="Google Shape;377;p3"/>
          <p:cNvSpPr txBox="1"/>
          <p:nvPr>
            <p:ph idx="2" type="subTitle"/>
          </p:nvPr>
        </p:nvSpPr>
        <p:spPr>
          <a:xfrm>
            <a:off x="0" y="4786300"/>
            <a:ext cx="6763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*: for Regexes with acceptable complexity level</a:t>
            </a:r>
            <a:endParaRPr/>
          </a:p>
        </p:txBody>
      </p:sp>
      <p:cxnSp>
        <p:nvCxnSpPr>
          <p:cNvPr id="378" name="Google Shape;378;p3"/>
          <p:cNvCxnSpPr/>
          <p:nvPr/>
        </p:nvCxnSpPr>
        <p:spPr>
          <a:xfrm flipH="1">
            <a:off x="2114100" y="2120025"/>
            <a:ext cx="264600" cy="27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p3"/>
          <p:cNvCxnSpPr/>
          <p:nvPr/>
        </p:nvCxnSpPr>
        <p:spPr>
          <a:xfrm>
            <a:off x="3417900" y="2107125"/>
            <a:ext cx="177000" cy="30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p3"/>
          <p:cNvSpPr txBox="1"/>
          <p:nvPr/>
        </p:nvSpPr>
        <p:spPr>
          <a:xfrm>
            <a:off x="1057050" y="2379600"/>
            <a:ext cx="19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~300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Convert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Regex to NL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"/>
          <p:cNvSpPr txBox="1"/>
          <p:nvPr/>
        </p:nvSpPr>
        <p:spPr>
          <a:xfrm>
            <a:off x="3300100" y="2431875"/>
            <a:ext cx="12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~150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Pattern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Recognizer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48a341212_1_1"/>
          <p:cNvSpPr txBox="1"/>
          <p:nvPr>
            <p:ph idx="4294967295" type="ctrTitle"/>
          </p:nvPr>
        </p:nvSpPr>
        <p:spPr>
          <a:xfrm>
            <a:off x="1039950" y="446775"/>
            <a:ext cx="7064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87" name="Google Shape;387;g1248a341212_1_1"/>
          <p:cNvSpPr txBox="1"/>
          <p:nvPr>
            <p:ph idx="1" type="subTitle"/>
          </p:nvPr>
        </p:nvSpPr>
        <p:spPr>
          <a:xfrm>
            <a:off x="1040000" y="3040325"/>
            <a:ext cx="7064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1"/>
                </a:solidFill>
              </a:rPr>
              <a:t>A project by: Anant, Kuber and Bilaval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1"/>
                </a:solidFill>
              </a:rPr>
              <a:t>Demo Available at : bit.ly/regexNL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8" name="Google Shape;388;g1248a341212_1_1"/>
          <p:cNvSpPr txBox="1"/>
          <p:nvPr/>
        </p:nvSpPr>
        <p:spPr>
          <a:xfrm>
            <a:off x="7876375" y="360950"/>
            <a:ext cx="11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April 2022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g1248a341212_1_1"/>
          <p:cNvSpPr txBox="1"/>
          <p:nvPr>
            <p:ph idx="4294967295" type="ctrTitle"/>
          </p:nvPr>
        </p:nvSpPr>
        <p:spPr>
          <a:xfrm>
            <a:off x="1040000" y="1743550"/>
            <a:ext cx="7064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Any Questions?</a:t>
            </a:r>
            <a:endParaRPr b="0" i="0" sz="3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43207c0e8_0_16"/>
          <p:cNvSpPr txBox="1"/>
          <p:nvPr>
            <p:ph type="ctrTitle"/>
          </p:nvPr>
        </p:nvSpPr>
        <p:spPr>
          <a:xfrm>
            <a:off x="1039950" y="287925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What’s Regex?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4000"/>
          </a:p>
        </p:txBody>
      </p:sp>
      <p:sp>
        <p:nvSpPr>
          <p:cNvPr id="254" name="Google Shape;254;g1243207c0e8_0_16"/>
          <p:cNvSpPr txBox="1"/>
          <p:nvPr>
            <p:ph idx="1" type="subTitle"/>
          </p:nvPr>
        </p:nvSpPr>
        <p:spPr>
          <a:xfrm>
            <a:off x="358050" y="1010100"/>
            <a:ext cx="84279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(Reg)ular (Ex)pressions are sequence of characters that specifies a search pattern in text.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Usually, they are made up of letters, digits and some symbols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400">
                <a:solidFill>
                  <a:schemeClr val="dk1"/>
                </a:solidFill>
              </a:rPr>
              <a:t>([A-Z] {2,4})$(.*)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400">
                <a:solidFill>
                  <a:schemeClr val="dk1"/>
                </a:solidFill>
              </a:rPr>
              <a:t>[a-b]+(ab*)(cd)?(ef|gh)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400">
                <a:solidFill>
                  <a:schemeClr val="dk1"/>
                </a:solidFill>
              </a:rPr>
              <a:t>[a-zA-Z0-9]+@[a-zA-Z]+\.com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seen above, Regex is hard to read and understand for humans.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6170a243_0_5"/>
          <p:cNvSpPr txBox="1"/>
          <p:nvPr>
            <p:ph idx="4294967295" type="ctrTitle"/>
          </p:nvPr>
        </p:nvSpPr>
        <p:spPr>
          <a:xfrm>
            <a:off x="1039950" y="312725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Currently Available Tools</a:t>
            </a:r>
            <a:endParaRPr b="0" i="0" sz="3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60" name="Google Shape;260;g1246170a243_0_5"/>
          <p:cNvSpPr txBox="1"/>
          <p:nvPr>
            <p:ph idx="1" type="subTitle"/>
          </p:nvPr>
        </p:nvSpPr>
        <p:spPr>
          <a:xfrm>
            <a:off x="426150" y="1059675"/>
            <a:ext cx="82917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</a:t>
            </a:r>
            <a:r>
              <a:rPr lang="en" sz="1600"/>
              <a:t>nline applications exist such as: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https://regexr.com/</a:t>
            </a:r>
            <a:r>
              <a:rPr lang="en" sz="1600"/>
              <a:t> 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https://regex101.com/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https://www.dcode.fr/regular-expression-simplificator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http://ivanzuzak.info/noam/webapps/regex_simplifier/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http://xenon.stanford.edu/~xusch/regexp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These tools: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Only provide </a:t>
            </a:r>
            <a:r>
              <a:rPr lang="en" sz="1600"/>
              <a:t>lexical</a:t>
            </a:r>
            <a:r>
              <a:rPr lang="en" sz="1600"/>
              <a:t> breakdown and no pattern analysis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Do not provide random samples of acceptable inputs for the regex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 provide the ability to test an input against a regex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Mostly available as web applications so cannot be used by other external applications (via API calls)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1f29e5814_1_9"/>
          <p:cNvSpPr txBox="1"/>
          <p:nvPr>
            <p:ph type="ctrTitle"/>
          </p:nvPr>
        </p:nvSpPr>
        <p:spPr>
          <a:xfrm>
            <a:off x="1039950" y="312725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Currently Available Tools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/>
              <a:t>https://regexr.com/</a:t>
            </a:r>
            <a:endParaRPr sz="2000"/>
          </a:p>
        </p:txBody>
      </p:sp>
      <p:sp>
        <p:nvSpPr>
          <p:cNvPr id="266" name="Google Shape;266;g121f29e5814_1_9"/>
          <p:cNvSpPr txBox="1"/>
          <p:nvPr>
            <p:ph idx="1" type="subTitle"/>
          </p:nvPr>
        </p:nvSpPr>
        <p:spPr>
          <a:xfrm>
            <a:off x="1039950" y="1533275"/>
            <a:ext cx="70641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g121f29e5814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00" y="1343550"/>
            <a:ext cx="7590202" cy="35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f29e5814_1_19"/>
          <p:cNvSpPr txBox="1"/>
          <p:nvPr>
            <p:ph type="ctrTitle"/>
          </p:nvPr>
        </p:nvSpPr>
        <p:spPr>
          <a:xfrm>
            <a:off x="1039950" y="312725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Currently Available Tools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/>
              <a:t>https://regex101.com/</a:t>
            </a:r>
            <a:endParaRPr sz="2000"/>
          </a:p>
        </p:txBody>
      </p:sp>
      <p:sp>
        <p:nvSpPr>
          <p:cNvPr id="273" name="Google Shape;273;g121f29e5814_1_19"/>
          <p:cNvSpPr txBox="1"/>
          <p:nvPr>
            <p:ph idx="1" type="subTitle"/>
          </p:nvPr>
        </p:nvSpPr>
        <p:spPr>
          <a:xfrm>
            <a:off x="1039950" y="1533275"/>
            <a:ext cx="70641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g121f29e5814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50" y="1239650"/>
            <a:ext cx="8665526" cy="3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46170a243_0_17"/>
          <p:cNvSpPr txBox="1"/>
          <p:nvPr>
            <p:ph idx="4294967295" type="ctrTitle"/>
          </p:nvPr>
        </p:nvSpPr>
        <p:spPr>
          <a:xfrm>
            <a:off x="1039950" y="252250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How </a:t>
            </a:r>
            <a:r>
              <a:rPr lang="en"/>
              <a:t>It Works</a:t>
            </a: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lang="en" sz="2000"/>
              <a:t>Step 1</a:t>
            </a:r>
            <a:endParaRPr sz="2000"/>
          </a:p>
        </p:txBody>
      </p:sp>
      <p:sp>
        <p:nvSpPr>
          <p:cNvPr id="280" name="Google Shape;280;g1246170a243_0_17"/>
          <p:cNvSpPr txBox="1"/>
          <p:nvPr>
            <p:ph idx="1" type="subTitle"/>
          </p:nvPr>
        </p:nvSpPr>
        <p:spPr>
          <a:xfrm>
            <a:off x="434075" y="1294025"/>
            <a:ext cx="82758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User uses Front-end (Jupyter Notebook) or sends a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request to API with Regex.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g1246170a243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25" y="2079088"/>
            <a:ext cx="8275875" cy="221513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246170a243_0_17"/>
          <p:cNvSpPr txBox="1"/>
          <p:nvPr>
            <p:ph idx="1" type="subTitle"/>
          </p:nvPr>
        </p:nvSpPr>
        <p:spPr>
          <a:xfrm>
            <a:off x="434063" y="4294225"/>
            <a:ext cx="82758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Example Depicting Post Request (via Postman)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1f29e5814_2_13"/>
          <p:cNvSpPr txBox="1"/>
          <p:nvPr>
            <p:ph idx="4294967295" type="ctrTitle"/>
          </p:nvPr>
        </p:nvSpPr>
        <p:spPr>
          <a:xfrm>
            <a:off x="1039950" y="301850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How </a:t>
            </a:r>
            <a:r>
              <a:rPr lang="en"/>
              <a:t>It Works</a:t>
            </a: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lang="en" sz="2000"/>
              <a:t>Step 2</a:t>
            </a:r>
            <a:endParaRPr sz="2000"/>
          </a:p>
        </p:txBody>
      </p:sp>
      <p:sp>
        <p:nvSpPr>
          <p:cNvPr id="288" name="Google Shape;288;g121f29e5814_2_13"/>
          <p:cNvSpPr txBox="1"/>
          <p:nvPr>
            <p:ph idx="1" type="subTitle"/>
          </p:nvPr>
        </p:nvSpPr>
        <p:spPr>
          <a:xfrm>
            <a:off x="334625" y="1294025"/>
            <a:ext cx="85767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Regex is converted into AST and processed into suitable outputs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This step includes: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Text output generation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Permutations Generation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 : Slow, but diverse results for all inputs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Procedural</a:t>
            </a: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 : Very fast, but similar results for complex inputs (inaccurate pattern analysis)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Solution : Few procedural and few random results combined 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Pattern Analysis: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Preceding and Proceeding Characters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Odd and Even Characters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Minimum Length of Generated Output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1f29e5814_1_53"/>
          <p:cNvSpPr txBox="1"/>
          <p:nvPr>
            <p:ph idx="4294967295" type="ctrTitle"/>
          </p:nvPr>
        </p:nvSpPr>
        <p:spPr>
          <a:xfrm>
            <a:off x="1039950" y="301850"/>
            <a:ext cx="7064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How </a:t>
            </a:r>
            <a:r>
              <a:rPr lang="en"/>
              <a:t>It Works</a:t>
            </a: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</a:pPr>
            <a:r>
              <a:rPr lang="en" sz="2000"/>
              <a:t>Step 3</a:t>
            </a:r>
            <a:endParaRPr sz="2000"/>
          </a:p>
        </p:txBody>
      </p:sp>
      <p:sp>
        <p:nvSpPr>
          <p:cNvPr id="294" name="Google Shape;294;g121f29e5814_1_53"/>
          <p:cNvSpPr txBox="1"/>
          <p:nvPr>
            <p:ph idx="1" type="subTitle"/>
          </p:nvPr>
        </p:nvSpPr>
        <p:spPr>
          <a:xfrm>
            <a:off x="282725" y="1163550"/>
            <a:ext cx="87645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Converting API call’s result into visual information (on Front-end)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g121f29e5814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850" y="1652875"/>
            <a:ext cx="5054300" cy="32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1243207c0e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5100" y="0"/>
            <a:ext cx="3573811" cy="3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43207c0e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7025" y="500200"/>
            <a:ext cx="989949" cy="98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243207c0e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200" y="2984775"/>
            <a:ext cx="5174923" cy="182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g1243207c0e8_0_0"/>
          <p:cNvCxnSpPr>
            <a:stCxn id="300" idx="2"/>
            <a:endCxn id="301" idx="0"/>
          </p:cNvCxnSpPr>
          <p:nvPr/>
        </p:nvCxnSpPr>
        <p:spPr>
          <a:xfrm>
            <a:off x="4572005" y="337500"/>
            <a:ext cx="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g1243207c0e8_0_0"/>
          <p:cNvCxnSpPr>
            <a:stCxn id="301" idx="1"/>
            <a:endCxn id="305" idx="0"/>
          </p:cNvCxnSpPr>
          <p:nvPr/>
        </p:nvCxnSpPr>
        <p:spPr>
          <a:xfrm flipH="1">
            <a:off x="1789225" y="995175"/>
            <a:ext cx="22878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g1243207c0e8_0_0"/>
          <p:cNvCxnSpPr>
            <a:stCxn id="301" idx="3"/>
            <a:endCxn id="302" idx="0"/>
          </p:cNvCxnSpPr>
          <p:nvPr/>
        </p:nvCxnSpPr>
        <p:spPr>
          <a:xfrm>
            <a:off x="5066974" y="995175"/>
            <a:ext cx="1391700" cy="19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7" name="Google Shape;307;g1243207c0e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375" y="1431950"/>
            <a:ext cx="2376600" cy="22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1243207c0e8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" y="3762475"/>
            <a:ext cx="3766375" cy="133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g1243207c0e8_0_0"/>
          <p:cNvCxnSpPr/>
          <p:nvPr/>
        </p:nvCxnSpPr>
        <p:spPr>
          <a:xfrm flipH="1">
            <a:off x="3131700" y="1490149"/>
            <a:ext cx="1440300" cy="22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