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78" r:id="rId4"/>
    <p:sldId id="276" r:id="rId5"/>
    <p:sldId id="268" r:id="rId6"/>
    <p:sldId id="269" r:id="rId7"/>
    <p:sldId id="270" r:id="rId8"/>
    <p:sldId id="271" r:id="rId9"/>
    <p:sldId id="272" r:id="rId10"/>
    <p:sldId id="273" r:id="rId11"/>
    <p:sldId id="279" r:id="rId12"/>
    <p:sldId id="27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1CD18-EB37-40FB-8215-05D3E02F49DC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520B1-1D88-4B26-B959-451B68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83A8-DE37-4597-A414-8393443652CE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D43C-85C6-4A8D-9969-AB7673F9D14A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93" y="6363776"/>
            <a:ext cx="322203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6082-E799-4168-A93E-2BD3E5BE43ED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93" y="6363776"/>
            <a:ext cx="322203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9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E9C9-F0A8-4D43-AA48-47D2782BC5EC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346827"/>
            <a:ext cx="7296150" cy="365125"/>
          </a:xfrm>
        </p:spPr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93" y="6363776"/>
            <a:ext cx="322203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9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CEE4-A35C-40CC-BD41-ED7F486F04F2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5626" y="11045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852B-0A04-493F-837F-D8F536A90C3A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93" y="6363776"/>
            <a:ext cx="322203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4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092-8FD3-4BD4-9099-443C541472A6}" type="datetime1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93" y="6363776"/>
            <a:ext cx="322203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FFE-8BCD-4631-A147-B0447B29FDA2}" type="datetime1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93" y="6363776"/>
            <a:ext cx="322203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2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23E-F30E-4195-B056-669C802A675A}" type="datetime1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93" y="6363776"/>
            <a:ext cx="322203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CCC5-09A8-49F1-87B9-76247771761D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93" y="6363776"/>
            <a:ext cx="322203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1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0E30-1AAE-4259-A324-30961575AD34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593" y="6363776"/>
            <a:ext cx="322203" cy="3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7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A9BC-948C-4AEB-A27D-461E09CFD944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BTP Interim Progress Review, Department of Computer Science &amp; Engineering, IIT Jodhpur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F130-7A83-4D15-A3EE-D00BE81F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927123"/>
          </a:xfrm>
        </p:spPr>
        <p:txBody>
          <a:bodyPr>
            <a:normAutofit/>
          </a:bodyPr>
          <a:lstStyle/>
          <a:p>
            <a:r>
              <a:rPr lang="en-GB" sz="3200" dirty="0" smtClean="0"/>
              <a:t>Hand Drawn Electric </a:t>
            </a:r>
            <a:r>
              <a:rPr lang="en-GB" sz="3200" dirty="0"/>
              <a:t>C</a:t>
            </a:r>
            <a:r>
              <a:rPr lang="en-GB" sz="3200" dirty="0" smtClean="0"/>
              <a:t>ircuit Diagram </a:t>
            </a:r>
            <a:r>
              <a:rPr lang="en-GB" sz="3200" dirty="0"/>
              <a:t>U</a:t>
            </a:r>
            <a:r>
              <a:rPr lang="en-GB" sz="3200" dirty="0" smtClean="0"/>
              <a:t>nderstanding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385809"/>
            <a:ext cx="6858000" cy="1655762"/>
          </a:xfrm>
        </p:spPr>
        <p:txBody>
          <a:bodyPr/>
          <a:lstStyle/>
          <a:p>
            <a:r>
              <a:rPr lang="en-US" dirty="0"/>
              <a:t>Anant Kumar Singh – B15CS007</a:t>
            </a:r>
          </a:p>
          <a:p>
            <a:r>
              <a:rPr lang="en-US" dirty="0"/>
              <a:t>Bhargav Kansagara – B15CS022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8075" y="1826766"/>
            <a:ext cx="5727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Department </a:t>
            </a:r>
            <a:r>
              <a:rPr lang="en-US" sz="1600" i="1" dirty="0"/>
              <a:t>of Computer Science &amp; Engineering, IIT Jodhpur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8022" y="5655910"/>
            <a:ext cx="446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Faculty Advisor: </a:t>
            </a:r>
            <a:r>
              <a:rPr lang="en-US" dirty="0" err="1"/>
              <a:t>Chiranjoy</a:t>
            </a:r>
            <a:r>
              <a:rPr lang="en-US" dirty="0"/>
              <a:t> Chattopadhyay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44" y="534501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3397"/>
            <a:ext cx="7886700" cy="1325563"/>
          </a:xfrm>
        </p:spPr>
        <p:txBody>
          <a:bodyPr/>
          <a:lstStyle/>
          <a:p>
            <a:pPr algn="ctr"/>
            <a:r>
              <a:rPr lang="en-IN" dirty="0" smtClean="0"/>
              <a:t>Classification using Neural Nets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3440" y="1493443"/>
            <a:ext cx="753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Input : Encoded array of size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Output : Binary array of size 4 with exactly 1 bit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Layers : </a:t>
            </a:r>
          </a:p>
          <a:p>
            <a:endParaRPr lang="en-IN" sz="2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51817"/>
              </p:ext>
            </p:extLst>
          </p:nvPr>
        </p:nvGraphicFramePr>
        <p:xfrm>
          <a:off x="1524000" y="2827867"/>
          <a:ext cx="6096000" cy="18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597957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710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 smtClean="0"/>
                        <a:t>Layers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i="1" dirty="0" smtClean="0"/>
                        <a:t># of Nodes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98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 Layer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3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Hidden</a:t>
                      </a:r>
                      <a:r>
                        <a:rPr lang="en-IN" baseline="0" dirty="0" smtClean="0"/>
                        <a:t> Layer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53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Hidden</a:t>
                      </a:r>
                      <a:r>
                        <a:rPr lang="en-IN" baseline="0" dirty="0" smtClean="0"/>
                        <a:t> Layer 2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1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 Layer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95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53440" y="4845408"/>
            <a:ext cx="766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Cost Function </a:t>
            </a:r>
            <a:r>
              <a:rPr lang="en-IN" sz="2400" dirty="0"/>
              <a:t>: </a:t>
            </a:r>
            <a:r>
              <a:rPr lang="en-IN" sz="2400" dirty="0" smtClean="0"/>
              <a:t>Softmax Cross </a:t>
            </a:r>
            <a:r>
              <a:rPr lang="en-IN" sz="2400" dirty="0"/>
              <a:t>E</a:t>
            </a:r>
            <a:r>
              <a:rPr lang="en-IN" sz="2400" dirty="0" smtClean="0"/>
              <a:t>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Optimizer : Adam Optimizer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8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5527"/>
          </a:xfrm>
        </p:spPr>
        <p:txBody>
          <a:bodyPr/>
          <a:lstStyle/>
          <a:p>
            <a:r>
              <a:rPr lang="en-IN" dirty="0" smtClean="0"/>
              <a:t>Train Data Set = 760 images (190 images for each 						component class)</a:t>
            </a:r>
          </a:p>
          <a:p>
            <a:r>
              <a:rPr lang="en-IN" dirty="0" smtClean="0"/>
              <a:t>Test Data Set = 40 images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BTP Interim Progress Review, Department of Computer Science &amp; Engineering, IIT Jodhpur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32919"/>
              </p:ext>
            </p:extLst>
          </p:nvPr>
        </p:nvGraphicFramePr>
        <p:xfrm>
          <a:off x="1633728" y="3725672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951553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19321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smtClean="0"/>
                        <a:t>No. of Hidden</a:t>
                      </a:r>
                      <a:r>
                        <a:rPr lang="en-IN" sz="1800" i="1" baseline="0" dirty="0" smtClean="0"/>
                        <a:t> Layers</a:t>
                      </a:r>
                      <a:endParaRPr lang="en-IN" sz="1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smtClean="0"/>
                        <a:t>Accuracy</a:t>
                      </a:r>
                      <a:endParaRPr lang="en-IN" sz="1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98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One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77.5% (31 correct out of 40)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03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Two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92.5% (37</a:t>
                      </a:r>
                      <a:r>
                        <a:rPr lang="en-IN" sz="1800" baseline="0" dirty="0" smtClean="0"/>
                        <a:t> correct out of 40)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11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Three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80.0% (32 </a:t>
                      </a:r>
                      <a:r>
                        <a:rPr lang="en-IN" sz="1800" baseline="0" dirty="0" smtClean="0"/>
                        <a:t>correct out of 40)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861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43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45" y="1529855"/>
            <a:ext cx="4286250" cy="32146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2" y="1529855"/>
            <a:ext cx="4237346" cy="3214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4940" y="4616723"/>
            <a:ext cx="1665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Fig. Input </a:t>
            </a:r>
            <a:r>
              <a:rPr lang="en-IN" sz="1400" dirty="0"/>
              <a:t>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1878" y="4616722"/>
            <a:ext cx="1624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Fig. Output </a:t>
            </a:r>
            <a:r>
              <a:rPr lang="en-IN" sz="1400" dirty="0"/>
              <a:t>Image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2545" y="5303419"/>
            <a:ext cx="47712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Output Connections:</a:t>
            </a:r>
          </a:p>
          <a:p>
            <a:r>
              <a:rPr lang="en-IN" sz="1400" dirty="0" smtClean="0"/>
              <a:t>(according </a:t>
            </a:r>
            <a:r>
              <a:rPr lang="en-IN" sz="1400" dirty="0"/>
              <a:t>to index of components in image):</a:t>
            </a:r>
          </a:p>
          <a:p>
            <a:r>
              <a:rPr lang="en-IN" sz="1600" dirty="0"/>
              <a:t>[(1, 0), (2, 0), (3, 1), (4, 2), (5, 4), (5, 6), (6, 3)]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IN" dirty="0" smtClean="0"/>
              <a:t>Sample Output</a:t>
            </a:r>
            <a:endParaRPr lang="en-IN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81565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</a:t>
            </a:r>
            <a:r>
              <a:rPr lang="en-US" dirty="0"/>
              <a:t>you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44" y="1774338"/>
            <a:ext cx="976111" cy="10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536448"/>
            <a:ext cx="7886700" cy="570585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Problem </a:t>
            </a:r>
            <a:r>
              <a:rPr lang="en-US" sz="2800" dirty="0" smtClean="0"/>
              <a:t>Statement</a:t>
            </a:r>
          </a:p>
          <a:p>
            <a:pPr lvl="1"/>
            <a:r>
              <a:rPr lang="en-GB" sz="2400" dirty="0" smtClean="0"/>
              <a:t>Automatic Localization and Recognition of various circuit elements in hand drawn Electric Circuit.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sz="2800" dirty="0" smtClean="0"/>
              <a:t>Input</a:t>
            </a:r>
            <a:r>
              <a:rPr lang="en-US" dirty="0"/>
              <a:t>: </a:t>
            </a:r>
            <a:r>
              <a:rPr lang="en-US" dirty="0" smtClean="0"/>
              <a:t>An Image </a:t>
            </a:r>
            <a:r>
              <a:rPr lang="en-US" dirty="0"/>
              <a:t>having </a:t>
            </a:r>
            <a:r>
              <a:rPr lang="en-US" dirty="0" smtClean="0"/>
              <a:t>hand drawn electric circuit  	diagram.</a:t>
            </a:r>
            <a:endParaRPr lang="en-US" dirty="0"/>
          </a:p>
          <a:p>
            <a:endParaRPr lang="en-US" sz="1050" dirty="0"/>
          </a:p>
          <a:p>
            <a:r>
              <a:rPr lang="en-US" sz="2600" dirty="0"/>
              <a:t>Output</a:t>
            </a:r>
            <a:r>
              <a:rPr lang="en-US" dirty="0"/>
              <a:t>: Another image with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electrical components </a:t>
            </a:r>
            <a:r>
              <a:rPr lang="en-US" dirty="0"/>
              <a:t>highlighted by a bounding </a:t>
            </a:r>
            <a:r>
              <a:rPr lang="en-US" dirty="0" smtClean="0"/>
              <a:t>box.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bounding box will be </a:t>
            </a:r>
            <a:r>
              <a:rPr lang="en-US" dirty="0" smtClean="0"/>
              <a:t>labeled.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Textual description of </a:t>
            </a:r>
            <a:r>
              <a:rPr lang="en-US" dirty="0" smtClean="0"/>
              <a:t>connections between these components.</a:t>
            </a:r>
            <a:endParaRPr lang="en-US" dirty="0"/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sz="2600" dirty="0"/>
              <a:t>Deliverables</a:t>
            </a:r>
            <a:endParaRPr lang="en-US" dirty="0"/>
          </a:p>
          <a:p>
            <a:pPr lvl="1"/>
            <a:r>
              <a:rPr lang="en-GB" dirty="0"/>
              <a:t>A command line based tool </a:t>
            </a:r>
          </a:p>
          <a:p>
            <a:pPr lvl="1"/>
            <a:r>
              <a:rPr lang="en-GB" dirty="0"/>
              <a:t>Programming: Python, </a:t>
            </a:r>
            <a:r>
              <a:rPr lang="en-GB" dirty="0" err="1" smtClean="0"/>
              <a:t>OpenCV</a:t>
            </a:r>
            <a:r>
              <a:rPr lang="en-GB" dirty="0" smtClean="0"/>
              <a:t>, </a:t>
            </a:r>
            <a:r>
              <a:rPr lang="en-GB" dirty="0" err="1" smtClean="0"/>
              <a:t>Tensorflow</a:t>
            </a:r>
            <a:r>
              <a:rPr lang="en-GB" dirty="0" smtClean="0"/>
              <a:t>.</a:t>
            </a:r>
            <a:endParaRPr lang="en-GB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38" y="2286143"/>
            <a:ext cx="3809524" cy="228571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softEdge rad="381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Localization of Components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3</a:t>
            </a:fld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29056" y="4876800"/>
            <a:ext cx="768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Slice of an input image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832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2640330" y="2276476"/>
            <a:ext cx="3863340" cy="2295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Localization of Components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4</a:t>
            </a:fld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29056" y="4876800"/>
            <a:ext cx="7686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Green blocks depict existence of some part of component.</a:t>
            </a:r>
          </a:p>
          <a:p>
            <a:pPr algn="ctr"/>
            <a:r>
              <a:rPr lang="en-IN" sz="2000" dirty="0" smtClean="0"/>
              <a:t>Red blocks depict existence of wire or blank image.</a:t>
            </a:r>
            <a:endParaRPr lang="en-IN" sz="2000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97430"/>
            <a:ext cx="3790949" cy="227456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Encoding of component images into array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F130-7A83-4D15-A3EE-D00BE81F864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165" y="5482988"/>
            <a:ext cx="802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Value of </a:t>
            </a:r>
            <a:r>
              <a:rPr lang="en-IN" dirty="0" err="1" smtClean="0"/>
              <a:t>i</a:t>
            </a:r>
            <a:r>
              <a:rPr lang="en-IN" i="1" dirty="0" err="1" smtClean="0"/>
              <a:t>th</a:t>
            </a:r>
            <a:r>
              <a:rPr lang="en-IN" dirty="0" smtClean="0"/>
              <a:t> index of encoded array is the length of </a:t>
            </a:r>
            <a:r>
              <a:rPr lang="en-IN" dirty="0" err="1" smtClean="0"/>
              <a:t>i</a:t>
            </a:r>
            <a:r>
              <a:rPr lang="en-IN" i="1" dirty="0" err="1" smtClean="0"/>
              <a:t>th</a:t>
            </a:r>
            <a:r>
              <a:rPr lang="en-IN" dirty="0" smtClean="0"/>
              <a:t> green bar from the left.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4290260"/>
            <a:ext cx="74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Fig. 1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573" y="4827133"/>
            <a:ext cx="835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Length of green bar </a:t>
            </a:r>
            <a:r>
              <a:rPr lang="en-IN" dirty="0"/>
              <a:t>=</a:t>
            </a:r>
            <a:r>
              <a:rPr lang="en-IN" dirty="0" smtClean="0"/>
              <a:t> distance between first and last black pixel in that column.</a:t>
            </a:r>
          </a:p>
        </p:txBody>
      </p:sp>
    </p:spTree>
    <p:extLst>
      <p:ext uri="{BB962C8B-B14F-4D97-AF65-F5344CB8AC3E}">
        <p14:creationId xmlns:p14="http://schemas.microsoft.com/office/powerpoint/2010/main" val="41720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1"/>
          <a:stretch/>
        </p:blipFill>
        <p:spPr>
          <a:xfrm>
            <a:off x="4754871" y="2451540"/>
            <a:ext cx="4389129" cy="2945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2" y="3600447"/>
            <a:ext cx="1619258" cy="64770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59537" y="3781425"/>
            <a:ext cx="10668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8" name="TextBox 7"/>
          <p:cNvSpPr txBox="1"/>
          <p:nvPr/>
        </p:nvSpPr>
        <p:spPr>
          <a:xfrm>
            <a:off x="1180138" y="845913"/>
            <a:ext cx="690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Encoding </a:t>
            </a:r>
            <a:r>
              <a:rPr lang="en-IN" sz="3600" dirty="0"/>
              <a:t>of a sample Inductor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56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3"/>
          <a:stretch/>
        </p:blipFill>
        <p:spPr>
          <a:xfrm>
            <a:off x="4754871" y="2455352"/>
            <a:ext cx="4389129" cy="2937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2" y="3511675"/>
            <a:ext cx="2063118" cy="8252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2058" y="845917"/>
            <a:ext cx="690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Encoding</a:t>
            </a:r>
            <a:r>
              <a:rPr lang="en-IN" sz="3600" dirty="0" smtClean="0"/>
              <a:t> </a:t>
            </a:r>
            <a:r>
              <a:rPr lang="en-IN" sz="3600" dirty="0"/>
              <a:t>of a sample Capacitor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59537" y="3781425"/>
            <a:ext cx="10668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182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5"/>
          <a:stretch/>
        </p:blipFill>
        <p:spPr>
          <a:xfrm>
            <a:off x="4746115" y="2454400"/>
            <a:ext cx="4389129" cy="2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9" y="3296488"/>
            <a:ext cx="1569530" cy="1255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3302" y="845918"/>
            <a:ext cx="690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Encoding</a:t>
            </a:r>
            <a:r>
              <a:rPr lang="en-IN" sz="3600" dirty="0" smtClean="0"/>
              <a:t> </a:t>
            </a:r>
            <a:r>
              <a:rPr lang="en-IN" sz="3600" dirty="0"/>
              <a:t>of a sample Diode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159537" y="3781425"/>
            <a:ext cx="10668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35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6"/>
          <a:stretch/>
        </p:blipFill>
        <p:spPr>
          <a:xfrm>
            <a:off x="4754871" y="2456213"/>
            <a:ext cx="4389129" cy="2929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3502908"/>
            <a:ext cx="2091250" cy="836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02058" y="839635"/>
            <a:ext cx="690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Encoding</a:t>
            </a:r>
            <a:r>
              <a:rPr lang="en-IN" sz="3600" dirty="0" smtClean="0"/>
              <a:t> </a:t>
            </a:r>
            <a:r>
              <a:rPr lang="en-IN" sz="3600" dirty="0"/>
              <a:t>of a sample Resistor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59537" y="3781425"/>
            <a:ext cx="10668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106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332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Hand Drawn Electric Circuit Diagram Understanding</vt:lpstr>
      <vt:lpstr>PowerPoint Presentation</vt:lpstr>
      <vt:lpstr>Localization of Components</vt:lpstr>
      <vt:lpstr>Localization of Components</vt:lpstr>
      <vt:lpstr>Encoding of component images into array</vt:lpstr>
      <vt:lpstr>PowerPoint Presentation</vt:lpstr>
      <vt:lpstr>PowerPoint Presentation</vt:lpstr>
      <vt:lpstr>PowerPoint Presentation</vt:lpstr>
      <vt:lpstr>PowerPoint Presentation</vt:lpstr>
      <vt:lpstr>Classification using Neural Nets</vt:lpstr>
      <vt:lpstr>Analysis</vt:lpstr>
      <vt:lpstr>Sample Output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BTP</dc:title>
  <dc:creator>CHIRANJOY CHATTOPADHYAY</dc:creator>
  <cp:lastModifiedBy>Jarvis</cp:lastModifiedBy>
  <cp:revision>60</cp:revision>
  <dcterms:created xsi:type="dcterms:W3CDTF">2015-08-29T08:23:18Z</dcterms:created>
  <dcterms:modified xsi:type="dcterms:W3CDTF">2017-11-24T20:12:05Z</dcterms:modified>
</cp:coreProperties>
</file>