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9146-FFAD-45B8-875B-AA50BDFB3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455A55A8-845E-4582-B97B-CCF194011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2E5BDCE9-6C4B-49B4-AF7A-55C2ABE50057}"/>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5" name="Footer Placeholder 4">
            <a:extLst>
              <a:ext uri="{FF2B5EF4-FFF2-40B4-BE49-F238E27FC236}">
                <a16:creationId xmlns:a16="http://schemas.microsoft.com/office/drawing/2014/main" id="{F160B8C6-6EAE-4635-A367-0B1141BB8BD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7E2D138-BF0E-4D58-BE8B-8B76C06F996B}"/>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294535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107A-7617-4429-B9B4-758D91536C88}"/>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29623C86-8C67-4824-AEBF-A37C4300A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8A816C37-F1DE-4985-A6CA-A407544DBE37}"/>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5" name="Footer Placeholder 4">
            <a:extLst>
              <a:ext uri="{FF2B5EF4-FFF2-40B4-BE49-F238E27FC236}">
                <a16:creationId xmlns:a16="http://schemas.microsoft.com/office/drawing/2014/main" id="{21C8B518-92AA-43D2-BC51-C09D3734C449}"/>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BE7ABA15-DB31-4695-BBE5-84FD5906A4A6}"/>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328715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A40C2-B892-4AED-B873-4D7AFF82C2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F7FCBE9E-13D4-48F1-BBD4-A1AFC2496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DA06FDD7-2EFF-4503-8496-32F8C3669C47}"/>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5" name="Footer Placeholder 4">
            <a:extLst>
              <a:ext uri="{FF2B5EF4-FFF2-40B4-BE49-F238E27FC236}">
                <a16:creationId xmlns:a16="http://schemas.microsoft.com/office/drawing/2014/main" id="{4E630874-4D85-497F-8440-C3FAD57C25A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A50215A-724A-4055-BFDC-942256819788}"/>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89024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C8E1-8D98-4D03-862E-80B4F637BA78}"/>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6195E012-79F9-4293-8AAD-E211300E2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23BBBD60-B383-49D0-BE0E-F0742A791A3E}"/>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5" name="Footer Placeholder 4">
            <a:extLst>
              <a:ext uri="{FF2B5EF4-FFF2-40B4-BE49-F238E27FC236}">
                <a16:creationId xmlns:a16="http://schemas.microsoft.com/office/drawing/2014/main" id="{80881BA6-18EC-4CF0-BC4A-6885FC639F1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8FFB7DD-27CF-4874-B46C-B3B86443964C}"/>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358453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C10F-2184-4ED9-A3BE-E0220532D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83E98AA9-B340-477D-80C3-080FC7B03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4F355F-0812-4710-BCDF-93EB4A749970}"/>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5" name="Footer Placeholder 4">
            <a:extLst>
              <a:ext uri="{FF2B5EF4-FFF2-40B4-BE49-F238E27FC236}">
                <a16:creationId xmlns:a16="http://schemas.microsoft.com/office/drawing/2014/main" id="{28CB7E04-8044-4BB0-9E40-3973903B14C1}"/>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5EB001F-783D-4B4C-9D5B-413ADABCABEC}"/>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359626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7645-5D8D-4DF2-8588-89B055812702}"/>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B401FCC2-EC47-443F-8AF4-6FD4C9271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586793EB-D482-4795-8893-20E3066AB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46ED2068-13D8-4144-BD8A-FFB085346E0B}"/>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6" name="Footer Placeholder 5">
            <a:extLst>
              <a:ext uri="{FF2B5EF4-FFF2-40B4-BE49-F238E27FC236}">
                <a16:creationId xmlns:a16="http://schemas.microsoft.com/office/drawing/2014/main" id="{BE925E79-83DF-4E05-9D2D-274B1E186D79}"/>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0363A1B1-07A2-4EF3-AF78-14FEFD07147E}"/>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14294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516E-8490-4F24-89CF-31DB0D3B996E}"/>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AE09AE90-CC94-4917-A98A-2B80976FE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9DB4A6-25F7-40A4-8A1D-24475058F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F2A95A9E-6B23-492C-80E8-0B0576AB3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9CA7C-13F4-4C3D-B8A8-3DCF647C2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757B945F-C251-49F7-B4B9-F7B716A0EE50}"/>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8" name="Footer Placeholder 7">
            <a:extLst>
              <a:ext uri="{FF2B5EF4-FFF2-40B4-BE49-F238E27FC236}">
                <a16:creationId xmlns:a16="http://schemas.microsoft.com/office/drawing/2014/main" id="{83834210-7762-4BAE-8E0C-0A05C4626172}"/>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F6E8125B-D586-4C2F-B979-4EB2640F689F}"/>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18826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3C1D-61C7-487A-A438-30CE6902C84A}"/>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9B07E4F8-D9C9-44B6-A052-5F3AA0CD720A}"/>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4" name="Footer Placeholder 3">
            <a:extLst>
              <a:ext uri="{FF2B5EF4-FFF2-40B4-BE49-F238E27FC236}">
                <a16:creationId xmlns:a16="http://schemas.microsoft.com/office/drawing/2014/main" id="{3693B03F-8EC7-47C5-B11F-ED245F79BA03}"/>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02E5DF94-32F5-4D42-8FC0-F558E3D55F5A}"/>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286809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58158-580C-4B8E-967F-6718FF193837}"/>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3" name="Footer Placeholder 2">
            <a:extLst>
              <a:ext uri="{FF2B5EF4-FFF2-40B4-BE49-F238E27FC236}">
                <a16:creationId xmlns:a16="http://schemas.microsoft.com/office/drawing/2014/main" id="{1F1C9505-DA04-4569-B4B1-95A24494476E}"/>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4682E65A-1955-45AF-9088-05F4A55AA281}"/>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208103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E39B-8145-4AE1-8683-CEA1C9A6D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A793746B-D0FD-4843-9E49-19336B64A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6ED9BD1A-E9EF-42DF-96DC-8727000BE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234A1-BB7B-47C4-A62C-8CF0BFBB05D4}"/>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6" name="Footer Placeholder 5">
            <a:extLst>
              <a:ext uri="{FF2B5EF4-FFF2-40B4-BE49-F238E27FC236}">
                <a16:creationId xmlns:a16="http://schemas.microsoft.com/office/drawing/2014/main" id="{072198AF-EEEE-4FDB-8D5B-9931B121F3F2}"/>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5574E725-8625-4FE5-844D-6D866C342B0D}"/>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17749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888B-F3BC-40F4-B98C-BA048DEF6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0894DDF4-4AE8-4DB9-A6AB-C66A4722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2AC6A015-EE0E-44E5-9E46-8D58CFD4B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F6FA3-92E8-4C41-A3EC-1D40DC108C95}"/>
              </a:ext>
            </a:extLst>
          </p:cNvPr>
          <p:cNvSpPr>
            <a:spLocks noGrp="1"/>
          </p:cNvSpPr>
          <p:nvPr>
            <p:ph type="dt" sz="half" idx="10"/>
          </p:nvPr>
        </p:nvSpPr>
        <p:spPr/>
        <p:txBody>
          <a:bodyPr/>
          <a:lstStyle/>
          <a:p>
            <a:fld id="{7C06EBA3-4FF6-4281-A470-9BF58B22D41A}" type="datetimeFigureOut">
              <a:rPr lang="en-FI" smtClean="0"/>
              <a:t>05/06/2020</a:t>
            </a:fld>
            <a:endParaRPr lang="en-FI"/>
          </a:p>
        </p:txBody>
      </p:sp>
      <p:sp>
        <p:nvSpPr>
          <p:cNvPr id="6" name="Footer Placeholder 5">
            <a:extLst>
              <a:ext uri="{FF2B5EF4-FFF2-40B4-BE49-F238E27FC236}">
                <a16:creationId xmlns:a16="http://schemas.microsoft.com/office/drawing/2014/main" id="{21C19382-878F-459F-B443-FCDABCC48B8D}"/>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AF4858C2-9AD3-4DE1-AC1F-2F087B0F371E}"/>
              </a:ext>
            </a:extLst>
          </p:cNvPr>
          <p:cNvSpPr>
            <a:spLocks noGrp="1"/>
          </p:cNvSpPr>
          <p:nvPr>
            <p:ph type="sldNum" sz="quarter" idx="12"/>
          </p:nvPr>
        </p:nvSpPr>
        <p:spPr/>
        <p:txBody>
          <a:bodyPr/>
          <a:lstStyle/>
          <a:p>
            <a:fld id="{6A8569B3-D767-4011-A58B-EE976D1D7530}" type="slidenum">
              <a:rPr lang="en-FI" smtClean="0"/>
              <a:t>‹#›</a:t>
            </a:fld>
            <a:endParaRPr lang="en-FI"/>
          </a:p>
        </p:txBody>
      </p:sp>
    </p:spTree>
    <p:extLst>
      <p:ext uri="{BB962C8B-B14F-4D97-AF65-F5344CB8AC3E}">
        <p14:creationId xmlns:p14="http://schemas.microsoft.com/office/powerpoint/2010/main" val="378219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C265F-213C-48EA-A674-5DE8D80BE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32CBE85B-4925-498A-84D9-16E651E81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072E56A8-8997-4B37-82F9-3588B8A4F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6EBA3-4FF6-4281-A470-9BF58B22D41A}" type="datetimeFigureOut">
              <a:rPr lang="en-FI" smtClean="0"/>
              <a:t>05/06/2020</a:t>
            </a:fld>
            <a:endParaRPr lang="en-FI"/>
          </a:p>
        </p:txBody>
      </p:sp>
      <p:sp>
        <p:nvSpPr>
          <p:cNvPr id="5" name="Footer Placeholder 4">
            <a:extLst>
              <a:ext uri="{FF2B5EF4-FFF2-40B4-BE49-F238E27FC236}">
                <a16:creationId xmlns:a16="http://schemas.microsoft.com/office/drawing/2014/main" id="{37EB7B0A-2EB2-46FF-8EF1-F32C98C20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1DF6CDFC-7CA9-45C2-A866-1575665DF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569B3-D767-4011-A58B-EE976D1D7530}" type="slidenum">
              <a:rPr lang="en-FI" smtClean="0"/>
              <a:t>‹#›</a:t>
            </a:fld>
            <a:endParaRPr lang="en-FI"/>
          </a:p>
        </p:txBody>
      </p:sp>
    </p:spTree>
    <p:extLst>
      <p:ext uri="{BB962C8B-B14F-4D97-AF65-F5344CB8AC3E}">
        <p14:creationId xmlns:p14="http://schemas.microsoft.com/office/powerpoint/2010/main" val="274979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fast.ai/2019/06/17/latex-pp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Vector-valued_fun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B2FDC9-62DA-4CD7-9E5F-AFD41F901398}"/>
              </a:ext>
            </a:extLst>
          </p:cNvPr>
          <p:cNvSpPr txBox="1"/>
          <p:nvPr/>
        </p:nvSpPr>
        <p:spPr>
          <a:xfrm>
            <a:off x="1180730" y="1091953"/>
            <a:ext cx="10289220" cy="3385542"/>
          </a:xfrm>
          <a:prstGeom prst="rect">
            <a:avLst/>
          </a:prstGeom>
          <a:noFill/>
        </p:spPr>
        <p:txBody>
          <a:bodyPr wrap="square" rtlCol="0">
            <a:spAutoFit/>
          </a:bodyPr>
          <a:lstStyle/>
          <a:p>
            <a:r>
              <a:rPr lang="en-US" sz="2800" dirty="0"/>
              <a:t>These slides are my notes for Linear Algebra. They are not meant to cover all of the Linear Algebra but are more inclined towards the Linear Algebra required in the context of Machine Learning.</a:t>
            </a:r>
          </a:p>
          <a:p>
            <a:endParaRPr lang="en-US" sz="2800" dirty="0"/>
          </a:p>
          <a:p>
            <a:r>
              <a:rPr lang="en-US" sz="2800" dirty="0"/>
              <a:t>Imp links:</a:t>
            </a:r>
          </a:p>
          <a:p>
            <a:endParaRPr lang="en-US" sz="2800" dirty="0"/>
          </a:p>
          <a:p>
            <a:r>
              <a:rPr lang="en-US" sz="2800" dirty="0">
                <a:hlinkClick r:id="rId2"/>
              </a:rPr>
              <a:t>https://www.fast.ai/2019/06/17/latex-ppt/</a:t>
            </a:r>
            <a:endParaRPr lang="en-US" sz="2800" dirty="0"/>
          </a:p>
          <a:p>
            <a:endParaRPr lang="en-FI" dirty="0"/>
          </a:p>
        </p:txBody>
      </p:sp>
    </p:spTree>
    <p:extLst>
      <p:ext uri="{BB962C8B-B14F-4D97-AF65-F5344CB8AC3E}">
        <p14:creationId xmlns:p14="http://schemas.microsoft.com/office/powerpoint/2010/main" val="194381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AF7-664F-41E7-BFE0-4D289C19FB27}"/>
              </a:ext>
            </a:extLst>
          </p:cNvPr>
          <p:cNvSpPr>
            <a:spLocks noGrp="1"/>
          </p:cNvSpPr>
          <p:nvPr>
            <p:ph type="title"/>
          </p:nvPr>
        </p:nvSpPr>
        <p:spPr>
          <a:xfrm>
            <a:off x="838200" y="365125"/>
            <a:ext cx="10515600" cy="966525"/>
          </a:xfrm>
        </p:spPr>
        <p:txBody>
          <a:bodyPr/>
          <a:lstStyle/>
          <a:p>
            <a:r>
              <a:rPr lang="en-US" dirty="0"/>
              <a:t>Linear Algebra</a:t>
            </a:r>
            <a:endParaRPr lang="en-FI" dirty="0"/>
          </a:p>
        </p:txBody>
      </p:sp>
      <p:sp>
        <p:nvSpPr>
          <p:cNvPr id="3" name="Content Placeholder 2">
            <a:extLst>
              <a:ext uri="{FF2B5EF4-FFF2-40B4-BE49-F238E27FC236}">
                <a16:creationId xmlns:a16="http://schemas.microsoft.com/office/drawing/2014/main" id="{12182CC5-083D-4686-8DB5-B01A06EEBB5C}"/>
              </a:ext>
            </a:extLst>
          </p:cNvPr>
          <p:cNvSpPr>
            <a:spLocks noGrp="1"/>
          </p:cNvSpPr>
          <p:nvPr>
            <p:ph idx="1"/>
          </p:nvPr>
        </p:nvSpPr>
        <p:spPr>
          <a:xfrm>
            <a:off x="838200" y="1331650"/>
            <a:ext cx="10515600" cy="4845313"/>
          </a:xfrm>
        </p:spPr>
        <p:txBody>
          <a:bodyPr/>
          <a:lstStyle/>
          <a:p>
            <a:r>
              <a:rPr lang="en-US" dirty="0"/>
              <a:t>Branch of mathematics.</a:t>
            </a:r>
          </a:p>
          <a:p>
            <a:r>
              <a:rPr lang="en-US" dirty="0"/>
              <a:t>Deals with vectors, matrices, spaces</a:t>
            </a:r>
          </a:p>
          <a:p>
            <a:r>
              <a:rPr lang="en-US" dirty="0"/>
              <a:t>Transformation of space using matrix</a:t>
            </a:r>
          </a:p>
          <a:p>
            <a:endParaRPr lang="en-US" dirty="0"/>
          </a:p>
        </p:txBody>
      </p:sp>
    </p:spTree>
    <p:extLst>
      <p:ext uri="{BB962C8B-B14F-4D97-AF65-F5344CB8AC3E}">
        <p14:creationId xmlns:p14="http://schemas.microsoft.com/office/powerpoint/2010/main" val="84299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C6FC-517C-45AC-8490-6514A70B0746}"/>
              </a:ext>
            </a:extLst>
          </p:cNvPr>
          <p:cNvSpPr>
            <a:spLocks noGrp="1"/>
          </p:cNvSpPr>
          <p:nvPr>
            <p:ph type="title"/>
          </p:nvPr>
        </p:nvSpPr>
        <p:spPr/>
        <p:txBody>
          <a:bodyPr/>
          <a:lstStyle/>
          <a:p>
            <a:r>
              <a:rPr lang="en-US" dirty="0"/>
              <a:t>Vectors</a:t>
            </a:r>
            <a:endParaRPr lang="en-FI" dirty="0"/>
          </a:p>
        </p:txBody>
      </p:sp>
      <p:pic>
        <p:nvPicPr>
          <p:cNvPr id="4" name="Content Placeholder 3">
            <a:extLst>
              <a:ext uri="{FF2B5EF4-FFF2-40B4-BE49-F238E27FC236}">
                <a16:creationId xmlns:a16="http://schemas.microsoft.com/office/drawing/2014/main" id="{4E9804E7-1A3E-4726-9B4E-916E94C0F9AC}"/>
              </a:ext>
            </a:extLst>
          </p:cNvPr>
          <p:cNvPicPr>
            <a:picLocks noGrp="1" noChangeAspect="1"/>
          </p:cNvPicPr>
          <p:nvPr>
            <p:ph idx="1"/>
          </p:nvPr>
        </p:nvPicPr>
        <p:blipFill>
          <a:blip r:embed="rId2"/>
          <a:stretch>
            <a:fillRect/>
          </a:stretch>
        </p:blipFill>
        <p:spPr>
          <a:xfrm>
            <a:off x="887730" y="1690688"/>
            <a:ext cx="7735712" cy="4351338"/>
          </a:xfrm>
          <a:prstGeom prst="rect">
            <a:avLst/>
          </a:prstGeom>
        </p:spPr>
      </p:pic>
    </p:spTree>
    <p:extLst>
      <p:ext uri="{BB962C8B-B14F-4D97-AF65-F5344CB8AC3E}">
        <p14:creationId xmlns:p14="http://schemas.microsoft.com/office/powerpoint/2010/main" val="34278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C121-5B7A-4B79-9163-FCDE102D9190}"/>
              </a:ext>
            </a:extLst>
          </p:cNvPr>
          <p:cNvSpPr>
            <a:spLocks noGrp="1"/>
          </p:cNvSpPr>
          <p:nvPr>
            <p:ph type="title"/>
          </p:nvPr>
        </p:nvSpPr>
        <p:spPr/>
        <p:txBody>
          <a:bodyPr/>
          <a:lstStyle/>
          <a:p>
            <a:r>
              <a:rPr lang="en-US" dirty="0"/>
              <a:t>Vectors</a:t>
            </a:r>
            <a:endParaRPr lang="en-FI" dirty="0"/>
          </a:p>
        </p:txBody>
      </p:sp>
      <p:sp>
        <p:nvSpPr>
          <p:cNvPr id="3" name="Content Placeholder 2">
            <a:extLst>
              <a:ext uri="{FF2B5EF4-FFF2-40B4-BE49-F238E27FC236}">
                <a16:creationId xmlns:a16="http://schemas.microsoft.com/office/drawing/2014/main" id="{C5E89E8B-DF9E-4643-82C8-8AC9CCE60CD7}"/>
              </a:ext>
            </a:extLst>
          </p:cNvPr>
          <p:cNvSpPr>
            <a:spLocks noGrp="1"/>
          </p:cNvSpPr>
          <p:nvPr>
            <p:ph idx="1"/>
          </p:nvPr>
        </p:nvSpPr>
        <p:spPr>
          <a:xfrm>
            <a:off x="838200" y="1526959"/>
            <a:ext cx="10515600" cy="4650004"/>
          </a:xfrm>
        </p:spPr>
        <p:txBody>
          <a:bodyPr>
            <a:normAutofit/>
          </a:bodyPr>
          <a:lstStyle/>
          <a:p>
            <a:r>
              <a:rPr lang="en-US" dirty="0"/>
              <a:t>Vectors can be thought of in a variety of different ways - some geometrically, some algebraically, some numerically. In this way, there are a lot of techniques one can use to deal with vectors.</a:t>
            </a:r>
          </a:p>
          <a:p>
            <a:r>
              <a:rPr lang="en-US" dirty="0"/>
              <a:t>Following are some of the use cases where the object under consideration can be represented as vectors: </a:t>
            </a:r>
          </a:p>
          <a:p>
            <a:pPr marL="914400" lvl="1" indent="-457200">
              <a:buFont typeface="+mj-lt"/>
              <a:buAutoNum type="arabicPeriod"/>
            </a:pPr>
            <a:r>
              <a:rPr lang="en-US" dirty="0"/>
              <a:t>A list of numbers</a:t>
            </a:r>
          </a:p>
          <a:p>
            <a:pPr marL="914400" lvl="1" indent="-457200">
              <a:buFont typeface="+mj-lt"/>
              <a:buAutoNum type="arabicPeriod"/>
            </a:pPr>
            <a:r>
              <a:rPr lang="en-US" dirty="0"/>
              <a:t>Position in three dimensions of space and in one dimension of time.</a:t>
            </a:r>
          </a:p>
          <a:p>
            <a:pPr marL="914400" lvl="1" indent="-457200">
              <a:buFont typeface="+mj-lt"/>
              <a:buAutoNum type="arabicPeriod"/>
            </a:pPr>
            <a:r>
              <a:rPr lang="en-US" dirty="0"/>
              <a:t>Something which moves in a space of </a:t>
            </a:r>
            <a:r>
              <a:rPr lang="en-US" dirty="0">
                <a:solidFill>
                  <a:srgbClr val="FF0000"/>
                </a:solidFill>
              </a:rPr>
              <a:t>fitting parameters</a:t>
            </a:r>
            <a:r>
              <a:rPr lang="en-US" dirty="0"/>
              <a:t>.</a:t>
            </a:r>
          </a:p>
          <a:p>
            <a:pPr marL="457200" lvl="1" indent="0">
              <a:buNone/>
            </a:pPr>
            <a:endParaRPr lang="en-US" dirty="0"/>
          </a:p>
          <a:p>
            <a:pPr marL="0" indent="0">
              <a:buNone/>
            </a:pPr>
            <a:endParaRPr lang="en-US" dirty="0"/>
          </a:p>
          <a:p>
            <a:endParaRPr lang="en-FI" dirty="0"/>
          </a:p>
        </p:txBody>
      </p:sp>
    </p:spTree>
    <p:extLst>
      <p:ext uri="{BB962C8B-B14F-4D97-AF65-F5344CB8AC3E}">
        <p14:creationId xmlns:p14="http://schemas.microsoft.com/office/powerpoint/2010/main" val="97174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C07D-91BD-426E-8524-350C62C1111F}"/>
              </a:ext>
            </a:extLst>
          </p:cNvPr>
          <p:cNvSpPr>
            <a:spLocks noGrp="1"/>
          </p:cNvSpPr>
          <p:nvPr>
            <p:ph type="title"/>
          </p:nvPr>
        </p:nvSpPr>
        <p:spPr/>
        <p:txBody>
          <a:bodyPr/>
          <a:lstStyle/>
          <a:p>
            <a:r>
              <a:rPr lang="en-US" dirty="0"/>
              <a:t>Vectors…cont.</a:t>
            </a:r>
            <a:endParaRPr lang="en-FI"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66610D-0871-4A77-9421-113DC3CC1CBB}"/>
                  </a:ext>
                </a:extLst>
              </p:cNvPr>
              <p:cNvSpPr>
                <a:spLocks noGrp="1"/>
              </p:cNvSpPr>
              <p:nvPr>
                <p:ph idx="1"/>
              </p:nvPr>
            </p:nvSpPr>
            <p:spPr/>
            <p:txBody>
              <a:bodyPr>
                <a:normAutofit/>
              </a:bodyPr>
              <a:lstStyle/>
              <a:p>
                <a:r>
                  <a:rPr lang="en-US" dirty="0"/>
                  <a:t>In ML universe, the space is a parameter space. Parameters are something that controls the model behavior. For e.g.,</a:t>
                </a:r>
              </a:p>
              <a:p>
                <a:pPr marL="0" indent="0">
                  <a:buNone/>
                </a:pPr>
                <a:r>
                  <a:rPr lang="en-US" dirty="0"/>
                  <a:t>   A straight line can be represented by equation:</a:t>
                </a:r>
              </a:p>
              <a:p>
                <a:pPr marL="0" indent="0">
                  <a:buNone/>
                </a:pPr>
                <a:r>
                  <a:rPr lang="en-US" dirty="0"/>
                  <a:t>   </a:t>
                </a:r>
                <a14:m>
                  <m:oMath xmlns:m="http://schemas.openxmlformats.org/officeDocument/2006/math">
                    <m:r>
                      <a:rPr lang="en-US" b="0" i="0" dirty="0" smtClean="0">
                        <a:latin typeface="Cambria Math" panose="02040503050406030204" pitchFamily="18" charset="0"/>
                      </a:rPr>
                      <m:t>                                      </m:t>
                    </m:r>
                    <m:r>
                      <a:rPr lang="en-US" b="0" i="1" dirty="0" smtClean="0">
                        <a:solidFill>
                          <a:schemeClr val="tx1"/>
                        </a:solidFill>
                        <a:latin typeface="Cambria Math" panose="02040503050406030204" pitchFamily="18" charset="0"/>
                      </a:rPr>
                      <m:t>𝑦</m:t>
                    </m:r>
                    <m:r>
                      <a:rPr lang="en-US" b="0" i="1" dirty="0" smtClean="0">
                        <a:solidFill>
                          <a:schemeClr val="tx1"/>
                        </a:solidFill>
                        <a:latin typeface="Cambria Math" panose="02040503050406030204" pitchFamily="18" charset="0"/>
                      </a:rPr>
                      <m:t>=</m:t>
                    </m:r>
                    <m:r>
                      <a:rPr lang="en-US" b="0" i="1" dirty="0" smtClean="0">
                        <a:solidFill>
                          <a:srgbClr val="FF0000"/>
                        </a:solidFill>
                        <a:latin typeface="Cambria Math" panose="02040503050406030204" pitchFamily="18" charset="0"/>
                      </a:rPr>
                      <m:t>𝑚</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r>
                      <a:rPr lang="en-US" b="0" i="1" dirty="0" smtClean="0">
                        <a:solidFill>
                          <a:srgbClr val="FF0000"/>
                        </a:solidFill>
                        <a:latin typeface="Cambria Math" panose="02040503050406030204" pitchFamily="18" charset="0"/>
                      </a:rPr>
                      <m:t>𝑐</m:t>
                    </m:r>
                  </m:oMath>
                </a14:m>
                <a:endParaRPr lang="en-US" dirty="0">
                  <a:solidFill>
                    <a:schemeClr val="tx1"/>
                  </a:solidFill>
                </a:endParaRPr>
              </a:p>
              <a:p>
                <a:r>
                  <a:rPr lang="en-US" dirty="0"/>
                  <a:t>In this equation the orientation of line with respect to coordinate system (e.g. cartesian coordinate system) is controlled by slope </a:t>
                </a:r>
                <a:r>
                  <a:rPr lang="en-US" dirty="0">
                    <a:solidFill>
                      <a:srgbClr val="FF0000"/>
                    </a:solidFill>
                  </a:rPr>
                  <a:t>m </a:t>
                </a:r>
                <a:r>
                  <a:rPr lang="en-US" dirty="0"/>
                  <a:t> and offset (value of y when x = 0) by </a:t>
                </a:r>
                <a:r>
                  <a:rPr lang="en-US" dirty="0">
                    <a:solidFill>
                      <a:srgbClr val="FF0000"/>
                    </a:solidFill>
                  </a:rPr>
                  <a:t>c</a:t>
                </a:r>
                <a:r>
                  <a:rPr lang="en-US" dirty="0"/>
                  <a:t>.</a:t>
                </a:r>
              </a:p>
              <a:p>
                <a:r>
                  <a:rPr lang="en-US" dirty="0"/>
                  <a:t>Another example of parameters are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𝜇</m:t>
                    </m:r>
                    <m:r>
                      <a:rPr lang="en-US" b="0" i="1" smtClean="0">
                        <a:solidFill>
                          <a:srgbClr val="FF0000"/>
                        </a:solidFill>
                        <a:latin typeface="Cambria Math" panose="02040503050406030204" pitchFamily="18" charset="0"/>
                        <a:ea typeface="Cambria Math" panose="02040503050406030204" pitchFamily="18" charset="0"/>
                      </a:rPr>
                      <m:t> </m:t>
                    </m:r>
                    <m:r>
                      <a:rPr lang="en-US" b="0" i="1" smtClean="0">
                        <a:solidFill>
                          <a:srgbClr val="FF0000"/>
                        </a:solidFill>
                        <a:latin typeface="Cambria Math" panose="02040503050406030204" pitchFamily="18" charset="0"/>
                        <a:ea typeface="Cambria Math" panose="02040503050406030204" pitchFamily="18" charset="0"/>
                      </a:rPr>
                      <m:t>𝑎𝑛𝑑</m:t>
                    </m:r>
                    <m:r>
                      <a:rPr lang="en-US" b="0" i="1" smtClean="0">
                        <a:solidFill>
                          <a:srgbClr val="FF0000"/>
                        </a:solidFill>
                        <a:latin typeface="Cambria Math" panose="02040503050406030204" pitchFamily="18" charset="0"/>
                        <a:ea typeface="Cambria Math" panose="02040503050406030204" pitchFamily="18" charset="0"/>
                      </a:rPr>
                      <m:t> </m:t>
                    </m:r>
                    <m:r>
                      <a:rPr lang="en-US" b="0" i="1" smtClean="0">
                        <a:solidFill>
                          <a:srgbClr val="FF0000"/>
                        </a:solidFill>
                        <a:latin typeface="Cambria Math" panose="02040503050406030204" pitchFamily="18" charset="0"/>
                        <a:ea typeface="Cambria Math" panose="02040503050406030204" pitchFamily="18" charset="0"/>
                      </a:rPr>
                      <m:t>𝜎</m:t>
                    </m:r>
                  </m:oMath>
                </a14:m>
                <a:r>
                  <a:rPr lang="en-US" dirty="0"/>
                  <a:t> which determine shape of a Normal probability distribution.</a:t>
                </a:r>
                <a:endParaRPr lang="en-US" dirty="0">
                  <a:solidFill>
                    <a:srgbClr val="FF0000"/>
                  </a:solidFill>
                </a:endParaRPr>
              </a:p>
              <a:p>
                <a:endParaRPr lang="en-FI" dirty="0"/>
              </a:p>
            </p:txBody>
          </p:sp>
        </mc:Choice>
        <mc:Fallback xmlns="">
          <p:sp>
            <p:nvSpPr>
              <p:cNvPr id="3" name="Content Placeholder 2">
                <a:extLst>
                  <a:ext uri="{FF2B5EF4-FFF2-40B4-BE49-F238E27FC236}">
                    <a16:creationId xmlns:a16="http://schemas.microsoft.com/office/drawing/2014/main" id="{9B66610D-0871-4A77-9421-113DC3CC1CB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FI">
                    <a:noFill/>
                  </a:rPr>
                  <a:t> </a:t>
                </a:r>
              </a:p>
            </p:txBody>
          </p:sp>
        </mc:Fallback>
      </mc:AlternateContent>
    </p:spTree>
    <p:extLst>
      <p:ext uri="{BB962C8B-B14F-4D97-AF65-F5344CB8AC3E}">
        <p14:creationId xmlns:p14="http://schemas.microsoft.com/office/powerpoint/2010/main" val="220734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6DFE-0A04-4A74-AC48-CEC0D1542A0A}"/>
              </a:ext>
            </a:extLst>
          </p:cNvPr>
          <p:cNvSpPr>
            <a:spLocks noGrp="1"/>
          </p:cNvSpPr>
          <p:nvPr>
            <p:ph type="title"/>
          </p:nvPr>
        </p:nvSpPr>
        <p:spPr/>
        <p:txBody>
          <a:bodyPr/>
          <a:lstStyle/>
          <a:p>
            <a:r>
              <a:rPr lang="en-US" dirty="0"/>
              <a:t>Vectors…cont.</a:t>
            </a:r>
            <a:endParaRPr lang="en-FI" dirty="0"/>
          </a:p>
        </p:txBody>
      </p:sp>
      <p:sp>
        <p:nvSpPr>
          <p:cNvPr id="3" name="Content Placeholder 2">
            <a:extLst>
              <a:ext uri="{FF2B5EF4-FFF2-40B4-BE49-F238E27FC236}">
                <a16:creationId xmlns:a16="http://schemas.microsoft.com/office/drawing/2014/main" id="{B61965E0-193E-4E97-BBE4-FA699CB71E88}"/>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363113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0D1F-2468-49D8-9A31-245AD82A5D7D}"/>
              </a:ext>
            </a:extLst>
          </p:cNvPr>
          <p:cNvSpPr>
            <a:spLocks noGrp="1"/>
          </p:cNvSpPr>
          <p:nvPr>
            <p:ph type="title"/>
          </p:nvPr>
        </p:nvSpPr>
        <p:spPr/>
        <p:txBody>
          <a:bodyPr/>
          <a:lstStyle/>
          <a:p>
            <a:r>
              <a:rPr lang="en-US" dirty="0"/>
              <a:t>Vector valued function</a:t>
            </a:r>
            <a:endParaRPr lang="en-FI" dirty="0"/>
          </a:p>
        </p:txBody>
      </p:sp>
      <p:sp>
        <p:nvSpPr>
          <p:cNvPr id="3" name="Content Placeholder 2">
            <a:extLst>
              <a:ext uri="{FF2B5EF4-FFF2-40B4-BE49-F238E27FC236}">
                <a16:creationId xmlns:a16="http://schemas.microsoft.com/office/drawing/2014/main" id="{42BD5276-003E-4A01-9CEB-82A87FDA15F3}"/>
              </a:ext>
            </a:extLst>
          </p:cNvPr>
          <p:cNvSpPr>
            <a:spLocks noGrp="1"/>
          </p:cNvSpPr>
          <p:nvPr>
            <p:ph idx="1"/>
          </p:nvPr>
        </p:nvSpPr>
        <p:spPr/>
        <p:txBody>
          <a:bodyPr/>
          <a:lstStyle/>
          <a:p>
            <a:r>
              <a:rPr lang="en-US" dirty="0">
                <a:hlinkClick r:id="rId2"/>
              </a:rPr>
              <a:t>https://en.wikipedia.org/wiki/Vector-valued_function</a:t>
            </a:r>
            <a:endParaRPr lang="en-US" dirty="0"/>
          </a:p>
          <a:p>
            <a:r>
              <a:rPr lang="en-US" dirty="0"/>
              <a:t>A function whose input is a scalar or vector but output is a vector.</a:t>
            </a:r>
            <a:endParaRPr lang="en-FI" dirty="0"/>
          </a:p>
        </p:txBody>
      </p:sp>
    </p:spTree>
    <p:extLst>
      <p:ext uri="{BB962C8B-B14F-4D97-AF65-F5344CB8AC3E}">
        <p14:creationId xmlns:p14="http://schemas.microsoft.com/office/powerpoint/2010/main" val="3708712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292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Linear Algebra</vt:lpstr>
      <vt:lpstr>Vectors</vt:lpstr>
      <vt:lpstr>Vectors</vt:lpstr>
      <vt:lpstr>Vectors…cont.</vt:lpstr>
      <vt:lpstr>Vectors…cont.</vt:lpstr>
      <vt:lpstr>Vector valued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mital</dc:creator>
  <cp:lastModifiedBy>anant mital</cp:lastModifiedBy>
  <cp:revision>26</cp:revision>
  <dcterms:created xsi:type="dcterms:W3CDTF">2020-06-05T08:17:40Z</dcterms:created>
  <dcterms:modified xsi:type="dcterms:W3CDTF">2020-06-06T09:38:25Z</dcterms:modified>
</cp:coreProperties>
</file>