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7" r:id="rId5"/>
    <p:sldId id="270" r:id="rId6"/>
    <p:sldId id="281" r:id="rId7"/>
    <p:sldId id="282" r:id="rId8"/>
    <p:sldId id="283" r:id="rId9"/>
    <p:sldId id="284" r:id="rId10"/>
    <p:sldId id="285" r:id="rId11"/>
    <p:sldId id="264" r:id="rId12"/>
    <p:sldId id="273"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53"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0911F3A-A477-435D-9D2B-5F33561B2B26}" type="datetimeFigureOut">
              <a:rPr lang="en-IN" smtClean="0"/>
              <a:t>23-03-2021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19AEDA-E815-436B-BFEC-B95B9DEC674C}" type="slidenum">
              <a:rPr lang="en-IN" smtClean="0"/>
              <a:t>‹#›</a:t>
            </a:fld>
            <a:endParaRPr lang="en-IN"/>
          </a:p>
        </p:txBody>
      </p:sp>
    </p:spTree>
    <p:extLst>
      <p:ext uri="{BB962C8B-B14F-4D97-AF65-F5344CB8AC3E}">
        <p14:creationId xmlns:p14="http://schemas.microsoft.com/office/powerpoint/2010/main" val="806591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0911F3A-A477-435D-9D2B-5F33561B2B26}" type="datetimeFigureOut">
              <a:rPr lang="en-IN" smtClean="0"/>
              <a:t>23-03-2021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19AEDA-E815-436B-BFEC-B95B9DEC674C}" type="slidenum">
              <a:rPr lang="en-IN" smtClean="0"/>
              <a:t>‹#›</a:t>
            </a:fld>
            <a:endParaRPr lang="en-IN"/>
          </a:p>
        </p:txBody>
      </p:sp>
    </p:spTree>
    <p:extLst>
      <p:ext uri="{BB962C8B-B14F-4D97-AF65-F5344CB8AC3E}">
        <p14:creationId xmlns:p14="http://schemas.microsoft.com/office/powerpoint/2010/main" val="3027223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0911F3A-A477-435D-9D2B-5F33561B2B26}" type="datetimeFigureOut">
              <a:rPr lang="en-IN" smtClean="0"/>
              <a:t>23-03-2021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19AEDA-E815-436B-BFEC-B95B9DEC674C}" type="slidenum">
              <a:rPr lang="en-IN" smtClean="0"/>
              <a:t>‹#›</a:t>
            </a:fld>
            <a:endParaRPr lang="en-IN"/>
          </a:p>
        </p:txBody>
      </p:sp>
    </p:spTree>
    <p:extLst>
      <p:ext uri="{BB962C8B-B14F-4D97-AF65-F5344CB8AC3E}">
        <p14:creationId xmlns:p14="http://schemas.microsoft.com/office/powerpoint/2010/main" val="3864027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0911F3A-A477-435D-9D2B-5F33561B2B26}" type="datetimeFigureOut">
              <a:rPr lang="en-IN" smtClean="0"/>
              <a:t>23-03-2021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19AEDA-E815-436B-BFEC-B95B9DEC674C}" type="slidenum">
              <a:rPr lang="en-IN" smtClean="0"/>
              <a:t>‹#›</a:t>
            </a:fld>
            <a:endParaRPr lang="en-IN"/>
          </a:p>
        </p:txBody>
      </p:sp>
    </p:spTree>
    <p:extLst>
      <p:ext uri="{BB962C8B-B14F-4D97-AF65-F5344CB8AC3E}">
        <p14:creationId xmlns:p14="http://schemas.microsoft.com/office/powerpoint/2010/main" val="897887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911F3A-A477-435D-9D2B-5F33561B2B26}" type="datetimeFigureOut">
              <a:rPr lang="en-IN" smtClean="0"/>
              <a:t>23-03-2021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19AEDA-E815-436B-BFEC-B95B9DEC674C}" type="slidenum">
              <a:rPr lang="en-IN" smtClean="0"/>
              <a:t>‹#›</a:t>
            </a:fld>
            <a:endParaRPr lang="en-IN"/>
          </a:p>
        </p:txBody>
      </p:sp>
    </p:spTree>
    <p:extLst>
      <p:ext uri="{BB962C8B-B14F-4D97-AF65-F5344CB8AC3E}">
        <p14:creationId xmlns:p14="http://schemas.microsoft.com/office/powerpoint/2010/main" val="2764808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0911F3A-A477-435D-9D2B-5F33561B2B26}" type="datetimeFigureOut">
              <a:rPr lang="en-IN" smtClean="0"/>
              <a:t>23-03-2021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19AEDA-E815-436B-BFEC-B95B9DEC674C}" type="slidenum">
              <a:rPr lang="en-IN" smtClean="0"/>
              <a:t>‹#›</a:t>
            </a:fld>
            <a:endParaRPr lang="en-IN"/>
          </a:p>
        </p:txBody>
      </p:sp>
    </p:spTree>
    <p:extLst>
      <p:ext uri="{BB962C8B-B14F-4D97-AF65-F5344CB8AC3E}">
        <p14:creationId xmlns:p14="http://schemas.microsoft.com/office/powerpoint/2010/main" val="1437545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0911F3A-A477-435D-9D2B-5F33561B2B26}" type="datetimeFigureOut">
              <a:rPr lang="en-IN" smtClean="0"/>
              <a:t>23-03-2021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19AEDA-E815-436B-BFEC-B95B9DEC674C}" type="slidenum">
              <a:rPr lang="en-IN" smtClean="0"/>
              <a:t>‹#›</a:t>
            </a:fld>
            <a:endParaRPr lang="en-IN"/>
          </a:p>
        </p:txBody>
      </p:sp>
    </p:spTree>
    <p:extLst>
      <p:ext uri="{BB962C8B-B14F-4D97-AF65-F5344CB8AC3E}">
        <p14:creationId xmlns:p14="http://schemas.microsoft.com/office/powerpoint/2010/main" val="629833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0911F3A-A477-435D-9D2B-5F33561B2B26}" type="datetimeFigureOut">
              <a:rPr lang="en-IN" smtClean="0"/>
              <a:t>23-03-2021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19AEDA-E815-436B-BFEC-B95B9DEC674C}" type="slidenum">
              <a:rPr lang="en-IN" smtClean="0"/>
              <a:t>‹#›</a:t>
            </a:fld>
            <a:endParaRPr lang="en-IN"/>
          </a:p>
        </p:txBody>
      </p:sp>
    </p:spTree>
    <p:extLst>
      <p:ext uri="{BB962C8B-B14F-4D97-AF65-F5344CB8AC3E}">
        <p14:creationId xmlns:p14="http://schemas.microsoft.com/office/powerpoint/2010/main" val="3460029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11F3A-A477-435D-9D2B-5F33561B2B26}" type="datetimeFigureOut">
              <a:rPr lang="en-IN" smtClean="0"/>
              <a:t>23-03-2021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519AEDA-E815-436B-BFEC-B95B9DEC674C}" type="slidenum">
              <a:rPr lang="en-IN" smtClean="0"/>
              <a:t>‹#›</a:t>
            </a:fld>
            <a:endParaRPr lang="en-IN"/>
          </a:p>
        </p:txBody>
      </p:sp>
    </p:spTree>
    <p:extLst>
      <p:ext uri="{BB962C8B-B14F-4D97-AF65-F5344CB8AC3E}">
        <p14:creationId xmlns:p14="http://schemas.microsoft.com/office/powerpoint/2010/main" val="2733343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911F3A-A477-435D-9D2B-5F33561B2B26}" type="datetimeFigureOut">
              <a:rPr lang="en-IN" smtClean="0"/>
              <a:t>23-03-2021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19AEDA-E815-436B-BFEC-B95B9DEC674C}" type="slidenum">
              <a:rPr lang="en-IN" smtClean="0"/>
              <a:t>‹#›</a:t>
            </a:fld>
            <a:endParaRPr lang="en-IN"/>
          </a:p>
        </p:txBody>
      </p:sp>
    </p:spTree>
    <p:extLst>
      <p:ext uri="{BB962C8B-B14F-4D97-AF65-F5344CB8AC3E}">
        <p14:creationId xmlns:p14="http://schemas.microsoft.com/office/powerpoint/2010/main" val="851046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911F3A-A477-435D-9D2B-5F33561B2B26}" type="datetimeFigureOut">
              <a:rPr lang="en-IN" smtClean="0"/>
              <a:t>23-03-2021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19AEDA-E815-436B-BFEC-B95B9DEC674C}" type="slidenum">
              <a:rPr lang="en-IN" smtClean="0"/>
              <a:t>‹#›</a:t>
            </a:fld>
            <a:endParaRPr lang="en-IN"/>
          </a:p>
        </p:txBody>
      </p:sp>
    </p:spTree>
    <p:extLst>
      <p:ext uri="{BB962C8B-B14F-4D97-AF65-F5344CB8AC3E}">
        <p14:creationId xmlns:p14="http://schemas.microsoft.com/office/powerpoint/2010/main" val="2039102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11F3A-A477-435D-9D2B-5F33561B2B26}" type="datetimeFigureOut">
              <a:rPr lang="en-IN" smtClean="0"/>
              <a:t>23-03-2021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19AEDA-E815-436B-BFEC-B95B9DEC674C}" type="slidenum">
              <a:rPr lang="en-IN" smtClean="0"/>
              <a:t>‹#›</a:t>
            </a:fld>
            <a:endParaRPr lang="en-IN"/>
          </a:p>
        </p:txBody>
      </p:sp>
    </p:spTree>
    <p:extLst>
      <p:ext uri="{BB962C8B-B14F-4D97-AF65-F5344CB8AC3E}">
        <p14:creationId xmlns:p14="http://schemas.microsoft.com/office/powerpoint/2010/main" val="1621973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554568"/>
          </a:xfrm>
        </p:spPr>
        <p:txBody>
          <a:bodyPr>
            <a:normAutofit fontScale="90000"/>
          </a:bodyPr>
          <a:lstStyle/>
          <a:p>
            <a:r>
              <a:rPr lang="en-US" b="1" dirty="0">
                <a:latin typeface="Times New Roman" panose="02020603050405020304" pitchFamily="18" charset="0"/>
                <a:cs typeface="Times New Roman" panose="02020603050405020304" pitchFamily="18" charset="0"/>
              </a:rPr>
              <a:t>A LIP SYNC EXPERT IS ALL YOU NEED FOR SPEECH TO LIP GENERATION IN THE YOUTUBE</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452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9378C-F95F-4086-A8BD-66CD32E1C8A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a:t>
            </a:r>
          </a:p>
        </p:txBody>
      </p:sp>
      <p:graphicFrame>
        <p:nvGraphicFramePr>
          <p:cNvPr id="4" name="Content Placeholder 3">
            <a:extLst>
              <a:ext uri="{FF2B5EF4-FFF2-40B4-BE49-F238E27FC236}">
                <a16:creationId xmlns:a16="http://schemas.microsoft.com/office/drawing/2014/main" id="{86CF57AF-8284-4650-B0E7-FE1C88C14C7E}"/>
              </a:ext>
            </a:extLst>
          </p:cNvPr>
          <p:cNvGraphicFramePr>
            <a:graphicFrameLocks noGrp="1"/>
          </p:cNvGraphicFramePr>
          <p:nvPr>
            <p:ph idx="1"/>
            <p:extLst>
              <p:ext uri="{D42A27DB-BD31-4B8C-83A1-F6EECF244321}">
                <p14:modId xmlns:p14="http://schemas.microsoft.com/office/powerpoint/2010/main" val="3716920159"/>
              </p:ext>
            </p:extLst>
          </p:nvPr>
        </p:nvGraphicFramePr>
        <p:xfrm>
          <a:off x="838200" y="1825625"/>
          <a:ext cx="10515600" cy="4674019"/>
        </p:xfrm>
        <a:graphic>
          <a:graphicData uri="http://schemas.openxmlformats.org/drawingml/2006/table">
            <a:tbl>
              <a:tblPr firstRow="1" bandRow="1">
                <a:tableStyleId>{5940675A-B579-460E-94D1-54222C63F5DA}</a:tableStyleId>
              </a:tblPr>
              <a:tblGrid>
                <a:gridCol w="778565">
                  <a:extLst>
                    <a:ext uri="{9D8B030D-6E8A-4147-A177-3AD203B41FA5}">
                      <a16:colId xmlns:a16="http://schemas.microsoft.com/office/drawing/2014/main" val="1558890281"/>
                    </a:ext>
                  </a:extLst>
                </a:gridCol>
                <a:gridCol w="3087757">
                  <a:extLst>
                    <a:ext uri="{9D8B030D-6E8A-4147-A177-3AD203B41FA5}">
                      <a16:colId xmlns:a16="http://schemas.microsoft.com/office/drawing/2014/main" val="872733331"/>
                    </a:ext>
                  </a:extLst>
                </a:gridCol>
                <a:gridCol w="4346713">
                  <a:extLst>
                    <a:ext uri="{9D8B030D-6E8A-4147-A177-3AD203B41FA5}">
                      <a16:colId xmlns:a16="http://schemas.microsoft.com/office/drawing/2014/main" val="983463434"/>
                    </a:ext>
                  </a:extLst>
                </a:gridCol>
                <a:gridCol w="1126435">
                  <a:extLst>
                    <a:ext uri="{9D8B030D-6E8A-4147-A177-3AD203B41FA5}">
                      <a16:colId xmlns:a16="http://schemas.microsoft.com/office/drawing/2014/main" val="2434925100"/>
                    </a:ext>
                  </a:extLst>
                </a:gridCol>
                <a:gridCol w="1176130">
                  <a:extLst>
                    <a:ext uri="{9D8B030D-6E8A-4147-A177-3AD203B41FA5}">
                      <a16:colId xmlns:a16="http://schemas.microsoft.com/office/drawing/2014/main" val="1010702639"/>
                    </a:ext>
                  </a:extLst>
                </a:gridCol>
              </a:tblGrid>
              <a:tr h="1016419">
                <a:tc>
                  <a:txBody>
                    <a:bodyPr/>
                    <a:lstStyle/>
                    <a:p>
                      <a:r>
                        <a:rPr lang="en-IN" dirty="0">
                          <a:latin typeface="Times New Roman" panose="02020603050405020304" pitchFamily="18" charset="0"/>
                          <a:cs typeface="Times New Roman" panose="02020603050405020304" pitchFamily="18" charset="0"/>
                        </a:rPr>
                        <a:t>S.NO</a:t>
                      </a:r>
                    </a:p>
                  </a:txBody>
                  <a:tcPr/>
                </a:tc>
                <a:tc>
                  <a:txBody>
                    <a:bodyPr/>
                    <a:lstStyle/>
                    <a:p>
                      <a:pPr algn="l"/>
                      <a:r>
                        <a:rPr lang="en-IN" dirty="0">
                          <a:latin typeface="Times New Roman" panose="02020603050405020304" pitchFamily="18" charset="0"/>
                          <a:cs typeface="Times New Roman" panose="02020603050405020304" pitchFamily="18" charset="0"/>
                        </a:rPr>
                        <a:t>TITLE</a:t>
                      </a:r>
                    </a:p>
                  </a:txBody>
                  <a:tcPr/>
                </a:tc>
                <a:tc>
                  <a:txBody>
                    <a:bodyPr/>
                    <a:lstStyle/>
                    <a:p>
                      <a:pPr algn="l"/>
                      <a:r>
                        <a:rPr lang="en-IN" dirty="0">
                          <a:latin typeface="Times New Roman" panose="02020603050405020304" pitchFamily="18" charset="0"/>
                          <a:cs typeface="Times New Roman" panose="02020603050405020304" pitchFamily="18" charset="0"/>
                        </a:rPr>
                        <a:t>CONTENT</a:t>
                      </a:r>
                    </a:p>
                  </a:txBody>
                  <a:tcPr/>
                </a:tc>
                <a:tc>
                  <a:txBody>
                    <a:bodyPr/>
                    <a:lstStyle/>
                    <a:p>
                      <a:pPr algn="l"/>
                      <a:r>
                        <a:rPr lang="en-IN" dirty="0">
                          <a:latin typeface="Times New Roman" panose="02020603050405020304" pitchFamily="18" charset="0"/>
                          <a:cs typeface="Times New Roman" panose="02020603050405020304" pitchFamily="18" charset="0"/>
                        </a:rPr>
                        <a:t>AUTHOR</a:t>
                      </a:r>
                    </a:p>
                  </a:txBody>
                  <a:tcPr/>
                </a:tc>
                <a:tc>
                  <a:txBody>
                    <a:bodyPr/>
                    <a:lstStyle/>
                    <a:p>
                      <a:pPr algn="l"/>
                      <a:r>
                        <a:rPr lang="en-IN" dirty="0">
                          <a:latin typeface="Times New Roman" panose="02020603050405020304" pitchFamily="18" charset="0"/>
                          <a:cs typeface="Times New Roman" panose="02020603050405020304" pitchFamily="18" charset="0"/>
                        </a:rPr>
                        <a:t>YEAR</a:t>
                      </a:r>
                    </a:p>
                  </a:txBody>
                  <a:tcPr/>
                </a:tc>
                <a:extLst>
                  <a:ext uri="{0D108BD9-81ED-4DB2-BD59-A6C34878D82A}">
                    <a16:rowId xmlns:a16="http://schemas.microsoft.com/office/drawing/2014/main" val="4260252999"/>
                  </a:ext>
                </a:extLst>
              </a:tr>
              <a:tr h="3426234">
                <a:tc>
                  <a:txBody>
                    <a:bodyPr/>
                    <a:lstStyle/>
                    <a:p>
                      <a:r>
                        <a:rPr lang="en-IN" dirty="0">
                          <a:latin typeface="Times New Roman" panose="02020603050405020304" pitchFamily="18" charset="0"/>
                          <a:cs typeface="Times New Roman" panose="02020603050405020304" pitchFamily="18" charset="0"/>
                        </a:rPr>
                        <a:t>5</a:t>
                      </a:r>
                    </a:p>
                  </a:txBody>
                  <a:tcPr/>
                </a:tc>
                <a:tc>
                  <a:txBody>
                    <a:bodyPr/>
                    <a:lstStyle/>
                    <a:p>
                      <a:r>
                        <a:rPr lang="en-US" sz="1800" b="1" i="0" kern="1200" dirty="0">
                          <a:solidFill>
                            <a:schemeClr val="tx1"/>
                          </a:solidFill>
                          <a:effectLst/>
                          <a:latin typeface="+mn-lt"/>
                          <a:ea typeface="+mn-ea"/>
                          <a:cs typeface="+mn-cs"/>
                        </a:rPr>
                        <a:t>Voice Conversion for Whispered Speech Synthesis</a:t>
                      </a:r>
                    </a:p>
                  </a:txBody>
                  <a:tcPr/>
                </a:tc>
                <a:tc>
                  <a:txBody>
                    <a:bodyPr/>
                    <a:lstStyle/>
                    <a:p>
                      <a:r>
                        <a:rPr lang="en-US" sz="1800" b="0" i="0" kern="1200" dirty="0">
                          <a:solidFill>
                            <a:schemeClr val="tx1"/>
                          </a:solidFill>
                          <a:effectLst/>
                          <a:latin typeface="+mn-lt"/>
                          <a:ea typeface="+mn-ea"/>
                          <a:cs typeface="+mn-cs"/>
                        </a:rPr>
                        <a:t>We present an approach to synthesize whisper by applying a handcrafted signal processing recipe and Voice Conversion (VC) techniques to convert normally phonated speech to whispered speech. We investigate using Gaussian Mixture Models (GMM) and Deep Neural Networks (DNN) to model the mapping between acoustic features of normal speech and those of whispered speech. We evaluate naturalness and speaker similarity of the converted whisper on an internal corpus and on the publicly available </a:t>
                      </a:r>
                      <a:r>
                        <a:rPr lang="en-US" sz="1800" b="0" i="0" kern="1200" dirty="0" err="1">
                          <a:solidFill>
                            <a:schemeClr val="tx1"/>
                          </a:solidFill>
                          <a:effectLst/>
                          <a:latin typeface="+mn-lt"/>
                          <a:ea typeface="+mn-ea"/>
                          <a:cs typeface="+mn-cs"/>
                        </a:rPr>
                        <a:t>wTIMIT</a:t>
                      </a:r>
                      <a:r>
                        <a:rPr lang="en-US" sz="1800" b="0" i="0" kern="1200" dirty="0">
                          <a:solidFill>
                            <a:schemeClr val="tx1"/>
                          </a:solidFill>
                          <a:effectLst/>
                          <a:latin typeface="+mn-lt"/>
                          <a:ea typeface="+mn-ea"/>
                          <a:cs typeface="+mn-cs"/>
                        </a:rPr>
                        <a:t> corpus.</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u="none" strike="noStrike" kern="1200" dirty="0">
                          <a:solidFill>
                            <a:schemeClr val="tx1"/>
                          </a:solidFill>
                          <a:effectLst/>
                          <a:latin typeface="+mn-lt"/>
                          <a:ea typeface="+mn-ea"/>
                          <a:cs typeface="+mn-cs"/>
                        </a:rPr>
                        <a:t>Marius </a:t>
                      </a:r>
                      <a:r>
                        <a:rPr lang="en-US" sz="1800" u="none" strike="noStrike" kern="1200" dirty="0" err="1">
                          <a:solidFill>
                            <a:schemeClr val="tx1"/>
                          </a:solidFill>
                          <a:effectLst/>
                          <a:latin typeface="+mn-lt"/>
                          <a:ea typeface="+mn-ea"/>
                          <a:cs typeface="+mn-cs"/>
                        </a:rPr>
                        <a:t>Cotescu</a:t>
                      </a:r>
                      <a:r>
                        <a:rPr lang="en-US" dirty="0">
                          <a:solidFill>
                            <a:schemeClr val="tx1"/>
                          </a:solidFill>
                          <a:effectLst/>
                        </a:rPr>
                        <a:t>; </a:t>
                      </a:r>
                      <a:r>
                        <a:rPr lang="en-US" sz="1800" u="none" strike="noStrike" kern="1200" dirty="0">
                          <a:solidFill>
                            <a:schemeClr val="tx1"/>
                          </a:solidFill>
                          <a:effectLst/>
                          <a:latin typeface="+mn-lt"/>
                          <a:ea typeface="+mn-ea"/>
                          <a:cs typeface="+mn-cs"/>
                        </a:rPr>
                        <a:t>Thomas </a:t>
                      </a:r>
                      <a:r>
                        <a:rPr lang="en-US" sz="1800" u="none" strike="noStrike" kern="1200" dirty="0" err="1">
                          <a:solidFill>
                            <a:schemeClr val="tx1"/>
                          </a:solidFill>
                          <a:effectLst/>
                          <a:latin typeface="+mn-lt"/>
                          <a:ea typeface="+mn-ea"/>
                          <a:cs typeface="+mn-cs"/>
                        </a:rPr>
                        <a:t>Drugman</a:t>
                      </a:r>
                      <a:r>
                        <a:rPr lang="en-US" dirty="0">
                          <a:solidFill>
                            <a:schemeClr val="tx1"/>
                          </a:solidFill>
                          <a:effectLst/>
                        </a:rPr>
                        <a:t>; </a:t>
                      </a:r>
                      <a:r>
                        <a:rPr lang="en-US" sz="1800" u="none" kern="1200" dirty="0" err="1">
                          <a:solidFill>
                            <a:schemeClr val="tx1"/>
                          </a:solidFill>
                          <a:effectLst/>
                          <a:latin typeface="+mn-lt"/>
                          <a:ea typeface="+mn-ea"/>
                          <a:cs typeface="+mn-cs"/>
                        </a:rPr>
                        <a:t>Goeric</a:t>
                      </a:r>
                      <a:r>
                        <a:rPr lang="en-US" sz="1800" u="none" kern="1200" dirty="0">
                          <a:solidFill>
                            <a:schemeClr val="tx1"/>
                          </a:solidFill>
                          <a:effectLst/>
                          <a:latin typeface="+mn-lt"/>
                          <a:ea typeface="+mn-ea"/>
                          <a:cs typeface="+mn-cs"/>
                        </a:rPr>
                        <a:t> Huybrechts</a:t>
                      </a:r>
                      <a:endParaRPr lang="en-US" sz="1800" b="0" i="0" u="none" kern="1200" dirty="0">
                        <a:solidFill>
                          <a:schemeClr val="tx1"/>
                        </a:solidFill>
                        <a:effectLst/>
                        <a:latin typeface="+mn-lt"/>
                        <a:ea typeface="+mn-ea"/>
                        <a:cs typeface="+mn-cs"/>
                      </a:endParaRPr>
                    </a:p>
                    <a:p>
                      <a:br>
                        <a:rPr lang="en-US" sz="1800" b="0" i="0" u="none" strike="noStrike" kern="1200" dirty="0">
                          <a:solidFill>
                            <a:schemeClr val="tx1"/>
                          </a:solidFill>
                          <a:effectLst/>
                          <a:latin typeface="+mn-lt"/>
                          <a:ea typeface="+mn-ea"/>
                          <a:cs typeface="+mn-cs"/>
                        </a:rPr>
                      </a:b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2019</a:t>
                      </a:r>
                    </a:p>
                  </a:txBody>
                  <a:tcPr/>
                </a:tc>
                <a:extLst>
                  <a:ext uri="{0D108BD9-81ED-4DB2-BD59-A6C34878D82A}">
                    <a16:rowId xmlns:a16="http://schemas.microsoft.com/office/drawing/2014/main" val="1400794418"/>
                  </a:ext>
                </a:extLst>
              </a:tr>
            </a:tbl>
          </a:graphicData>
        </a:graphic>
      </p:graphicFrame>
    </p:spTree>
    <p:extLst>
      <p:ext uri="{BB962C8B-B14F-4D97-AF65-F5344CB8AC3E}">
        <p14:creationId xmlns:p14="http://schemas.microsoft.com/office/powerpoint/2010/main" val="3006805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ARCHITECTURE DIAGRAM</a:t>
            </a:r>
            <a:endParaRPr lang="en-IN"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524656" y="2113613"/>
            <a:ext cx="10253271" cy="4167266"/>
          </a:xfrm>
          <a:prstGeom prst="rect">
            <a:avLst/>
          </a:prstGeom>
        </p:spPr>
      </p:pic>
    </p:spTree>
    <p:extLst>
      <p:ext uri="{BB962C8B-B14F-4D97-AF65-F5344CB8AC3E}">
        <p14:creationId xmlns:p14="http://schemas.microsoft.com/office/powerpoint/2010/main" val="299580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41" y="-62642"/>
            <a:ext cx="10515600" cy="1325563"/>
          </a:xfrm>
        </p:spPr>
        <p:txBody>
          <a:bodyPr/>
          <a:lstStyle/>
          <a:p>
            <a:r>
              <a:rPr lang="en-US" dirty="0"/>
              <a:t>ARCHITECTURE DIAGRAM</a:t>
            </a:r>
            <a:endParaRPr lang="en-IN" dirty="0"/>
          </a:p>
        </p:txBody>
      </p:sp>
      <p:sp>
        <p:nvSpPr>
          <p:cNvPr id="4" name="Rectangle 3"/>
          <p:cNvSpPr/>
          <p:nvPr/>
        </p:nvSpPr>
        <p:spPr>
          <a:xfrm>
            <a:off x="1409075" y="2561444"/>
            <a:ext cx="1828800" cy="10792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First frame</a:t>
            </a:r>
            <a:endParaRPr lang="en-IN" dirty="0"/>
          </a:p>
        </p:txBody>
      </p:sp>
      <p:sp>
        <p:nvSpPr>
          <p:cNvPr id="5" name="Rectangle 4"/>
          <p:cNvSpPr/>
          <p:nvPr/>
        </p:nvSpPr>
        <p:spPr>
          <a:xfrm>
            <a:off x="3675088" y="2559570"/>
            <a:ext cx="1259175" cy="10792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IDENTITY ENCODER</a:t>
            </a:r>
            <a:endParaRPr lang="en-IN" dirty="0"/>
          </a:p>
        </p:txBody>
      </p:sp>
      <p:sp>
        <p:nvSpPr>
          <p:cNvPr id="6" name="Rectangle 5"/>
          <p:cNvSpPr/>
          <p:nvPr/>
        </p:nvSpPr>
        <p:spPr>
          <a:xfrm>
            <a:off x="6844259" y="1886573"/>
            <a:ext cx="1828800" cy="10792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GENERATED VIDEO</a:t>
            </a:r>
            <a:endParaRPr lang="en-IN" dirty="0"/>
          </a:p>
        </p:txBody>
      </p:sp>
      <p:sp>
        <p:nvSpPr>
          <p:cNvPr id="7" name="Rectangle 6"/>
          <p:cNvSpPr/>
          <p:nvPr/>
        </p:nvSpPr>
        <p:spPr>
          <a:xfrm>
            <a:off x="5488898" y="2472752"/>
            <a:ext cx="1259175" cy="10792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FRAME DECODER</a:t>
            </a:r>
            <a:endParaRPr lang="en-IN" dirty="0"/>
          </a:p>
        </p:txBody>
      </p:sp>
      <p:sp>
        <p:nvSpPr>
          <p:cNvPr id="8" name="Rectangle 7"/>
          <p:cNvSpPr/>
          <p:nvPr/>
        </p:nvSpPr>
        <p:spPr>
          <a:xfrm>
            <a:off x="8364512" y="3621997"/>
            <a:ext cx="1958714" cy="10792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VIDEO L1 RECONSTRUCTION LOSS</a:t>
            </a:r>
            <a:endParaRPr lang="en-IN" dirty="0"/>
          </a:p>
        </p:txBody>
      </p:sp>
      <p:sp>
        <p:nvSpPr>
          <p:cNvPr id="10" name="Rectangle 9"/>
          <p:cNvSpPr/>
          <p:nvPr/>
        </p:nvSpPr>
        <p:spPr>
          <a:xfrm>
            <a:off x="1409075" y="5477031"/>
            <a:ext cx="1828800" cy="12235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INPUT AUDIO</a:t>
            </a:r>
            <a:endParaRPr lang="en-IN" dirty="0"/>
          </a:p>
        </p:txBody>
      </p:sp>
      <p:sp>
        <p:nvSpPr>
          <p:cNvPr id="11" name="Rectangle 10"/>
          <p:cNvSpPr/>
          <p:nvPr/>
        </p:nvSpPr>
        <p:spPr>
          <a:xfrm>
            <a:off x="8494426" y="5477031"/>
            <a:ext cx="1828800" cy="10792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AUDIO SELF SUPERVISED LOSS</a:t>
            </a:r>
            <a:endParaRPr lang="en-IN" dirty="0"/>
          </a:p>
        </p:txBody>
      </p:sp>
      <p:sp>
        <p:nvSpPr>
          <p:cNvPr id="12" name="Rectangle 11"/>
          <p:cNvSpPr/>
          <p:nvPr/>
        </p:nvSpPr>
        <p:spPr>
          <a:xfrm>
            <a:off x="1409075" y="4161643"/>
            <a:ext cx="1828800" cy="10792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GAUSSIAN NOISE</a:t>
            </a:r>
            <a:endParaRPr lang="en-IN" dirty="0"/>
          </a:p>
        </p:txBody>
      </p:sp>
      <p:sp>
        <p:nvSpPr>
          <p:cNvPr id="13" name="Rectangle 12"/>
          <p:cNvSpPr/>
          <p:nvPr/>
        </p:nvSpPr>
        <p:spPr>
          <a:xfrm>
            <a:off x="10014680" y="1933106"/>
            <a:ext cx="1828800" cy="10792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REAL VIDEO</a:t>
            </a:r>
            <a:endParaRPr lang="en-IN" dirty="0"/>
          </a:p>
        </p:txBody>
      </p:sp>
      <p:sp>
        <p:nvSpPr>
          <p:cNvPr id="30" name="Bent-Up Arrow 29"/>
          <p:cNvSpPr/>
          <p:nvPr/>
        </p:nvSpPr>
        <p:spPr>
          <a:xfrm>
            <a:off x="3237875" y="3552044"/>
            <a:ext cx="3207895" cy="1467475"/>
          </a:xfrm>
          <a:prstGeom prst="ben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32" name="Straight Arrow Connector 31"/>
          <p:cNvCxnSpPr/>
          <p:nvPr/>
        </p:nvCxnSpPr>
        <p:spPr>
          <a:xfrm flipV="1">
            <a:off x="3675088" y="4826833"/>
            <a:ext cx="776991" cy="1499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4" name="Straight Arrow Connector 33"/>
          <p:cNvCxnSpPr/>
          <p:nvPr/>
        </p:nvCxnSpPr>
        <p:spPr>
          <a:xfrm>
            <a:off x="5066675" y="4826833"/>
            <a:ext cx="85444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6" name="Straight Arrow Connector 35"/>
          <p:cNvCxnSpPr/>
          <p:nvPr/>
        </p:nvCxnSpPr>
        <p:spPr>
          <a:xfrm flipV="1">
            <a:off x="6086007" y="3792511"/>
            <a:ext cx="0" cy="76449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9" name="Left-Right-Up Arrow 38"/>
          <p:cNvSpPr/>
          <p:nvPr/>
        </p:nvSpPr>
        <p:spPr>
          <a:xfrm rot="10800000">
            <a:off x="8699292" y="2248525"/>
            <a:ext cx="1289155" cy="1390337"/>
          </a:xfrm>
          <a:prstGeom prst="leftRigh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1" name="Down Arrow 40"/>
          <p:cNvSpPr/>
          <p:nvPr/>
        </p:nvSpPr>
        <p:spPr>
          <a:xfrm>
            <a:off x="9291403" y="4701289"/>
            <a:ext cx="234846" cy="775742"/>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2" name="Right Arrow 41"/>
          <p:cNvSpPr/>
          <p:nvPr/>
        </p:nvSpPr>
        <p:spPr>
          <a:xfrm>
            <a:off x="3237875" y="3012398"/>
            <a:ext cx="437213" cy="21673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3" name="Right Arrow 42"/>
          <p:cNvSpPr/>
          <p:nvPr/>
        </p:nvSpPr>
        <p:spPr>
          <a:xfrm>
            <a:off x="4934263" y="2965865"/>
            <a:ext cx="568375" cy="272009"/>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4" name="Right Arrow 43"/>
          <p:cNvSpPr/>
          <p:nvPr/>
        </p:nvSpPr>
        <p:spPr>
          <a:xfrm>
            <a:off x="3237875" y="5951095"/>
            <a:ext cx="5256551" cy="25639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5" name="Left-Right-Up Arrow 44"/>
          <p:cNvSpPr/>
          <p:nvPr/>
        </p:nvSpPr>
        <p:spPr>
          <a:xfrm rot="5400000">
            <a:off x="10033884" y="4792947"/>
            <a:ext cx="775742" cy="592425"/>
          </a:xfrm>
          <a:prstGeom prst="leftRigh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6" name="Rectangle 45"/>
          <p:cNvSpPr/>
          <p:nvPr/>
        </p:nvSpPr>
        <p:spPr>
          <a:xfrm>
            <a:off x="10717968" y="4667561"/>
            <a:ext cx="1331623" cy="8431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LIP SYNC VIDEO RESULT</a:t>
            </a:r>
            <a:endParaRPr lang="en-IN" dirty="0"/>
          </a:p>
        </p:txBody>
      </p:sp>
      <p:sp>
        <p:nvSpPr>
          <p:cNvPr id="47" name="Rectangle 46"/>
          <p:cNvSpPr/>
          <p:nvPr/>
        </p:nvSpPr>
        <p:spPr>
          <a:xfrm>
            <a:off x="67454" y="2527716"/>
            <a:ext cx="1106774" cy="10792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TRAINED VIDEO</a:t>
            </a:r>
            <a:endParaRPr lang="en-IN" dirty="0"/>
          </a:p>
        </p:txBody>
      </p:sp>
      <p:sp>
        <p:nvSpPr>
          <p:cNvPr id="49" name="Right Arrow 48"/>
          <p:cNvSpPr/>
          <p:nvPr/>
        </p:nvSpPr>
        <p:spPr>
          <a:xfrm>
            <a:off x="1174228" y="2941038"/>
            <a:ext cx="234847" cy="28809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146805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838200" y="2033757"/>
            <a:ext cx="8680553" cy="4277103"/>
          </a:xfrm>
          <a:prstGeom prst="rect">
            <a:avLst/>
          </a:prstGeom>
        </p:spPr>
      </p:pic>
    </p:spTree>
    <p:extLst>
      <p:ext uri="{BB962C8B-B14F-4D97-AF65-F5344CB8AC3E}">
        <p14:creationId xmlns:p14="http://schemas.microsoft.com/office/powerpoint/2010/main" val="4054102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rmAutofit fontScale="77500" lnSpcReduction="20000"/>
          </a:bodyPr>
          <a:lstStyle/>
          <a:p>
            <a:pPr marL="0" indent="0" algn="just">
              <a:buNone/>
            </a:pPr>
            <a:r>
              <a:rPr lang="en-IN" dirty="0"/>
              <a:t>[1] T. </a:t>
            </a:r>
            <a:r>
              <a:rPr lang="en-IN" dirty="0" err="1"/>
              <a:t>Afouras</a:t>
            </a:r>
            <a:r>
              <a:rPr lang="en-IN" dirty="0"/>
              <a:t>, J. S. Chung, A. Senior, O. </a:t>
            </a:r>
            <a:r>
              <a:rPr lang="en-IN" dirty="0" err="1"/>
              <a:t>Vinyals</a:t>
            </a:r>
            <a:r>
              <a:rPr lang="en-IN" dirty="0"/>
              <a:t>, and A. </a:t>
            </a:r>
            <a:r>
              <a:rPr lang="en-IN" dirty="0" err="1"/>
              <a:t>Zisserman</a:t>
            </a:r>
            <a:r>
              <a:rPr lang="en-IN" dirty="0"/>
              <a:t>. 2018. Deep Audio-Visual Speech Recognition. In arXiv:1809.02108. </a:t>
            </a:r>
          </a:p>
          <a:p>
            <a:pPr marL="0" indent="0" algn="just">
              <a:buNone/>
            </a:pPr>
            <a:r>
              <a:rPr lang="en-IN" dirty="0"/>
              <a:t>[2] T. </a:t>
            </a:r>
            <a:r>
              <a:rPr lang="en-IN" dirty="0" err="1"/>
              <a:t>Afouras</a:t>
            </a:r>
            <a:r>
              <a:rPr lang="en-IN" dirty="0"/>
              <a:t>, J. S. Chung, and A. </a:t>
            </a:r>
            <a:r>
              <a:rPr lang="en-IN" dirty="0" err="1"/>
              <a:t>Zisserman</a:t>
            </a:r>
            <a:r>
              <a:rPr lang="en-IN" dirty="0"/>
              <a:t>. 2018. The Conversation: Deep </a:t>
            </a:r>
            <a:r>
              <a:rPr lang="en-IN" dirty="0" err="1"/>
              <a:t>AudioVisual</a:t>
            </a:r>
            <a:r>
              <a:rPr lang="en-IN" dirty="0"/>
              <a:t> Speech Enhancement. In INTERSPEECH. </a:t>
            </a:r>
          </a:p>
          <a:p>
            <a:pPr marL="0" indent="0" algn="just">
              <a:buNone/>
            </a:pPr>
            <a:r>
              <a:rPr lang="en-IN" dirty="0"/>
              <a:t>[3] </a:t>
            </a:r>
            <a:r>
              <a:rPr lang="en-IN" dirty="0" err="1"/>
              <a:t>Triantafyllos</a:t>
            </a:r>
            <a:r>
              <a:rPr lang="en-IN" dirty="0"/>
              <a:t> </a:t>
            </a:r>
            <a:r>
              <a:rPr lang="en-IN" dirty="0" err="1"/>
              <a:t>Afouras</a:t>
            </a:r>
            <a:r>
              <a:rPr lang="en-IN" dirty="0"/>
              <a:t>, </a:t>
            </a:r>
            <a:r>
              <a:rPr lang="en-IN" dirty="0" err="1"/>
              <a:t>Joon</a:t>
            </a:r>
            <a:r>
              <a:rPr lang="en-IN" dirty="0"/>
              <a:t> Son Chung, and Andrew </a:t>
            </a:r>
            <a:r>
              <a:rPr lang="en-IN" dirty="0" err="1"/>
              <a:t>Zisserman</a:t>
            </a:r>
            <a:r>
              <a:rPr lang="en-IN" dirty="0"/>
              <a:t>. 2018. LRS3-TED: a large-scale dataset for visual speech recognition. </a:t>
            </a:r>
            <a:r>
              <a:rPr lang="en-IN" dirty="0" err="1"/>
              <a:t>arXiv</a:t>
            </a:r>
            <a:r>
              <a:rPr lang="en-IN" dirty="0"/>
              <a:t> preprint arXiv:1809.00496 (2018). </a:t>
            </a:r>
          </a:p>
          <a:p>
            <a:pPr marL="0" indent="0" algn="just">
              <a:buNone/>
            </a:pPr>
            <a:r>
              <a:rPr lang="en-IN" dirty="0"/>
              <a:t>[4] </a:t>
            </a:r>
            <a:r>
              <a:rPr lang="en-IN" dirty="0" err="1"/>
              <a:t>Lele</a:t>
            </a:r>
            <a:r>
              <a:rPr lang="en-IN" dirty="0"/>
              <a:t> Chen, </a:t>
            </a:r>
            <a:r>
              <a:rPr lang="en-IN" dirty="0" err="1"/>
              <a:t>Zhiheng</a:t>
            </a:r>
            <a:r>
              <a:rPr lang="en-IN" dirty="0"/>
              <a:t> Li, Ross K Maddox, </a:t>
            </a:r>
            <a:r>
              <a:rPr lang="en-IN" dirty="0" err="1"/>
              <a:t>Zhiyao</a:t>
            </a:r>
            <a:r>
              <a:rPr lang="en-IN" dirty="0"/>
              <a:t> </a:t>
            </a:r>
            <a:r>
              <a:rPr lang="en-IN" dirty="0" err="1"/>
              <a:t>Duan</a:t>
            </a:r>
            <a:r>
              <a:rPr lang="en-IN" dirty="0"/>
              <a:t>, and </a:t>
            </a:r>
            <a:r>
              <a:rPr lang="en-IN" dirty="0" err="1"/>
              <a:t>Chenliang</a:t>
            </a:r>
            <a:r>
              <a:rPr lang="en-IN" dirty="0"/>
              <a:t> </a:t>
            </a:r>
            <a:r>
              <a:rPr lang="en-IN" dirty="0" err="1"/>
              <a:t>Xu</a:t>
            </a:r>
            <a:r>
              <a:rPr lang="en-IN" dirty="0"/>
              <a:t>. 2018. Lip movements generation at a glance. In Proceedings of the European Conference on Computer Vision (ECCV). 520–535. </a:t>
            </a:r>
          </a:p>
          <a:p>
            <a:pPr marL="0" indent="0" algn="just">
              <a:buNone/>
            </a:pPr>
            <a:r>
              <a:rPr lang="en-IN" dirty="0"/>
              <a:t>[5] </a:t>
            </a:r>
            <a:r>
              <a:rPr lang="en-IN" dirty="0" err="1"/>
              <a:t>Lele</a:t>
            </a:r>
            <a:r>
              <a:rPr lang="en-IN" dirty="0"/>
              <a:t> Chen, Ross K Maddox, </a:t>
            </a:r>
            <a:r>
              <a:rPr lang="en-IN" dirty="0" err="1"/>
              <a:t>Zhiyao</a:t>
            </a:r>
            <a:r>
              <a:rPr lang="en-IN" dirty="0"/>
              <a:t> </a:t>
            </a:r>
            <a:r>
              <a:rPr lang="en-IN" dirty="0" err="1"/>
              <a:t>Duan</a:t>
            </a:r>
            <a:r>
              <a:rPr lang="en-IN" dirty="0"/>
              <a:t>, and </a:t>
            </a:r>
            <a:r>
              <a:rPr lang="en-IN" dirty="0" err="1"/>
              <a:t>Chenliang</a:t>
            </a:r>
            <a:r>
              <a:rPr lang="en-IN" dirty="0"/>
              <a:t> </a:t>
            </a:r>
            <a:r>
              <a:rPr lang="en-IN" dirty="0" err="1"/>
              <a:t>Xu</a:t>
            </a:r>
            <a:r>
              <a:rPr lang="en-IN" dirty="0"/>
              <a:t>. 2019. Hierarchical cross-modal talking face generation with dynamic pixel-wise loss. In Proceedings of the IEEE Conference on Computer Vision and Pattern Recognition. 7832–7841. </a:t>
            </a:r>
          </a:p>
          <a:p>
            <a:pPr marL="0" indent="0" algn="just">
              <a:buNone/>
            </a:pPr>
            <a:r>
              <a:rPr lang="en-IN" dirty="0"/>
              <a:t>[6] </a:t>
            </a:r>
            <a:r>
              <a:rPr lang="en-IN" dirty="0" err="1"/>
              <a:t>Lele</a:t>
            </a:r>
            <a:r>
              <a:rPr lang="en-IN" dirty="0"/>
              <a:t> Chen, Haitian </a:t>
            </a:r>
            <a:r>
              <a:rPr lang="en-IN" dirty="0" err="1"/>
              <a:t>Zheng</a:t>
            </a:r>
            <a:r>
              <a:rPr lang="en-IN" dirty="0"/>
              <a:t>, Ross K Maddox, </a:t>
            </a:r>
            <a:r>
              <a:rPr lang="en-IN" dirty="0" err="1"/>
              <a:t>Zhiyao</a:t>
            </a:r>
            <a:r>
              <a:rPr lang="en-IN" dirty="0"/>
              <a:t> </a:t>
            </a:r>
            <a:r>
              <a:rPr lang="en-IN" dirty="0" err="1"/>
              <a:t>Duan</a:t>
            </a:r>
            <a:r>
              <a:rPr lang="en-IN" dirty="0"/>
              <a:t>, and </a:t>
            </a:r>
            <a:r>
              <a:rPr lang="en-IN" dirty="0" err="1"/>
              <a:t>Chenliang</a:t>
            </a:r>
            <a:r>
              <a:rPr lang="en-IN" dirty="0"/>
              <a:t> </a:t>
            </a:r>
            <a:r>
              <a:rPr lang="en-IN" dirty="0" err="1"/>
              <a:t>Xu</a:t>
            </a:r>
            <a:r>
              <a:rPr lang="en-IN" dirty="0"/>
              <a:t>. 2019. Sound to Visual: Hierarchical Cross-Modal Talking Face Video Generation. In IEEE Computer Society Conference on Computer Vision and Pattern Recognition workshops</a:t>
            </a:r>
          </a:p>
        </p:txBody>
      </p:sp>
    </p:spTree>
    <p:extLst>
      <p:ext uri="{BB962C8B-B14F-4D97-AF65-F5344CB8AC3E}">
        <p14:creationId xmlns:p14="http://schemas.microsoft.com/office/powerpoint/2010/main" val="1367789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pPr algn="just"/>
            <a:r>
              <a:rPr lang="en-US" dirty="0">
                <a:latin typeface="Times New Roman" panose="02020603050405020304" pitchFamily="18" charset="0"/>
                <a:cs typeface="Times New Roman" panose="02020603050405020304" pitchFamily="18" charset="0"/>
              </a:rPr>
              <a:t>In This Work, We Investigate The Problem Of Lip-syncing A Talking Face Video Of An Arbitrary Identity To Match A Target Speech Segment. Current Works Excel At Producing Accurate Lip Movements On A Static Image Or Videos Of Specific People Seen During The Training Phase. </a:t>
            </a:r>
          </a:p>
          <a:p>
            <a:pPr algn="just"/>
            <a:r>
              <a:rPr lang="en-US" dirty="0">
                <a:latin typeface="Times New Roman" panose="02020603050405020304" pitchFamily="18" charset="0"/>
                <a:cs typeface="Times New Roman" panose="02020603050405020304" pitchFamily="18" charset="0"/>
              </a:rPr>
              <a:t>However, They Fail To Accurately Morph The Lip Movements Of Arbitrary Identities In Dynamic, Unconstrained Talking Face Videos, Resulting In Significant Parts Of The Video Being Out-of-sync With The New Audio. </a:t>
            </a:r>
          </a:p>
          <a:p>
            <a:pPr algn="just"/>
            <a:r>
              <a:rPr lang="en-US" dirty="0">
                <a:latin typeface="Times New Roman" panose="02020603050405020304" pitchFamily="18" charset="0"/>
                <a:cs typeface="Times New Roman" panose="02020603050405020304" pitchFamily="18" charset="0"/>
              </a:rPr>
              <a:t>We Identify Key Reasons Pertaining To This And Hence Resolve Them By Learning From A Powerful Lip-sync Discriminator.</a:t>
            </a:r>
          </a:p>
          <a:p>
            <a:pPr algn="just"/>
            <a:r>
              <a:rPr lang="en-US" dirty="0">
                <a:latin typeface="Times New Roman" panose="02020603050405020304" pitchFamily="18" charset="0"/>
                <a:cs typeface="Times New Roman" panose="02020603050405020304" pitchFamily="18" charset="0"/>
              </a:rPr>
              <a:t>Next, We Propose New, Rigorous Evaluation Benchmarks And Metrics To Accurately Measure Lip Synchronization In Unconstrained Videos. </a:t>
            </a:r>
          </a:p>
          <a:p>
            <a:pPr algn="just"/>
            <a:r>
              <a:rPr lang="en-US" dirty="0">
                <a:latin typeface="Times New Roman" panose="02020603050405020304" pitchFamily="18" charset="0"/>
                <a:cs typeface="Times New Roman" panose="02020603050405020304" pitchFamily="18" charset="0"/>
              </a:rPr>
              <a:t>Extensive Quantitative Evaluations On Our Challenging Benchmarks Show That The Lip-sync Accuracy Of The Videos Generated By Our Wav2lip Model Is Almost As Good As Real Synced Videos. </a:t>
            </a:r>
          </a:p>
          <a:p>
            <a:pPr algn="just"/>
            <a:r>
              <a:rPr lang="en-US" dirty="0">
                <a:latin typeface="Times New Roman" panose="02020603050405020304" pitchFamily="18" charset="0"/>
                <a:cs typeface="Times New Roman" panose="02020603050405020304" pitchFamily="18" charset="0"/>
              </a:rPr>
              <a:t>We Provide A Demo Video Clearly Showing The Substantial Impact Of Our Wav2lip Model And Evaluation.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5382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EXISTING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Firstly, learn the lyrics to a song of your choice </a:t>
            </a:r>
          </a:p>
          <a:p>
            <a:pPr marL="0" indent="0">
              <a:buNone/>
            </a:pPr>
            <a:r>
              <a:rPr lang="en-US" dirty="0"/>
              <a:t>• Secondly, set up camera to record so your face is in full view. </a:t>
            </a:r>
          </a:p>
          <a:p>
            <a:pPr marL="0" indent="0">
              <a:buNone/>
            </a:pPr>
            <a:r>
              <a:rPr lang="en-US" dirty="0"/>
              <a:t>• Finally, record the lip sync in time with the correct timing.</a:t>
            </a:r>
            <a:endParaRPr lang="en-IN" dirty="0"/>
          </a:p>
        </p:txBody>
      </p:sp>
    </p:spTree>
    <p:extLst>
      <p:ext uri="{BB962C8B-B14F-4D97-AF65-F5344CB8AC3E}">
        <p14:creationId xmlns:p14="http://schemas.microsoft.com/office/powerpoint/2010/main" val="1638790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Video to use the wav2lip model algorithm technique with auto sync the lip mouth to recognize the amplitude level to sync the video and audio in any type of application.</a:t>
            </a:r>
            <a:endParaRPr lang="en-IN" dirty="0"/>
          </a:p>
        </p:txBody>
      </p:sp>
    </p:spTree>
    <p:extLst>
      <p:ext uri="{BB962C8B-B14F-4D97-AF65-F5344CB8AC3E}">
        <p14:creationId xmlns:p14="http://schemas.microsoft.com/office/powerpoint/2010/main" val="3670279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Back Story</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7500" lnSpcReduction="20000"/>
          </a:bodyPr>
          <a:lstStyle/>
          <a:p>
            <a:pPr marL="0" indent="0" algn="just">
              <a:buNone/>
            </a:pPr>
            <a:r>
              <a:rPr lang="en-US" dirty="0"/>
              <a:t>	Although the model works well without having any real videos of the subject, as comparing the variations from frame-to-frame as shown in Figure 8. But there would be a challenge in predicting the ‘real’ or ‘fake’ classification without real video for having precise results. The real video of the subject would act as a backbone for the predicted results. The next major limitation is the position of the subject in the video</a:t>
            </a:r>
          </a:p>
          <a:p>
            <a:pPr marL="0" indent="0" algn="just">
              <a:buNone/>
            </a:pPr>
            <a:endParaRPr lang="en-US" dirty="0"/>
          </a:p>
          <a:p>
            <a:pPr marL="0" indent="0" algn="just">
              <a:buNone/>
            </a:pPr>
            <a:r>
              <a:rPr lang="en-US" b="1" dirty="0">
                <a:latin typeface="Times New Roman" panose="02020603050405020304" pitchFamily="18" charset="0"/>
                <a:cs typeface="Times New Roman" panose="02020603050405020304" pitchFamily="18" charset="0"/>
              </a:rPr>
              <a:t>ADVANTAGES:</a:t>
            </a:r>
          </a:p>
          <a:p>
            <a:pPr marL="0" indent="0" algn="just">
              <a:buNone/>
            </a:pPr>
            <a:r>
              <a:rPr lang="en-US" dirty="0"/>
              <a:t>	The model is heavyweight in terms of computational complexity. The video must be at least 10 seconds for getting decent results, 15-30 seconds would be much better for higher accuracy.</a:t>
            </a:r>
          </a:p>
          <a:p>
            <a:pPr marL="0" indent="0" algn="just">
              <a:buNone/>
            </a:pPr>
            <a:r>
              <a:rPr lang="en-US" b="1" dirty="0">
                <a:latin typeface="Times New Roman" panose="02020603050405020304" pitchFamily="18" charset="0"/>
                <a:cs typeface="Times New Roman" panose="02020603050405020304" pitchFamily="18" charset="0"/>
              </a:rPr>
              <a:t>LIMITATION:</a:t>
            </a:r>
          </a:p>
          <a:p>
            <a:pPr marL="0" indent="0" algn="just">
              <a:buNone/>
            </a:pPr>
            <a:r>
              <a:rPr lang="en-US" b="1" dirty="0">
                <a:latin typeface="Times New Roman" panose="02020603050405020304" pitchFamily="18" charset="0"/>
                <a:cs typeface="Times New Roman" panose="02020603050405020304" pitchFamily="18" charset="0"/>
              </a:rPr>
              <a:t>	</a:t>
            </a:r>
            <a:r>
              <a:rPr lang="en-US" dirty="0"/>
              <a:t>This is due to the mismatch of the process for identifying the </a:t>
            </a:r>
            <a:r>
              <a:rPr lang="en-US" dirty="0" err="1"/>
              <a:t>DeepFakes</a:t>
            </a:r>
            <a:r>
              <a:rPr lang="en-US" dirty="0"/>
              <a:t> patterns in videos</a:t>
            </a:r>
            <a:endParaRPr lang="en-US" b="1"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7256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9378C-F95F-4086-A8BD-66CD32E1C8A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a:t>
            </a:r>
          </a:p>
        </p:txBody>
      </p:sp>
      <p:graphicFrame>
        <p:nvGraphicFramePr>
          <p:cNvPr id="4" name="Content Placeholder 3">
            <a:extLst>
              <a:ext uri="{FF2B5EF4-FFF2-40B4-BE49-F238E27FC236}">
                <a16:creationId xmlns:a16="http://schemas.microsoft.com/office/drawing/2014/main" id="{86CF57AF-8284-4650-B0E7-FE1C88C14C7E}"/>
              </a:ext>
            </a:extLst>
          </p:cNvPr>
          <p:cNvGraphicFramePr>
            <a:graphicFrameLocks noGrp="1"/>
          </p:cNvGraphicFramePr>
          <p:nvPr>
            <p:ph idx="1"/>
            <p:extLst>
              <p:ext uri="{D42A27DB-BD31-4B8C-83A1-F6EECF244321}">
                <p14:modId xmlns:p14="http://schemas.microsoft.com/office/powerpoint/2010/main" val="1723617411"/>
              </p:ext>
            </p:extLst>
          </p:nvPr>
        </p:nvGraphicFramePr>
        <p:xfrm>
          <a:off x="838200" y="1825625"/>
          <a:ext cx="10515600" cy="4948339"/>
        </p:xfrm>
        <a:graphic>
          <a:graphicData uri="http://schemas.openxmlformats.org/drawingml/2006/table">
            <a:tbl>
              <a:tblPr firstRow="1" bandRow="1">
                <a:tableStyleId>{5940675A-B579-460E-94D1-54222C63F5DA}</a:tableStyleId>
              </a:tblPr>
              <a:tblGrid>
                <a:gridCol w="778565">
                  <a:extLst>
                    <a:ext uri="{9D8B030D-6E8A-4147-A177-3AD203B41FA5}">
                      <a16:colId xmlns:a16="http://schemas.microsoft.com/office/drawing/2014/main" val="1558890281"/>
                    </a:ext>
                  </a:extLst>
                </a:gridCol>
                <a:gridCol w="3087757">
                  <a:extLst>
                    <a:ext uri="{9D8B030D-6E8A-4147-A177-3AD203B41FA5}">
                      <a16:colId xmlns:a16="http://schemas.microsoft.com/office/drawing/2014/main" val="872733331"/>
                    </a:ext>
                  </a:extLst>
                </a:gridCol>
                <a:gridCol w="4346713">
                  <a:extLst>
                    <a:ext uri="{9D8B030D-6E8A-4147-A177-3AD203B41FA5}">
                      <a16:colId xmlns:a16="http://schemas.microsoft.com/office/drawing/2014/main" val="983463434"/>
                    </a:ext>
                  </a:extLst>
                </a:gridCol>
                <a:gridCol w="1126435">
                  <a:extLst>
                    <a:ext uri="{9D8B030D-6E8A-4147-A177-3AD203B41FA5}">
                      <a16:colId xmlns:a16="http://schemas.microsoft.com/office/drawing/2014/main" val="2434925100"/>
                    </a:ext>
                  </a:extLst>
                </a:gridCol>
                <a:gridCol w="1176130">
                  <a:extLst>
                    <a:ext uri="{9D8B030D-6E8A-4147-A177-3AD203B41FA5}">
                      <a16:colId xmlns:a16="http://schemas.microsoft.com/office/drawing/2014/main" val="1010702639"/>
                    </a:ext>
                  </a:extLst>
                </a:gridCol>
              </a:tblGrid>
              <a:tr h="1016419">
                <a:tc>
                  <a:txBody>
                    <a:bodyPr/>
                    <a:lstStyle/>
                    <a:p>
                      <a:r>
                        <a:rPr lang="en-IN" dirty="0">
                          <a:latin typeface="Times New Roman" panose="02020603050405020304" pitchFamily="18" charset="0"/>
                          <a:cs typeface="Times New Roman" panose="02020603050405020304" pitchFamily="18" charset="0"/>
                        </a:rPr>
                        <a:t>S.NO</a:t>
                      </a:r>
                    </a:p>
                  </a:txBody>
                  <a:tcPr/>
                </a:tc>
                <a:tc>
                  <a:txBody>
                    <a:bodyPr/>
                    <a:lstStyle/>
                    <a:p>
                      <a:pPr algn="l"/>
                      <a:r>
                        <a:rPr lang="en-IN" dirty="0">
                          <a:latin typeface="Times New Roman" panose="02020603050405020304" pitchFamily="18" charset="0"/>
                          <a:cs typeface="Times New Roman" panose="02020603050405020304" pitchFamily="18" charset="0"/>
                        </a:rPr>
                        <a:t>TITLE</a:t>
                      </a:r>
                    </a:p>
                  </a:txBody>
                  <a:tcPr/>
                </a:tc>
                <a:tc>
                  <a:txBody>
                    <a:bodyPr/>
                    <a:lstStyle/>
                    <a:p>
                      <a:pPr algn="l"/>
                      <a:r>
                        <a:rPr lang="en-IN" dirty="0">
                          <a:latin typeface="Times New Roman" panose="02020603050405020304" pitchFamily="18" charset="0"/>
                          <a:cs typeface="Times New Roman" panose="02020603050405020304" pitchFamily="18" charset="0"/>
                        </a:rPr>
                        <a:t>CONTENT</a:t>
                      </a:r>
                    </a:p>
                  </a:txBody>
                  <a:tcPr/>
                </a:tc>
                <a:tc>
                  <a:txBody>
                    <a:bodyPr/>
                    <a:lstStyle/>
                    <a:p>
                      <a:pPr algn="l"/>
                      <a:r>
                        <a:rPr lang="en-IN" dirty="0">
                          <a:latin typeface="Times New Roman" panose="02020603050405020304" pitchFamily="18" charset="0"/>
                          <a:cs typeface="Times New Roman" panose="02020603050405020304" pitchFamily="18" charset="0"/>
                        </a:rPr>
                        <a:t>AUTHOR</a:t>
                      </a:r>
                    </a:p>
                  </a:txBody>
                  <a:tcPr/>
                </a:tc>
                <a:tc>
                  <a:txBody>
                    <a:bodyPr/>
                    <a:lstStyle/>
                    <a:p>
                      <a:pPr algn="l"/>
                      <a:r>
                        <a:rPr lang="en-IN" dirty="0">
                          <a:latin typeface="Times New Roman" panose="02020603050405020304" pitchFamily="18" charset="0"/>
                          <a:cs typeface="Times New Roman" panose="02020603050405020304" pitchFamily="18" charset="0"/>
                        </a:rPr>
                        <a:t>YEAR</a:t>
                      </a:r>
                    </a:p>
                  </a:txBody>
                  <a:tcPr/>
                </a:tc>
                <a:extLst>
                  <a:ext uri="{0D108BD9-81ED-4DB2-BD59-A6C34878D82A}">
                    <a16:rowId xmlns:a16="http://schemas.microsoft.com/office/drawing/2014/main" val="4260252999"/>
                  </a:ext>
                </a:extLst>
              </a:tr>
              <a:tr h="3426234">
                <a:tc>
                  <a:txBody>
                    <a:bodyPr/>
                    <a:lstStyle/>
                    <a:p>
                      <a:r>
                        <a:rPr lang="en-IN" dirty="0">
                          <a:latin typeface="Times New Roman" panose="02020603050405020304" pitchFamily="18" charset="0"/>
                          <a:cs typeface="Times New Roman" panose="02020603050405020304" pitchFamily="18" charset="0"/>
                        </a:rPr>
                        <a:t>1</a:t>
                      </a:r>
                    </a:p>
                  </a:txBody>
                  <a:tcPr/>
                </a:tc>
                <a:tc>
                  <a:txBody>
                    <a:bodyPr/>
                    <a:lstStyle/>
                    <a:p>
                      <a:r>
                        <a:rPr lang="en-US" sz="1800" b="1" i="0" kern="1200" dirty="0">
                          <a:solidFill>
                            <a:schemeClr val="tx1"/>
                          </a:solidFill>
                          <a:effectLst/>
                          <a:latin typeface="+mn-lt"/>
                          <a:ea typeface="+mn-ea"/>
                          <a:cs typeface="+mn-cs"/>
                        </a:rPr>
                        <a:t>Many-to-Many Unsupervised Speech Conversion From Nonparallel Corpora</a:t>
                      </a:r>
                    </a:p>
                  </a:txBody>
                  <a:tcPr/>
                </a:tc>
                <a:tc>
                  <a:txBody>
                    <a:bodyPr/>
                    <a:lstStyle/>
                    <a:p>
                      <a:r>
                        <a:rPr lang="en-US" sz="1800" b="0" i="0" kern="1200" dirty="0">
                          <a:solidFill>
                            <a:schemeClr val="tx1"/>
                          </a:solidFill>
                          <a:effectLst/>
                          <a:latin typeface="+mn-lt"/>
                          <a:ea typeface="+mn-ea"/>
                          <a:cs typeface="+mn-cs"/>
                        </a:rPr>
                        <a:t>In this work, we train a speech conversion model for multiple domains rather than a specific source and target domain pair, and we generate diverse output speech signals from a given source domain speech by transferring some speech style-related characteristics while preserving its linguistic content information. The proposed method comprises a variational autoencoder (VAE)-based many-to-many speech conversion network with a Wasserstein generative adversarial network (WGAN) and a skip-connected autoencoder-based self-supervised learning network. </a:t>
                      </a:r>
                      <a:endParaRPr lang="en-IN" dirty="0">
                        <a:latin typeface="Times New Roman" panose="02020603050405020304" pitchFamily="18" charset="0"/>
                        <a:cs typeface="Times New Roman" panose="02020603050405020304" pitchFamily="18" charset="0"/>
                      </a:endParaRPr>
                    </a:p>
                  </a:txBody>
                  <a:tcPr/>
                </a:tc>
                <a:tc>
                  <a:txBody>
                    <a:bodyPr/>
                    <a:lstStyle/>
                    <a:p>
                      <a:r>
                        <a:rPr lang="fi-FI" sz="1800" b="0" i="0" u="none" strike="noStrike" kern="1200" dirty="0">
                          <a:solidFill>
                            <a:schemeClr val="tx1"/>
                          </a:solidFill>
                          <a:effectLst/>
                          <a:latin typeface="+mn-lt"/>
                          <a:ea typeface="+mn-ea"/>
                          <a:cs typeface="+mn-cs"/>
                        </a:rPr>
                        <a:t>Yun Kyung Lee</a:t>
                      </a:r>
                      <a:r>
                        <a:rPr lang="fi-FI" sz="1800" b="0" i="0" kern="1200" dirty="0">
                          <a:solidFill>
                            <a:schemeClr val="tx1"/>
                          </a:solidFill>
                          <a:effectLst/>
                          <a:latin typeface="+mn-lt"/>
                          <a:ea typeface="+mn-ea"/>
                          <a:cs typeface="+mn-cs"/>
                        </a:rPr>
                        <a:t>; </a:t>
                      </a:r>
                      <a:r>
                        <a:rPr lang="fi-FI" sz="1800" b="0" i="0" u="none" strike="noStrike" kern="1200" dirty="0">
                          <a:solidFill>
                            <a:schemeClr val="tx1"/>
                          </a:solidFill>
                          <a:effectLst/>
                          <a:latin typeface="+mn-lt"/>
                          <a:ea typeface="+mn-ea"/>
                          <a:cs typeface="+mn-cs"/>
                        </a:rPr>
                        <a:t>Hyun Woo Kim</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2021</a:t>
                      </a:r>
                    </a:p>
                  </a:txBody>
                  <a:tcPr/>
                </a:tc>
                <a:extLst>
                  <a:ext uri="{0D108BD9-81ED-4DB2-BD59-A6C34878D82A}">
                    <a16:rowId xmlns:a16="http://schemas.microsoft.com/office/drawing/2014/main" val="1400794418"/>
                  </a:ext>
                </a:extLst>
              </a:tr>
            </a:tbl>
          </a:graphicData>
        </a:graphic>
      </p:graphicFrame>
    </p:spTree>
    <p:extLst>
      <p:ext uri="{BB962C8B-B14F-4D97-AF65-F5344CB8AC3E}">
        <p14:creationId xmlns:p14="http://schemas.microsoft.com/office/powerpoint/2010/main" val="2352895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9378C-F95F-4086-A8BD-66CD32E1C8A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a:t>
            </a:r>
          </a:p>
        </p:txBody>
      </p:sp>
      <p:graphicFrame>
        <p:nvGraphicFramePr>
          <p:cNvPr id="4" name="Content Placeholder 3">
            <a:extLst>
              <a:ext uri="{FF2B5EF4-FFF2-40B4-BE49-F238E27FC236}">
                <a16:creationId xmlns:a16="http://schemas.microsoft.com/office/drawing/2014/main" id="{86CF57AF-8284-4650-B0E7-FE1C88C14C7E}"/>
              </a:ext>
            </a:extLst>
          </p:cNvPr>
          <p:cNvGraphicFramePr>
            <a:graphicFrameLocks noGrp="1"/>
          </p:cNvGraphicFramePr>
          <p:nvPr>
            <p:ph idx="1"/>
            <p:extLst>
              <p:ext uri="{D42A27DB-BD31-4B8C-83A1-F6EECF244321}">
                <p14:modId xmlns:p14="http://schemas.microsoft.com/office/powerpoint/2010/main" val="3239609913"/>
              </p:ext>
            </p:extLst>
          </p:nvPr>
        </p:nvGraphicFramePr>
        <p:xfrm>
          <a:off x="838200" y="1825625"/>
          <a:ext cx="10515600" cy="6319939"/>
        </p:xfrm>
        <a:graphic>
          <a:graphicData uri="http://schemas.openxmlformats.org/drawingml/2006/table">
            <a:tbl>
              <a:tblPr firstRow="1" bandRow="1">
                <a:tableStyleId>{5940675A-B579-460E-94D1-54222C63F5DA}</a:tableStyleId>
              </a:tblPr>
              <a:tblGrid>
                <a:gridCol w="778565">
                  <a:extLst>
                    <a:ext uri="{9D8B030D-6E8A-4147-A177-3AD203B41FA5}">
                      <a16:colId xmlns:a16="http://schemas.microsoft.com/office/drawing/2014/main" val="1558890281"/>
                    </a:ext>
                  </a:extLst>
                </a:gridCol>
                <a:gridCol w="3087757">
                  <a:extLst>
                    <a:ext uri="{9D8B030D-6E8A-4147-A177-3AD203B41FA5}">
                      <a16:colId xmlns:a16="http://schemas.microsoft.com/office/drawing/2014/main" val="872733331"/>
                    </a:ext>
                  </a:extLst>
                </a:gridCol>
                <a:gridCol w="4346713">
                  <a:extLst>
                    <a:ext uri="{9D8B030D-6E8A-4147-A177-3AD203B41FA5}">
                      <a16:colId xmlns:a16="http://schemas.microsoft.com/office/drawing/2014/main" val="983463434"/>
                    </a:ext>
                  </a:extLst>
                </a:gridCol>
                <a:gridCol w="1126435">
                  <a:extLst>
                    <a:ext uri="{9D8B030D-6E8A-4147-A177-3AD203B41FA5}">
                      <a16:colId xmlns:a16="http://schemas.microsoft.com/office/drawing/2014/main" val="2434925100"/>
                    </a:ext>
                  </a:extLst>
                </a:gridCol>
                <a:gridCol w="1176130">
                  <a:extLst>
                    <a:ext uri="{9D8B030D-6E8A-4147-A177-3AD203B41FA5}">
                      <a16:colId xmlns:a16="http://schemas.microsoft.com/office/drawing/2014/main" val="1010702639"/>
                    </a:ext>
                  </a:extLst>
                </a:gridCol>
              </a:tblGrid>
              <a:tr h="1016419">
                <a:tc>
                  <a:txBody>
                    <a:bodyPr/>
                    <a:lstStyle/>
                    <a:p>
                      <a:r>
                        <a:rPr lang="en-IN" dirty="0">
                          <a:latin typeface="Times New Roman" panose="02020603050405020304" pitchFamily="18" charset="0"/>
                          <a:cs typeface="Times New Roman" panose="02020603050405020304" pitchFamily="18" charset="0"/>
                        </a:rPr>
                        <a:t>S.NO</a:t>
                      </a:r>
                    </a:p>
                  </a:txBody>
                  <a:tcPr/>
                </a:tc>
                <a:tc>
                  <a:txBody>
                    <a:bodyPr/>
                    <a:lstStyle/>
                    <a:p>
                      <a:pPr algn="l"/>
                      <a:r>
                        <a:rPr lang="en-IN" dirty="0">
                          <a:latin typeface="Times New Roman" panose="02020603050405020304" pitchFamily="18" charset="0"/>
                          <a:cs typeface="Times New Roman" panose="02020603050405020304" pitchFamily="18" charset="0"/>
                        </a:rPr>
                        <a:t>TITLE</a:t>
                      </a:r>
                    </a:p>
                  </a:txBody>
                  <a:tcPr/>
                </a:tc>
                <a:tc>
                  <a:txBody>
                    <a:bodyPr/>
                    <a:lstStyle/>
                    <a:p>
                      <a:pPr algn="l"/>
                      <a:r>
                        <a:rPr lang="en-IN" dirty="0">
                          <a:latin typeface="Times New Roman" panose="02020603050405020304" pitchFamily="18" charset="0"/>
                          <a:cs typeface="Times New Roman" panose="02020603050405020304" pitchFamily="18" charset="0"/>
                        </a:rPr>
                        <a:t>CONTENT</a:t>
                      </a:r>
                    </a:p>
                  </a:txBody>
                  <a:tcPr/>
                </a:tc>
                <a:tc>
                  <a:txBody>
                    <a:bodyPr/>
                    <a:lstStyle/>
                    <a:p>
                      <a:pPr algn="l"/>
                      <a:r>
                        <a:rPr lang="en-IN" dirty="0">
                          <a:latin typeface="Times New Roman" panose="02020603050405020304" pitchFamily="18" charset="0"/>
                          <a:cs typeface="Times New Roman" panose="02020603050405020304" pitchFamily="18" charset="0"/>
                        </a:rPr>
                        <a:t>AUTHOR</a:t>
                      </a:r>
                    </a:p>
                  </a:txBody>
                  <a:tcPr/>
                </a:tc>
                <a:tc>
                  <a:txBody>
                    <a:bodyPr/>
                    <a:lstStyle/>
                    <a:p>
                      <a:pPr algn="l"/>
                      <a:r>
                        <a:rPr lang="en-IN" dirty="0">
                          <a:latin typeface="Times New Roman" panose="02020603050405020304" pitchFamily="18" charset="0"/>
                          <a:cs typeface="Times New Roman" panose="02020603050405020304" pitchFamily="18" charset="0"/>
                        </a:rPr>
                        <a:t>YEAR</a:t>
                      </a:r>
                    </a:p>
                  </a:txBody>
                  <a:tcPr/>
                </a:tc>
                <a:extLst>
                  <a:ext uri="{0D108BD9-81ED-4DB2-BD59-A6C34878D82A}">
                    <a16:rowId xmlns:a16="http://schemas.microsoft.com/office/drawing/2014/main" val="4260252999"/>
                  </a:ext>
                </a:extLst>
              </a:tr>
              <a:tr h="3426234">
                <a:tc>
                  <a:txBody>
                    <a:bodyPr/>
                    <a:lstStyle/>
                    <a:p>
                      <a:r>
                        <a:rPr lang="en-IN" dirty="0">
                          <a:latin typeface="Times New Roman" panose="02020603050405020304" pitchFamily="18" charset="0"/>
                          <a:cs typeface="Times New Roman" panose="02020603050405020304" pitchFamily="18" charset="0"/>
                        </a:rPr>
                        <a:t>2</a:t>
                      </a:r>
                    </a:p>
                  </a:txBody>
                  <a:tcPr/>
                </a:tc>
                <a:tc>
                  <a:txBody>
                    <a:bodyPr/>
                    <a:lstStyle/>
                    <a:p>
                      <a:r>
                        <a:rPr lang="en-US" sz="1800" b="1" i="0" kern="1200" dirty="0">
                          <a:solidFill>
                            <a:schemeClr val="tx1"/>
                          </a:solidFill>
                          <a:effectLst/>
                          <a:latin typeface="+mn-lt"/>
                          <a:ea typeface="+mn-ea"/>
                          <a:cs typeface="+mn-cs"/>
                        </a:rPr>
                        <a:t>An Overview of Voice Conversion and Its Challenges: From Statistical Modeling to Deep Learning</a:t>
                      </a:r>
                    </a:p>
                  </a:txBody>
                  <a:tcPr/>
                </a:tc>
                <a:tc>
                  <a:txBody>
                    <a:bodyPr/>
                    <a:lstStyle/>
                    <a:p>
                      <a:r>
                        <a:rPr lang="en-US" sz="1800" b="0" i="0" kern="1200" dirty="0">
                          <a:solidFill>
                            <a:schemeClr val="tx1"/>
                          </a:solidFill>
                          <a:effectLst/>
                          <a:latin typeface="+mn-lt"/>
                          <a:ea typeface="+mn-ea"/>
                          <a:cs typeface="+mn-cs"/>
                        </a:rPr>
                        <a:t>Voice conversion involves multiple speech processing techniques, such as speech analysis, spectral conversion, prosody conversion, speaker characterization, and vocoding. With the recent advances in theory and practice, we are now able to produce human-like voice quality with high speaker similarity. In this article, we provide a comprehensive overview of the state-of-the-art of voice conversion techniques and their performance evaluation methods from the statistical approaches to deep learning, and discuss their promise and limitations. We will also report the recent Voice Conversion Challenges (VCC), the performance of the current state of technology, and provide a summary of the available resources for voice conversion research.</a:t>
                      </a:r>
                      <a:endParaRPr lang="en-IN" dirty="0">
                        <a:latin typeface="Times New Roman" panose="02020603050405020304" pitchFamily="18" charset="0"/>
                        <a:cs typeface="Times New Roman" panose="02020603050405020304" pitchFamily="18" charset="0"/>
                      </a:endParaRPr>
                    </a:p>
                  </a:txBody>
                  <a:tcPr/>
                </a:tc>
                <a:tc>
                  <a:txBody>
                    <a:bodyPr/>
                    <a:lstStyle/>
                    <a:p>
                      <a:r>
                        <a:rPr lang="nn-NO" sz="1800" b="0" i="0" u="none" strike="noStrike" kern="1200" dirty="0">
                          <a:solidFill>
                            <a:schemeClr val="tx1"/>
                          </a:solidFill>
                          <a:effectLst/>
                          <a:latin typeface="+mn-lt"/>
                          <a:ea typeface="+mn-ea"/>
                          <a:cs typeface="+mn-cs"/>
                        </a:rPr>
                        <a:t>Berrak Sisman</a:t>
                      </a:r>
                      <a:r>
                        <a:rPr lang="nn-NO" sz="1800" b="0" i="0" kern="1200" dirty="0">
                          <a:solidFill>
                            <a:schemeClr val="tx1"/>
                          </a:solidFill>
                          <a:effectLst/>
                          <a:latin typeface="+mn-lt"/>
                          <a:ea typeface="+mn-ea"/>
                          <a:cs typeface="+mn-cs"/>
                        </a:rPr>
                        <a:t>; </a:t>
                      </a:r>
                      <a:r>
                        <a:rPr lang="nn-NO" sz="1800" b="0" i="0" u="none" strike="noStrike" kern="1200" dirty="0">
                          <a:solidFill>
                            <a:schemeClr val="tx1"/>
                          </a:solidFill>
                          <a:effectLst/>
                          <a:latin typeface="+mn-lt"/>
                          <a:ea typeface="+mn-ea"/>
                          <a:cs typeface="+mn-cs"/>
                        </a:rPr>
                        <a:t>Junichi Yamagishi</a:t>
                      </a:r>
                      <a:r>
                        <a:rPr lang="nn-NO" sz="1800" b="0" i="0" kern="1200" dirty="0">
                          <a:solidFill>
                            <a:schemeClr val="tx1"/>
                          </a:solidFill>
                          <a:effectLst/>
                          <a:latin typeface="+mn-lt"/>
                          <a:ea typeface="+mn-ea"/>
                          <a:cs typeface="+mn-cs"/>
                        </a:rPr>
                        <a:t>; </a:t>
                      </a:r>
                      <a:r>
                        <a:rPr lang="nn-NO" sz="1800" b="0" i="0" u="none" strike="noStrike" kern="1200" dirty="0">
                          <a:solidFill>
                            <a:schemeClr val="tx1"/>
                          </a:solidFill>
                          <a:effectLst/>
                          <a:latin typeface="+mn-lt"/>
                          <a:ea typeface="+mn-ea"/>
                          <a:cs typeface="+mn-cs"/>
                        </a:rPr>
                        <a:t>Simon King</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2020</a:t>
                      </a:r>
                    </a:p>
                  </a:txBody>
                  <a:tcPr/>
                </a:tc>
                <a:extLst>
                  <a:ext uri="{0D108BD9-81ED-4DB2-BD59-A6C34878D82A}">
                    <a16:rowId xmlns:a16="http://schemas.microsoft.com/office/drawing/2014/main" val="1400794418"/>
                  </a:ext>
                </a:extLst>
              </a:tr>
            </a:tbl>
          </a:graphicData>
        </a:graphic>
      </p:graphicFrame>
    </p:spTree>
    <p:extLst>
      <p:ext uri="{BB962C8B-B14F-4D97-AF65-F5344CB8AC3E}">
        <p14:creationId xmlns:p14="http://schemas.microsoft.com/office/powerpoint/2010/main" val="377033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9378C-F95F-4086-A8BD-66CD32E1C8A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a:t>
            </a:r>
          </a:p>
        </p:txBody>
      </p:sp>
      <p:graphicFrame>
        <p:nvGraphicFramePr>
          <p:cNvPr id="4" name="Content Placeholder 3">
            <a:extLst>
              <a:ext uri="{FF2B5EF4-FFF2-40B4-BE49-F238E27FC236}">
                <a16:creationId xmlns:a16="http://schemas.microsoft.com/office/drawing/2014/main" id="{86CF57AF-8284-4650-B0E7-FE1C88C14C7E}"/>
              </a:ext>
            </a:extLst>
          </p:cNvPr>
          <p:cNvGraphicFramePr>
            <a:graphicFrameLocks noGrp="1"/>
          </p:cNvGraphicFramePr>
          <p:nvPr>
            <p:ph idx="1"/>
            <p:extLst>
              <p:ext uri="{D42A27DB-BD31-4B8C-83A1-F6EECF244321}">
                <p14:modId xmlns:p14="http://schemas.microsoft.com/office/powerpoint/2010/main" val="1539401803"/>
              </p:ext>
            </p:extLst>
          </p:nvPr>
        </p:nvGraphicFramePr>
        <p:xfrm>
          <a:off x="838200" y="1825625"/>
          <a:ext cx="10515600" cy="6045619"/>
        </p:xfrm>
        <a:graphic>
          <a:graphicData uri="http://schemas.openxmlformats.org/drawingml/2006/table">
            <a:tbl>
              <a:tblPr firstRow="1" bandRow="1">
                <a:tableStyleId>{5940675A-B579-460E-94D1-54222C63F5DA}</a:tableStyleId>
              </a:tblPr>
              <a:tblGrid>
                <a:gridCol w="778565">
                  <a:extLst>
                    <a:ext uri="{9D8B030D-6E8A-4147-A177-3AD203B41FA5}">
                      <a16:colId xmlns:a16="http://schemas.microsoft.com/office/drawing/2014/main" val="1558890281"/>
                    </a:ext>
                  </a:extLst>
                </a:gridCol>
                <a:gridCol w="3087757">
                  <a:extLst>
                    <a:ext uri="{9D8B030D-6E8A-4147-A177-3AD203B41FA5}">
                      <a16:colId xmlns:a16="http://schemas.microsoft.com/office/drawing/2014/main" val="872733331"/>
                    </a:ext>
                  </a:extLst>
                </a:gridCol>
                <a:gridCol w="4346713">
                  <a:extLst>
                    <a:ext uri="{9D8B030D-6E8A-4147-A177-3AD203B41FA5}">
                      <a16:colId xmlns:a16="http://schemas.microsoft.com/office/drawing/2014/main" val="983463434"/>
                    </a:ext>
                  </a:extLst>
                </a:gridCol>
                <a:gridCol w="1126435">
                  <a:extLst>
                    <a:ext uri="{9D8B030D-6E8A-4147-A177-3AD203B41FA5}">
                      <a16:colId xmlns:a16="http://schemas.microsoft.com/office/drawing/2014/main" val="2434925100"/>
                    </a:ext>
                  </a:extLst>
                </a:gridCol>
                <a:gridCol w="1176130">
                  <a:extLst>
                    <a:ext uri="{9D8B030D-6E8A-4147-A177-3AD203B41FA5}">
                      <a16:colId xmlns:a16="http://schemas.microsoft.com/office/drawing/2014/main" val="1010702639"/>
                    </a:ext>
                  </a:extLst>
                </a:gridCol>
              </a:tblGrid>
              <a:tr h="1016419">
                <a:tc>
                  <a:txBody>
                    <a:bodyPr/>
                    <a:lstStyle/>
                    <a:p>
                      <a:r>
                        <a:rPr lang="en-IN" dirty="0">
                          <a:latin typeface="Times New Roman" panose="02020603050405020304" pitchFamily="18" charset="0"/>
                          <a:cs typeface="Times New Roman" panose="02020603050405020304" pitchFamily="18" charset="0"/>
                        </a:rPr>
                        <a:t>S.NO</a:t>
                      </a:r>
                    </a:p>
                  </a:txBody>
                  <a:tcPr/>
                </a:tc>
                <a:tc>
                  <a:txBody>
                    <a:bodyPr/>
                    <a:lstStyle/>
                    <a:p>
                      <a:pPr algn="l"/>
                      <a:r>
                        <a:rPr lang="en-IN" dirty="0">
                          <a:latin typeface="Times New Roman" panose="02020603050405020304" pitchFamily="18" charset="0"/>
                          <a:cs typeface="Times New Roman" panose="02020603050405020304" pitchFamily="18" charset="0"/>
                        </a:rPr>
                        <a:t>TITLE</a:t>
                      </a:r>
                    </a:p>
                  </a:txBody>
                  <a:tcPr/>
                </a:tc>
                <a:tc>
                  <a:txBody>
                    <a:bodyPr/>
                    <a:lstStyle/>
                    <a:p>
                      <a:pPr algn="l"/>
                      <a:r>
                        <a:rPr lang="en-IN" dirty="0">
                          <a:latin typeface="Times New Roman" panose="02020603050405020304" pitchFamily="18" charset="0"/>
                          <a:cs typeface="Times New Roman" panose="02020603050405020304" pitchFamily="18" charset="0"/>
                        </a:rPr>
                        <a:t>CONTENT</a:t>
                      </a:r>
                    </a:p>
                  </a:txBody>
                  <a:tcPr/>
                </a:tc>
                <a:tc>
                  <a:txBody>
                    <a:bodyPr/>
                    <a:lstStyle/>
                    <a:p>
                      <a:pPr algn="l"/>
                      <a:r>
                        <a:rPr lang="en-IN" dirty="0">
                          <a:latin typeface="Times New Roman" panose="02020603050405020304" pitchFamily="18" charset="0"/>
                          <a:cs typeface="Times New Roman" panose="02020603050405020304" pitchFamily="18" charset="0"/>
                        </a:rPr>
                        <a:t>AUTHOR</a:t>
                      </a:r>
                    </a:p>
                  </a:txBody>
                  <a:tcPr/>
                </a:tc>
                <a:tc>
                  <a:txBody>
                    <a:bodyPr/>
                    <a:lstStyle/>
                    <a:p>
                      <a:pPr algn="l"/>
                      <a:r>
                        <a:rPr lang="en-IN" dirty="0">
                          <a:latin typeface="Times New Roman" panose="02020603050405020304" pitchFamily="18" charset="0"/>
                          <a:cs typeface="Times New Roman" panose="02020603050405020304" pitchFamily="18" charset="0"/>
                        </a:rPr>
                        <a:t>YEAR</a:t>
                      </a:r>
                    </a:p>
                  </a:txBody>
                  <a:tcPr/>
                </a:tc>
                <a:extLst>
                  <a:ext uri="{0D108BD9-81ED-4DB2-BD59-A6C34878D82A}">
                    <a16:rowId xmlns:a16="http://schemas.microsoft.com/office/drawing/2014/main" val="4260252999"/>
                  </a:ext>
                </a:extLst>
              </a:tr>
              <a:tr h="3426234">
                <a:tc>
                  <a:txBody>
                    <a:bodyPr/>
                    <a:lstStyle/>
                    <a:p>
                      <a:r>
                        <a:rPr lang="en-IN" dirty="0">
                          <a:latin typeface="Times New Roman" panose="02020603050405020304" pitchFamily="18" charset="0"/>
                          <a:cs typeface="Times New Roman" panose="02020603050405020304" pitchFamily="18" charset="0"/>
                        </a:rPr>
                        <a:t>3</a:t>
                      </a:r>
                    </a:p>
                  </a:txBody>
                  <a:tcPr/>
                </a:tc>
                <a:tc>
                  <a:txBody>
                    <a:bodyPr/>
                    <a:lstStyle/>
                    <a:p>
                      <a:r>
                        <a:rPr lang="en-US" sz="1800" b="1" i="0" kern="1200" dirty="0">
                          <a:solidFill>
                            <a:schemeClr val="tx1"/>
                          </a:solidFill>
                          <a:effectLst/>
                          <a:latin typeface="+mn-lt"/>
                          <a:ea typeface="+mn-ea"/>
                          <a:cs typeface="+mn-cs"/>
                        </a:rPr>
                        <a:t>An Overview of Voice Conversion and Its Challenges: From Statistical Modeling to Deep Learning</a:t>
                      </a:r>
                    </a:p>
                  </a:txBody>
                  <a:tcPr/>
                </a:tc>
                <a:tc>
                  <a:txBody>
                    <a:bodyPr/>
                    <a:lstStyle/>
                    <a:p>
                      <a:r>
                        <a:rPr lang="en-US" sz="1800" b="0" i="0" kern="1200" dirty="0">
                          <a:solidFill>
                            <a:schemeClr val="tx1"/>
                          </a:solidFill>
                          <a:effectLst/>
                          <a:latin typeface="+mn-lt"/>
                          <a:ea typeface="+mn-ea"/>
                          <a:cs typeface="+mn-cs"/>
                        </a:rPr>
                        <a:t>In this paper, a neural network named sequence-to-sequence </a:t>
                      </a:r>
                      <a:r>
                        <a:rPr lang="en-US" sz="1800" b="0" i="0" kern="1200" dirty="0" err="1">
                          <a:solidFill>
                            <a:schemeClr val="tx1"/>
                          </a:solidFill>
                          <a:effectLst/>
                          <a:latin typeface="+mn-lt"/>
                          <a:ea typeface="+mn-ea"/>
                          <a:cs typeface="+mn-cs"/>
                        </a:rPr>
                        <a:t>ConvErsion</a:t>
                      </a:r>
                      <a:r>
                        <a:rPr lang="en-US" sz="1800" b="0" i="0" kern="1200" dirty="0">
                          <a:solidFill>
                            <a:schemeClr val="tx1"/>
                          </a:solidFill>
                          <a:effectLst/>
                          <a:latin typeface="+mn-lt"/>
                          <a:ea typeface="+mn-ea"/>
                          <a:cs typeface="+mn-cs"/>
                        </a:rPr>
                        <a:t> </a:t>
                      </a:r>
                      <a:r>
                        <a:rPr lang="en-US" sz="1800" b="0" i="0" kern="1200" dirty="0" err="1">
                          <a:solidFill>
                            <a:schemeClr val="tx1"/>
                          </a:solidFill>
                          <a:effectLst/>
                          <a:latin typeface="+mn-lt"/>
                          <a:ea typeface="+mn-ea"/>
                          <a:cs typeface="+mn-cs"/>
                        </a:rPr>
                        <a:t>NeTwork</a:t>
                      </a:r>
                      <a:r>
                        <a:rPr lang="en-US" sz="1800" b="0" i="0" kern="1200" dirty="0">
                          <a:solidFill>
                            <a:schemeClr val="tx1"/>
                          </a:solidFill>
                          <a:effectLst/>
                          <a:latin typeface="+mn-lt"/>
                          <a:ea typeface="+mn-ea"/>
                          <a:cs typeface="+mn-cs"/>
                        </a:rPr>
                        <a:t> (SCENT) is presented for acoustic modeling in voice conversion. At training stage, a SCENT model is estimated by aligning the feature sequences of source and target speakers implicitly using attention mechanism. At the conversion stage, acoustic features and durations of source utterances are converted simultaneously using the unified acoustic model. Mel-scale spectrograms are adopted as acoustic features, which contain both excitation and vocal tract descriptions of speech signals. The bottleneck features extracted from source speech using an automatic speech recognition model are appended as an auxiliary input.</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dirty="0">
                          <a:solidFill>
                            <a:schemeClr val="tx1"/>
                          </a:solidFill>
                          <a:effectLst/>
                          <a:latin typeface="+mn-lt"/>
                          <a:ea typeface="+mn-ea"/>
                          <a:cs typeface="+mn-cs"/>
                        </a:rPr>
                        <a:t>Jing-Xuan Zhang</a:t>
                      </a:r>
                      <a:r>
                        <a:rPr lang="en-US" sz="1800" b="0" i="0" kern="1200" dirty="0">
                          <a:solidFill>
                            <a:schemeClr val="tx1"/>
                          </a:solidFill>
                          <a:effectLst/>
                          <a:latin typeface="+mn-lt"/>
                          <a:ea typeface="+mn-ea"/>
                          <a:cs typeface="+mn-cs"/>
                        </a:rPr>
                        <a:t>; </a:t>
                      </a:r>
                      <a:r>
                        <a:rPr lang="en-US" sz="1800" b="0" i="0" u="none" strike="noStrike" kern="1200" dirty="0">
                          <a:solidFill>
                            <a:schemeClr val="tx1"/>
                          </a:solidFill>
                          <a:effectLst/>
                          <a:latin typeface="+mn-lt"/>
                          <a:ea typeface="+mn-ea"/>
                          <a:cs typeface="+mn-cs"/>
                        </a:rPr>
                        <a:t>Zhen-Hua Ling</a:t>
                      </a:r>
                      <a:r>
                        <a:rPr lang="en-US" sz="1800" b="0" i="0" kern="1200" dirty="0">
                          <a:solidFill>
                            <a:schemeClr val="tx1"/>
                          </a:solidFill>
                          <a:effectLst/>
                          <a:latin typeface="+mn-lt"/>
                          <a:ea typeface="+mn-ea"/>
                          <a:cs typeface="+mn-cs"/>
                        </a:rPr>
                        <a:t>; </a:t>
                      </a:r>
                      <a:r>
                        <a:rPr lang="en-US" sz="1800" b="0" i="0" u="none" strike="noStrike" kern="1200" dirty="0">
                          <a:solidFill>
                            <a:schemeClr val="tx1"/>
                          </a:solidFill>
                          <a:effectLst/>
                          <a:latin typeface="+mn-lt"/>
                          <a:ea typeface="+mn-ea"/>
                          <a:cs typeface="+mn-cs"/>
                        </a:rPr>
                        <a:t>Li-Juan Liu</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2019</a:t>
                      </a:r>
                    </a:p>
                  </a:txBody>
                  <a:tcPr/>
                </a:tc>
                <a:extLst>
                  <a:ext uri="{0D108BD9-81ED-4DB2-BD59-A6C34878D82A}">
                    <a16:rowId xmlns:a16="http://schemas.microsoft.com/office/drawing/2014/main" val="1400794418"/>
                  </a:ext>
                </a:extLst>
              </a:tr>
            </a:tbl>
          </a:graphicData>
        </a:graphic>
      </p:graphicFrame>
    </p:spTree>
    <p:extLst>
      <p:ext uri="{BB962C8B-B14F-4D97-AF65-F5344CB8AC3E}">
        <p14:creationId xmlns:p14="http://schemas.microsoft.com/office/powerpoint/2010/main" val="2106050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9378C-F95F-4086-A8BD-66CD32E1C8A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a:t>
            </a:r>
          </a:p>
        </p:txBody>
      </p:sp>
      <p:graphicFrame>
        <p:nvGraphicFramePr>
          <p:cNvPr id="4" name="Content Placeholder 3">
            <a:extLst>
              <a:ext uri="{FF2B5EF4-FFF2-40B4-BE49-F238E27FC236}">
                <a16:creationId xmlns:a16="http://schemas.microsoft.com/office/drawing/2014/main" id="{86CF57AF-8284-4650-B0E7-FE1C88C14C7E}"/>
              </a:ext>
            </a:extLst>
          </p:cNvPr>
          <p:cNvGraphicFramePr>
            <a:graphicFrameLocks noGrp="1"/>
          </p:cNvGraphicFramePr>
          <p:nvPr>
            <p:ph idx="1"/>
            <p:extLst>
              <p:ext uri="{D42A27DB-BD31-4B8C-83A1-F6EECF244321}">
                <p14:modId xmlns:p14="http://schemas.microsoft.com/office/powerpoint/2010/main" val="3582060835"/>
              </p:ext>
            </p:extLst>
          </p:nvPr>
        </p:nvGraphicFramePr>
        <p:xfrm>
          <a:off x="838200" y="1825625"/>
          <a:ext cx="10515600" cy="5496979"/>
        </p:xfrm>
        <a:graphic>
          <a:graphicData uri="http://schemas.openxmlformats.org/drawingml/2006/table">
            <a:tbl>
              <a:tblPr firstRow="1" bandRow="1">
                <a:tableStyleId>{5940675A-B579-460E-94D1-54222C63F5DA}</a:tableStyleId>
              </a:tblPr>
              <a:tblGrid>
                <a:gridCol w="778565">
                  <a:extLst>
                    <a:ext uri="{9D8B030D-6E8A-4147-A177-3AD203B41FA5}">
                      <a16:colId xmlns:a16="http://schemas.microsoft.com/office/drawing/2014/main" val="1558890281"/>
                    </a:ext>
                  </a:extLst>
                </a:gridCol>
                <a:gridCol w="3087757">
                  <a:extLst>
                    <a:ext uri="{9D8B030D-6E8A-4147-A177-3AD203B41FA5}">
                      <a16:colId xmlns:a16="http://schemas.microsoft.com/office/drawing/2014/main" val="872733331"/>
                    </a:ext>
                  </a:extLst>
                </a:gridCol>
                <a:gridCol w="4346713">
                  <a:extLst>
                    <a:ext uri="{9D8B030D-6E8A-4147-A177-3AD203B41FA5}">
                      <a16:colId xmlns:a16="http://schemas.microsoft.com/office/drawing/2014/main" val="983463434"/>
                    </a:ext>
                  </a:extLst>
                </a:gridCol>
                <a:gridCol w="1126435">
                  <a:extLst>
                    <a:ext uri="{9D8B030D-6E8A-4147-A177-3AD203B41FA5}">
                      <a16:colId xmlns:a16="http://schemas.microsoft.com/office/drawing/2014/main" val="2434925100"/>
                    </a:ext>
                  </a:extLst>
                </a:gridCol>
                <a:gridCol w="1176130">
                  <a:extLst>
                    <a:ext uri="{9D8B030D-6E8A-4147-A177-3AD203B41FA5}">
                      <a16:colId xmlns:a16="http://schemas.microsoft.com/office/drawing/2014/main" val="1010702639"/>
                    </a:ext>
                  </a:extLst>
                </a:gridCol>
              </a:tblGrid>
              <a:tr h="1016419">
                <a:tc>
                  <a:txBody>
                    <a:bodyPr/>
                    <a:lstStyle/>
                    <a:p>
                      <a:r>
                        <a:rPr lang="en-IN" dirty="0">
                          <a:latin typeface="Times New Roman" panose="02020603050405020304" pitchFamily="18" charset="0"/>
                          <a:cs typeface="Times New Roman" panose="02020603050405020304" pitchFamily="18" charset="0"/>
                        </a:rPr>
                        <a:t>S.NO</a:t>
                      </a:r>
                    </a:p>
                  </a:txBody>
                  <a:tcPr/>
                </a:tc>
                <a:tc>
                  <a:txBody>
                    <a:bodyPr/>
                    <a:lstStyle/>
                    <a:p>
                      <a:pPr algn="l"/>
                      <a:r>
                        <a:rPr lang="en-IN" dirty="0">
                          <a:latin typeface="Times New Roman" panose="02020603050405020304" pitchFamily="18" charset="0"/>
                          <a:cs typeface="Times New Roman" panose="02020603050405020304" pitchFamily="18" charset="0"/>
                        </a:rPr>
                        <a:t>TITLE</a:t>
                      </a:r>
                    </a:p>
                  </a:txBody>
                  <a:tcPr/>
                </a:tc>
                <a:tc>
                  <a:txBody>
                    <a:bodyPr/>
                    <a:lstStyle/>
                    <a:p>
                      <a:pPr algn="l"/>
                      <a:r>
                        <a:rPr lang="en-IN" dirty="0">
                          <a:latin typeface="Times New Roman" panose="02020603050405020304" pitchFamily="18" charset="0"/>
                          <a:cs typeface="Times New Roman" panose="02020603050405020304" pitchFamily="18" charset="0"/>
                        </a:rPr>
                        <a:t>CONTENT</a:t>
                      </a:r>
                    </a:p>
                  </a:txBody>
                  <a:tcPr/>
                </a:tc>
                <a:tc>
                  <a:txBody>
                    <a:bodyPr/>
                    <a:lstStyle/>
                    <a:p>
                      <a:pPr algn="l"/>
                      <a:r>
                        <a:rPr lang="en-IN" dirty="0">
                          <a:latin typeface="Times New Roman" panose="02020603050405020304" pitchFamily="18" charset="0"/>
                          <a:cs typeface="Times New Roman" panose="02020603050405020304" pitchFamily="18" charset="0"/>
                        </a:rPr>
                        <a:t>AUTHOR</a:t>
                      </a:r>
                    </a:p>
                  </a:txBody>
                  <a:tcPr/>
                </a:tc>
                <a:tc>
                  <a:txBody>
                    <a:bodyPr/>
                    <a:lstStyle/>
                    <a:p>
                      <a:pPr algn="l"/>
                      <a:r>
                        <a:rPr lang="en-IN" dirty="0">
                          <a:latin typeface="Times New Roman" panose="02020603050405020304" pitchFamily="18" charset="0"/>
                          <a:cs typeface="Times New Roman" panose="02020603050405020304" pitchFamily="18" charset="0"/>
                        </a:rPr>
                        <a:t>YEAR</a:t>
                      </a:r>
                    </a:p>
                  </a:txBody>
                  <a:tcPr/>
                </a:tc>
                <a:extLst>
                  <a:ext uri="{0D108BD9-81ED-4DB2-BD59-A6C34878D82A}">
                    <a16:rowId xmlns:a16="http://schemas.microsoft.com/office/drawing/2014/main" val="4260252999"/>
                  </a:ext>
                </a:extLst>
              </a:tr>
              <a:tr h="3426234">
                <a:tc>
                  <a:txBody>
                    <a:bodyPr/>
                    <a:lstStyle/>
                    <a:p>
                      <a:r>
                        <a:rPr lang="en-IN" dirty="0">
                          <a:latin typeface="Times New Roman" panose="02020603050405020304" pitchFamily="18" charset="0"/>
                          <a:cs typeface="Times New Roman" panose="02020603050405020304" pitchFamily="18" charset="0"/>
                        </a:rPr>
                        <a:t>4</a:t>
                      </a:r>
                    </a:p>
                  </a:txBody>
                  <a:tcPr/>
                </a:tc>
                <a:tc>
                  <a:txBody>
                    <a:bodyPr/>
                    <a:lstStyle/>
                    <a:p>
                      <a:r>
                        <a:rPr lang="en-US" sz="1800" b="1" i="0" kern="1200" dirty="0">
                          <a:solidFill>
                            <a:schemeClr val="tx1"/>
                          </a:solidFill>
                          <a:effectLst/>
                          <a:latin typeface="+mn-lt"/>
                          <a:ea typeface="+mn-ea"/>
                          <a:cs typeface="+mn-cs"/>
                        </a:rPr>
                        <a:t>Vocal Effort Based Speaking Style Conversion Using Vocoder Features and Parallel Learning</a:t>
                      </a:r>
                    </a:p>
                  </a:txBody>
                  <a:tcPr/>
                </a:tc>
                <a:tc>
                  <a:txBody>
                    <a:bodyPr/>
                    <a:lstStyle/>
                    <a:p>
                      <a:r>
                        <a:rPr lang="en-US" sz="1800" b="0" i="0" kern="1200" dirty="0">
                          <a:solidFill>
                            <a:schemeClr val="tx1"/>
                          </a:solidFill>
                          <a:effectLst/>
                          <a:latin typeface="+mn-lt"/>
                          <a:ea typeface="+mn-ea"/>
                          <a:cs typeface="+mn-cs"/>
                        </a:rPr>
                        <a:t>Speaking style conversion (SSC) is the technology of converting natural speech signals from one style to another. In this study, we aim to provide a general SSC system for converting styles with varying vocal effort and focus on normal-to-Lombard conversion as a case study of this problem. We propose a parametric approach that uses a vocoder to extract speech features. These features are mapped using parallel machine learning models from utterances spoken in normal style to the corresponding features of Lombard speech. Finally, the mapped features are converted to a Lombard speech waveform with the vocoder. </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dirty="0">
                          <a:solidFill>
                            <a:schemeClr val="tx1"/>
                          </a:solidFill>
                          <a:effectLst/>
                          <a:latin typeface="+mn-lt"/>
                          <a:ea typeface="+mn-ea"/>
                          <a:cs typeface="+mn-cs"/>
                        </a:rPr>
                        <a:t>Shreyas Seshadri</a:t>
                      </a:r>
                      <a:r>
                        <a:rPr lang="en-US" sz="1800" b="0" i="0" kern="1200" dirty="0">
                          <a:solidFill>
                            <a:schemeClr val="tx1"/>
                          </a:solidFill>
                          <a:effectLst/>
                          <a:latin typeface="+mn-lt"/>
                          <a:ea typeface="+mn-ea"/>
                          <a:cs typeface="+mn-cs"/>
                        </a:rPr>
                        <a:t>; </a:t>
                      </a:r>
                      <a:r>
                        <a:rPr lang="en-US" sz="1800" b="0" i="0" u="none" strike="noStrike" kern="1200" dirty="0">
                          <a:solidFill>
                            <a:schemeClr val="tx1"/>
                          </a:solidFill>
                          <a:effectLst/>
                          <a:latin typeface="+mn-lt"/>
                          <a:ea typeface="+mn-ea"/>
                          <a:cs typeface="+mn-cs"/>
                        </a:rPr>
                        <a:t>Lauri </a:t>
                      </a:r>
                      <a:r>
                        <a:rPr lang="en-US" sz="1800" b="0" i="0" u="none" strike="noStrike" kern="1200" dirty="0" err="1">
                          <a:solidFill>
                            <a:schemeClr val="tx1"/>
                          </a:solidFill>
                          <a:effectLst/>
                          <a:latin typeface="+mn-lt"/>
                          <a:ea typeface="+mn-ea"/>
                          <a:cs typeface="+mn-cs"/>
                        </a:rPr>
                        <a:t>Juvela</a:t>
                      </a:r>
                      <a:r>
                        <a:rPr lang="en-US" sz="1800" b="0" i="0" kern="1200" dirty="0">
                          <a:solidFill>
                            <a:schemeClr val="tx1"/>
                          </a:solidFill>
                          <a:effectLst/>
                          <a:latin typeface="+mn-lt"/>
                          <a:ea typeface="+mn-ea"/>
                          <a:cs typeface="+mn-cs"/>
                        </a:rPr>
                        <a:t>; </a:t>
                      </a:r>
                      <a:r>
                        <a:rPr lang="en-US" sz="1800" b="0" i="0" u="none" strike="noStrike" kern="1200" dirty="0" err="1">
                          <a:solidFill>
                            <a:schemeClr val="tx1"/>
                          </a:solidFill>
                          <a:effectLst/>
                          <a:latin typeface="+mn-lt"/>
                          <a:ea typeface="+mn-ea"/>
                          <a:cs typeface="+mn-cs"/>
                        </a:rPr>
                        <a:t>Okko</a:t>
                      </a:r>
                      <a:r>
                        <a:rPr lang="en-US" sz="1800" b="0" i="0" u="none" strike="noStrike" kern="1200" dirty="0">
                          <a:solidFill>
                            <a:schemeClr val="tx1"/>
                          </a:solidFill>
                          <a:effectLst/>
                          <a:latin typeface="+mn-lt"/>
                          <a:ea typeface="+mn-ea"/>
                          <a:cs typeface="+mn-cs"/>
                        </a:rPr>
                        <a:t> </a:t>
                      </a:r>
                      <a:r>
                        <a:rPr lang="en-US" sz="1800" b="0" i="0" u="none" strike="noStrike" kern="1200" dirty="0" err="1">
                          <a:solidFill>
                            <a:schemeClr val="tx1"/>
                          </a:solidFill>
                          <a:effectLst/>
                          <a:latin typeface="+mn-lt"/>
                          <a:ea typeface="+mn-ea"/>
                          <a:cs typeface="+mn-cs"/>
                        </a:rPr>
                        <a:t>Räsänen</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2019</a:t>
                      </a:r>
                    </a:p>
                  </a:txBody>
                  <a:tcPr/>
                </a:tc>
                <a:extLst>
                  <a:ext uri="{0D108BD9-81ED-4DB2-BD59-A6C34878D82A}">
                    <a16:rowId xmlns:a16="http://schemas.microsoft.com/office/drawing/2014/main" val="1400794418"/>
                  </a:ext>
                </a:extLst>
              </a:tr>
            </a:tbl>
          </a:graphicData>
        </a:graphic>
      </p:graphicFrame>
    </p:spTree>
    <p:extLst>
      <p:ext uri="{BB962C8B-B14F-4D97-AF65-F5344CB8AC3E}">
        <p14:creationId xmlns:p14="http://schemas.microsoft.com/office/powerpoint/2010/main" val="33735853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1314</Words>
  <Application>Microsoft Office PowerPoint</Application>
  <PresentationFormat>Widescreen</PresentationFormat>
  <Paragraphs>98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A LIP SYNC EXPERT IS ALL YOU NEED FOR SPEECH TO LIP GENERATION IN THE YOUTUBE</vt:lpstr>
      <vt:lpstr>ABSTRACT</vt:lpstr>
      <vt:lpstr>EXISTING SYSTEM</vt:lpstr>
      <vt:lpstr>PROPOSED SYSTEM</vt:lpstr>
      <vt:lpstr>Back Story</vt:lpstr>
      <vt:lpstr>LITERATURE SURVEY</vt:lpstr>
      <vt:lpstr>LITERATURE SURVEY</vt:lpstr>
      <vt:lpstr>LITERATURE SURVEY</vt:lpstr>
      <vt:lpstr>LITERATURE SURVEY</vt:lpstr>
      <vt:lpstr>LITERATURE SURVEY</vt:lpstr>
      <vt:lpstr>ARCHITECTURE DIAGRAM</vt:lpstr>
      <vt:lpstr>ARCHITECTURE DIAGRAM</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ABN_05</cp:lastModifiedBy>
  <cp:revision>19</cp:revision>
  <dcterms:created xsi:type="dcterms:W3CDTF">2021-03-02T15:26:50Z</dcterms:created>
  <dcterms:modified xsi:type="dcterms:W3CDTF">2021-03-23T11:08:21Z</dcterms:modified>
</cp:coreProperties>
</file>