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2"/>
  </p:notesMasterIdLst>
  <p:sldIdLst>
    <p:sldId id="257" r:id="rId3"/>
    <p:sldId id="292" r:id="rId4"/>
    <p:sldId id="300" r:id="rId5"/>
    <p:sldId id="268" r:id="rId6"/>
    <p:sldId id="267" r:id="rId7"/>
    <p:sldId id="269" r:id="rId8"/>
    <p:sldId id="270" r:id="rId9"/>
    <p:sldId id="271" r:id="rId10"/>
    <p:sldId id="282" r:id="rId11"/>
    <p:sldId id="283" r:id="rId12"/>
    <p:sldId id="284" r:id="rId13"/>
    <p:sldId id="285" r:id="rId14"/>
    <p:sldId id="286" r:id="rId15"/>
    <p:sldId id="287" r:id="rId16"/>
    <p:sldId id="288" r:id="rId17"/>
    <p:sldId id="289" r:id="rId18"/>
    <p:sldId id="290" r:id="rId19"/>
    <p:sldId id="291" r:id="rId20"/>
    <p:sldId id="296" r:id="rId21"/>
    <p:sldId id="297" r:id="rId22"/>
    <p:sldId id="298" r:id="rId23"/>
    <p:sldId id="279" r:id="rId24"/>
    <p:sldId id="280" r:id="rId25"/>
    <p:sldId id="281" r:id="rId26"/>
    <p:sldId id="274" r:id="rId27"/>
    <p:sldId id="293" r:id="rId28"/>
    <p:sldId id="294" r:id="rId29"/>
    <p:sldId id="295" r:id="rId30"/>
    <p:sldId id="29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CC"/>
    <a:srgbClr val="F27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08"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6D5ED-2FF5-493A-99BA-292F2F985B41}" type="datetimeFigureOut">
              <a:rPr lang="en-US" smtClean="0"/>
              <a:pPr/>
              <a:t>9/19/2016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B49D86-B153-4439-AFA4-3C13CF73A2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9/19/2016 1:53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C2B49D86-B153-4439-AFA4-3C13CF73A291}" type="slidenum">
              <a:rPr lang="en-US" smtClean="0"/>
              <a:pPr/>
              <a:t>23</a:t>
            </a:fld>
            <a:endParaRPr lang="en-US"/>
          </a:p>
        </p:txBody>
      </p:sp>
    </p:spTree>
    <p:extLst>
      <p:ext uri="{BB962C8B-B14F-4D97-AF65-F5344CB8AC3E}">
        <p14:creationId xmlns:p14="http://schemas.microsoft.com/office/powerpoint/2010/main" xmlns="" val="169977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C2B49D86-B153-4439-AFA4-3C13CF73A291}" type="slidenum">
              <a:rPr lang="en-US" smtClean="0"/>
              <a:pPr/>
              <a:t>24</a:t>
            </a:fld>
            <a:endParaRPr lang="en-US"/>
          </a:p>
        </p:txBody>
      </p:sp>
    </p:spTree>
    <p:extLst>
      <p:ext uri="{BB962C8B-B14F-4D97-AF65-F5344CB8AC3E}">
        <p14:creationId xmlns:p14="http://schemas.microsoft.com/office/powerpoint/2010/main" xmlns="" val="36125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superset /</a:t>
            </a:r>
            <a:endParaRPr lang="th-TH" dirty="0" smtClean="0"/>
          </a:p>
          <a:p>
            <a:r>
              <a:rPr lang="en-US" dirty="0" smtClean="0"/>
              <a:t>Has</a:t>
            </a:r>
            <a:r>
              <a:rPr lang="en-US" baseline="0" dirty="0" smtClean="0"/>
              <a:t> all </a:t>
            </a:r>
            <a:r>
              <a:rPr lang="en-US" baseline="0" dirty="0" err="1" smtClean="0"/>
              <a:t>sebsets</a:t>
            </a:r>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th-TH" dirty="0" smtClean="0"/>
              <a:t>ไม่มี</a:t>
            </a:r>
            <a:r>
              <a:rPr lang="en-US" dirty="0" smtClean="0"/>
              <a:t>)Immediate</a:t>
            </a:r>
            <a:r>
              <a:rPr lang="en-US" baseline="0" dirty="0" smtClean="0"/>
              <a:t> 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()Immediate</a:t>
            </a:r>
            <a:r>
              <a:rPr lang="en-US" baseline="0" smtClean="0"/>
              <a:t> </a:t>
            </a:r>
            <a:r>
              <a:rPr lang="en-US" baseline="0" dirty="0" smtClean="0"/>
              <a:t>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()Immediate</a:t>
            </a:r>
            <a:r>
              <a:rPr lang="en-US" baseline="0" smtClean="0"/>
              <a:t> </a:t>
            </a:r>
            <a:r>
              <a:rPr lang="en-US" baseline="0" dirty="0" smtClean="0"/>
              <a:t>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()Immediate</a:t>
            </a:r>
            <a:r>
              <a:rPr lang="en-US" baseline="0" smtClean="0"/>
              <a:t> </a:t>
            </a:r>
            <a:r>
              <a:rPr lang="en-US" baseline="0" dirty="0" smtClean="0"/>
              <a:t>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()Immediate</a:t>
            </a:r>
            <a:r>
              <a:rPr lang="en-US" baseline="0" smtClean="0"/>
              <a:t> </a:t>
            </a:r>
            <a:r>
              <a:rPr lang="en-US" baseline="0" dirty="0" smtClean="0"/>
              <a:t>superset /</a:t>
            </a:r>
            <a:endParaRPr lang="th-TH" dirty="0" smtClean="0"/>
          </a:p>
          <a:p>
            <a:r>
              <a:rPr lang="en-US" dirty="0" smtClean="0"/>
              <a:t>Has</a:t>
            </a:r>
            <a:r>
              <a:rPr lang="en-US" baseline="0" dirty="0" smtClean="0"/>
              <a:t> all </a:t>
            </a:r>
            <a:r>
              <a:rPr lang="en-US" baseline="0" dirty="0" err="1" smtClean="0"/>
              <a:t>sebsets</a:t>
            </a:r>
            <a:endParaRPr lang="th-TH" dirty="0" smtClean="0"/>
          </a:p>
          <a:p>
            <a:endParaRPr lang="th-TH" dirty="0"/>
          </a:p>
        </p:txBody>
      </p:sp>
      <p:sp>
        <p:nvSpPr>
          <p:cNvPr id="4" name="Slide Number Placeholder 3"/>
          <p:cNvSpPr>
            <a:spLocks noGrp="1"/>
          </p:cNvSpPr>
          <p:nvPr>
            <p:ph type="sldNum" sz="quarter" idx="10"/>
          </p:nvPr>
        </p:nvSpPr>
        <p:spPr/>
        <p:txBody>
          <a:bodyPr/>
          <a:lstStyle/>
          <a:p>
            <a:fld id="{C2B49D86-B153-4439-AFA4-3C13CF73A291}"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C2B49D86-B153-4439-AFA4-3C13CF73A291}" type="slidenum">
              <a:rPr lang="en-US" smtClean="0"/>
              <a:pPr/>
              <a:t>22</a:t>
            </a:fld>
            <a:endParaRPr lang="en-US"/>
          </a:p>
        </p:txBody>
      </p:sp>
    </p:spTree>
    <p:extLst>
      <p:ext uri="{BB962C8B-B14F-4D97-AF65-F5344CB8AC3E}">
        <p14:creationId xmlns:p14="http://schemas.microsoft.com/office/powerpoint/2010/main" xmlns="" val="3431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00174"/>
            <a:ext cx="7681913" cy="1523495"/>
          </a:xfrm>
        </p:spPr>
        <p:txBody>
          <a:bodyPr/>
          <a:lstStyle/>
          <a:p>
            <a:r>
              <a:rPr lang="en-US" dirty="0" smtClean="0"/>
              <a:t>Dynamic Itemset Counting</a:t>
            </a:r>
            <a:br>
              <a:rPr lang="en-US" dirty="0" smtClean="0"/>
            </a:br>
            <a:r>
              <a:rPr lang="en-US" dirty="0" smtClean="0"/>
              <a:t>and implication Rules</a:t>
            </a:r>
            <a:br>
              <a:rPr lang="en-US" dirty="0" smtClean="0"/>
            </a:br>
            <a:r>
              <a:rPr lang="en-US" dirty="0" smtClean="0"/>
              <a:t>for Market Basket Data</a:t>
            </a:r>
            <a:endParaRPr lang="en-US" dirty="0"/>
          </a:p>
        </p:txBody>
      </p:sp>
      <p:sp>
        <p:nvSpPr>
          <p:cNvPr id="4" name="Subtitle 3"/>
          <p:cNvSpPr>
            <a:spLocks noGrp="1"/>
          </p:cNvSpPr>
          <p:nvPr>
            <p:ph type="subTitle" idx="1"/>
          </p:nvPr>
        </p:nvSpPr>
        <p:spPr/>
        <p:txBody>
          <a:bodyPr/>
          <a:lstStyle/>
          <a:p>
            <a:endParaRPr lang="en-IN"/>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1218302"/>
            <a:ext cx="9144064" cy="3639458"/>
          </a:xfrm>
          <a:prstGeom prst="rect">
            <a:avLst/>
          </a:prstGeom>
          <a:noFill/>
        </p:spPr>
        <p:txBody>
          <a:bodyPr wrap="square" rtlCol="0">
            <a:spAutoFit/>
          </a:bodyPr>
          <a:lstStyle/>
          <a:p>
            <a:r>
              <a:rPr lang="en-US" sz="2000" i="1" dirty="0" smtClean="0"/>
              <a:t>SS</a:t>
            </a:r>
            <a:r>
              <a:rPr lang="en-US" sz="2000" dirty="0" smtClean="0"/>
              <a:t> = </a:t>
            </a:r>
            <a:r>
              <a:rPr lang="el-GR" dirty="0" smtClean="0"/>
              <a:t>φ</a:t>
            </a:r>
            <a:r>
              <a:rPr lang="en-US" sz="2000" dirty="0" smtClean="0"/>
              <a:t>  // solid square (frequent)</a:t>
            </a:r>
          </a:p>
          <a:p>
            <a:r>
              <a:rPr lang="en-US" sz="2000" i="1" dirty="0" smtClean="0"/>
              <a:t>SC</a:t>
            </a:r>
            <a:r>
              <a:rPr lang="en-US" sz="2000" dirty="0" smtClean="0"/>
              <a:t> = </a:t>
            </a:r>
            <a:r>
              <a:rPr lang="el-GR" dirty="0" smtClean="0"/>
              <a:t>φ</a:t>
            </a:r>
            <a:r>
              <a:rPr lang="en-US" sz="2000" dirty="0" smtClean="0"/>
              <a:t>  // solid circle (infrequent)</a:t>
            </a:r>
          </a:p>
          <a:p>
            <a:r>
              <a:rPr lang="en-US" sz="2000" i="1" dirty="0" smtClean="0"/>
              <a:t>DS </a:t>
            </a:r>
            <a:r>
              <a:rPr lang="en-US" sz="2000" dirty="0" smtClean="0"/>
              <a:t>= </a:t>
            </a:r>
            <a:r>
              <a:rPr lang="el-GR" dirty="0" smtClean="0"/>
              <a:t>φ</a:t>
            </a:r>
            <a:r>
              <a:rPr lang="en-US" sz="2000" dirty="0" smtClean="0"/>
              <a:t>  // dashed square (suspected frequent)</a:t>
            </a:r>
          </a:p>
          <a:p>
            <a:r>
              <a:rPr lang="en-US" sz="2000" i="1" dirty="0" smtClean="0"/>
              <a:t>DC</a:t>
            </a:r>
            <a:r>
              <a:rPr lang="en-US" sz="2000" dirty="0" smtClean="0"/>
              <a:t> = { all 1-itemsets }  // dashed circle (suspected infrequent)</a:t>
            </a:r>
          </a:p>
          <a:p>
            <a:endParaRPr lang="en-US" sz="1050" dirty="0" smtClean="0"/>
          </a:p>
          <a:p>
            <a:r>
              <a:rPr lang="en-US" sz="2000" dirty="0" smtClean="0"/>
              <a:t>while (</a:t>
            </a:r>
            <a:r>
              <a:rPr lang="en-US" sz="2000" i="1" dirty="0" smtClean="0"/>
              <a:t>DS</a:t>
            </a:r>
            <a:r>
              <a:rPr lang="en-US" sz="2000" dirty="0" smtClean="0"/>
              <a:t> != 0) or (</a:t>
            </a:r>
            <a:r>
              <a:rPr lang="en-US" sz="2000" i="1" dirty="0" smtClean="0"/>
              <a:t>DC</a:t>
            </a:r>
            <a:r>
              <a:rPr lang="en-US" sz="2000" dirty="0" smtClean="0"/>
              <a:t> != 0) do begin</a:t>
            </a:r>
          </a:p>
          <a:p>
            <a:r>
              <a:rPr lang="en-US" sz="2000" dirty="0" smtClean="0"/>
              <a:t>     read </a:t>
            </a:r>
            <a:r>
              <a:rPr lang="en-US" sz="2000" i="1" dirty="0" smtClean="0"/>
              <a:t>M</a:t>
            </a:r>
            <a:r>
              <a:rPr lang="en-US" sz="2000" dirty="0" smtClean="0"/>
              <a:t> transactions from database into</a:t>
            </a:r>
            <a:r>
              <a:rPr lang="en-US" sz="2000" i="1" dirty="0" smtClean="0"/>
              <a:t> T</a:t>
            </a:r>
          </a:p>
          <a:p>
            <a:r>
              <a:rPr lang="en-US" sz="2000" dirty="0" smtClean="0"/>
              <a:t>     </a:t>
            </a:r>
            <a:r>
              <a:rPr lang="en-US" sz="2000" dirty="0" err="1" smtClean="0"/>
              <a:t>forall</a:t>
            </a:r>
            <a:r>
              <a:rPr lang="en-US" sz="2000" dirty="0" smtClean="0"/>
              <a:t> transactions t </a:t>
            </a:r>
            <a:r>
              <a:rPr lang="en-US" sz="1600" dirty="0" smtClean="0"/>
              <a:t>Є</a:t>
            </a:r>
            <a:r>
              <a:rPr lang="en-US" sz="2000" dirty="0" smtClean="0"/>
              <a:t> </a:t>
            </a:r>
            <a:r>
              <a:rPr lang="en-US" sz="2000" i="1" dirty="0" smtClean="0"/>
              <a:t>T</a:t>
            </a:r>
            <a:r>
              <a:rPr lang="en-US" sz="2000" dirty="0" smtClean="0"/>
              <a:t> do begin</a:t>
            </a:r>
          </a:p>
          <a:p>
            <a:r>
              <a:rPr lang="en-US" sz="2000" dirty="0" smtClean="0"/>
              <a:t>     // increment the respective counters of the </a:t>
            </a:r>
            <a:r>
              <a:rPr lang="en-US" sz="2000" dirty="0" err="1" smtClean="0"/>
              <a:t>itemsets</a:t>
            </a:r>
            <a:r>
              <a:rPr lang="en-US" sz="2000" dirty="0" smtClean="0"/>
              <a:t> marked with dash</a:t>
            </a:r>
          </a:p>
          <a:p>
            <a:r>
              <a:rPr lang="en-US" sz="2000" dirty="0" smtClean="0"/>
              <a:t>          for each </a:t>
            </a:r>
            <a:r>
              <a:rPr lang="en-US" sz="2000" dirty="0" err="1" smtClean="0"/>
              <a:t>itemset</a:t>
            </a:r>
            <a:r>
              <a:rPr lang="en-US" sz="2000" dirty="0" smtClean="0"/>
              <a:t> c in </a:t>
            </a:r>
            <a:r>
              <a:rPr lang="en-US" sz="2000" i="1" dirty="0" smtClean="0"/>
              <a:t>DS </a:t>
            </a:r>
            <a:r>
              <a:rPr lang="en-US" sz="2000" dirty="0" smtClean="0"/>
              <a:t>or </a:t>
            </a:r>
            <a:r>
              <a:rPr lang="en-US" sz="2000" i="1" dirty="0" smtClean="0"/>
              <a:t>DC</a:t>
            </a:r>
            <a:r>
              <a:rPr lang="en-US" sz="2000" dirty="0" smtClean="0"/>
              <a:t> do begin</a:t>
            </a:r>
          </a:p>
          <a:p>
            <a:r>
              <a:rPr lang="en-US" sz="2000" dirty="0" smtClean="0"/>
              <a:t>                if ( c </a:t>
            </a:r>
            <a:r>
              <a:rPr lang="en-US" sz="1600" dirty="0" smtClean="0"/>
              <a:t>Є</a:t>
            </a:r>
            <a:r>
              <a:rPr lang="en-US" sz="2000" dirty="0" smtClean="0"/>
              <a:t> t ) then</a:t>
            </a:r>
          </a:p>
          <a:p>
            <a:r>
              <a:rPr lang="en-US" sz="2000" dirty="0" smtClean="0"/>
              <a:t>                     </a:t>
            </a:r>
            <a:r>
              <a:rPr lang="en-US" sz="2000" dirty="0" err="1" smtClean="0"/>
              <a:t>c.counter</a:t>
            </a:r>
            <a:r>
              <a:rPr lang="en-US" sz="2000" dirty="0" smtClean="0"/>
              <a:t>++ ;</a:t>
            </a:r>
          </a:p>
        </p:txBody>
      </p:sp>
      <p:sp>
        <p:nvSpPr>
          <p:cNvPr id="10" name="Title 1"/>
          <p:cNvSpPr>
            <a:spLocks noGrp="1"/>
          </p:cNvSpPr>
          <p:nvPr>
            <p:ph type="title"/>
          </p:nvPr>
        </p:nvSpPr>
        <p:spPr>
          <a:xfrm>
            <a:off x="381000" y="230188"/>
            <a:ext cx="8382000" cy="664797"/>
          </a:xfrm>
        </p:spPr>
        <p:txBody>
          <a:bodyPr/>
          <a:lstStyle/>
          <a:p>
            <a:r>
              <a:rPr lang="en-US" dirty="0" err="1" smtClean="0"/>
              <a:t>Pseudocode</a:t>
            </a:r>
            <a:r>
              <a:rPr lang="en-US" dirty="0" smtClean="0"/>
              <a:t> Algorithm</a:t>
            </a:r>
            <a:endParaRPr lang="th-TH"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363225"/>
            <a:ext cx="9144064" cy="4708981"/>
          </a:xfrm>
          <a:prstGeom prst="rect">
            <a:avLst/>
          </a:prstGeom>
          <a:noFill/>
        </p:spPr>
        <p:txBody>
          <a:bodyPr wrap="square" rtlCol="0">
            <a:spAutoFit/>
          </a:bodyPr>
          <a:lstStyle/>
          <a:p>
            <a:r>
              <a:rPr lang="en-US" sz="2000" dirty="0" smtClean="0"/>
              <a:t>        for each </a:t>
            </a:r>
            <a:r>
              <a:rPr lang="en-US" sz="2000" dirty="0" err="1" smtClean="0"/>
              <a:t>itemset</a:t>
            </a:r>
            <a:r>
              <a:rPr lang="en-US" sz="2000" dirty="0" smtClean="0"/>
              <a:t> c in </a:t>
            </a:r>
            <a:r>
              <a:rPr lang="en-US" sz="2000" i="1" dirty="0" smtClean="0"/>
              <a:t>DC</a:t>
            </a:r>
          </a:p>
          <a:p>
            <a:r>
              <a:rPr lang="en-US" sz="2000" dirty="0" smtClean="0"/>
              <a:t>                if ( </a:t>
            </a:r>
            <a:r>
              <a:rPr lang="en-US" sz="2000" dirty="0" err="1" smtClean="0"/>
              <a:t>c.counter</a:t>
            </a:r>
            <a:r>
              <a:rPr lang="en-US" sz="2000" dirty="0" smtClean="0"/>
              <a:t> ≥ threshold ) then</a:t>
            </a:r>
          </a:p>
          <a:p>
            <a:r>
              <a:rPr lang="en-US" sz="2000" dirty="0" smtClean="0"/>
              <a:t>                     move c from </a:t>
            </a:r>
            <a:r>
              <a:rPr lang="en-US" sz="2000" i="1" dirty="0" smtClean="0"/>
              <a:t>DC</a:t>
            </a:r>
            <a:r>
              <a:rPr lang="en-US" sz="2000" dirty="0" smtClean="0"/>
              <a:t> to </a:t>
            </a:r>
            <a:r>
              <a:rPr lang="en-US" sz="2000" i="1" dirty="0" smtClean="0"/>
              <a:t>DS</a:t>
            </a:r>
            <a:r>
              <a:rPr lang="en-US" sz="2000" dirty="0" smtClean="0"/>
              <a:t> ;</a:t>
            </a:r>
          </a:p>
          <a:p>
            <a:r>
              <a:rPr lang="en-US" sz="2000" dirty="0" smtClean="0"/>
              <a:t>                     if ( any immediate superset sc of c has all of its subsets in </a:t>
            </a:r>
            <a:r>
              <a:rPr lang="en-US" sz="2000" i="1" dirty="0" smtClean="0"/>
              <a:t>SS</a:t>
            </a:r>
            <a:r>
              <a:rPr lang="en-US" sz="2000" dirty="0" smtClean="0"/>
              <a:t> or </a:t>
            </a:r>
            <a:r>
              <a:rPr lang="en-US" sz="2000" i="1" dirty="0" smtClean="0"/>
              <a:t>DS</a:t>
            </a:r>
            <a:r>
              <a:rPr lang="en-US" sz="2000" dirty="0" smtClean="0"/>
              <a:t> ) then</a:t>
            </a:r>
          </a:p>
          <a:p>
            <a:r>
              <a:rPr lang="en-US" sz="2000" dirty="0" smtClean="0"/>
              <a:t>                             add a new </a:t>
            </a:r>
            <a:r>
              <a:rPr lang="en-US" sz="2000" dirty="0" err="1" smtClean="0"/>
              <a:t>itemset</a:t>
            </a:r>
            <a:r>
              <a:rPr lang="en-US" sz="2000" dirty="0" smtClean="0"/>
              <a:t> sc in </a:t>
            </a:r>
            <a:r>
              <a:rPr lang="en-US" sz="2000" i="1" dirty="0" smtClean="0"/>
              <a:t>DC</a:t>
            </a:r>
            <a:r>
              <a:rPr lang="en-US" sz="2000" dirty="0" smtClean="0"/>
              <a:t> ;</a:t>
            </a:r>
          </a:p>
          <a:p>
            <a:r>
              <a:rPr lang="en-US" sz="2000" dirty="0" smtClean="0"/>
              <a:t>         end</a:t>
            </a:r>
          </a:p>
          <a:p>
            <a:r>
              <a:rPr lang="en-US" sz="2000" dirty="0" smtClean="0"/>
              <a:t>         for each </a:t>
            </a:r>
            <a:r>
              <a:rPr lang="en-US" sz="2000" dirty="0" err="1" smtClean="0"/>
              <a:t>itemset</a:t>
            </a:r>
            <a:r>
              <a:rPr lang="en-US" sz="2000" dirty="0" smtClean="0"/>
              <a:t> c in </a:t>
            </a:r>
            <a:r>
              <a:rPr lang="en-US" sz="2000" i="1" dirty="0" smtClean="0"/>
              <a:t>DS</a:t>
            </a:r>
          </a:p>
          <a:p>
            <a:r>
              <a:rPr lang="en-US" sz="2000" dirty="0" smtClean="0"/>
              <a:t>               	if ( c has been counted through all transactions ) then</a:t>
            </a:r>
          </a:p>
          <a:p>
            <a:r>
              <a:rPr lang="en-US" sz="2000" dirty="0" smtClean="0"/>
              <a:t>                     move it into </a:t>
            </a:r>
            <a:r>
              <a:rPr lang="en-US" sz="2000" i="1" dirty="0" smtClean="0"/>
              <a:t>SS</a:t>
            </a:r>
            <a:r>
              <a:rPr lang="en-US" sz="2000" dirty="0" smtClean="0"/>
              <a:t> ;</a:t>
            </a:r>
          </a:p>
          <a:p>
            <a:r>
              <a:rPr lang="en-US" sz="2000" dirty="0" smtClean="0"/>
              <a:t>          for each </a:t>
            </a:r>
            <a:r>
              <a:rPr lang="en-US" sz="2000" dirty="0" err="1" smtClean="0"/>
              <a:t>itemset</a:t>
            </a:r>
            <a:r>
              <a:rPr lang="en-US" sz="2000" dirty="0" smtClean="0"/>
              <a:t> c in</a:t>
            </a:r>
            <a:r>
              <a:rPr lang="en-US" sz="2000" i="1" dirty="0" smtClean="0"/>
              <a:t> DC</a:t>
            </a:r>
          </a:p>
          <a:p>
            <a:r>
              <a:rPr lang="en-US" sz="2000" dirty="0" smtClean="0"/>
              <a:t>                if ( c has been counted through all transactions ) then</a:t>
            </a:r>
          </a:p>
          <a:p>
            <a:r>
              <a:rPr lang="en-US" sz="2000" dirty="0" smtClean="0"/>
              <a:t>	     move it into </a:t>
            </a:r>
            <a:r>
              <a:rPr lang="en-US" sz="2000" i="1" dirty="0" smtClean="0"/>
              <a:t>SC</a:t>
            </a:r>
            <a:r>
              <a:rPr lang="en-US" sz="2000" dirty="0" smtClean="0"/>
              <a:t> ;</a:t>
            </a:r>
          </a:p>
          <a:p>
            <a:r>
              <a:rPr lang="en-US" sz="2000" dirty="0" smtClean="0"/>
              <a:t>      end</a:t>
            </a:r>
          </a:p>
          <a:p>
            <a:r>
              <a:rPr lang="en-US" sz="2000" dirty="0" smtClean="0"/>
              <a:t>end</a:t>
            </a:r>
          </a:p>
          <a:p>
            <a:r>
              <a:rPr lang="en-US" sz="2000" dirty="0" smtClean="0"/>
              <a:t>Answer = { c</a:t>
            </a:r>
            <a:r>
              <a:rPr lang="en-US" sz="1600" dirty="0" smtClean="0"/>
              <a:t> Є </a:t>
            </a:r>
            <a:r>
              <a:rPr lang="en-US" sz="2000" i="1" dirty="0" smtClean="0"/>
              <a:t>SS</a:t>
            </a:r>
            <a:r>
              <a:rPr lang="en-US" sz="2000" dirty="0" smtClean="0"/>
              <a:t> } ;</a:t>
            </a:r>
            <a:endParaRPr lang="en-US" sz="2000" dirty="0"/>
          </a:p>
        </p:txBody>
      </p:sp>
      <p:sp>
        <p:nvSpPr>
          <p:cNvPr id="10" name="Title 1"/>
          <p:cNvSpPr>
            <a:spLocks noGrp="1"/>
          </p:cNvSpPr>
          <p:nvPr>
            <p:ph type="title"/>
          </p:nvPr>
        </p:nvSpPr>
        <p:spPr>
          <a:xfrm>
            <a:off x="381000" y="230188"/>
            <a:ext cx="8382000" cy="664797"/>
          </a:xfrm>
        </p:spPr>
        <p:txBody>
          <a:bodyPr/>
          <a:lstStyle/>
          <a:p>
            <a:r>
              <a:rPr lang="en-US" dirty="0" err="1" smtClean="0"/>
              <a:t>Pseudocode</a:t>
            </a:r>
            <a:r>
              <a:rPr lang="en-US" dirty="0" smtClean="0"/>
              <a:t> Algorithm</a:t>
            </a:r>
            <a:endParaRPr lang="th-TH"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 Algorithm</a:t>
            </a:r>
            <a:endParaRPr lang="th-TH" dirty="0"/>
          </a:p>
        </p:txBody>
      </p:sp>
      <p:sp>
        <p:nvSpPr>
          <p:cNvPr id="3" name="Text Placeholder 2"/>
          <p:cNvSpPr>
            <a:spLocks noGrp="1"/>
          </p:cNvSpPr>
          <p:nvPr>
            <p:ph type="body" sz="quarter" idx="10"/>
          </p:nvPr>
        </p:nvSpPr>
        <p:spPr>
          <a:xfrm>
            <a:off x="404842" y="1214422"/>
            <a:ext cx="8382000" cy="387798"/>
          </a:xfrm>
        </p:spPr>
        <p:txBody>
          <a:bodyPr/>
          <a:lstStyle/>
          <a:p>
            <a:pPr>
              <a:buNone/>
            </a:pPr>
            <a:r>
              <a:rPr lang="en-US" sz="2800" dirty="0" err="1" smtClean="0"/>
              <a:t>min_sup</a:t>
            </a:r>
            <a:r>
              <a:rPr lang="en-US" sz="2800" dirty="0" smtClean="0"/>
              <a:t>=  2 (=20%) , M = 5</a:t>
            </a:r>
          </a:p>
        </p:txBody>
      </p:sp>
      <p:graphicFrame>
        <p:nvGraphicFramePr>
          <p:cNvPr id="6" name="ตาราง 3"/>
          <p:cNvGraphicFramePr>
            <a:graphicFrameLocks noGrp="1"/>
          </p:cNvGraphicFramePr>
          <p:nvPr/>
        </p:nvGraphicFramePr>
        <p:xfrm>
          <a:off x="595306" y="1857364"/>
          <a:ext cx="2057401" cy="4079240"/>
        </p:xfrm>
        <a:graphic>
          <a:graphicData uri="http://schemas.openxmlformats.org/drawingml/2006/table">
            <a:tbl>
              <a:tblPr firstRow="1" bandRow="1">
                <a:tableStyleId>{5C22544A-7EE6-4342-B048-85BDC9FD1C3A}</a:tableStyleId>
              </a:tblPr>
              <a:tblGrid>
                <a:gridCol w="609600"/>
                <a:gridCol w="1447801"/>
              </a:tblGrid>
              <a:tr h="370840">
                <a:tc>
                  <a:txBody>
                    <a:bodyPr/>
                    <a:lstStyle/>
                    <a:p>
                      <a:pPr algn="ctr"/>
                      <a:r>
                        <a:rPr lang="en-US" sz="1800" dirty="0" smtClean="0"/>
                        <a:t>TID</a:t>
                      </a:r>
                      <a:endParaRPr lang="th-TH" sz="1800" dirty="0"/>
                    </a:p>
                  </a:txBody>
                  <a:tcPr/>
                </a:tc>
                <a:tc>
                  <a:txBody>
                    <a:bodyPr/>
                    <a:lstStyle/>
                    <a:p>
                      <a:pPr algn="ctr"/>
                      <a:r>
                        <a:rPr lang="en-US" sz="1800" dirty="0" smtClean="0"/>
                        <a:t>Items</a:t>
                      </a:r>
                      <a:endParaRPr lang="th-TH" sz="1800" dirty="0"/>
                    </a:p>
                  </a:txBody>
                  <a:tcPr/>
                </a:tc>
              </a:tr>
              <a:tr h="370840">
                <a:tc>
                  <a:txBody>
                    <a:bodyPr/>
                    <a:lstStyle/>
                    <a:p>
                      <a:pPr algn="ctr"/>
                      <a:r>
                        <a:rPr lang="en-US" sz="1800" dirty="0" smtClean="0"/>
                        <a:t>1</a:t>
                      </a:r>
                    </a:p>
                  </a:txBody>
                  <a:tcPr/>
                </a:tc>
                <a:tc>
                  <a:txBody>
                    <a:bodyPr/>
                    <a:lstStyle/>
                    <a:p>
                      <a:pPr algn="ctr"/>
                      <a:r>
                        <a:rPr lang="en-US" sz="1800" dirty="0" smtClean="0"/>
                        <a:t>a</a:t>
                      </a:r>
                      <a:r>
                        <a:rPr lang="en-US" sz="1800" baseline="0" dirty="0" smtClean="0"/>
                        <a:t> b d e</a:t>
                      </a:r>
                      <a:endParaRPr lang="th-TH" sz="1800" dirty="0"/>
                    </a:p>
                  </a:txBody>
                  <a:tcPr/>
                </a:tc>
              </a:tr>
              <a:tr h="370840">
                <a:tc>
                  <a:txBody>
                    <a:bodyPr/>
                    <a:lstStyle/>
                    <a:p>
                      <a:pPr algn="ctr"/>
                      <a:r>
                        <a:rPr lang="en-US" sz="1800" dirty="0" smtClean="0"/>
                        <a:t>2</a:t>
                      </a:r>
                      <a:endParaRPr lang="th-TH" sz="1800" dirty="0"/>
                    </a:p>
                  </a:txBody>
                  <a:tcPr/>
                </a:tc>
                <a:tc>
                  <a:txBody>
                    <a:bodyPr/>
                    <a:lstStyle/>
                    <a:p>
                      <a:pPr algn="ctr"/>
                      <a:r>
                        <a:rPr lang="en-US" sz="1800" dirty="0" smtClean="0"/>
                        <a:t>b c d</a:t>
                      </a:r>
                      <a:endParaRPr lang="th-TH" sz="1800" dirty="0"/>
                    </a:p>
                  </a:txBody>
                  <a:tcPr/>
                </a:tc>
              </a:tr>
              <a:tr h="370840">
                <a:tc>
                  <a:txBody>
                    <a:bodyPr/>
                    <a:lstStyle/>
                    <a:p>
                      <a:pPr algn="ctr"/>
                      <a:r>
                        <a:rPr lang="en-US" sz="1800" dirty="0" smtClean="0"/>
                        <a:t>3</a:t>
                      </a:r>
                      <a:endParaRPr lang="th-TH" sz="1800" dirty="0"/>
                    </a:p>
                  </a:txBody>
                  <a:tcPr/>
                </a:tc>
                <a:tc>
                  <a:txBody>
                    <a:bodyPr/>
                    <a:lstStyle/>
                    <a:p>
                      <a:pPr algn="ctr"/>
                      <a:r>
                        <a:rPr lang="en-US" sz="1800" dirty="0" smtClean="0"/>
                        <a:t>a b d e</a:t>
                      </a:r>
                      <a:endParaRPr lang="th-TH" sz="1800" dirty="0"/>
                    </a:p>
                  </a:txBody>
                  <a:tcPr/>
                </a:tc>
              </a:tr>
              <a:tr h="370840">
                <a:tc>
                  <a:txBody>
                    <a:bodyPr/>
                    <a:lstStyle/>
                    <a:p>
                      <a:pPr algn="ctr"/>
                      <a:r>
                        <a:rPr lang="en-US" sz="1800" dirty="0" smtClean="0"/>
                        <a:t>4</a:t>
                      </a:r>
                      <a:endParaRPr lang="th-TH" sz="1800" dirty="0"/>
                    </a:p>
                  </a:txBody>
                  <a:tcPr/>
                </a:tc>
                <a:tc>
                  <a:txBody>
                    <a:bodyPr/>
                    <a:lstStyle/>
                    <a:p>
                      <a:pPr algn="ctr"/>
                      <a:r>
                        <a:rPr lang="en-US" sz="1800" dirty="0" smtClean="0"/>
                        <a:t>a c d e</a:t>
                      </a:r>
                      <a:endParaRPr lang="th-TH" sz="1800" dirty="0"/>
                    </a:p>
                  </a:txBody>
                  <a:tcPr/>
                </a:tc>
              </a:tr>
              <a:tr h="370840">
                <a:tc>
                  <a:txBody>
                    <a:bodyPr/>
                    <a:lstStyle/>
                    <a:p>
                      <a:pPr algn="ctr"/>
                      <a:r>
                        <a:rPr lang="en-US" sz="1800" dirty="0" smtClean="0"/>
                        <a:t>5</a:t>
                      </a:r>
                      <a:endParaRPr lang="th-TH" sz="1800" dirty="0"/>
                    </a:p>
                  </a:txBody>
                  <a:tcPr/>
                </a:tc>
                <a:tc>
                  <a:txBody>
                    <a:bodyPr/>
                    <a:lstStyle/>
                    <a:p>
                      <a:pPr algn="ctr"/>
                      <a:r>
                        <a:rPr lang="en-US" sz="1800" dirty="0" smtClean="0"/>
                        <a:t>b c d e</a:t>
                      </a:r>
                      <a:endParaRPr lang="th-TH" sz="1800" dirty="0"/>
                    </a:p>
                  </a:txBody>
                  <a:tcPr/>
                </a:tc>
              </a:tr>
              <a:tr h="370840">
                <a:tc>
                  <a:txBody>
                    <a:bodyPr/>
                    <a:lstStyle/>
                    <a:p>
                      <a:pPr algn="ctr"/>
                      <a:r>
                        <a:rPr lang="en-US" sz="1800" dirty="0" smtClean="0"/>
                        <a:t>6</a:t>
                      </a:r>
                      <a:endParaRPr lang="th-TH" sz="1800" dirty="0"/>
                    </a:p>
                  </a:txBody>
                  <a:tcPr/>
                </a:tc>
                <a:tc>
                  <a:txBody>
                    <a:bodyPr/>
                    <a:lstStyle/>
                    <a:p>
                      <a:pPr algn="ctr"/>
                      <a:r>
                        <a:rPr lang="en-US" sz="1800" dirty="0" smtClean="0"/>
                        <a:t>b d e</a:t>
                      </a:r>
                      <a:endParaRPr lang="th-TH" sz="1800" dirty="0"/>
                    </a:p>
                  </a:txBody>
                  <a:tcPr/>
                </a:tc>
              </a:tr>
              <a:tr h="370840">
                <a:tc>
                  <a:txBody>
                    <a:bodyPr/>
                    <a:lstStyle/>
                    <a:p>
                      <a:pPr algn="ctr"/>
                      <a:r>
                        <a:rPr lang="en-US" sz="1800" dirty="0" smtClean="0"/>
                        <a:t>7</a:t>
                      </a:r>
                      <a:endParaRPr lang="th-TH" sz="1800" dirty="0"/>
                    </a:p>
                  </a:txBody>
                  <a:tcPr/>
                </a:tc>
                <a:tc>
                  <a:txBody>
                    <a:bodyPr/>
                    <a:lstStyle/>
                    <a:p>
                      <a:pPr algn="ctr"/>
                      <a:r>
                        <a:rPr lang="en-US" sz="1800" dirty="0" smtClean="0"/>
                        <a:t>c d</a:t>
                      </a:r>
                      <a:endParaRPr lang="th-TH" sz="1800" dirty="0"/>
                    </a:p>
                  </a:txBody>
                  <a:tcPr/>
                </a:tc>
              </a:tr>
              <a:tr h="370840">
                <a:tc>
                  <a:txBody>
                    <a:bodyPr/>
                    <a:lstStyle/>
                    <a:p>
                      <a:pPr algn="ctr"/>
                      <a:r>
                        <a:rPr lang="en-US" sz="1800" dirty="0" smtClean="0"/>
                        <a:t>8</a:t>
                      </a:r>
                      <a:endParaRPr lang="th-TH" sz="1800" dirty="0"/>
                    </a:p>
                  </a:txBody>
                  <a:tcPr/>
                </a:tc>
                <a:tc>
                  <a:txBody>
                    <a:bodyPr/>
                    <a:lstStyle/>
                    <a:p>
                      <a:pPr algn="ctr"/>
                      <a:r>
                        <a:rPr lang="en-US" sz="1800" dirty="0" smtClean="0"/>
                        <a:t>a b c</a:t>
                      </a:r>
                      <a:endParaRPr lang="th-TH" sz="1800" dirty="0"/>
                    </a:p>
                  </a:txBody>
                  <a:tcPr/>
                </a:tc>
              </a:tr>
              <a:tr h="370840">
                <a:tc>
                  <a:txBody>
                    <a:bodyPr/>
                    <a:lstStyle/>
                    <a:p>
                      <a:pPr algn="ctr"/>
                      <a:r>
                        <a:rPr lang="en-US" sz="1800" dirty="0" smtClean="0"/>
                        <a:t>9</a:t>
                      </a:r>
                      <a:endParaRPr lang="th-TH" sz="1800" dirty="0"/>
                    </a:p>
                  </a:txBody>
                  <a:tcPr/>
                </a:tc>
                <a:tc>
                  <a:txBody>
                    <a:bodyPr/>
                    <a:lstStyle/>
                    <a:p>
                      <a:pPr algn="ctr"/>
                      <a:r>
                        <a:rPr lang="en-US" sz="1800" dirty="0" smtClean="0"/>
                        <a:t>a d e</a:t>
                      </a:r>
                      <a:endParaRPr lang="th-TH" sz="1800" dirty="0"/>
                    </a:p>
                  </a:txBody>
                  <a:tcPr/>
                </a:tc>
              </a:tr>
              <a:tr h="370840">
                <a:tc>
                  <a:txBody>
                    <a:bodyPr/>
                    <a:lstStyle/>
                    <a:p>
                      <a:pPr algn="ctr"/>
                      <a:r>
                        <a:rPr lang="en-US" sz="1800" dirty="0" smtClean="0"/>
                        <a:t>10</a:t>
                      </a:r>
                      <a:endParaRPr lang="th-TH" sz="1800" dirty="0"/>
                    </a:p>
                  </a:txBody>
                  <a:tcPr/>
                </a:tc>
                <a:tc>
                  <a:txBody>
                    <a:bodyPr/>
                    <a:lstStyle/>
                    <a:p>
                      <a:pPr algn="ctr"/>
                      <a:r>
                        <a:rPr lang="en-US" sz="1800" dirty="0" smtClean="0"/>
                        <a:t>b d</a:t>
                      </a:r>
                      <a:endParaRPr lang="th-TH" sz="1800" dirty="0"/>
                    </a:p>
                  </a:txBody>
                  <a:tcPr/>
                </a:tc>
              </a:tr>
            </a:tbl>
          </a:graphicData>
        </a:graphic>
      </p:graphicFrame>
      <p:graphicFrame>
        <p:nvGraphicFramePr>
          <p:cNvPr id="7" name="ตาราง 4"/>
          <p:cNvGraphicFramePr>
            <a:graphicFrameLocks noGrp="1"/>
          </p:cNvGraphicFramePr>
          <p:nvPr/>
        </p:nvGraphicFramePr>
        <p:xfrm>
          <a:off x="3643306" y="1857364"/>
          <a:ext cx="5105399" cy="4079240"/>
        </p:xfrm>
        <a:graphic>
          <a:graphicData uri="http://schemas.openxmlformats.org/drawingml/2006/table">
            <a:tbl>
              <a:tblPr firstRow="1" bandRow="1">
                <a:tableStyleId>{5C22544A-7EE6-4342-B048-85BDC9FD1C3A}</a:tableStyleId>
              </a:tblPr>
              <a:tblGrid>
                <a:gridCol w="504444"/>
                <a:gridCol w="920191"/>
                <a:gridCol w="920191"/>
                <a:gridCol w="920191"/>
                <a:gridCol w="920191"/>
                <a:gridCol w="920191"/>
              </a:tblGrid>
              <a:tr h="370840">
                <a:tc>
                  <a:txBody>
                    <a:bodyPr/>
                    <a:lstStyle/>
                    <a:p>
                      <a:pPr algn="ctr"/>
                      <a:r>
                        <a:rPr lang="en-US" sz="1800" dirty="0" smtClean="0"/>
                        <a:t>TID</a:t>
                      </a:r>
                      <a:endParaRPr lang="th-TH" sz="1800" dirty="0"/>
                    </a:p>
                  </a:txBody>
                  <a:tcPr/>
                </a:tc>
                <a:tc>
                  <a:txBody>
                    <a:bodyPr/>
                    <a:lstStyle/>
                    <a:p>
                      <a:pPr algn="ctr"/>
                      <a:r>
                        <a:rPr lang="en-US" sz="1800" dirty="0" smtClean="0"/>
                        <a:t>a</a:t>
                      </a:r>
                      <a:endParaRPr lang="th-TH" sz="1800" dirty="0"/>
                    </a:p>
                  </a:txBody>
                  <a:tcPr/>
                </a:tc>
                <a:tc>
                  <a:txBody>
                    <a:bodyPr/>
                    <a:lstStyle/>
                    <a:p>
                      <a:pPr algn="ctr"/>
                      <a:r>
                        <a:rPr lang="en-US" sz="1800" dirty="0" smtClean="0"/>
                        <a:t>b</a:t>
                      </a:r>
                      <a:endParaRPr lang="th-TH" sz="1800" dirty="0"/>
                    </a:p>
                  </a:txBody>
                  <a:tcPr/>
                </a:tc>
                <a:tc>
                  <a:txBody>
                    <a:bodyPr/>
                    <a:lstStyle/>
                    <a:p>
                      <a:pPr algn="ctr"/>
                      <a:r>
                        <a:rPr lang="en-US" sz="1800" dirty="0" smtClean="0"/>
                        <a:t>c</a:t>
                      </a:r>
                      <a:endParaRPr lang="th-TH" sz="1800" dirty="0"/>
                    </a:p>
                  </a:txBody>
                  <a:tcPr/>
                </a:tc>
                <a:tc>
                  <a:txBody>
                    <a:bodyPr/>
                    <a:lstStyle/>
                    <a:p>
                      <a:pPr algn="ctr"/>
                      <a:r>
                        <a:rPr lang="en-US" sz="1800" dirty="0" smtClean="0"/>
                        <a:t>d</a:t>
                      </a:r>
                      <a:endParaRPr lang="th-TH" sz="1800" dirty="0"/>
                    </a:p>
                  </a:txBody>
                  <a:tcPr/>
                </a:tc>
                <a:tc>
                  <a:txBody>
                    <a:bodyPr/>
                    <a:lstStyle/>
                    <a:p>
                      <a:pPr algn="ctr"/>
                      <a:r>
                        <a:rPr lang="en-US" sz="1800" dirty="0" smtClean="0"/>
                        <a:t>e</a:t>
                      </a:r>
                      <a:endParaRPr lang="th-TH" sz="1800" dirty="0"/>
                    </a:p>
                  </a:txBody>
                  <a:tcPr/>
                </a:tc>
              </a:tr>
              <a:tr h="370840">
                <a:tc>
                  <a:txBody>
                    <a:bodyPr/>
                    <a:lstStyle/>
                    <a:p>
                      <a:pPr algn="ctr"/>
                      <a:r>
                        <a:rPr lang="en-US" sz="1800" dirty="0" smtClean="0"/>
                        <a:t>1</a:t>
                      </a:r>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2</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r>
              <a:tr h="370840">
                <a:tc>
                  <a:txBody>
                    <a:bodyPr/>
                    <a:lstStyle/>
                    <a:p>
                      <a:pPr algn="ctr"/>
                      <a:r>
                        <a:rPr lang="en-US" sz="1800" dirty="0" smtClean="0"/>
                        <a:t>3</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4</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5</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6</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7</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r>
              <a:tr h="370840">
                <a:tc>
                  <a:txBody>
                    <a:bodyPr/>
                    <a:lstStyle/>
                    <a:p>
                      <a:pPr algn="ctr"/>
                      <a:r>
                        <a:rPr lang="en-US" sz="1800" dirty="0" smtClean="0"/>
                        <a:t>8</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0</a:t>
                      </a:r>
                      <a:endParaRPr lang="th-TH" sz="1800" dirty="0"/>
                    </a:p>
                  </a:txBody>
                  <a:tcPr/>
                </a:tc>
              </a:tr>
              <a:tr h="370840">
                <a:tc>
                  <a:txBody>
                    <a:bodyPr/>
                    <a:lstStyle/>
                    <a:p>
                      <a:pPr algn="ctr"/>
                      <a:r>
                        <a:rPr lang="en-US" sz="1800" dirty="0" smtClean="0"/>
                        <a:t>9</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1</a:t>
                      </a:r>
                      <a:endParaRPr lang="th-TH" sz="1800" dirty="0"/>
                    </a:p>
                  </a:txBody>
                  <a:tcPr/>
                </a:tc>
              </a:tr>
              <a:tr h="370840">
                <a:tc>
                  <a:txBody>
                    <a:bodyPr/>
                    <a:lstStyle/>
                    <a:p>
                      <a:pPr algn="ctr"/>
                      <a:r>
                        <a:rPr lang="en-US" sz="1800" dirty="0" smtClean="0"/>
                        <a:t>10</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c>
                  <a:txBody>
                    <a:bodyPr/>
                    <a:lstStyle/>
                    <a:p>
                      <a:pPr algn="ctr"/>
                      <a:r>
                        <a:rPr lang="en-US" sz="1800" dirty="0" smtClean="0"/>
                        <a:t>1</a:t>
                      </a:r>
                      <a:endParaRPr lang="th-TH" sz="1800" dirty="0"/>
                    </a:p>
                  </a:txBody>
                  <a:tcPr/>
                </a:tc>
                <a:tc>
                  <a:txBody>
                    <a:bodyPr/>
                    <a:lstStyle/>
                    <a:p>
                      <a:pPr algn="ctr"/>
                      <a:r>
                        <a:rPr lang="en-US" sz="1800" dirty="0" smtClean="0"/>
                        <a:t>0</a:t>
                      </a:r>
                      <a:endParaRPr lang="th-TH" sz="1800" dirty="0"/>
                    </a:p>
                  </a:txBody>
                  <a:tcPr/>
                </a:tc>
              </a:tr>
            </a:tbl>
          </a:graphicData>
        </a:graphic>
      </p:graphicFrame>
      <p:cxnSp>
        <p:nvCxnSpPr>
          <p:cNvPr id="8" name="ลูกศรเชื่อมต่อแบบตรง 7"/>
          <p:cNvCxnSpPr/>
          <p:nvPr/>
        </p:nvCxnSpPr>
        <p:spPr>
          <a:xfrm>
            <a:off x="2805106" y="3990964"/>
            <a:ext cx="68580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357826"/>
            <a:ext cx="8229600" cy="1500198"/>
          </a:xfrm>
        </p:spPr>
        <p:txBody>
          <a:bodyPr>
            <a:normAutofit/>
          </a:bodyPr>
          <a:lstStyle/>
          <a:p>
            <a:r>
              <a:rPr lang="en-US" sz="2400" dirty="0" smtClean="0"/>
              <a:t>Mark the empty </a:t>
            </a:r>
            <a:r>
              <a:rPr lang="en-US" sz="2400" dirty="0" err="1" smtClean="0"/>
              <a:t>itemset</a:t>
            </a:r>
            <a:r>
              <a:rPr lang="en-US" sz="2400" dirty="0" smtClean="0"/>
              <a:t> with a solid square. </a:t>
            </a:r>
          </a:p>
          <a:p>
            <a:r>
              <a:rPr lang="en-US" sz="2400" dirty="0" smtClean="0"/>
              <a:t>Mark all the 1-itemsets with dashed circles.</a:t>
            </a:r>
          </a:p>
          <a:p>
            <a:r>
              <a:rPr lang="en-US" sz="2400" dirty="0" smtClean="0"/>
              <a:t>Leave all other </a:t>
            </a:r>
            <a:r>
              <a:rPr lang="en-US" sz="2400" dirty="0" err="1" smtClean="0"/>
              <a:t>itemsets</a:t>
            </a:r>
            <a:r>
              <a:rPr lang="en-US" sz="2400" dirty="0" smtClean="0"/>
              <a:t> unmarked.</a:t>
            </a:r>
          </a:p>
        </p:txBody>
      </p:sp>
      <p:sp>
        <p:nvSpPr>
          <p:cNvPr id="4" name="Title 1"/>
          <p:cNvSpPr>
            <a:spLocks noGrp="1"/>
          </p:cNvSpPr>
          <p:nvPr>
            <p:ph type="title"/>
          </p:nvPr>
        </p:nvSpPr>
        <p:spPr>
          <a:xfrm>
            <a:off x="381000" y="230188"/>
            <a:ext cx="8382000" cy="664797"/>
          </a:xfrm>
        </p:spPr>
        <p:txBody>
          <a:bodyPr/>
          <a:lstStyle/>
          <a:p>
            <a:r>
              <a:rPr lang="en-US" dirty="0" smtClean="0"/>
              <a:t>DIC Algorithm</a:t>
            </a:r>
            <a:endParaRPr lang="th-TH" dirty="0"/>
          </a:p>
        </p:txBody>
      </p:sp>
      <p:sp>
        <p:nvSpPr>
          <p:cNvPr id="5" name="TextBox 4"/>
          <p:cNvSpPr txBox="1"/>
          <p:nvPr/>
        </p:nvSpPr>
        <p:spPr>
          <a:xfrm>
            <a:off x="6213596" y="1117194"/>
            <a:ext cx="2216056" cy="369332"/>
          </a:xfrm>
          <a:prstGeom prst="rect">
            <a:avLst/>
          </a:prstGeom>
          <a:noFill/>
        </p:spPr>
        <p:txBody>
          <a:bodyPr wrap="none" rtlCol="0">
            <a:spAutoFit/>
          </a:bodyPr>
          <a:lstStyle/>
          <a:p>
            <a:r>
              <a:rPr lang="en-US" dirty="0" smtClean="0"/>
              <a:t>Start of DIC algorithm</a:t>
            </a:r>
            <a:endParaRPr lang="th-TH" dirty="0"/>
          </a:p>
        </p:txBody>
      </p:sp>
      <p:sp>
        <p:nvSpPr>
          <p:cNvPr id="6" name="Rectangle 5"/>
          <p:cNvSpPr/>
          <p:nvPr/>
        </p:nvSpPr>
        <p:spPr bwMode="auto">
          <a:xfrm>
            <a:off x="785786" y="1059404"/>
            <a:ext cx="7643866" cy="4000528"/>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7" name="TextBox 6"/>
          <p:cNvSpPr txBox="1"/>
          <p:nvPr/>
        </p:nvSpPr>
        <p:spPr>
          <a:xfrm>
            <a:off x="4073599" y="1152964"/>
            <a:ext cx="814647" cy="400110"/>
          </a:xfrm>
          <a:prstGeom prst="rect">
            <a:avLst/>
          </a:prstGeom>
          <a:noFill/>
        </p:spPr>
        <p:txBody>
          <a:bodyPr wrap="none" rtlCol="0">
            <a:spAutoFit/>
          </a:bodyPr>
          <a:lstStyle/>
          <a:p>
            <a:r>
              <a:rPr lang="en-US" sz="2000" dirty="0" err="1" smtClean="0"/>
              <a:t>abcde</a:t>
            </a:r>
            <a:endParaRPr lang="th-TH" sz="2000" dirty="0"/>
          </a:p>
        </p:txBody>
      </p:sp>
      <p:sp>
        <p:nvSpPr>
          <p:cNvPr id="8" name="TextBox 7"/>
          <p:cNvSpPr txBox="1"/>
          <p:nvPr/>
        </p:nvSpPr>
        <p:spPr>
          <a:xfrm>
            <a:off x="4313545" y="4553470"/>
            <a:ext cx="357190" cy="400110"/>
          </a:xfrm>
          <a:prstGeom prst="rect">
            <a:avLst/>
          </a:prstGeom>
          <a:noFill/>
        </p:spPr>
        <p:txBody>
          <a:bodyPr wrap="square" rtlCol="0">
            <a:spAutoFit/>
          </a:bodyPr>
          <a:lstStyle/>
          <a:p>
            <a:r>
              <a:rPr lang="en-US" sz="2000" dirty="0" smtClean="0"/>
              <a:t>{}</a:t>
            </a:r>
            <a:endParaRPr lang="th-TH" sz="2000" dirty="0"/>
          </a:p>
        </p:txBody>
      </p:sp>
      <p:sp>
        <p:nvSpPr>
          <p:cNvPr id="9" name="TextBox 8"/>
          <p:cNvSpPr txBox="1"/>
          <p:nvPr/>
        </p:nvSpPr>
        <p:spPr>
          <a:xfrm>
            <a:off x="2184052" y="3948274"/>
            <a:ext cx="308098" cy="400110"/>
          </a:xfrm>
          <a:prstGeom prst="rect">
            <a:avLst/>
          </a:prstGeom>
          <a:noFill/>
        </p:spPr>
        <p:txBody>
          <a:bodyPr wrap="none" rtlCol="0">
            <a:spAutoFit/>
          </a:bodyPr>
          <a:lstStyle/>
          <a:p>
            <a:r>
              <a:rPr lang="en-US" sz="2000" dirty="0" smtClean="0"/>
              <a:t>a</a:t>
            </a:r>
            <a:endParaRPr lang="th-TH" sz="2000" dirty="0"/>
          </a:p>
        </p:txBody>
      </p:sp>
      <p:sp>
        <p:nvSpPr>
          <p:cNvPr id="10" name="TextBox 9"/>
          <p:cNvSpPr txBox="1"/>
          <p:nvPr/>
        </p:nvSpPr>
        <p:spPr>
          <a:xfrm>
            <a:off x="3286116" y="3937824"/>
            <a:ext cx="319318" cy="400110"/>
          </a:xfrm>
          <a:prstGeom prst="rect">
            <a:avLst/>
          </a:prstGeom>
          <a:noFill/>
        </p:spPr>
        <p:txBody>
          <a:bodyPr wrap="none" rtlCol="0">
            <a:spAutoFit/>
          </a:bodyPr>
          <a:lstStyle/>
          <a:p>
            <a:r>
              <a:rPr lang="en-US" sz="2000" dirty="0" smtClean="0"/>
              <a:t>b</a:t>
            </a:r>
            <a:endParaRPr lang="th-TH" sz="2000" dirty="0"/>
          </a:p>
        </p:txBody>
      </p:sp>
      <p:sp>
        <p:nvSpPr>
          <p:cNvPr id="11" name="TextBox 10"/>
          <p:cNvSpPr txBox="1"/>
          <p:nvPr/>
        </p:nvSpPr>
        <p:spPr>
          <a:xfrm>
            <a:off x="4323332" y="3941022"/>
            <a:ext cx="336952" cy="400110"/>
          </a:xfrm>
          <a:prstGeom prst="rect">
            <a:avLst/>
          </a:prstGeom>
          <a:noFill/>
        </p:spPr>
        <p:txBody>
          <a:bodyPr wrap="square" rtlCol="0">
            <a:spAutoFit/>
          </a:bodyPr>
          <a:lstStyle/>
          <a:p>
            <a:r>
              <a:rPr lang="en-US" sz="2000" dirty="0" smtClean="0"/>
              <a:t>c</a:t>
            </a:r>
            <a:endParaRPr lang="th-TH" sz="2000" dirty="0"/>
          </a:p>
        </p:txBody>
      </p:sp>
      <p:sp>
        <p:nvSpPr>
          <p:cNvPr id="12" name="TextBox 11"/>
          <p:cNvSpPr txBox="1"/>
          <p:nvPr/>
        </p:nvSpPr>
        <p:spPr>
          <a:xfrm>
            <a:off x="5450218" y="3955892"/>
            <a:ext cx="319318" cy="400110"/>
          </a:xfrm>
          <a:prstGeom prst="rect">
            <a:avLst/>
          </a:prstGeom>
          <a:noFill/>
        </p:spPr>
        <p:txBody>
          <a:bodyPr wrap="none" rtlCol="0">
            <a:spAutoFit/>
          </a:bodyPr>
          <a:lstStyle/>
          <a:p>
            <a:r>
              <a:rPr lang="en-US" sz="2000" dirty="0" smtClean="0"/>
              <a:t>d</a:t>
            </a:r>
            <a:endParaRPr lang="th-TH" sz="2000" dirty="0"/>
          </a:p>
        </p:txBody>
      </p:sp>
      <p:sp>
        <p:nvSpPr>
          <p:cNvPr id="13" name="TextBox 12"/>
          <p:cNvSpPr txBox="1"/>
          <p:nvPr/>
        </p:nvSpPr>
        <p:spPr>
          <a:xfrm>
            <a:off x="6470332" y="3944220"/>
            <a:ext cx="312906" cy="400110"/>
          </a:xfrm>
          <a:prstGeom prst="rect">
            <a:avLst/>
          </a:prstGeom>
          <a:noFill/>
        </p:spPr>
        <p:txBody>
          <a:bodyPr wrap="none" rtlCol="0">
            <a:spAutoFit/>
          </a:bodyPr>
          <a:lstStyle/>
          <a:p>
            <a:r>
              <a:rPr lang="en-US" sz="2000" dirty="0" smtClean="0"/>
              <a:t>e</a:t>
            </a:r>
            <a:endParaRPr lang="th-TH" sz="2000" dirty="0"/>
          </a:p>
        </p:txBody>
      </p:sp>
      <p:sp>
        <p:nvSpPr>
          <p:cNvPr id="14" name="TextBox 13"/>
          <p:cNvSpPr txBox="1"/>
          <p:nvPr/>
        </p:nvSpPr>
        <p:spPr>
          <a:xfrm>
            <a:off x="1071538" y="3240290"/>
            <a:ext cx="442750" cy="400110"/>
          </a:xfrm>
          <a:prstGeom prst="rect">
            <a:avLst/>
          </a:prstGeom>
          <a:noFill/>
        </p:spPr>
        <p:txBody>
          <a:bodyPr wrap="none" rtlCol="0">
            <a:spAutoFit/>
          </a:bodyPr>
          <a:lstStyle/>
          <a:p>
            <a:r>
              <a:rPr lang="en-US" sz="2000" dirty="0" err="1" smtClean="0"/>
              <a:t>ab</a:t>
            </a:r>
            <a:endParaRPr lang="th-TH" sz="2000" dirty="0"/>
          </a:p>
        </p:txBody>
      </p:sp>
      <p:sp>
        <p:nvSpPr>
          <p:cNvPr id="15" name="TextBox 14"/>
          <p:cNvSpPr txBox="1"/>
          <p:nvPr/>
        </p:nvSpPr>
        <p:spPr>
          <a:xfrm>
            <a:off x="1770148" y="3251962"/>
            <a:ext cx="417102" cy="400110"/>
          </a:xfrm>
          <a:prstGeom prst="rect">
            <a:avLst/>
          </a:prstGeom>
          <a:noFill/>
        </p:spPr>
        <p:txBody>
          <a:bodyPr wrap="none" rtlCol="0">
            <a:spAutoFit/>
          </a:bodyPr>
          <a:lstStyle/>
          <a:p>
            <a:r>
              <a:rPr lang="en-US" sz="2000" dirty="0" smtClean="0"/>
              <a:t>ac</a:t>
            </a:r>
            <a:endParaRPr lang="th-TH" sz="2000" dirty="0"/>
          </a:p>
        </p:txBody>
      </p:sp>
      <p:sp>
        <p:nvSpPr>
          <p:cNvPr id="16" name="TextBox 15"/>
          <p:cNvSpPr txBox="1"/>
          <p:nvPr/>
        </p:nvSpPr>
        <p:spPr>
          <a:xfrm>
            <a:off x="2486176" y="3241512"/>
            <a:ext cx="442750" cy="400110"/>
          </a:xfrm>
          <a:prstGeom prst="rect">
            <a:avLst/>
          </a:prstGeom>
          <a:noFill/>
        </p:spPr>
        <p:txBody>
          <a:bodyPr wrap="none" rtlCol="0">
            <a:spAutoFit/>
          </a:bodyPr>
          <a:lstStyle/>
          <a:p>
            <a:r>
              <a:rPr lang="en-US" sz="2000" dirty="0" smtClean="0"/>
              <a:t>ad</a:t>
            </a:r>
            <a:endParaRPr lang="th-TH" sz="2000" dirty="0"/>
          </a:p>
        </p:txBody>
      </p:sp>
      <p:sp>
        <p:nvSpPr>
          <p:cNvPr id="17" name="TextBox 16"/>
          <p:cNvSpPr txBox="1"/>
          <p:nvPr/>
        </p:nvSpPr>
        <p:spPr>
          <a:xfrm>
            <a:off x="3206968" y="3224666"/>
            <a:ext cx="436338" cy="400110"/>
          </a:xfrm>
          <a:prstGeom prst="rect">
            <a:avLst/>
          </a:prstGeom>
          <a:noFill/>
        </p:spPr>
        <p:txBody>
          <a:bodyPr wrap="none" rtlCol="0">
            <a:spAutoFit/>
          </a:bodyPr>
          <a:lstStyle/>
          <a:p>
            <a:r>
              <a:rPr lang="en-US" sz="2000" dirty="0" err="1" smtClean="0"/>
              <a:t>ae</a:t>
            </a:r>
            <a:endParaRPr lang="th-TH" sz="2000" dirty="0"/>
          </a:p>
        </p:txBody>
      </p:sp>
      <p:sp>
        <p:nvSpPr>
          <p:cNvPr id="18" name="TextBox 17"/>
          <p:cNvSpPr txBox="1"/>
          <p:nvPr/>
        </p:nvSpPr>
        <p:spPr>
          <a:xfrm>
            <a:off x="3926166" y="3224666"/>
            <a:ext cx="428322" cy="400110"/>
          </a:xfrm>
          <a:prstGeom prst="rect">
            <a:avLst/>
          </a:prstGeom>
          <a:noFill/>
        </p:spPr>
        <p:txBody>
          <a:bodyPr wrap="none" rtlCol="0">
            <a:spAutoFit/>
          </a:bodyPr>
          <a:lstStyle/>
          <a:p>
            <a:r>
              <a:rPr lang="en-US" sz="2000" dirty="0" err="1" smtClean="0"/>
              <a:t>bc</a:t>
            </a:r>
            <a:endParaRPr lang="th-TH" sz="2000" dirty="0"/>
          </a:p>
        </p:txBody>
      </p:sp>
      <p:sp>
        <p:nvSpPr>
          <p:cNvPr id="19" name="TextBox 18"/>
          <p:cNvSpPr txBox="1"/>
          <p:nvPr/>
        </p:nvSpPr>
        <p:spPr>
          <a:xfrm>
            <a:off x="4608584" y="3211772"/>
            <a:ext cx="453970" cy="400110"/>
          </a:xfrm>
          <a:prstGeom prst="rect">
            <a:avLst/>
          </a:prstGeom>
          <a:noFill/>
        </p:spPr>
        <p:txBody>
          <a:bodyPr wrap="none" rtlCol="0">
            <a:spAutoFit/>
          </a:bodyPr>
          <a:lstStyle/>
          <a:p>
            <a:r>
              <a:rPr lang="en-US" sz="2000" dirty="0" err="1" smtClean="0"/>
              <a:t>bd</a:t>
            </a:r>
            <a:endParaRPr lang="th-TH" sz="2000" dirty="0"/>
          </a:p>
        </p:txBody>
      </p:sp>
      <p:sp>
        <p:nvSpPr>
          <p:cNvPr id="20" name="TextBox 19"/>
          <p:cNvSpPr txBox="1"/>
          <p:nvPr/>
        </p:nvSpPr>
        <p:spPr>
          <a:xfrm>
            <a:off x="5369344" y="3223444"/>
            <a:ext cx="447558" cy="400110"/>
          </a:xfrm>
          <a:prstGeom prst="rect">
            <a:avLst/>
          </a:prstGeom>
          <a:noFill/>
        </p:spPr>
        <p:txBody>
          <a:bodyPr wrap="none" rtlCol="0">
            <a:spAutoFit/>
          </a:bodyPr>
          <a:lstStyle/>
          <a:p>
            <a:r>
              <a:rPr lang="en-US" sz="2000" dirty="0" smtClean="0"/>
              <a:t>be</a:t>
            </a:r>
            <a:endParaRPr lang="th-TH" sz="2000" dirty="0"/>
          </a:p>
        </p:txBody>
      </p:sp>
      <p:sp>
        <p:nvSpPr>
          <p:cNvPr id="21" name="TextBox 20"/>
          <p:cNvSpPr txBox="1"/>
          <p:nvPr/>
        </p:nvSpPr>
        <p:spPr>
          <a:xfrm>
            <a:off x="6058076" y="3196148"/>
            <a:ext cx="428322" cy="400110"/>
          </a:xfrm>
          <a:prstGeom prst="rect">
            <a:avLst/>
          </a:prstGeom>
          <a:noFill/>
        </p:spPr>
        <p:txBody>
          <a:bodyPr wrap="none" rtlCol="0">
            <a:spAutoFit/>
          </a:bodyPr>
          <a:lstStyle/>
          <a:p>
            <a:r>
              <a:rPr lang="en-US" sz="2000" dirty="0" err="1" smtClean="0"/>
              <a:t>cd</a:t>
            </a:r>
            <a:endParaRPr lang="th-TH" sz="2000" dirty="0"/>
          </a:p>
        </p:txBody>
      </p:sp>
      <p:sp>
        <p:nvSpPr>
          <p:cNvPr id="22" name="TextBox 21"/>
          <p:cNvSpPr txBox="1"/>
          <p:nvPr/>
        </p:nvSpPr>
        <p:spPr>
          <a:xfrm>
            <a:off x="6778868" y="3224666"/>
            <a:ext cx="421910" cy="400110"/>
          </a:xfrm>
          <a:prstGeom prst="rect">
            <a:avLst/>
          </a:prstGeom>
          <a:noFill/>
        </p:spPr>
        <p:txBody>
          <a:bodyPr wrap="none" rtlCol="0">
            <a:spAutoFit/>
          </a:bodyPr>
          <a:lstStyle/>
          <a:p>
            <a:r>
              <a:rPr lang="en-US" sz="2000" dirty="0" err="1" smtClean="0"/>
              <a:t>ce</a:t>
            </a:r>
            <a:endParaRPr lang="th-TH" sz="2000" dirty="0"/>
          </a:p>
        </p:txBody>
      </p:sp>
      <p:sp>
        <p:nvSpPr>
          <p:cNvPr id="23" name="TextBox 22"/>
          <p:cNvSpPr txBox="1"/>
          <p:nvPr/>
        </p:nvSpPr>
        <p:spPr>
          <a:xfrm>
            <a:off x="7501264" y="3224666"/>
            <a:ext cx="447558" cy="400110"/>
          </a:xfrm>
          <a:prstGeom prst="rect">
            <a:avLst/>
          </a:prstGeom>
          <a:noFill/>
        </p:spPr>
        <p:txBody>
          <a:bodyPr wrap="none" rtlCol="0">
            <a:spAutoFit/>
          </a:bodyPr>
          <a:lstStyle/>
          <a:p>
            <a:r>
              <a:rPr lang="en-US" sz="2000" dirty="0" smtClean="0"/>
              <a:t>de</a:t>
            </a:r>
            <a:endParaRPr lang="th-TH" sz="2000" dirty="0"/>
          </a:p>
        </p:txBody>
      </p:sp>
      <p:sp>
        <p:nvSpPr>
          <p:cNvPr id="24" name="TextBox 23"/>
          <p:cNvSpPr txBox="1"/>
          <p:nvPr/>
        </p:nvSpPr>
        <p:spPr>
          <a:xfrm>
            <a:off x="1000100" y="2525910"/>
            <a:ext cx="551754" cy="400110"/>
          </a:xfrm>
          <a:prstGeom prst="rect">
            <a:avLst/>
          </a:prstGeom>
          <a:noFill/>
        </p:spPr>
        <p:txBody>
          <a:bodyPr wrap="none" rtlCol="0">
            <a:spAutoFit/>
          </a:bodyPr>
          <a:lstStyle/>
          <a:p>
            <a:r>
              <a:rPr lang="en-US" sz="2000" dirty="0" err="1" smtClean="0"/>
              <a:t>abc</a:t>
            </a:r>
            <a:endParaRPr lang="th-TH" sz="2000" dirty="0"/>
          </a:p>
        </p:txBody>
      </p:sp>
      <p:sp>
        <p:nvSpPr>
          <p:cNvPr id="25" name="TextBox 24"/>
          <p:cNvSpPr txBox="1"/>
          <p:nvPr/>
        </p:nvSpPr>
        <p:spPr>
          <a:xfrm>
            <a:off x="1698710" y="2537582"/>
            <a:ext cx="577402" cy="400110"/>
          </a:xfrm>
          <a:prstGeom prst="rect">
            <a:avLst/>
          </a:prstGeom>
          <a:noFill/>
        </p:spPr>
        <p:txBody>
          <a:bodyPr wrap="none" rtlCol="0">
            <a:spAutoFit/>
          </a:bodyPr>
          <a:lstStyle/>
          <a:p>
            <a:r>
              <a:rPr lang="en-US" sz="2000" dirty="0" err="1" smtClean="0"/>
              <a:t>abd</a:t>
            </a:r>
            <a:endParaRPr lang="th-TH" sz="2000" dirty="0"/>
          </a:p>
        </p:txBody>
      </p:sp>
      <p:sp>
        <p:nvSpPr>
          <p:cNvPr id="26" name="TextBox 25"/>
          <p:cNvSpPr txBox="1"/>
          <p:nvPr/>
        </p:nvSpPr>
        <p:spPr>
          <a:xfrm>
            <a:off x="2414738" y="2527132"/>
            <a:ext cx="570990" cy="400110"/>
          </a:xfrm>
          <a:prstGeom prst="rect">
            <a:avLst/>
          </a:prstGeom>
          <a:noFill/>
        </p:spPr>
        <p:txBody>
          <a:bodyPr wrap="none" rtlCol="0">
            <a:spAutoFit/>
          </a:bodyPr>
          <a:lstStyle/>
          <a:p>
            <a:r>
              <a:rPr lang="en-US" sz="2000" dirty="0" err="1" smtClean="0"/>
              <a:t>abe</a:t>
            </a:r>
            <a:endParaRPr lang="th-TH" sz="2000" dirty="0"/>
          </a:p>
        </p:txBody>
      </p:sp>
      <p:sp>
        <p:nvSpPr>
          <p:cNvPr id="27" name="TextBox 26"/>
          <p:cNvSpPr txBox="1"/>
          <p:nvPr/>
        </p:nvSpPr>
        <p:spPr>
          <a:xfrm>
            <a:off x="3135530" y="2510286"/>
            <a:ext cx="551754" cy="400110"/>
          </a:xfrm>
          <a:prstGeom prst="rect">
            <a:avLst/>
          </a:prstGeom>
          <a:noFill/>
        </p:spPr>
        <p:txBody>
          <a:bodyPr wrap="none" rtlCol="0">
            <a:spAutoFit/>
          </a:bodyPr>
          <a:lstStyle/>
          <a:p>
            <a:r>
              <a:rPr lang="en-US" sz="2000" dirty="0" err="1" smtClean="0"/>
              <a:t>acd</a:t>
            </a:r>
            <a:endParaRPr lang="th-TH" sz="2000" dirty="0"/>
          </a:p>
        </p:txBody>
      </p:sp>
      <p:sp>
        <p:nvSpPr>
          <p:cNvPr id="28" name="TextBox 27"/>
          <p:cNvSpPr txBox="1"/>
          <p:nvPr/>
        </p:nvSpPr>
        <p:spPr>
          <a:xfrm>
            <a:off x="3854728" y="2510286"/>
            <a:ext cx="545342" cy="400110"/>
          </a:xfrm>
          <a:prstGeom prst="rect">
            <a:avLst/>
          </a:prstGeom>
          <a:noFill/>
        </p:spPr>
        <p:txBody>
          <a:bodyPr wrap="none" rtlCol="0">
            <a:spAutoFit/>
          </a:bodyPr>
          <a:lstStyle/>
          <a:p>
            <a:r>
              <a:rPr lang="en-US" sz="2000" dirty="0" smtClean="0"/>
              <a:t>ace</a:t>
            </a:r>
            <a:endParaRPr lang="th-TH" sz="2000" dirty="0"/>
          </a:p>
        </p:txBody>
      </p:sp>
      <p:sp>
        <p:nvSpPr>
          <p:cNvPr id="29" name="TextBox 28"/>
          <p:cNvSpPr txBox="1"/>
          <p:nvPr/>
        </p:nvSpPr>
        <p:spPr>
          <a:xfrm>
            <a:off x="4537146" y="2497392"/>
            <a:ext cx="570990" cy="400110"/>
          </a:xfrm>
          <a:prstGeom prst="rect">
            <a:avLst/>
          </a:prstGeom>
          <a:noFill/>
        </p:spPr>
        <p:txBody>
          <a:bodyPr wrap="none" rtlCol="0">
            <a:spAutoFit/>
          </a:bodyPr>
          <a:lstStyle/>
          <a:p>
            <a:r>
              <a:rPr lang="en-US" sz="2000" dirty="0" err="1" smtClean="0"/>
              <a:t>ade</a:t>
            </a:r>
            <a:endParaRPr lang="th-TH" sz="2000" dirty="0"/>
          </a:p>
        </p:txBody>
      </p:sp>
      <p:sp>
        <p:nvSpPr>
          <p:cNvPr id="30" name="TextBox 29"/>
          <p:cNvSpPr txBox="1"/>
          <p:nvPr/>
        </p:nvSpPr>
        <p:spPr>
          <a:xfrm>
            <a:off x="5297906" y="2509064"/>
            <a:ext cx="562975" cy="400110"/>
          </a:xfrm>
          <a:prstGeom prst="rect">
            <a:avLst/>
          </a:prstGeom>
          <a:noFill/>
        </p:spPr>
        <p:txBody>
          <a:bodyPr wrap="none" rtlCol="0">
            <a:spAutoFit/>
          </a:bodyPr>
          <a:lstStyle/>
          <a:p>
            <a:r>
              <a:rPr lang="en-US" sz="2000" dirty="0" err="1" smtClean="0"/>
              <a:t>bcd</a:t>
            </a:r>
            <a:endParaRPr lang="th-TH" sz="2000" dirty="0"/>
          </a:p>
        </p:txBody>
      </p:sp>
      <p:sp>
        <p:nvSpPr>
          <p:cNvPr id="31" name="TextBox 30"/>
          <p:cNvSpPr txBox="1"/>
          <p:nvPr/>
        </p:nvSpPr>
        <p:spPr>
          <a:xfrm>
            <a:off x="5986638" y="2481768"/>
            <a:ext cx="556563" cy="400110"/>
          </a:xfrm>
          <a:prstGeom prst="rect">
            <a:avLst/>
          </a:prstGeom>
          <a:noFill/>
        </p:spPr>
        <p:txBody>
          <a:bodyPr wrap="none" rtlCol="0">
            <a:spAutoFit/>
          </a:bodyPr>
          <a:lstStyle/>
          <a:p>
            <a:r>
              <a:rPr lang="en-US" sz="2000" dirty="0" err="1" smtClean="0"/>
              <a:t>bce</a:t>
            </a:r>
            <a:endParaRPr lang="th-TH" sz="2000" dirty="0"/>
          </a:p>
        </p:txBody>
      </p:sp>
      <p:sp>
        <p:nvSpPr>
          <p:cNvPr id="32" name="TextBox 31"/>
          <p:cNvSpPr txBox="1"/>
          <p:nvPr/>
        </p:nvSpPr>
        <p:spPr>
          <a:xfrm>
            <a:off x="6707430" y="2510286"/>
            <a:ext cx="582211" cy="400110"/>
          </a:xfrm>
          <a:prstGeom prst="rect">
            <a:avLst/>
          </a:prstGeom>
          <a:noFill/>
        </p:spPr>
        <p:txBody>
          <a:bodyPr wrap="none" rtlCol="0">
            <a:spAutoFit/>
          </a:bodyPr>
          <a:lstStyle/>
          <a:p>
            <a:r>
              <a:rPr lang="en-US" sz="2000" dirty="0" err="1" smtClean="0"/>
              <a:t>bde</a:t>
            </a:r>
            <a:endParaRPr lang="th-TH" sz="2000" dirty="0"/>
          </a:p>
        </p:txBody>
      </p:sp>
      <p:sp>
        <p:nvSpPr>
          <p:cNvPr id="33" name="TextBox 32"/>
          <p:cNvSpPr txBox="1"/>
          <p:nvPr/>
        </p:nvSpPr>
        <p:spPr>
          <a:xfrm>
            <a:off x="7429826" y="2510286"/>
            <a:ext cx="556563" cy="400110"/>
          </a:xfrm>
          <a:prstGeom prst="rect">
            <a:avLst/>
          </a:prstGeom>
          <a:noFill/>
        </p:spPr>
        <p:txBody>
          <a:bodyPr wrap="none" rtlCol="0">
            <a:spAutoFit/>
          </a:bodyPr>
          <a:lstStyle/>
          <a:p>
            <a:r>
              <a:rPr lang="en-US" sz="2000" dirty="0" err="1" smtClean="0"/>
              <a:t>cde</a:t>
            </a:r>
            <a:endParaRPr lang="th-TH" sz="2000" dirty="0"/>
          </a:p>
        </p:txBody>
      </p:sp>
      <p:sp>
        <p:nvSpPr>
          <p:cNvPr id="34" name="TextBox 33"/>
          <p:cNvSpPr txBox="1"/>
          <p:nvPr/>
        </p:nvSpPr>
        <p:spPr>
          <a:xfrm>
            <a:off x="1928794" y="1777838"/>
            <a:ext cx="686406" cy="400110"/>
          </a:xfrm>
          <a:prstGeom prst="rect">
            <a:avLst/>
          </a:prstGeom>
          <a:noFill/>
        </p:spPr>
        <p:txBody>
          <a:bodyPr wrap="none" rtlCol="0">
            <a:spAutoFit/>
          </a:bodyPr>
          <a:lstStyle/>
          <a:p>
            <a:r>
              <a:rPr lang="en-US" sz="2000" dirty="0" err="1" smtClean="0"/>
              <a:t>abcd</a:t>
            </a:r>
            <a:endParaRPr lang="th-TH" sz="2000" dirty="0"/>
          </a:p>
        </p:txBody>
      </p:sp>
      <p:sp>
        <p:nvSpPr>
          <p:cNvPr id="35" name="TextBox 34"/>
          <p:cNvSpPr txBox="1"/>
          <p:nvPr/>
        </p:nvSpPr>
        <p:spPr>
          <a:xfrm>
            <a:off x="3058154" y="1767388"/>
            <a:ext cx="679994" cy="400110"/>
          </a:xfrm>
          <a:prstGeom prst="rect">
            <a:avLst/>
          </a:prstGeom>
          <a:noFill/>
        </p:spPr>
        <p:txBody>
          <a:bodyPr wrap="none" rtlCol="0">
            <a:spAutoFit/>
          </a:bodyPr>
          <a:lstStyle/>
          <a:p>
            <a:r>
              <a:rPr lang="en-US" sz="2000" dirty="0" err="1" smtClean="0"/>
              <a:t>abce</a:t>
            </a:r>
            <a:endParaRPr lang="th-TH" sz="2000" dirty="0"/>
          </a:p>
        </p:txBody>
      </p:sp>
      <p:sp>
        <p:nvSpPr>
          <p:cNvPr id="36" name="TextBox 35"/>
          <p:cNvSpPr txBox="1"/>
          <p:nvPr/>
        </p:nvSpPr>
        <p:spPr>
          <a:xfrm>
            <a:off x="4102428" y="1797882"/>
            <a:ext cx="755324" cy="400110"/>
          </a:xfrm>
          <a:prstGeom prst="rect">
            <a:avLst/>
          </a:prstGeom>
          <a:noFill/>
        </p:spPr>
        <p:txBody>
          <a:bodyPr wrap="square" rtlCol="0">
            <a:spAutoFit/>
          </a:bodyPr>
          <a:lstStyle/>
          <a:p>
            <a:r>
              <a:rPr lang="en-US" sz="2000" dirty="0" err="1" smtClean="0"/>
              <a:t>abde</a:t>
            </a:r>
            <a:endParaRPr lang="th-TH" sz="2000" dirty="0"/>
          </a:p>
        </p:txBody>
      </p:sp>
      <p:sp>
        <p:nvSpPr>
          <p:cNvPr id="37" name="TextBox 36"/>
          <p:cNvSpPr txBox="1"/>
          <p:nvPr/>
        </p:nvSpPr>
        <p:spPr>
          <a:xfrm>
            <a:off x="5194960" y="1785456"/>
            <a:ext cx="679994" cy="400110"/>
          </a:xfrm>
          <a:prstGeom prst="rect">
            <a:avLst/>
          </a:prstGeom>
          <a:noFill/>
        </p:spPr>
        <p:txBody>
          <a:bodyPr wrap="none" rtlCol="0">
            <a:spAutoFit/>
          </a:bodyPr>
          <a:lstStyle/>
          <a:p>
            <a:r>
              <a:rPr lang="en-US" sz="2000" dirty="0" err="1" smtClean="0"/>
              <a:t>acde</a:t>
            </a:r>
            <a:endParaRPr lang="th-TH" sz="2000" dirty="0"/>
          </a:p>
        </p:txBody>
      </p:sp>
      <p:sp>
        <p:nvSpPr>
          <p:cNvPr id="38" name="TextBox 37"/>
          <p:cNvSpPr txBox="1"/>
          <p:nvPr/>
        </p:nvSpPr>
        <p:spPr>
          <a:xfrm>
            <a:off x="6215074" y="1773784"/>
            <a:ext cx="691215" cy="400110"/>
          </a:xfrm>
          <a:prstGeom prst="rect">
            <a:avLst/>
          </a:prstGeom>
          <a:noFill/>
        </p:spPr>
        <p:txBody>
          <a:bodyPr wrap="none" rtlCol="0">
            <a:spAutoFit/>
          </a:bodyPr>
          <a:lstStyle/>
          <a:p>
            <a:r>
              <a:rPr lang="en-US" sz="2000" dirty="0" err="1" smtClean="0"/>
              <a:t>bcde</a:t>
            </a:r>
            <a:endParaRPr lang="th-TH" sz="2000" dirty="0"/>
          </a:p>
        </p:txBody>
      </p:sp>
      <p:cxnSp>
        <p:nvCxnSpPr>
          <p:cNvPr id="39" name="Straight Arrow Connector 38"/>
          <p:cNvCxnSpPr>
            <a:stCxn id="8" idx="0"/>
            <a:endCxn id="9" idx="2"/>
          </p:cNvCxnSpPr>
          <p:nvPr/>
        </p:nvCxnSpPr>
        <p:spPr>
          <a:xfrm rot="16200000" flipV="1">
            <a:off x="3312578" y="3373907"/>
            <a:ext cx="205086" cy="2154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0"/>
            <a:endCxn id="10" idx="2"/>
          </p:cNvCxnSpPr>
          <p:nvPr/>
        </p:nvCxnSpPr>
        <p:spPr>
          <a:xfrm rot="16200000" flipV="1">
            <a:off x="3861190" y="3922519"/>
            <a:ext cx="215536" cy="1046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0"/>
            <a:endCxn id="11" idx="2"/>
          </p:cNvCxnSpPr>
          <p:nvPr/>
        </p:nvCxnSpPr>
        <p:spPr>
          <a:xfrm rot="16200000" flipV="1">
            <a:off x="4385805" y="4447135"/>
            <a:ext cx="212338" cy="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0"/>
            <a:endCxn id="12" idx="2"/>
          </p:cNvCxnSpPr>
          <p:nvPr/>
        </p:nvCxnSpPr>
        <p:spPr>
          <a:xfrm rot="5400000" flipH="1" flipV="1">
            <a:off x="4952274" y="3895868"/>
            <a:ext cx="197468" cy="1117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0"/>
            <a:endCxn id="13" idx="2"/>
          </p:cNvCxnSpPr>
          <p:nvPr/>
        </p:nvCxnSpPr>
        <p:spPr>
          <a:xfrm rot="5400000" flipH="1" flipV="1">
            <a:off x="5454892" y="3381578"/>
            <a:ext cx="209140" cy="21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0"/>
            <a:endCxn id="14" idx="2"/>
          </p:cNvCxnSpPr>
          <p:nvPr/>
        </p:nvCxnSpPr>
        <p:spPr>
          <a:xfrm rot="16200000" flipV="1">
            <a:off x="1661570" y="3271743"/>
            <a:ext cx="307874" cy="104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14" idx="2"/>
          </p:cNvCxnSpPr>
          <p:nvPr/>
        </p:nvCxnSpPr>
        <p:spPr>
          <a:xfrm rot="16200000" flipV="1">
            <a:off x="2220632" y="2712681"/>
            <a:ext cx="297424" cy="2152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0"/>
            <a:endCxn id="15" idx="2"/>
          </p:cNvCxnSpPr>
          <p:nvPr/>
        </p:nvCxnSpPr>
        <p:spPr>
          <a:xfrm rot="16200000" flipV="1">
            <a:off x="2010299" y="3620472"/>
            <a:ext cx="296202" cy="359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0"/>
            <a:endCxn id="15" idx="2"/>
          </p:cNvCxnSpPr>
          <p:nvPr/>
        </p:nvCxnSpPr>
        <p:spPr>
          <a:xfrm rot="16200000" flipV="1">
            <a:off x="3090779" y="2539992"/>
            <a:ext cx="288950" cy="2513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0"/>
            <a:endCxn id="16" idx="2"/>
          </p:cNvCxnSpPr>
          <p:nvPr/>
        </p:nvCxnSpPr>
        <p:spPr>
          <a:xfrm rot="5400000" flipH="1" flipV="1">
            <a:off x="2369500" y="3610223"/>
            <a:ext cx="306652" cy="369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0"/>
            <a:endCxn id="16" idx="2"/>
          </p:cNvCxnSpPr>
          <p:nvPr/>
        </p:nvCxnSpPr>
        <p:spPr>
          <a:xfrm rot="16200000" flipV="1">
            <a:off x="4001579" y="2347594"/>
            <a:ext cx="314270" cy="2902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0"/>
            <a:endCxn id="17" idx="2"/>
          </p:cNvCxnSpPr>
          <p:nvPr/>
        </p:nvCxnSpPr>
        <p:spPr>
          <a:xfrm rot="5400000" flipH="1" flipV="1">
            <a:off x="2719870" y="3243007"/>
            <a:ext cx="323498" cy="1087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0"/>
            <a:endCxn id="17" idx="2"/>
          </p:cNvCxnSpPr>
          <p:nvPr/>
        </p:nvCxnSpPr>
        <p:spPr>
          <a:xfrm rot="16200000" flipV="1">
            <a:off x="4866239" y="2183674"/>
            <a:ext cx="319444" cy="3201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0"/>
            <a:endCxn id="18" idx="2"/>
          </p:cNvCxnSpPr>
          <p:nvPr/>
        </p:nvCxnSpPr>
        <p:spPr>
          <a:xfrm rot="5400000" flipH="1" flipV="1">
            <a:off x="3636527" y="3434024"/>
            <a:ext cx="313048" cy="694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0"/>
            <a:endCxn id="18" idx="2"/>
          </p:cNvCxnSpPr>
          <p:nvPr/>
        </p:nvCxnSpPr>
        <p:spPr>
          <a:xfrm rot="16200000" flipV="1">
            <a:off x="4157945" y="3607158"/>
            <a:ext cx="316246" cy="351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0"/>
            <a:endCxn id="19" idx="2"/>
          </p:cNvCxnSpPr>
          <p:nvPr/>
        </p:nvCxnSpPr>
        <p:spPr>
          <a:xfrm rot="5400000" flipH="1" flipV="1">
            <a:off x="3977701" y="3079956"/>
            <a:ext cx="325942" cy="1389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0"/>
            <a:endCxn id="19" idx="2"/>
          </p:cNvCxnSpPr>
          <p:nvPr/>
        </p:nvCxnSpPr>
        <p:spPr>
          <a:xfrm rot="16200000" flipV="1">
            <a:off x="5050718" y="3396733"/>
            <a:ext cx="344010" cy="774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0"/>
            <a:endCxn id="20" idx="2"/>
          </p:cNvCxnSpPr>
          <p:nvPr/>
        </p:nvCxnSpPr>
        <p:spPr>
          <a:xfrm rot="5400000" flipH="1" flipV="1">
            <a:off x="4362314" y="2707015"/>
            <a:ext cx="314270" cy="2147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0"/>
            <a:endCxn id="20" idx="2"/>
          </p:cNvCxnSpPr>
          <p:nvPr/>
        </p:nvCxnSpPr>
        <p:spPr>
          <a:xfrm rot="16200000" flipV="1">
            <a:off x="5949621" y="3267056"/>
            <a:ext cx="320666" cy="1033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 idx="0"/>
            <a:endCxn id="21" idx="2"/>
          </p:cNvCxnSpPr>
          <p:nvPr/>
        </p:nvCxnSpPr>
        <p:spPr>
          <a:xfrm rot="5400000" flipH="1" flipV="1">
            <a:off x="5209640" y="2878426"/>
            <a:ext cx="344764" cy="1780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0"/>
            <a:endCxn id="21" idx="2"/>
          </p:cNvCxnSpPr>
          <p:nvPr/>
        </p:nvCxnSpPr>
        <p:spPr>
          <a:xfrm rot="5400000" flipH="1" flipV="1">
            <a:off x="5761240" y="3444895"/>
            <a:ext cx="359634" cy="662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1" idx="0"/>
            <a:endCxn id="22" idx="2"/>
          </p:cNvCxnSpPr>
          <p:nvPr/>
        </p:nvCxnSpPr>
        <p:spPr>
          <a:xfrm rot="5400000" flipH="1" flipV="1">
            <a:off x="5582692" y="2533892"/>
            <a:ext cx="316246" cy="2498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3" idx="0"/>
            <a:endCxn id="22" idx="2"/>
          </p:cNvCxnSpPr>
          <p:nvPr/>
        </p:nvCxnSpPr>
        <p:spPr>
          <a:xfrm rot="5400000" flipH="1" flipV="1">
            <a:off x="6648582" y="3602979"/>
            <a:ext cx="319444" cy="363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2" idx="0"/>
            <a:endCxn id="23" idx="2"/>
          </p:cNvCxnSpPr>
          <p:nvPr/>
        </p:nvCxnSpPr>
        <p:spPr>
          <a:xfrm rot="5400000" flipH="1" flipV="1">
            <a:off x="6501902" y="2732751"/>
            <a:ext cx="331116" cy="2115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3" idx="0"/>
            <a:endCxn id="23" idx="2"/>
          </p:cNvCxnSpPr>
          <p:nvPr/>
        </p:nvCxnSpPr>
        <p:spPr>
          <a:xfrm rot="5400000" flipH="1" flipV="1">
            <a:off x="7016192" y="3235369"/>
            <a:ext cx="319444" cy="1098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4" idx="0"/>
            <a:endCxn id="24" idx="2"/>
          </p:cNvCxnSpPr>
          <p:nvPr/>
        </p:nvCxnSpPr>
        <p:spPr>
          <a:xfrm rot="16200000" flipV="1">
            <a:off x="1127310" y="3074687"/>
            <a:ext cx="314270" cy="16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0"/>
            <a:endCxn id="24" idx="2"/>
          </p:cNvCxnSpPr>
          <p:nvPr/>
        </p:nvCxnSpPr>
        <p:spPr>
          <a:xfrm rot="16200000" flipV="1">
            <a:off x="1464367" y="2737630"/>
            <a:ext cx="325942" cy="702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0"/>
            <a:endCxn id="25" idx="2"/>
          </p:cNvCxnSpPr>
          <p:nvPr/>
        </p:nvCxnSpPr>
        <p:spPr>
          <a:xfrm rot="16200000" flipV="1">
            <a:off x="2195571" y="2729532"/>
            <a:ext cx="303820" cy="72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0"/>
            <a:endCxn id="26" idx="2"/>
          </p:cNvCxnSpPr>
          <p:nvPr/>
        </p:nvCxnSpPr>
        <p:spPr>
          <a:xfrm rot="5400000" flipH="1" flipV="1">
            <a:off x="1840049" y="2380106"/>
            <a:ext cx="313048" cy="1407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4" idx="0"/>
            <a:endCxn id="25" idx="2"/>
          </p:cNvCxnSpPr>
          <p:nvPr/>
        </p:nvCxnSpPr>
        <p:spPr>
          <a:xfrm rot="5400000" flipH="1" flipV="1">
            <a:off x="1488863" y="2741742"/>
            <a:ext cx="302598" cy="694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0"/>
            <a:endCxn id="27" idx="2"/>
          </p:cNvCxnSpPr>
          <p:nvPr/>
        </p:nvCxnSpPr>
        <p:spPr>
          <a:xfrm rot="5400000" flipH="1" flipV="1">
            <a:off x="2524270" y="2364825"/>
            <a:ext cx="341566" cy="1432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5" idx="0"/>
            <a:endCxn id="28" idx="2"/>
          </p:cNvCxnSpPr>
          <p:nvPr/>
        </p:nvCxnSpPr>
        <p:spPr>
          <a:xfrm rot="5400000" flipH="1" flipV="1">
            <a:off x="2882266" y="2006829"/>
            <a:ext cx="341566" cy="214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6" idx="0"/>
            <a:endCxn id="27" idx="2"/>
          </p:cNvCxnSpPr>
          <p:nvPr/>
        </p:nvCxnSpPr>
        <p:spPr>
          <a:xfrm rot="5400000" flipH="1" flipV="1">
            <a:off x="2893921" y="2724026"/>
            <a:ext cx="331116" cy="703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6" idx="0"/>
            <a:endCxn id="29" idx="2"/>
          </p:cNvCxnSpPr>
          <p:nvPr/>
        </p:nvCxnSpPr>
        <p:spPr>
          <a:xfrm rot="5400000" flipH="1" flipV="1">
            <a:off x="3593091" y="2011962"/>
            <a:ext cx="344010" cy="2115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6" idx="2"/>
          </p:cNvCxnSpPr>
          <p:nvPr/>
        </p:nvCxnSpPr>
        <p:spPr>
          <a:xfrm rot="16200000" flipV="1">
            <a:off x="2913973" y="2713502"/>
            <a:ext cx="297424" cy="724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7" idx="0"/>
            <a:endCxn id="28" idx="2"/>
          </p:cNvCxnSpPr>
          <p:nvPr/>
        </p:nvCxnSpPr>
        <p:spPr>
          <a:xfrm rot="5400000" flipH="1" flipV="1">
            <a:off x="3619133" y="2716400"/>
            <a:ext cx="314270" cy="70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7" idx="0"/>
            <a:endCxn id="29" idx="2"/>
          </p:cNvCxnSpPr>
          <p:nvPr/>
        </p:nvCxnSpPr>
        <p:spPr>
          <a:xfrm rot="5400000" flipH="1" flipV="1">
            <a:off x="3960307" y="2362332"/>
            <a:ext cx="327164" cy="1397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24" idx="2"/>
          </p:cNvCxnSpPr>
          <p:nvPr/>
        </p:nvCxnSpPr>
        <p:spPr>
          <a:xfrm rot="10800000">
            <a:off x="1275978" y="2926020"/>
            <a:ext cx="2867395" cy="270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8" idx="0"/>
            <a:endCxn id="30" idx="2"/>
          </p:cNvCxnSpPr>
          <p:nvPr/>
        </p:nvCxnSpPr>
        <p:spPr>
          <a:xfrm rot="5400000" flipH="1" flipV="1">
            <a:off x="4702114" y="2347387"/>
            <a:ext cx="315492" cy="1439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8" idx="0"/>
            <a:endCxn id="31" idx="2"/>
          </p:cNvCxnSpPr>
          <p:nvPr/>
        </p:nvCxnSpPr>
        <p:spPr>
          <a:xfrm rot="5400000" flipH="1" flipV="1">
            <a:off x="5031229" y="1990976"/>
            <a:ext cx="342788" cy="2124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9" idx="0"/>
            <a:endCxn id="25" idx="2"/>
          </p:cNvCxnSpPr>
          <p:nvPr/>
        </p:nvCxnSpPr>
        <p:spPr>
          <a:xfrm rot="16200000" flipV="1">
            <a:off x="3274450" y="1650653"/>
            <a:ext cx="274080" cy="284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9" idx="0"/>
            <a:endCxn id="30" idx="2"/>
          </p:cNvCxnSpPr>
          <p:nvPr/>
        </p:nvCxnSpPr>
        <p:spPr>
          <a:xfrm rot="5400000" flipH="1" flipV="1">
            <a:off x="5056182" y="2688561"/>
            <a:ext cx="302598" cy="743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9" idx="0"/>
            <a:endCxn id="32" idx="2"/>
          </p:cNvCxnSpPr>
          <p:nvPr/>
        </p:nvCxnSpPr>
        <p:spPr>
          <a:xfrm rot="5400000" flipH="1" flipV="1">
            <a:off x="5766364" y="1979601"/>
            <a:ext cx="301376" cy="21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0" idx="0"/>
            <a:endCxn id="26" idx="2"/>
          </p:cNvCxnSpPr>
          <p:nvPr/>
        </p:nvCxnSpPr>
        <p:spPr>
          <a:xfrm rot="16200000" flipV="1">
            <a:off x="3998577" y="1628898"/>
            <a:ext cx="296202" cy="289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0" idx="0"/>
            <a:endCxn id="31" idx="2"/>
          </p:cNvCxnSpPr>
          <p:nvPr/>
        </p:nvCxnSpPr>
        <p:spPr>
          <a:xfrm rot="5400000" flipH="1" flipV="1">
            <a:off x="5758238" y="2716763"/>
            <a:ext cx="341566" cy="671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0" idx="0"/>
            <a:endCxn id="32" idx="2"/>
          </p:cNvCxnSpPr>
          <p:nvPr/>
        </p:nvCxnSpPr>
        <p:spPr>
          <a:xfrm rot="5400000" flipH="1" flipV="1">
            <a:off x="6139305" y="2364214"/>
            <a:ext cx="313048" cy="1405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1" idx="0"/>
            <a:endCxn id="27" idx="2"/>
          </p:cNvCxnSpPr>
          <p:nvPr/>
        </p:nvCxnSpPr>
        <p:spPr>
          <a:xfrm rot="16200000" flipV="1">
            <a:off x="4698946" y="1622857"/>
            <a:ext cx="285752" cy="2860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1" idx="0"/>
            <a:endCxn id="30" idx="2"/>
          </p:cNvCxnSpPr>
          <p:nvPr/>
        </p:nvCxnSpPr>
        <p:spPr>
          <a:xfrm rot="16200000" flipV="1">
            <a:off x="5782329" y="2706239"/>
            <a:ext cx="286974" cy="692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1" idx="0"/>
            <a:endCxn id="33" idx="2"/>
          </p:cNvCxnSpPr>
          <p:nvPr/>
        </p:nvCxnSpPr>
        <p:spPr>
          <a:xfrm rot="5400000" flipH="1" flipV="1">
            <a:off x="6847296" y="2335337"/>
            <a:ext cx="285752" cy="1435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2" idx="0"/>
            <a:endCxn id="28" idx="2"/>
          </p:cNvCxnSpPr>
          <p:nvPr/>
        </p:nvCxnSpPr>
        <p:spPr>
          <a:xfrm rot="16200000" flipV="1">
            <a:off x="5401476" y="1636319"/>
            <a:ext cx="314270" cy="2862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2" idx="0"/>
            <a:endCxn id="31" idx="2"/>
          </p:cNvCxnSpPr>
          <p:nvPr/>
        </p:nvCxnSpPr>
        <p:spPr>
          <a:xfrm rot="16200000" flipV="1">
            <a:off x="6455978" y="2690820"/>
            <a:ext cx="342788" cy="72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2" idx="0"/>
            <a:endCxn id="33" idx="2"/>
          </p:cNvCxnSpPr>
          <p:nvPr/>
        </p:nvCxnSpPr>
        <p:spPr>
          <a:xfrm rot="5400000" flipH="1" flipV="1">
            <a:off x="7191830" y="2708389"/>
            <a:ext cx="314270" cy="718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3" idx="0"/>
            <a:endCxn id="29" idx="2"/>
          </p:cNvCxnSpPr>
          <p:nvPr/>
        </p:nvCxnSpPr>
        <p:spPr>
          <a:xfrm rot="16200000" flipV="1">
            <a:off x="6110260" y="1609883"/>
            <a:ext cx="327164" cy="290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3" idx="0"/>
            <a:endCxn id="32" idx="2"/>
          </p:cNvCxnSpPr>
          <p:nvPr/>
        </p:nvCxnSpPr>
        <p:spPr>
          <a:xfrm rot="16200000" flipV="1">
            <a:off x="7204655" y="2704277"/>
            <a:ext cx="314270" cy="726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23" idx="0"/>
            <a:endCxn id="33" idx="2"/>
          </p:cNvCxnSpPr>
          <p:nvPr/>
        </p:nvCxnSpPr>
        <p:spPr>
          <a:xfrm rot="16200000" flipV="1">
            <a:off x="7559441" y="3059063"/>
            <a:ext cx="314270" cy="16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4" idx="0"/>
            <a:endCxn id="34" idx="2"/>
          </p:cNvCxnSpPr>
          <p:nvPr/>
        </p:nvCxnSpPr>
        <p:spPr>
          <a:xfrm rot="5400000" flipH="1" flipV="1">
            <a:off x="1600006" y="1853919"/>
            <a:ext cx="347962" cy="996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4" idx="0"/>
            <a:endCxn id="35" idx="2"/>
          </p:cNvCxnSpPr>
          <p:nvPr/>
        </p:nvCxnSpPr>
        <p:spPr>
          <a:xfrm rot="5400000" flipH="1" flipV="1">
            <a:off x="2157858" y="1285617"/>
            <a:ext cx="358412" cy="212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5" idx="0"/>
            <a:endCxn id="36" idx="2"/>
          </p:cNvCxnSpPr>
          <p:nvPr/>
        </p:nvCxnSpPr>
        <p:spPr>
          <a:xfrm rot="5400000" flipH="1" flipV="1">
            <a:off x="3063955" y="1121448"/>
            <a:ext cx="339590" cy="2492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6" idx="0"/>
            <a:endCxn id="35" idx="2"/>
          </p:cNvCxnSpPr>
          <p:nvPr/>
        </p:nvCxnSpPr>
        <p:spPr>
          <a:xfrm rot="5400000" flipH="1" flipV="1">
            <a:off x="2869375" y="1998356"/>
            <a:ext cx="359634" cy="697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6" idx="0"/>
            <a:endCxn id="36" idx="2"/>
          </p:cNvCxnSpPr>
          <p:nvPr/>
        </p:nvCxnSpPr>
        <p:spPr>
          <a:xfrm rot="5400000" flipH="1" flipV="1">
            <a:off x="3425591" y="1472634"/>
            <a:ext cx="329140" cy="1779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7" idx="0"/>
            <a:endCxn id="34" idx="2"/>
          </p:cNvCxnSpPr>
          <p:nvPr/>
        </p:nvCxnSpPr>
        <p:spPr>
          <a:xfrm rot="16200000" flipV="1">
            <a:off x="2675533" y="1774412"/>
            <a:ext cx="332338" cy="1139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7" idx="0"/>
            <a:endCxn id="37" idx="2"/>
          </p:cNvCxnSpPr>
          <p:nvPr/>
        </p:nvCxnSpPr>
        <p:spPr>
          <a:xfrm rot="5400000" flipH="1" flipV="1">
            <a:off x="4310822" y="1286151"/>
            <a:ext cx="324720" cy="212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8" idx="0"/>
            <a:endCxn id="35" idx="2"/>
          </p:cNvCxnSpPr>
          <p:nvPr/>
        </p:nvCxnSpPr>
        <p:spPr>
          <a:xfrm rot="16200000" flipV="1">
            <a:off x="3591381" y="1974268"/>
            <a:ext cx="342788" cy="729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28" idx="0"/>
            <a:endCxn id="37" idx="2"/>
          </p:cNvCxnSpPr>
          <p:nvPr/>
        </p:nvCxnSpPr>
        <p:spPr>
          <a:xfrm rot="5400000" flipH="1" flipV="1">
            <a:off x="4668818" y="1644147"/>
            <a:ext cx="324720" cy="1407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9" idx="0"/>
            <a:endCxn id="36" idx="2"/>
          </p:cNvCxnSpPr>
          <p:nvPr/>
        </p:nvCxnSpPr>
        <p:spPr>
          <a:xfrm rot="16200000" flipV="1">
            <a:off x="4501666" y="2176416"/>
            <a:ext cx="299400" cy="342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29" idx="0"/>
            <a:endCxn id="37" idx="2"/>
          </p:cNvCxnSpPr>
          <p:nvPr/>
        </p:nvCxnSpPr>
        <p:spPr>
          <a:xfrm rot="5400000" flipH="1" flipV="1">
            <a:off x="5022886" y="1985321"/>
            <a:ext cx="311826" cy="712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0" idx="0"/>
            <a:endCxn id="34" idx="2"/>
          </p:cNvCxnSpPr>
          <p:nvPr/>
        </p:nvCxnSpPr>
        <p:spPr>
          <a:xfrm rot="16200000" flipV="1">
            <a:off x="3760138" y="689807"/>
            <a:ext cx="331116" cy="3307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0" idx="0"/>
            <a:endCxn id="38" idx="2"/>
          </p:cNvCxnSpPr>
          <p:nvPr/>
        </p:nvCxnSpPr>
        <p:spPr>
          <a:xfrm rot="5400000" flipH="1" flipV="1">
            <a:off x="5902453" y="1850835"/>
            <a:ext cx="335170" cy="981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1" idx="0"/>
            <a:endCxn id="35" idx="2"/>
          </p:cNvCxnSpPr>
          <p:nvPr/>
        </p:nvCxnSpPr>
        <p:spPr>
          <a:xfrm rot="16200000" flipV="1">
            <a:off x="4674401" y="891248"/>
            <a:ext cx="314270" cy="2866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1" idx="0"/>
            <a:endCxn id="38" idx="2"/>
          </p:cNvCxnSpPr>
          <p:nvPr/>
        </p:nvCxnSpPr>
        <p:spPr>
          <a:xfrm rot="5400000" flipH="1" flipV="1">
            <a:off x="6258864" y="2179950"/>
            <a:ext cx="307874" cy="295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2" idx="0"/>
            <a:endCxn id="36" idx="2"/>
          </p:cNvCxnSpPr>
          <p:nvPr/>
        </p:nvCxnSpPr>
        <p:spPr>
          <a:xfrm rot="16200000" flipV="1">
            <a:off x="5583166" y="1094916"/>
            <a:ext cx="312294" cy="2518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2" idx="0"/>
            <a:endCxn id="38" idx="2"/>
          </p:cNvCxnSpPr>
          <p:nvPr/>
        </p:nvCxnSpPr>
        <p:spPr>
          <a:xfrm rot="16200000" flipV="1">
            <a:off x="6611413" y="2123163"/>
            <a:ext cx="336392" cy="437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3" idx="0"/>
            <a:endCxn id="37" idx="2"/>
          </p:cNvCxnSpPr>
          <p:nvPr/>
        </p:nvCxnSpPr>
        <p:spPr>
          <a:xfrm rot="16200000" flipV="1">
            <a:off x="6459173" y="1261350"/>
            <a:ext cx="324720" cy="2173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3" idx="0"/>
            <a:endCxn id="38" idx="2"/>
          </p:cNvCxnSpPr>
          <p:nvPr/>
        </p:nvCxnSpPr>
        <p:spPr>
          <a:xfrm rot="16200000" flipV="1">
            <a:off x="6966199" y="1768377"/>
            <a:ext cx="336392" cy="1147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4" idx="0"/>
            <a:endCxn id="7" idx="2"/>
          </p:cNvCxnSpPr>
          <p:nvPr/>
        </p:nvCxnSpPr>
        <p:spPr>
          <a:xfrm rot="5400000" flipH="1" flipV="1">
            <a:off x="3264078" y="560993"/>
            <a:ext cx="224764" cy="2208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5" idx="0"/>
            <a:endCxn id="7" idx="2"/>
          </p:cNvCxnSpPr>
          <p:nvPr/>
        </p:nvCxnSpPr>
        <p:spPr>
          <a:xfrm rot="5400000" flipH="1" flipV="1">
            <a:off x="3832380" y="1118845"/>
            <a:ext cx="214314" cy="1082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6" idx="0"/>
            <a:endCxn id="7" idx="2"/>
          </p:cNvCxnSpPr>
          <p:nvPr/>
        </p:nvCxnSpPr>
        <p:spPr>
          <a:xfrm rot="5400000" flipH="1" flipV="1">
            <a:off x="4358102" y="1675062"/>
            <a:ext cx="244808" cy="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0"/>
            <a:endCxn id="7" idx="2"/>
          </p:cNvCxnSpPr>
          <p:nvPr/>
        </p:nvCxnSpPr>
        <p:spPr>
          <a:xfrm rot="16200000" flipV="1">
            <a:off x="4891749" y="1142248"/>
            <a:ext cx="232382" cy="1054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7" idx="2"/>
          </p:cNvCxnSpPr>
          <p:nvPr/>
        </p:nvCxnSpPr>
        <p:spPr>
          <a:xfrm rot="16200000" flipV="1">
            <a:off x="5410448" y="623549"/>
            <a:ext cx="220710" cy="2079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4313544" y="4572008"/>
            <a:ext cx="340108" cy="340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nvGrpSpPr>
          <p:cNvPr id="2" name="Group 203"/>
          <p:cNvGrpSpPr/>
          <p:nvPr/>
        </p:nvGrpSpPr>
        <p:grpSpPr>
          <a:xfrm>
            <a:off x="2129460" y="3929066"/>
            <a:ext cx="4711415" cy="438783"/>
            <a:chOff x="2272336" y="5429264"/>
            <a:chExt cx="4711415" cy="438783"/>
          </a:xfrm>
        </p:grpSpPr>
        <p:sp>
          <p:nvSpPr>
            <p:cNvPr id="199" name="Oval 198"/>
            <p:cNvSpPr/>
            <p:nvPr/>
          </p:nvSpPr>
          <p:spPr>
            <a:xfrm>
              <a:off x="227233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0" name="Oval 199"/>
            <p:cNvSpPr/>
            <p:nvPr/>
          </p:nvSpPr>
          <p:spPr>
            <a:xfrm>
              <a:off x="3357554"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1" name="Oval 200"/>
            <p:cNvSpPr/>
            <p:nvPr/>
          </p:nvSpPr>
          <p:spPr>
            <a:xfrm>
              <a:off x="4388180"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2" name="Oval 201"/>
            <p:cNvSpPr/>
            <p:nvPr/>
          </p:nvSpPr>
          <p:spPr>
            <a:xfrm>
              <a:off x="5561977" y="5442912"/>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3" name="Oval 202"/>
            <p:cNvSpPr/>
            <p:nvPr/>
          </p:nvSpPr>
          <p:spPr>
            <a:xfrm>
              <a:off x="655861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285" name="TextBox 284"/>
          <p:cNvSpPr txBox="1"/>
          <p:nvPr/>
        </p:nvSpPr>
        <p:spPr>
          <a:xfrm>
            <a:off x="857224" y="4671964"/>
            <a:ext cx="2608406" cy="400110"/>
          </a:xfrm>
          <a:prstGeom prst="rect">
            <a:avLst/>
          </a:prstGeom>
          <a:noFill/>
        </p:spPr>
        <p:txBody>
          <a:bodyPr wrap="none" rtlCol="0">
            <a:spAutoFit/>
          </a:bodyPr>
          <a:lstStyle/>
          <a:p>
            <a:r>
              <a:rPr lang="en-US" sz="2000" b="1" dirty="0" smtClean="0">
                <a:solidFill>
                  <a:srgbClr val="FF0000"/>
                </a:solidFill>
              </a:rPr>
              <a:t>a=0, b=0, c=0, d=0, e=0</a:t>
            </a:r>
            <a:endParaRPr lang="th-TH" sz="2000" b="1" dirty="0" smtClean="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1000"/>
                                  </p:stCondLst>
                                  <p:childTnLst>
                                    <p:set>
                                      <p:cBhvr>
                                        <p:cTn id="10" dur="1" fill="hold">
                                          <p:stCondLst>
                                            <p:cond delay="0"/>
                                          </p:stCondLst>
                                        </p:cTn>
                                        <p:tgtEl>
                                          <p:spTgt spid="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500"/>
                            </p:stCondLst>
                            <p:childTnLst>
                              <p:par>
                                <p:cTn id="17" presetID="1" presetClass="entr" presetSubtype="0" fill="hold" nodeType="afterEffect">
                                  <p:stCondLst>
                                    <p:cond delay="100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500"/>
                            </p:stCondLst>
                            <p:childTnLst>
                              <p:par>
                                <p:cTn id="25" presetID="1" presetClass="entr" presetSubtype="0" fill="hold" grpId="0" nodeType="afterEffect">
                                  <p:stCondLst>
                                    <p:cond delay="2000"/>
                                  </p:stCondLst>
                                  <p:childTnLst>
                                    <p:set>
                                      <p:cBhvr>
                                        <p:cTn id="26"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6" grpId="0" animBg="1"/>
      <p:bldP spid="2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903301"/>
            <a:ext cx="8643998" cy="1525567"/>
          </a:xfrm>
        </p:spPr>
        <p:txBody>
          <a:bodyPr>
            <a:noAutofit/>
          </a:bodyPr>
          <a:lstStyle/>
          <a:p>
            <a:r>
              <a:rPr lang="en-US" sz="2400" dirty="0" smtClean="0"/>
              <a:t>While any dashed </a:t>
            </a:r>
            <a:r>
              <a:rPr lang="en-US" sz="2400" dirty="0" err="1" smtClean="0"/>
              <a:t>itemsets</a:t>
            </a:r>
            <a:r>
              <a:rPr lang="en-US" sz="2400" dirty="0" smtClean="0"/>
              <a:t> remain:</a:t>
            </a:r>
          </a:p>
          <a:p>
            <a:pPr>
              <a:buNone/>
            </a:pPr>
            <a:r>
              <a:rPr lang="en-US" sz="2400" dirty="0" smtClean="0"/>
              <a:t>         1. Read M transactions. For each transaction, increment the respective counters for the </a:t>
            </a:r>
            <a:r>
              <a:rPr lang="en-US" sz="2400" dirty="0" err="1" smtClean="0"/>
              <a:t>itemsets</a:t>
            </a:r>
            <a:r>
              <a:rPr lang="en-US" sz="2400" dirty="0" smtClean="0"/>
              <a:t> that appear in the transaction and are marked with dashes.</a:t>
            </a:r>
          </a:p>
        </p:txBody>
      </p:sp>
      <p:sp>
        <p:nvSpPr>
          <p:cNvPr id="4" name="Text Placeholder 2"/>
          <p:cNvSpPr txBox="1">
            <a:spLocks/>
          </p:cNvSpPr>
          <p:nvPr/>
        </p:nvSpPr>
        <p:spPr>
          <a:xfrm>
            <a:off x="1714480" y="2326822"/>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min_sup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rgbClr val="FF0066"/>
                </a:solidFill>
                <a:effectLst/>
                <a:uLnTx/>
                <a:uFillTx/>
                <a:latin typeface="+mn-lt"/>
                <a:ea typeface="+mn-ea"/>
                <a:cs typeface="+mn-cs"/>
              </a:rPr>
              <a:t>M = </a:t>
            </a:r>
            <a:r>
              <a:rPr kumimoji="0" lang="en-US" sz="2400" b="1" i="0" u="none" strike="noStrike" kern="1200" cap="none" spc="0" normalizeH="0" baseline="0" noProof="0" dirty="0" smtClean="0">
                <a:ln>
                  <a:noFill/>
                </a:ln>
                <a:solidFill>
                  <a:srgbClr val="FF0066"/>
                </a:solidFill>
                <a:effectLst/>
                <a:uLnTx/>
                <a:uFillTx/>
                <a:latin typeface="+mn-lt"/>
                <a:ea typeface="+mn-ea"/>
                <a:cs typeface="+mn-cs"/>
              </a:rPr>
              <a:t>5</a:t>
            </a:r>
          </a:p>
        </p:txBody>
      </p:sp>
      <p:graphicFrame>
        <p:nvGraphicFramePr>
          <p:cNvPr id="5" name="ตาราง 3"/>
          <p:cNvGraphicFramePr>
            <a:graphicFrameLocks noGrp="1"/>
          </p:cNvGraphicFramePr>
          <p:nvPr/>
        </p:nvGraphicFramePr>
        <p:xfrm>
          <a:off x="285721" y="2500306"/>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6" name="Rectangle 5"/>
          <p:cNvSpPr/>
          <p:nvPr/>
        </p:nvSpPr>
        <p:spPr bwMode="auto">
          <a:xfrm>
            <a:off x="200634" y="285749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7" name="Title 1"/>
          <p:cNvSpPr>
            <a:spLocks noGrp="1"/>
          </p:cNvSpPr>
          <p:nvPr>
            <p:ph type="title"/>
          </p:nvPr>
        </p:nvSpPr>
        <p:spPr>
          <a:xfrm>
            <a:off x="381000" y="230188"/>
            <a:ext cx="8382000" cy="664797"/>
          </a:xfrm>
        </p:spPr>
        <p:txBody>
          <a:bodyPr/>
          <a:lstStyle/>
          <a:p>
            <a:r>
              <a:rPr lang="en-US" dirty="0" smtClean="0"/>
              <a:t>DIC Algorithm</a:t>
            </a:r>
            <a:endParaRPr lang="th-TH" dirty="0"/>
          </a:p>
        </p:txBody>
      </p:sp>
      <p:sp>
        <p:nvSpPr>
          <p:cNvPr id="9" name="TextBox 8"/>
          <p:cNvSpPr txBox="1"/>
          <p:nvPr/>
        </p:nvSpPr>
        <p:spPr>
          <a:xfrm>
            <a:off x="6716020" y="2928934"/>
            <a:ext cx="2285136" cy="369332"/>
          </a:xfrm>
          <a:prstGeom prst="rect">
            <a:avLst/>
          </a:prstGeom>
          <a:noFill/>
        </p:spPr>
        <p:txBody>
          <a:bodyPr wrap="square" rtlCol="0">
            <a:spAutoFit/>
          </a:bodyPr>
          <a:lstStyle/>
          <a:p>
            <a:r>
              <a:rPr lang="en-US" dirty="0" smtClean="0"/>
              <a:t>After </a:t>
            </a:r>
            <a:r>
              <a:rPr lang="en-US" b="1" dirty="0" smtClean="0"/>
              <a:t>M </a:t>
            </a:r>
            <a:r>
              <a:rPr lang="en-US" dirty="0" smtClean="0"/>
              <a:t>transactions</a:t>
            </a:r>
            <a:endParaRPr lang="th-TH" dirty="0"/>
          </a:p>
        </p:txBody>
      </p:sp>
      <p:sp>
        <p:nvSpPr>
          <p:cNvPr id="10" name="Rectangle 9"/>
          <p:cNvSpPr/>
          <p:nvPr/>
        </p:nvSpPr>
        <p:spPr bwMode="auto">
          <a:xfrm>
            <a:off x="1857356" y="2902453"/>
            <a:ext cx="6990758" cy="3658714"/>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1" name="TextBox 10"/>
          <p:cNvSpPr txBox="1"/>
          <p:nvPr/>
        </p:nvSpPr>
        <p:spPr>
          <a:xfrm>
            <a:off x="4891547" y="2988019"/>
            <a:ext cx="745042" cy="365924"/>
          </a:xfrm>
          <a:prstGeom prst="rect">
            <a:avLst/>
          </a:prstGeom>
          <a:noFill/>
        </p:spPr>
        <p:txBody>
          <a:bodyPr wrap="none" rtlCol="0">
            <a:spAutoFit/>
          </a:bodyPr>
          <a:lstStyle/>
          <a:p>
            <a:r>
              <a:rPr lang="en-US" sz="2000" dirty="0" err="1" smtClean="0"/>
              <a:t>abcde</a:t>
            </a:r>
            <a:endParaRPr lang="th-TH" sz="2000" dirty="0"/>
          </a:p>
        </p:txBody>
      </p:sp>
      <p:sp>
        <p:nvSpPr>
          <p:cNvPr id="12" name="TextBox 11"/>
          <p:cNvSpPr txBox="1"/>
          <p:nvPr/>
        </p:nvSpPr>
        <p:spPr>
          <a:xfrm>
            <a:off x="5083696" y="6097979"/>
            <a:ext cx="345560" cy="400110"/>
          </a:xfrm>
          <a:prstGeom prst="rect">
            <a:avLst/>
          </a:prstGeom>
          <a:noFill/>
        </p:spPr>
        <p:txBody>
          <a:bodyPr wrap="square" rtlCol="0">
            <a:spAutoFit/>
          </a:bodyPr>
          <a:lstStyle/>
          <a:p>
            <a:r>
              <a:rPr lang="en-US" sz="2000" dirty="0" smtClean="0"/>
              <a:t>{}</a:t>
            </a:r>
            <a:endParaRPr lang="th-TH" sz="2000" dirty="0"/>
          </a:p>
        </p:txBody>
      </p:sp>
      <p:sp>
        <p:nvSpPr>
          <p:cNvPr id="13" name="TextBox 12"/>
          <p:cNvSpPr txBox="1"/>
          <p:nvPr/>
        </p:nvSpPr>
        <p:spPr>
          <a:xfrm>
            <a:off x="3136151" y="5544492"/>
            <a:ext cx="281773" cy="365924"/>
          </a:xfrm>
          <a:prstGeom prst="rect">
            <a:avLst/>
          </a:prstGeom>
          <a:noFill/>
        </p:spPr>
        <p:txBody>
          <a:bodyPr wrap="none" rtlCol="0">
            <a:spAutoFit/>
          </a:bodyPr>
          <a:lstStyle/>
          <a:p>
            <a:r>
              <a:rPr lang="en-US" sz="2000" dirty="0" smtClean="0"/>
              <a:t>a</a:t>
            </a:r>
            <a:endParaRPr lang="th-TH" sz="2000" dirty="0"/>
          </a:p>
        </p:txBody>
      </p:sp>
      <p:sp>
        <p:nvSpPr>
          <p:cNvPr id="14" name="TextBox 13"/>
          <p:cNvSpPr txBox="1"/>
          <p:nvPr/>
        </p:nvSpPr>
        <p:spPr>
          <a:xfrm>
            <a:off x="4144053" y="5534935"/>
            <a:ext cx="292035" cy="365924"/>
          </a:xfrm>
          <a:prstGeom prst="rect">
            <a:avLst/>
          </a:prstGeom>
          <a:noFill/>
        </p:spPr>
        <p:txBody>
          <a:bodyPr wrap="none" rtlCol="0">
            <a:spAutoFit/>
          </a:bodyPr>
          <a:lstStyle/>
          <a:p>
            <a:r>
              <a:rPr lang="en-US" sz="2000" dirty="0" smtClean="0"/>
              <a:t>b</a:t>
            </a:r>
            <a:endParaRPr lang="th-TH" sz="2000" dirty="0"/>
          </a:p>
        </p:txBody>
      </p:sp>
      <p:sp>
        <p:nvSpPr>
          <p:cNvPr id="15" name="TextBox 14"/>
          <p:cNvSpPr txBox="1"/>
          <p:nvPr/>
        </p:nvSpPr>
        <p:spPr>
          <a:xfrm>
            <a:off x="5092647" y="5537859"/>
            <a:ext cx="308162" cy="365924"/>
          </a:xfrm>
          <a:prstGeom prst="rect">
            <a:avLst/>
          </a:prstGeom>
          <a:noFill/>
        </p:spPr>
        <p:txBody>
          <a:bodyPr wrap="square" rtlCol="0">
            <a:spAutoFit/>
          </a:bodyPr>
          <a:lstStyle/>
          <a:p>
            <a:r>
              <a:rPr lang="en-US" sz="2000" dirty="0" smtClean="0"/>
              <a:t>c</a:t>
            </a:r>
            <a:endParaRPr lang="th-TH" sz="2000" dirty="0"/>
          </a:p>
        </p:txBody>
      </p:sp>
      <p:sp>
        <p:nvSpPr>
          <p:cNvPr id="16" name="TextBox 15"/>
          <p:cNvSpPr txBox="1"/>
          <p:nvPr/>
        </p:nvSpPr>
        <p:spPr>
          <a:xfrm>
            <a:off x="6123249" y="5551459"/>
            <a:ext cx="292035" cy="365924"/>
          </a:xfrm>
          <a:prstGeom prst="rect">
            <a:avLst/>
          </a:prstGeom>
          <a:noFill/>
        </p:spPr>
        <p:txBody>
          <a:bodyPr wrap="none" rtlCol="0">
            <a:spAutoFit/>
          </a:bodyPr>
          <a:lstStyle/>
          <a:p>
            <a:r>
              <a:rPr lang="en-US" sz="2000" dirty="0" smtClean="0"/>
              <a:t>d</a:t>
            </a:r>
            <a:endParaRPr lang="th-TH" sz="2000" dirty="0"/>
          </a:p>
        </p:txBody>
      </p:sp>
      <p:sp>
        <p:nvSpPr>
          <p:cNvPr id="17" name="TextBox 16"/>
          <p:cNvSpPr txBox="1"/>
          <p:nvPr/>
        </p:nvSpPr>
        <p:spPr>
          <a:xfrm>
            <a:off x="7056202" y="5540784"/>
            <a:ext cx="286171" cy="365924"/>
          </a:xfrm>
          <a:prstGeom prst="rect">
            <a:avLst/>
          </a:prstGeom>
          <a:noFill/>
        </p:spPr>
        <p:txBody>
          <a:bodyPr wrap="none" rtlCol="0">
            <a:spAutoFit/>
          </a:bodyPr>
          <a:lstStyle/>
          <a:p>
            <a:r>
              <a:rPr lang="en-US" sz="2000" dirty="0" smtClean="0"/>
              <a:t>e</a:t>
            </a:r>
            <a:endParaRPr lang="th-TH" sz="2000" dirty="0"/>
          </a:p>
        </p:txBody>
      </p:sp>
      <p:sp>
        <p:nvSpPr>
          <p:cNvPr id="18" name="TextBox 17"/>
          <p:cNvSpPr txBox="1"/>
          <p:nvPr/>
        </p:nvSpPr>
        <p:spPr>
          <a:xfrm>
            <a:off x="2118693" y="4896999"/>
            <a:ext cx="404921" cy="365924"/>
          </a:xfrm>
          <a:prstGeom prst="rect">
            <a:avLst/>
          </a:prstGeom>
          <a:noFill/>
        </p:spPr>
        <p:txBody>
          <a:bodyPr wrap="none" rtlCol="0">
            <a:spAutoFit/>
          </a:bodyPr>
          <a:lstStyle/>
          <a:p>
            <a:r>
              <a:rPr lang="en-US" sz="2000" dirty="0" err="1" smtClean="0"/>
              <a:t>ab</a:t>
            </a:r>
            <a:endParaRPr lang="th-TH" sz="2000" dirty="0"/>
          </a:p>
        </p:txBody>
      </p:sp>
      <p:sp>
        <p:nvSpPr>
          <p:cNvPr id="19" name="TextBox 18"/>
          <p:cNvSpPr txBox="1"/>
          <p:nvPr/>
        </p:nvSpPr>
        <p:spPr>
          <a:xfrm>
            <a:off x="2757612" y="4907674"/>
            <a:ext cx="381464" cy="365924"/>
          </a:xfrm>
          <a:prstGeom prst="rect">
            <a:avLst/>
          </a:prstGeom>
          <a:noFill/>
        </p:spPr>
        <p:txBody>
          <a:bodyPr wrap="none" rtlCol="0">
            <a:spAutoFit/>
          </a:bodyPr>
          <a:lstStyle/>
          <a:p>
            <a:r>
              <a:rPr lang="en-US" sz="2000" dirty="0" smtClean="0"/>
              <a:t>ac</a:t>
            </a:r>
            <a:endParaRPr lang="th-TH" sz="2000" dirty="0"/>
          </a:p>
        </p:txBody>
      </p:sp>
      <p:sp>
        <p:nvSpPr>
          <p:cNvPr id="20" name="TextBox 19"/>
          <p:cNvSpPr txBox="1"/>
          <p:nvPr/>
        </p:nvSpPr>
        <p:spPr>
          <a:xfrm>
            <a:off x="3412461" y="4898117"/>
            <a:ext cx="404921" cy="365924"/>
          </a:xfrm>
          <a:prstGeom prst="rect">
            <a:avLst/>
          </a:prstGeom>
          <a:noFill/>
        </p:spPr>
        <p:txBody>
          <a:bodyPr wrap="none" rtlCol="0">
            <a:spAutoFit/>
          </a:bodyPr>
          <a:lstStyle/>
          <a:p>
            <a:r>
              <a:rPr lang="en-US" sz="2000" dirty="0" smtClean="0"/>
              <a:t>ad</a:t>
            </a:r>
            <a:endParaRPr lang="th-TH" sz="2000" dirty="0"/>
          </a:p>
        </p:txBody>
      </p:sp>
      <p:sp>
        <p:nvSpPr>
          <p:cNvPr id="21" name="TextBox 20"/>
          <p:cNvSpPr txBox="1"/>
          <p:nvPr/>
        </p:nvSpPr>
        <p:spPr>
          <a:xfrm>
            <a:off x="4071667" y="4882710"/>
            <a:ext cx="399056" cy="365924"/>
          </a:xfrm>
          <a:prstGeom prst="rect">
            <a:avLst/>
          </a:prstGeom>
          <a:noFill/>
        </p:spPr>
        <p:txBody>
          <a:bodyPr wrap="none" rtlCol="0">
            <a:spAutoFit/>
          </a:bodyPr>
          <a:lstStyle/>
          <a:p>
            <a:r>
              <a:rPr lang="en-US" sz="2000" dirty="0" err="1" smtClean="0"/>
              <a:t>ae</a:t>
            </a:r>
            <a:endParaRPr lang="th-TH" sz="2000" dirty="0"/>
          </a:p>
        </p:txBody>
      </p:sp>
      <p:sp>
        <p:nvSpPr>
          <p:cNvPr id="22" name="TextBox 21"/>
          <p:cNvSpPr txBox="1"/>
          <p:nvPr/>
        </p:nvSpPr>
        <p:spPr>
          <a:xfrm>
            <a:off x="4729415" y="4882710"/>
            <a:ext cx="391725" cy="365924"/>
          </a:xfrm>
          <a:prstGeom prst="rect">
            <a:avLst/>
          </a:prstGeom>
          <a:noFill/>
        </p:spPr>
        <p:txBody>
          <a:bodyPr wrap="none" rtlCol="0">
            <a:spAutoFit/>
          </a:bodyPr>
          <a:lstStyle/>
          <a:p>
            <a:r>
              <a:rPr lang="en-US" sz="2000" dirty="0" err="1" smtClean="0"/>
              <a:t>bc</a:t>
            </a:r>
            <a:endParaRPr lang="th-TH" sz="2000" dirty="0"/>
          </a:p>
        </p:txBody>
      </p:sp>
      <p:sp>
        <p:nvSpPr>
          <p:cNvPr id="23" name="TextBox 22"/>
          <p:cNvSpPr txBox="1"/>
          <p:nvPr/>
        </p:nvSpPr>
        <p:spPr>
          <a:xfrm>
            <a:off x="5353526" y="4870918"/>
            <a:ext cx="415182" cy="365924"/>
          </a:xfrm>
          <a:prstGeom prst="rect">
            <a:avLst/>
          </a:prstGeom>
          <a:noFill/>
        </p:spPr>
        <p:txBody>
          <a:bodyPr wrap="none" rtlCol="0">
            <a:spAutoFit/>
          </a:bodyPr>
          <a:lstStyle/>
          <a:p>
            <a:r>
              <a:rPr lang="en-US" sz="2000" dirty="0" err="1" smtClean="0"/>
              <a:t>bd</a:t>
            </a:r>
            <a:endParaRPr lang="th-TH" sz="2000" dirty="0"/>
          </a:p>
        </p:txBody>
      </p:sp>
      <p:sp>
        <p:nvSpPr>
          <p:cNvPr id="24" name="TextBox 23"/>
          <p:cNvSpPr txBox="1"/>
          <p:nvPr/>
        </p:nvSpPr>
        <p:spPr>
          <a:xfrm>
            <a:off x="6049285" y="4881593"/>
            <a:ext cx="409318" cy="365924"/>
          </a:xfrm>
          <a:prstGeom prst="rect">
            <a:avLst/>
          </a:prstGeom>
          <a:noFill/>
        </p:spPr>
        <p:txBody>
          <a:bodyPr wrap="none" rtlCol="0">
            <a:spAutoFit/>
          </a:bodyPr>
          <a:lstStyle/>
          <a:p>
            <a:r>
              <a:rPr lang="en-US" sz="2000" dirty="0" smtClean="0"/>
              <a:t>be</a:t>
            </a:r>
            <a:endParaRPr lang="th-TH" sz="2000" dirty="0"/>
          </a:p>
        </p:txBody>
      </p:sp>
      <p:sp>
        <p:nvSpPr>
          <p:cNvPr id="25" name="TextBox 24"/>
          <p:cNvSpPr txBox="1"/>
          <p:nvPr/>
        </p:nvSpPr>
        <p:spPr>
          <a:xfrm>
            <a:off x="6679170" y="4856629"/>
            <a:ext cx="391725" cy="365924"/>
          </a:xfrm>
          <a:prstGeom prst="rect">
            <a:avLst/>
          </a:prstGeom>
          <a:noFill/>
        </p:spPr>
        <p:txBody>
          <a:bodyPr wrap="none" rtlCol="0">
            <a:spAutoFit/>
          </a:bodyPr>
          <a:lstStyle/>
          <a:p>
            <a:r>
              <a:rPr lang="en-US" sz="2000" dirty="0" err="1" smtClean="0"/>
              <a:t>cd</a:t>
            </a:r>
            <a:endParaRPr lang="th-TH" sz="2000" dirty="0"/>
          </a:p>
        </p:txBody>
      </p:sp>
      <p:sp>
        <p:nvSpPr>
          <p:cNvPr id="26" name="TextBox 25"/>
          <p:cNvSpPr txBox="1"/>
          <p:nvPr/>
        </p:nvSpPr>
        <p:spPr>
          <a:xfrm>
            <a:off x="7338376" y="4882710"/>
            <a:ext cx="385861" cy="365924"/>
          </a:xfrm>
          <a:prstGeom prst="rect">
            <a:avLst/>
          </a:prstGeom>
          <a:noFill/>
        </p:spPr>
        <p:txBody>
          <a:bodyPr wrap="none" rtlCol="0">
            <a:spAutoFit/>
          </a:bodyPr>
          <a:lstStyle/>
          <a:p>
            <a:r>
              <a:rPr lang="en-US" sz="2000" dirty="0" err="1" smtClean="0"/>
              <a:t>ce</a:t>
            </a:r>
            <a:endParaRPr lang="th-TH" sz="2000" dirty="0"/>
          </a:p>
        </p:txBody>
      </p:sp>
      <p:sp>
        <p:nvSpPr>
          <p:cNvPr id="27" name="TextBox 26"/>
          <p:cNvSpPr txBox="1"/>
          <p:nvPr/>
        </p:nvSpPr>
        <p:spPr>
          <a:xfrm>
            <a:off x="7999049" y="4882710"/>
            <a:ext cx="409318" cy="365924"/>
          </a:xfrm>
          <a:prstGeom prst="rect">
            <a:avLst/>
          </a:prstGeom>
          <a:noFill/>
        </p:spPr>
        <p:txBody>
          <a:bodyPr wrap="none" rtlCol="0">
            <a:spAutoFit/>
          </a:bodyPr>
          <a:lstStyle/>
          <a:p>
            <a:r>
              <a:rPr lang="en-US" sz="2000" dirty="0" smtClean="0"/>
              <a:t>de</a:t>
            </a:r>
            <a:endParaRPr lang="th-TH" sz="2000" dirty="0"/>
          </a:p>
        </p:txBody>
      </p:sp>
      <p:sp>
        <p:nvSpPr>
          <p:cNvPr id="28" name="TextBox 27"/>
          <p:cNvSpPr txBox="1"/>
          <p:nvPr/>
        </p:nvSpPr>
        <p:spPr>
          <a:xfrm>
            <a:off x="2053359" y="4243658"/>
            <a:ext cx="504611" cy="365924"/>
          </a:xfrm>
          <a:prstGeom prst="rect">
            <a:avLst/>
          </a:prstGeom>
          <a:noFill/>
        </p:spPr>
        <p:txBody>
          <a:bodyPr wrap="none" rtlCol="0">
            <a:spAutoFit/>
          </a:bodyPr>
          <a:lstStyle/>
          <a:p>
            <a:r>
              <a:rPr lang="en-US" sz="2000" dirty="0" err="1" smtClean="0"/>
              <a:t>abc</a:t>
            </a:r>
            <a:endParaRPr lang="th-TH" sz="2000" dirty="0"/>
          </a:p>
        </p:txBody>
      </p:sp>
      <p:sp>
        <p:nvSpPr>
          <p:cNvPr id="29" name="TextBox 28"/>
          <p:cNvSpPr txBox="1"/>
          <p:nvPr/>
        </p:nvSpPr>
        <p:spPr>
          <a:xfrm>
            <a:off x="2692278" y="4254332"/>
            <a:ext cx="528068" cy="365924"/>
          </a:xfrm>
          <a:prstGeom prst="rect">
            <a:avLst/>
          </a:prstGeom>
          <a:noFill/>
        </p:spPr>
        <p:txBody>
          <a:bodyPr wrap="none" rtlCol="0">
            <a:spAutoFit/>
          </a:bodyPr>
          <a:lstStyle/>
          <a:p>
            <a:r>
              <a:rPr lang="en-US" sz="2000" dirty="0" err="1" smtClean="0"/>
              <a:t>abd</a:t>
            </a:r>
            <a:endParaRPr lang="th-TH" sz="2000" dirty="0"/>
          </a:p>
        </p:txBody>
      </p:sp>
      <p:sp>
        <p:nvSpPr>
          <p:cNvPr id="30" name="TextBox 29"/>
          <p:cNvSpPr txBox="1"/>
          <p:nvPr/>
        </p:nvSpPr>
        <p:spPr>
          <a:xfrm>
            <a:off x="3347127" y="4244775"/>
            <a:ext cx="522203" cy="365924"/>
          </a:xfrm>
          <a:prstGeom prst="rect">
            <a:avLst/>
          </a:prstGeom>
          <a:noFill/>
        </p:spPr>
        <p:txBody>
          <a:bodyPr wrap="none" rtlCol="0">
            <a:spAutoFit/>
          </a:bodyPr>
          <a:lstStyle/>
          <a:p>
            <a:r>
              <a:rPr lang="en-US" sz="2000" dirty="0" err="1" smtClean="0"/>
              <a:t>abe</a:t>
            </a:r>
            <a:endParaRPr lang="th-TH" sz="2000" dirty="0"/>
          </a:p>
        </p:txBody>
      </p:sp>
      <p:sp>
        <p:nvSpPr>
          <p:cNvPr id="31" name="TextBox 30"/>
          <p:cNvSpPr txBox="1"/>
          <p:nvPr/>
        </p:nvSpPr>
        <p:spPr>
          <a:xfrm>
            <a:off x="4006333" y="4229369"/>
            <a:ext cx="504611" cy="365924"/>
          </a:xfrm>
          <a:prstGeom prst="rect">
            <a:avLst/>
          </a:prstGeom>
          <a:noFill/>
        </p:spPr>
        <p:txBody>
          <a:bodyPr wrap="none" rtlCol="0">
            <a:spAutoFit/>
          </a:bodyPr>
          <a:lstStyle/>
          <a:p>
            <a:r>
              <a:rPr lang="en-US" sz="2000" dirty="0" err="1" smtClean="0"/>
              <a:t>acd</a:t>
            </a:r>
            <a:endParaRPr lang="th-TH" sz="2000" dirty="0"/>
          </a:p>
        </p:txBody>
      </p:sp>
      <p:sp>
        <p:nvSpPr>
          <p:cNvPr id="32" name="TextBox 31"/>
          <p:cNvSpPr txBox="1"/>
          <p:nvPr/>
        </p:nvSpPr>
        <p:spPr>
          <a:xfrm>
            <a:off x="4664081" y="4229369"/>
            <a:ext cx="498747" cy="365924"/>
          </a:xfrm>
          <a:prstGeom prst="rect">
            <a:avLst/>
          </a:prstGeom>
          <a:noFill/>
        </p:spPr>
        <p:txBody>
          <a:bodyPr wrap="none" rtlCol="0">
            <a:spAutoFit/>
          </a:bodyPr>
          <a:lstStyle/>
          <a:p>
            <a:r>
              <a:rPr lang="en-US" sz="2000" dirty="0" smtClean="0"/>
              <a:t>ace</a:t>
            </a:r>
            <a:endParaRPr lang="th-TH" sz="2000" dirty="0"/>
          </a:p>
        </p:txBody>
      </p:sp>
      <p:sp>
        <p:nvSpPr>
          <p:cNvPr id="33" name="TextBox 32"/>
          <p:cNvSpPr txBox="1"/>
          <p:nvPr/>
        </p:nvSpPr>
        <p:spPr>
          <a:xfrm>
            <a:off x="5288192" y="4217576"/>
            <a:ext cx="522203" cy="365924"/>
          </a:xfrm>
          <a:prstGeom prst="rect">
            <a:avLst/>
          </a:prstGeom>
          <a:noFill/>
        </p:spPr>
        <p:txBody>
          <a:bodyPr wrap="none" rtlCol="0">
            <a:spAutoFit/>
          </a:bodyPr>
          <a:lstStyle/>
          <a:p>
            <a:r>
              <a:rPr lang="en-US" sz="2000" dirty="0" err="1" smtClean="0"/>
              <a:t>ade</a:t>
            </a:r>
            <a:endParaRPr lang="th-TH" sz="2000" dirty="0"/>
          </a:p>
        </p:txBody>
      </p:sp>
      <p:sp>
        <p:nvSpPr>
          <p:cNvPr id="34" name="TextBox 33"/>
          <p:cNvSpPr txBox="1"/>
          <p:nvPr/>
        </p:nvSpPr>
        <p:spPr>
          <a:xfrm>
            <a:off x="5983951" y="4228251"/>
            <a:ext cx="514873" cy="365924"/>
          </a:xfrm>
          <a:prstGeom prst="rect">
            <a:avLst/>
          </a:prstGeom>
          <a:noFill/>
        </p:spPr>
        <p:txBody>
          <a:bodyPr wrap="none" rtlCol="0">
            <a:spAutoFit/>
          </a:bodyPr>
          <a:lstStyle/>
          <a:p>
            <a:r>
              <a:rPr lang="en-US" sz="2000" dirty="0" err="1" smtClean="0"/>
              <a:t>bcd</a:t>
            </a:r>
            <a:endParaRPr lang="th-TH" sz="2000" dirty="0"/>
          </a:p>
        </p:txBody>
      </p:sp>
      <p:sp>
        <p:nvSpPr>
          <p:cNvPr id="35" name="TextBox 34"/>
          <p:cNvSpPr txBox="1"/>
          <p:nvPr/>
        </p:nvSpPr>
        <p:spPr>
          <a:xfrm>
            <a:off x="6613836" y="4203287"/>
            <a:ext cx="509009" cy="365924"/>
          </a:xfrm>
          <a:prstGeom prst="rect">
            <a:avLst/>
          </a:prstGeom>
          <a:noFill/>
        </p:spPr>
        <p:txBody>
          <a:bodyPr wrap="none" rtlCol="0">
            <a:spAutoFit/>
          </a:bodyPr>
          <a:lstStyle/>
          <a:p>
            <a:r>
              <a:rPr lang="en-US" sz="2000" dirty="0" err="1" smtClean="0"/>
              <a:t>bce</a:t>
            </a:r>
            <a:endParaRPr lang="th-TH" sz="2000" dirty="0"/>
          </a:p>
        </p:txBody>
      </p:sp>
      <p:sp>
        <p:nvSpPr>
          <p:cNvPr id="36" name="TextBox 35"/>
          <p:cNvSpPr txBox="1"/>
          <p:nvPr/>
        </p:nvSpPr>
        <p:spPr>
          <a:xfrm>
            <a:off x="7273042" y="4229369"/>
            <a:ext cx="532466" cy="365924"/>
          </a:xfrm>
          <a:prstGeom prst="rect">
            <a:avLst/>
          </a:prstGeom>
          <a:noFill/>
        </p:spPr>
        <p:txBody>
          <a:bodyPr wrap="none" rtlCol="0">
            <a:spAutoFit/>
          </a:bodyPr>
          <a:lstStyle/>
          <a:p>
            <a:r>
              <a:rPr lang="en-US" sz="2000" dirty="0" err="1" smtClean="0"/>
              <a:t>bde</a:t>
            </a:r>
            <a:endParaRPr lang="th-TH" sz="2000" dirty="0"/>
          </a:p>
        </p:txBody>
      </p:sp>
      <p:sp>
        <p:nvSpPr>
          <p:cNvPr id="37" name="TextBox 36"/>
          <p:cNvSpPr txBox="1"/>
          <p:nvPr/>
        </p:nvSpPr>
        <p:spPr>
          <a:xfrm>
            <a:off x="7933715" y="4229369"/>
            <a:ext cx="509009" cy="365924"/>
          </a:xfrm>
          <a:prstGeom prst="rect">
            <a:avLst/>
          </a:prstGeom>
          <a:noFill/>
        </p:spPr>
        <p:txBody>
          <a:bodyPr wrap="none" rtlCol="0">
            <a:spAutoFit/>
          </a:bodyPr>
          <a:lstStyle/>
          <a:p>
            <a:r>
              <a:rPr lang="en-US" sz="2000" dirty="0" err="1" smtClean="0"/>
              <a:t>cde</a:t>
            </a:r>
            <a:endParaRPr lang="th-TH" sz="2000" dirty="0"/>
          </a:p>
        </p:txBody>
      </p:sp>
      <p:sp>
        <p:nvSpPr>
          <p:cNvPr id="38" name="TextBox 37"/>
          <p:cNvSpPr txBox="1"/>
          <p:nvPr/>
        </p:nvSpPr>
        <p:spPr>
          <a:xfrm>
            <a:off x="2902703" y="3559502"/>
            <a:ext cx="627758" cy="365924"/>
          </a:xfrm>
          <a:prstGeom prst="rect">
            <a:avLst/>
          </a:prstGeom>
          <a:noFill/>
        </p:spPr>
        <p:txBody>
          <a:bodyPr wrap="none" rtlCol="0">
            <a:spAutoFit/>
          </a:bodyPr>
          <a:lstStyle/>
          <a:p>
            <a:r>
              <a:rPr lang="en-US" sz="2000" dirty="0" err="1" smtClean="0"/>
              <a:t>abcd</a:t>
            </a:r>
            <a:endParaRPr lang="th-TH" sz="2000" dirty="0"/>
          </a:p>
        </p:txBody>
      </p:sp>
      <p:sp>
        <p:nvSpPr>
          <p:cNvPr id="39" name="TextBox 38"/>
          <p:cNvSpPr txBox="1"/>
          <p:nvPr/>
        </p:nvSpPr>
        <p:spPr>
          <a:xfrm>
            <a:off x="3935568" y="3549945"/>
            <a:ext cx="621894" cy="365924"/>
          </a:xfrm>
          <a:prstGeom prst="rect">
            <a:avLst/>
          </a:prstGeom>
          <a:noFill/>
        </p:spPr>
        <p:txBody>
          <a:bodyPr wrap="none" rtlCol="0">
            <a:spAutoFit/>
          </a:bodyPr>
          <a:lstStyle/>
          <a:p>
            <a:r>
              <a:rPr lang="en-US" sz="2000" dirty="0" err="1" smtClean="0"/>
              <a:t>abce</a:t>
            </a:r>
            <a:endParaRPr lang="th-TH" sz="2000" dirty="0"/>
          </a:p>
        </p:txBody>
      </p:sp>
      <p:sp>
        <p:nvSpPr>
          <p:cNvPr id="40" name="TextBox 39"/>
          <p:cNvSpPr txBox="1"/>
          <p:nvPr/>
        </p:nvSpPr>
        <p:spPr>
          <a:xfrm>
            <a:off x="4890616" y="3577834"/>
            <a:ext cx="752953" cy="400110"/>
          </a:xfrm>
          <a:prstGeom prst="rect">
            <a:avLst/>
          </a:prstGeom>
          <a:noFill/>
        </p:spPr>
        <p:txBody>
          <a:bodyPr wrap="square" rtlCol="0">
            <a:spAutoFit/>
          </a:bodyPr>
          <a:lstStyle/>
          <a:p>
            <a:r>
              <a:rPr lang="en-US" sz="2000" dirty="0" err="1" smtClean="0"/>
              <a:t>abde</a:t>
            </a:r>
            <a:endParaRPr lang="th-TH" sz="2000" dirty="0"/>
          </a:p>
        </p:txBody>
      </p:sp>
      <p:sp>
        <p:nvSpPr>
          <p:cNvPr id="41" name="TextBox 40"/>
          <p:cNvSpPr txBox="1"/>
          <p:nvPr/>
        </p:nvSpPr>
        <p:spPr>
          <a:xfrm>
            <a:off x="5889801" y="3566470"/>
            <a:ext cx="621894" cy="365924"/>
          </a:xfrm>
          <a:prstGeom prst="rect">
            <a:avLst/>
          </a:prstGeom>
          <a:noFill/>
        </p:spPr>
        <p:txBody>
          <a:bodyPr wrap="none" rtlCol="0">
            <a:spAutoFit/>
          </a:bodyPr>
          <a:lstStyle/>
          <a:p>
            <a:r>
              <a:rPr lang="en-US" sz="2000" dirty="0" err="1" smtClean="0"/>
              <a:t>acde</a:t>
            </a:r>
            <a:endParaRPr lang="th-TH" sz="2000" dirty="0"/>
          </a:p>
        </p:txBody>
      </p:sp>
      <p:sp>
        <p:nvSpPr>
          <p:cNvPr id="42" name="TextBox 41"/>
          <p:cNvSpPr txBox="1"/>
          <p:nvPr/>
        </p:nvSpPr>
        <p:spPr>
          <a:xfrm>
            <a:off x="6822754" y="3555795"/>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3" name="Straight Arrow Connector 42"/>
          <p:cNvCxnSpPr>
            <a:stCxn id="12" idx="0"/>
            <a:endCxn id="13" idx="2"/>
          </p:cNvCxnSpPr>
          <p:nvPr/>
        </p:nvCxnSpPr>
        <p:spPr>
          <a:xfrm rot="16200000" flipV="1">
            <a:off x="4172976" y="5014479"/>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0"/>
            <a:endCxn id="14" idx="2"/>
          </p:cNvCxnSpPr>
          <p:nvPr/>
        </p:nvCxnSpPr>
        <p:spPr>
          <a:xfrm rot="16200000" flipV="1">
            <a:off x="4674714" y="5516216"/>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0"/>
            <a:endCxn id="15" idx="2"/>
          </p:cNvCxnSpPr>
          <p:nvPr/>
        </p:nvCxnSpPr>
        <p:spPr>
          <a:xfrm rot="16200000" flipV="1">
            <a:off x="5154504" y="5996007"/>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0"/>
            <a:endCxn id="16" idx="2"/>
          </p:cNvCxnSpPr>
          <p:nvPr/>
        </p:nvCxnSpPr>
        <p:spPr>
          <a:xfrm rot="5400000" flipH="1" flipV="1">
            <a:off x="5672573" y="5501286"/>
            <a:ext cx="180596" cy="1012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0"/>
            <a:endCxn id="17" idx="2"/>
          </p:cNvCxnSpPr>
          <p:nvPr/>
        </p:nvCxnSpPr>
        <p:spPr>
          <a:xfrm rot="5400000" flipH="1" flipV="1">
            <a:off x="6132247" y="5030938"/>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16200000" flipV="1">
            <a:off x="2658311" y="4925765"/>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8" idx="2"/>
          </p:cNvCxnSpPr>
          <p:nvPr/>
        </p:nvCxnSpPr>
        <p:spPr>
          <a:xfrm rot="16200000" flipV="1">
            <a:off x="3169606" y="4414471"/>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0"/>
            <a:endCxn id="19" idx="2"/>
          </p:cNvCxnSpPr>
          <p:nvPr/>
        </p:nvCxnSpPr>
        <p:spPr>
          <a:xfrm rot="16200000" flipV="1">
            <a:off x="2977244" y="5244698"/>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0"/>
            <a:endCxn id="19" idx="2"/>
          </p:cNvCxnSpPr>
          <p:nvPr/>
        </p:nvCxnSpPr>
        <p:spPr>
          <a:xfrm rot="16200000" flipV="1">
            <a:off x="3965406" y="4256536"/>
            <a:ext cx="264262" cy="229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3" idx="0"/>
            <a:endCxn id="20" idx="2"/>
          </p:cNvCxnSpPr>
          <p:nvPr/>
        </p:nvCxnSpPr>
        <p:spPr>
          <a:xfrm rot="5400000" flipH="1" flipV="1">
            <a:off x="3305754" y="5235325"/>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0"/>
            <a:endCxn id="20" idx="2"/>
          </p:cNvCxnSpPr>
          <p:nvPr/>
        </p:nvCxnSpPr>
        <p:spPr>
          <a:xfrm rot="16200000" flipV="1">
            <a:off x="4798385" y="4080577"/>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0"/>
            <a:endCxn id="21" idx="2"/>
          </p:cNvCxnSpPr>
          <p:nvPr/>
        </p:nvCxnSpPr>
        <p:spPr>
          <a:xfrm rot="5400000" flipH="1" flipV="1">
            <a:off x="3626188" y="4899484"/>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0"/>
            <a:endCxn id="21" idx="2"/>
          </p:cNvCxnSpPr>
          <p:nvPr/>
        </p:nvCxnSpPr>
        <p:spPr>
          <a:xfrm rot="16200000" flipV="1">
            <a:off x="5589167" y="3930663"/>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4" idx="0"/>
            <a:endCxn id="22" idx="2"/>
          </p:cNvCxnSpPr>
          <p:nvPr/>
        </p:nvCxnSpPr>
        <p:spPr>
          <a:xfrm rot="5400000" flipH="1" flipV="1">
            <a:off x="4464524" y="5074180"/>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2" idx="2"/>
          </p:cNvCxnSpPr>
          <p:nvPr/>
        </p:nvCxnSpPr>
        <p:spPr>
          <a:xfrm rot="16200000" flipV="1">
            <a:off x="4941391" y="5232522"/>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0"/>
            <a:endCxn id="23" idx="2"/>
          </p:cNvCxnSpPr>
          <p:nvPr/>
        </p:nvCxnSpPr>
        <p:spPr>
          <a:xfrm rot="5400000" flipH="1" flipV="1">
            <a:off x="4776547" y="4750365"/>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0"/>
            <a:endCxn id="23" idx="2"/>
          </p:cNvCxnSpPr>
          <p:nvPr/>
        </p:nvCxnSpPr>
        <p:spPr>
          <a:xfrm rot="16200000" flipV="1">
            <a:off x="5757883" y="5040076"/>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4" idx="0"/>
            <a:endCxn id="24" idx="2"/>
          </p:cNvCxnSpPr>
          <p:nvPr/>
        </p:nvCxnSpPr>
        <p:spPr>
          <a:xfrm rot="5400000" flipH="1" flipV="1">
            <a:off x="5128298" y="4409289"/>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0"/>
            <a:endCxn id="24" idx="2"/>
          </p:cNvCxnSpPr>
          <p:nvPr/>
        </p:nvCxnSpPr>
        <p:spPr>
          <a:xfrm rot="16200000" flipV="1">
            <a:off x="6579982" y="4921479"/>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5" idx="0"/>
            <a:endCxn id="25" idx="2"/>
          </p:cNvCxnSpPr>
          <p:nvPr/>
        </p:nvCxnSpPr>
        <p:spPr>
          <a:xfrm rot="5400000" flipH="1" flipV="1">
            <a:off x="5903227" y="4566054"/>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5" idx="2"/>
          </p:cNvCxnSpPr>
          <p:nvPr/>
        </p:nvCxnSpPr>
        <p:spPr>
          <a:xfrm rot="5400000" flipH="1" flipV="1">
            <a:off x="6407697" y="5084123"/>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26" idx="2"/>
          </p:cNvCxnSpPr>
          <p:nvPr/>
        </p:nvCxnSpPr>
        <p:spPr>
          <a:xfrm rot="5400000" flipH="1" flipV="1">
            <a:off x="6244404" y="4250958"/>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0"/>
            <a:endCxn id="26" idx="2"/>
          </p:cNvCxnSpPr>
          <p:nvPr/>
        </p:nvCxnSpPr>
        <p:spPr>
          <a:xfrm rot="5400000" flipH="1" flipV="1">
            <a:off x="7219222" y="5228700"/>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0"/>
            <a:endCxn id="27" idx="2"/>
          </p:cNvCxnSpPr>
          <p:nvPr/>
        </p:nvCxnSpPr>
        <p:spPr>
          <a:xfrm rot="5400000" flipH="1" flipV="1">
            <a:off x="7085075" y="4432826"/>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7" idx="2"/>
          </p:cNvCxnSpPr>
          <p:nvPr/>
        </p:nvCxnSpPr>
        <p:spPr>
          <a:xfrm rot="5400000" flipH="1" flipV="1">
            <a:off x="7555423" y="4892499"/>
            <a:ext cx="292150" cy="1004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16200000" flipV="1">
            <a:off x="2169699" y="4745546"/>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8" idx="2"/>
          </p:cNvCxnSpPr>
          <p:nvPr/>
        </p:nvCxnSpPr>
        <p:spPr>
          <a:xfrm rot="16200000" flipV="1">
            <a:off x="2477958" y="4437288"/>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3146686" y="4429882"/>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8" idx="0"/>
            <a:endCxn id="30" idx="2"/>
          </p:cNvCxnSpPr>
          <p:nvPr/>
        </p:nvCxnSpPr>
        <p:spPr>
          <a:xfrm rot="5400000" flipH="1" flipV="1">
            <a:off x="2821541" y="4110311"/>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8" idx="0"/>
            <a:endCxn id="29" idx="2"/>
          </p:cNvCxnSpPr>
          <p:nvPr/>
        </p:nvCxnSpPr>
        <p:spPr>
          <a:xfrm rot="5400000" flipH="1" flipV="1">
            <a:off x="2500361" y="4441048"/>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1" idx="2"/>
          </p:cNvCxnSpPr>
          <p:nvPr/>
        </p:nvCxnSpPr>
        <p:spPr>
          <a:xfrm rot="5400000" flipH="1" flipV="1">
            <a:off x="3447300" y="4096336"/>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9" idx="0"/>
            <a:endCxn id="32" idx="2"/>
          </p:cNvCxnSpPr>
          <p:nvPr/>
        </p:nvCxnSpPr>
        <p:spPr>
          <a:xfrm rot="5400000" flipH="1" flipV="1">
            <a:off x="3774708" y="3768928"/>
            <a:ext cx="312382" cy="1965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1" idx="2"/>
          </p:cNvCxnSpPr>
          <p:nvPr/>
        </p:nvCxnSpPr>
        <p:spPr>
          <a:xfrm rot="5400000" flipH="1" flipV="1">
            <a:off x="3785368" y="4424846"/>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0"/>
            <a:endCxn id="33" idx="2"/>
          </p:cNvCxnSpPr>
          <p:nvPr/>
        </p:nvCxnSpPr>
        <p:spPr>
          <a:xfrm rot="5400000" flipH="1" flipV="1">
            <a:off x="4424799" y="3773622"/>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0" idx="2"/>
          </p:cNvCxnSpPr>
          <p:nvPr/>
        </p:nvCxnSpPr>
        <p:spPr>
          <a:xfrm rot="16200000" flipV="1">
            <a:off x="3803706" y="4415221"/>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1" idx="0"/>
            <a:endCxn id="32" idx="2"/>
          </p:cNvCxnSpPr>
          <p:nvPr/>
        </p:nvCxnSpPr>
        <p:spPr>
          <a:xfrm rot="5400000" flipH="1" flipV="1">
            <a:off x="4448616" y="4417872"/>
            <a:ext cx="287418" cy="642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1" idx="0"/>
            <a:endCxn id="33" idx="2"/>
          </p:cNvCxnSpPr>
          <p:nvPr/>
        </p:nvCxnSpPr>
        <p:spPr>
          <a:xfrm rot="5400000" flipH="1" flipV="1">
            <a:off x="4760639" y="4094056"/>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28" idx="2"/>
          </p:cNvCxnSpPr>
          <p:nvPr/>
        </p:nvCxnSpPr>
        <p:spPr>
          <a:xfrm rot="10800000">
            <a:off x="2305665" y="4609581"/>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2" idx="0"/>
            <a:endCxn id="34" idx="2"/>
          </p:cNvCxnSpPr>
          <p:nvPr/>
        </p:nvCxnSpPr>
        <p:spPr>
          <a:xfrm rot="5400000" flipH="1" flipV="1">
            <a:off x="5439065" y="4080388"/>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2" idx="0"/>
            <a:endCxn id="35" idx="2"/>
          </p:cNvCxnSpPr>
          <p:nvPr/>
        </p:nvCxnSpPr>
        <p:spPr>
          <a:xfrm rot="5400000" flipH="1" flipV="1">
            <a:off x="5740059" y="3754430"/>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29" idx="2"/>
          </p:cNvCxnSpPr>
          <p:nvPr/>
        </p:nvCxnSpPr>
        <p:spPr>
          <a:xfrm rot="16200000" flipV="1">
            <a:off x="4133383" y="3443184"/>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3" idx="0"/>
            <a:endCxn id="34" idx="2"/>
          </p:cNvCxnSpPr>
          <p:nvPr/>
        </p:nvCxnSpPr>
        <p:spPr>
          <a:xfrm rot="5400000" flipH="1" flipV="1">
            <a:off x="5762880" y="4392411"/>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3" idx="0"/>
            <a:endCxn id="36" idx="2"/>
          </p:cNvCxnSpPr>
          <p:nvPr/>
        </p:nvCxnSpPr>
        <p:spPr>
          <a:xfrm rot="5400000" flipH="1" flipV="1">
            <a:off x="6412383" y="3744026"/>
            <a:ext cx="275626" cy="1978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0" idx="2"/>
          </p:cNvCxnSpPr>
          <p:nvPr/>
        </p:nvCxnSpPr>
        <p:spPr>
          <a:xfrm rot="16200000" flipV="1">
            <a:off x="4795639" y="3423288"/>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4" idx="0"/>
            <a:endCxn id="35" idx="2"/>
          </p:cNvCxnSpPr>
          <p:nvPr/>
        </p:nvCxnSpPr>
        <p:spPr>
          <a:xfrm rot="5400000" flipH="1" flipV="1">
            <a:off x="6404951" y="4418204"/>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4" idx="0"/>
            <a:endCxn id="36" idx="2"/>
          </p:cNvCxnSpPr>
          <p:nvPr/>
        </p:nvCxnSpPr>
        <p:spPr>
          <a:xfrm rot="5400000" flipH="1" flipV="1">
            <a:off x="6753459" y="4095777"/>
            <a:ext cx="286301" cy="128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1" idx="2"/>
          </p:cNvCxnSpPr>
          <p:nvPr/>
        </p:nvCxnSpPr>
        <p:spPr>
          <a:xfrm rot="16200000" flipV="1">
            <a:off x="5436167" y="3417763"/>
            <a:ext cx="261337" cy="2616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5" idx="0"/>
            <a:endCxn id="34" idx="2"/>
          </p:cNvCxnSpPr>
          <p:nvPr/>
        </p:nvCxnSpPr>
        <p:spPr>
          <a:xfrm rot="16200000" flipV="1">
            <a:off x="6426984" y="4408579"/>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5" idx="0"/>
            <a:endCxn id="37" idx="2"/>
          </p:cNvCxnSpPr>
          <p:nvPr/>
        </p:nvCxnSpPr>
        <p:spPr>
          <a:xfrm rot="5400000" flipH="1" flipV="1">
            <a:off x="7400958" y="4069368"/>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flipV="1">
            <a:off x="6094407" y="3478229"/>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26" idx="0"/>
            <a:endCxn id="35" idx="2"/>
          </p:cNvCxnSpPr>
          <p:nvPr/>
        </p:nvCxnSpPr>
        <p:spPr>
          <a:xfrm rot="16200000" flipV="1">
            <a:off x="7043075" y="4394477"/>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6" idx="0"/>
            <a:endCxn id="37" idx="2"/>
          </p:cNvCxnSpPr>
          <p:nvPr/>
        </p:nvCxnSpPr>
        <p:spPr>
          <a:xfrm rot="5400000" flipH="1" flipV="1">
            <a:off x="7716054" y="4410545"/>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3" idx="2"/>
          </p:cNvCxnSpPr>
          <p:nvPr/>
        </p:nvCxnSpPr>
        <p:spPr>
          <a:xfrm rot="16200000" flipV="1">
            <a:off x="6726896" y="3405898"/>
            <a:ext cx="299210" cy="2654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7" idx="0"/>
            <a:endCxn id="36" idx="2"/>
          </p:cNvCxnSpPr>
          <p:nvPr/>
        </p:nvCxnSpPr>
        <p:spPr>
          <a:xfrm rot="16200000" flipV="1">
            <a:off x="7727783" y="4406785"/>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7" idx="0"/>
            <a:endCxn id="37" idx="2"/>
          </p:cNvCxnSpPr>
          <p:nvPr/>
        </p:nvCxnSpPr>
        <p:spPr>
          <a:xfrm rot="16200000" flipV="1">
            <a:off x="8052256" y="4731257"/>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5400000" flipH="1" flipV="1">
            <a:off x="2602007" y="3629083"/>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8" idx="0"/>
            <a:endCxn id="39" idx="2"/>
          </p:cNvCxnSpPr>
          <p:nvPr/>
        </p:nvCxnSpPr>
        <p:spPr>
          <a:xfrm rot="5400000" flipH="1" flipV="1">
            <a:off x="3112195" y="3109338"/>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973508" y="2960748"/>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39" idx="2"/>
          </p:cNvCxnSpPr>
          <p:nvPr/>
        </p:nvCxnSpPr>
        <p:spPr>
          <a:xfrm rot="5400000" flipH="1" flipV="1">
            <a:off x="3762919" y="3761179"/>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0" idx="0"/>
            <a:endCxn id="40" idx="2"/>
          </p:cNvCxnSpPr>
          <p:nvPr/>
        </p:nvCxnSpPr>
        <p:spPr>
          <a:xfrm rot="5400000" flipH="1" flipV="1">
            <a:off x="4304246" y="3281928"/>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38" idx="2"/>
          </p:cNvCxnSpPr>
          <p:nvPr/>
        </p:nvCxnSpPr>
        <p:spPr>
          <a:xfrm rot="16200000" flipV="1">
            <a:off x="3585639" y="3556369"/>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1" idx="0"/>
            <a:endCxn id="41" idx="2"/>
          </p:cNvCxnSpPr>
          <p:nvPr/>
        </p:nvCxnSpPr>
        <p:spPr>
          <a:xfrm rot="5400000" flipH="1" flipV="1">
            <a:off x="5081206" y="3109826"/>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39" idx="2"/>
          </p:cNvCxnSpPr>
          <p:nvPr/>
        </p:nvCxnSpPr>
        <p:spPr>
          <a:xfrm rot="16200000" flipV="1">
            <a:off x="4423235" y="3739149"/>
            <a:ext cx="313499" cy="66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2" idx="0"/>
            <a:endCxn id="41" idx="2"/>
          </p:cNvCxnSpPr>
          <p:nvPr/>
        </p:nvCxnSpPr>
        <p:spPr>
          <a:xfrm rot="5400000" flipH="1" flipV="1">
            <a:off x="5408614" y="3437234"/>
            <a:ext cx="296975"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0" idx="2"/>
          </p:cNvCxnSpPr>
          <p:nvPr/>
        </p:nvCxnSpPr>
        <p:spPr>
          <a:xfrm rot="16200000" flipV="1">
            <a:off x="5288378" y="3956659"/>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3" idx="0"/>
            <a:endCxn id="41" idx="2"/>
          </p:cNvCxnSpPr>
          <p:nvPr/>
        </p:nvCxnSpPr>
        <p:spPr>
          <a:xfrm rot="5400000" flipH="1" flipV="1">
            <a:off x="5732429" y="3749258"/>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38" idx="2"/>
          </p:cNvCxnSpPr>
          <p:nvPr/>
        </p:nvCxnSpPr>
        <p:spPr>
          <a:xfrm rot="16200000" flipV="1">
            <a:off x="4577573" y="2564435"/>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4" idx="0"/>
            <a:endCxn id="42" idx="2"/>
          </p:cNvCxnSpPr>
          <p:nvPr/>
        </p:nvCxnSpPr>
        <p:spPr>
          <a:xfrm rot="5400000" flipH="1" flipV="1">
            <a:off x="6536844" y="3626262"/>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39" idx="2"/>
          </p:cNvCxnSpPr>
          <p:nvPr/>
        </p:nvCxnSpPr>
        <p:spPr>
          <a:xfrm rot="16200000" flipV="1">
            <a:off x="5413720" y="2748665"/>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5" idx="0"/>
            <a:endCxn id="42" idx="2"/>
          </p:cNvCxnSpPr>
          <p:nvPr/>
        </p:nvCxnSpPr>
        <p:spPr>
          <a:xfrm rot="5400000" flipH="1" flipV="1">
            <a:off x="6862803" y="3927257"/>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0" idx="2"/>
          </p:cNvCxnSpPr>
          <p:nvPr/>
        </p:nvCxnSpPr>
        <p:spPr>
          <a:xfrm rot="16200000" flipV="1">
            <a:off x="6277472" y="2967566"/>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6" idx="0"/>
            <a:endCxn id="42" idx="2"/>
          </p:cNvCxnSpPr>
          <p:nvPr/>
        </p:nvCxnSpPr>
        <p:spPr>
          <a:xfrm rot="16200000" flipV="1">
            <a:off x="7185229" y="3875322"/>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1" idx="2"/>
          </p:cNvCxnSpPr>
          <p:nvPr/>
        </p:nvCxnSpPr>
        <p:spPr>
          <a:xfrm rot="16200000" flipV="1">
            <a:off x="7045997" y="3087144"/>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0"/>
            <a:endCxn id="42" idx="2"/>
          </p:cNvCxnSpPr>
          <p:nvPr/>
        </p:nvCxnSpPr>
        <p:spPr>
          <a:xfrm rot="16200000" flipV="1">
            <a:off x="7509702" y="3550850"/>
            <a:ext cx="307650" cy="1049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11" idx="2"/>
          </p:cNvCxnSpPr>
          <p:nvPr/>
        </p:nvCxnSpPr>
        <p:spPr>
          <a:xfrm rot="5400000" flipH="1" flipV="1">
            <a:off x="4137546" y="2432980"/>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1" idx="2"/>
          </p:cNvCxnSpPr>
          <p:nvPr/>
        </p:nvCxnSpPr>
        <p:spPr>
          <a:xfrm rot="5400000" flipH="1" flipV="1">
            <a:off x="4657290" y="2943168"/>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1" idx="2"/>
          </p:cNvCxnSpPr>
          <p:nvPr/>
        </p:nvCxnSpPr>
        <p:spPr>
          <a:xfrm rot="16200000" flipV="1">
            <a:off x="5153636" y="3464376"/>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1" idx="2"/>
          </p:cNvCxnSpPr>
          <p:nvPr/>
        </p:nvCxnSpPr>
        <p:spPr>
          <a:xfrm rot="16200000" flipV="1">
            <a:off x="5626145" y="2991867"/>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1" idx="2"/>
          </p:cNvCxnSpPr>
          <p:nvPr/>
        </p:nvCxnSpPr>
        <p:spPr>
          <a:xfrm rot="16200000" flipV="1">
            <a:off x="6100524" y="2517487"/>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5099362" y="6118348"/>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nvGrpSpPr>
          <p:cNvPr id="2" name="Group 122"/>
          <p:cNvGrpSpPr/>
          <p:nvPr/>
        </p:nvGrpSpPr>
        <p:grpSpPr>
          <a:xfrm>
            <a:off x="3107007" y="5528037"/>
            <a:ext cx="4308865" cy="401293"/>
            <a:chOff x="2272336" y="5429264"/>
            <a:chExt cx="4711415" cy="438783"/>
          </a:xfrm>
        </p:grpSpPr>
        <p:sp>
          <p:nvSpPr>
            <p:cNvPr id="124" name="Oval 123"/>
            <p:cNvSpPr/>
            <p:nvPr/>
          </p:nvSpPr>
          <p:spPr>
            <a:xfrm>
              <a:off x="227233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25" name="Oval 124"/>
            <p:cNvSpPr/>
            <p:nvPr/>
          </p:nvSpPr>
          <p:spPr>
            <a:xfrm>
              <a:off x="3357554"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26" name="Oval 125"/>
            <p:cNvSpPr/>
            <p:nvPr/>
          </p:nvSpPr>
          <p:spPr>
            <a:xfrm>
              <a:off x="4388180"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27" name="Oval 126"/>
            <p:cNvSpPr/>
            <p:nvPr/>
          </p:nvSpPr>
          <p:spPr>
            <a:xfrm>
              <a:off x="5561977" y="5442912"/>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28" name="Oval 127"/>
            <p:cNvSpPr/>
            <p:nvPr/>
          </p:nvSpPr>
          <p:spPr>
            <a:xfrm>
              <a:off x="655861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40" name="TextBox 139"/>
          <p:cNvSpPr txBox="1"/>
          <p:nvPr/>
        </p:nvSpPr>
        <p:spPr>
          <a:xfrm>
            <a:off x="1857356" y="6143644"/>
            <a:ext cx="2608406" cy="400110"/>
          </a:xfrm>
          <a:prstGeom prst="rect">
            <a:avLst/>
          </a:prstGeom>
          <a:noFill/>
        </p:spPr>
        <p:txBody>
          <a:bodyPr wrap="none" rtlCol="0">
            <a:spAutoFit/>
          </a:bodyPr>
          <a:lstStyle/>
          <a:p>
            <a:r>
              <a:rPr lang="en-US" sz="2000" b="1" dirty="0" smtClean="0">
                <a:solidFill>
                  <a:srgbClr val="FF0000"/>
                </a:solidFill>
              </a:rPr>
              <a:t>a=3, b=3, c=3, d=5, e=4</a:t>
            </a:r>
            <a:endParaRPr lang="th-TH" sz="2000" b="1" dirty="0" smtClean="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03301"/>
            <a:ext cx="8501122" cy="1382691"/>
          </a:xfrm>
        </p:spPr>
        <p:txBody>
          <a:bodyPr>
            <a:noAutofit/>
          </a:bodyPr>
          <a:lstStyle/>
          <a:p>
            <a:pPr>
              <a:buNone/>
            </a:pPr>
            <a:r>
              <a:rPr lang="en-US" sz="2400" dirty="0" smtClean="0"/>
              <a:t>	2. If a dashed circle's count exceeds </a:t>
            </a:r>
            <a:r>
              <a:rPr lang="en-US" sz="2400" dirty="0" err="1" smtClean="0"/>
              <a:t>minsupp</a:t>
            </a:r>
            <a:r>
              <a:rPr lang="en-US" sz="2400" dirty="0" smtClean="0"/>
              <a:t>, turn it into a dashed square. If any immediate superset of it has all of its subsets as solid or dashed squares, add a new counter for it and make it a dashed circle.</a:t>
            </a:r>
            <a:endParaRPr lang="th-TH" sz="2400" dirty="0"/>
          </a:p>
        </p:txBody>
      </p:sp>
      <p:sp>
        <p:nvSpPr>
          <p:cNvPr id="6" name="Text Placeholder 2"/>
          <p:cNvSpPr txBox="1">
            <a:spLocks/>
          </p:cNvSpPr>
          <p:nvPr/>
        </p:nvSpPr>
        <p:spPr>
          <a:xfrm>
            <a:off x="1714480" y="2214554"/>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solidFill>
                  <a:srgbClr val="FF0066"/>
                </a:solidFill>
                <a:effectLst/>
                <a:uLnTx/>
                <a:uFillTx/>
                <a:latin typeface="+mn-lt"/>
                <a:ea typeface="+mn-ea"/>
                <a:cs typeface="+mn-cs"/>
              </a:rPr>
              <a:t>min_sup</a:t>
            </a:r>
            <a:r>
              <a:rPr kumimoji="0" lang="en-US" sz="2400" b="0" i="0" u="none" strike="noStrike" kern="1200" cap="none" spc="0" normalizeH="0" baseline="0" noProof="0" dirty="0" smtClean="0">
                <a:ln>
                  <a:noFill/>
                </a:ln>
                <a:solidFill>
                  <a:srgbClr val="FF0066"/>
                </a:solidFill>
                <a:effectLst/>
                <a:uLnTx/>
                <a:uFillTx/>
                <a:latin typeface="+mn-lt"/>
                <a:ea typeface="+mn-ea"/>
                <a:cs typeface="+mn-cs"/>
              </a:rPr>
              <a:t>= </a:t>
            </a:r>
            <a:r>
              <a:rPr kumimoji="0" lang="en-US" sz="2400" b="1" i="0" u="none" strike="noStrike" kern="1200" cap="none" spc="0" normalizeH="0" baseline="0" noProof="0" dirty="0" smtClean="0">
                <a:ln>
                  <a:noFill/>
                </a:ln>
                <a:solidFill>
                  <a:srgbClr val="FF0066"/>
                </a:solidFill>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1" i="0" u="none" strike="noStrike" kern="1200" cap="none" spc="0" normalizeH="0" noProof="0" dirty="0" smtClean="0">
                <a:ln>
                  <a:noFill/>
                </a:ln>
                <a:solidFill>
                  <a:srgbClr val="FF0066"/>
                </a:solidFill>
                <a:effectLst/>
                <a:uLnTx/>
                <a:uFillTx/>
                <a:latin typeface="+mn-lt"/>
                <a:ea typeface="+mn-ea"/>
                <a:cs typeface="+mn-cs"/>
              </a:rPr>
              <a:t> </a:t>
            </a:r>
            <a:r>
              <a:rPr kumimoji="0" lang="en-US" sz="2400" i="0" u="none" strike="noStrike" kern="1200" cap="none" spc="0" normalizeH="0" baseline="0" noProof="0" dirty="0" smtClean="0">
                <a:ln>
                  <a:noFill/>
                </a:ln>
                <a:effectLst/>
                <a:uLnTx/>
                <a:uFillTx/>
                <a:latin typeface="+mn-lt"/>
                <a:ea typeface="+mn-ea"/>
                <a:cs typeface="+mn-cs"/>
              </a:rPr>
              <a:t>, M = 5</a:t>
            </a:r>
          </a:p>
        </p:txBody>
      </p:sp>
      <p:graphicFrame>
        <p:nvGraphicFramePr>
          <p:cNvPr id="7" name="ตาราง 3"/>
          <p:cNvGraphicFramePr>
            <a:graphicFrameLocks noGrp="1"/>
          </p:cNvGraphicFramePr>
          <p:nvPr/>
        </p:nvGraphicFramePr>
        <p:xfrm>
          <a:off x="285721" y="2500306"/>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00634" y="285749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715140" y="2714620"/>
            <a:ext cx="2285136" cy="369332"/>
          </a:xfrm>
          <a:prstGeom prst="rect">
            <a:avLst/>
          </a:prstGeom>
          <a:noFill/>
        </p:spPr>
        <p:txBody>
          <a:bodyPr wrap="square" rtlCol="0">
            <a:spAutoFit/>
          </a:bodyPr>
          <a:lstStyle/>
          <a:p>
            <a:r>
              <a:rPr lang="en-US" dirty="0" smtClean="0"/>
              <a:t>After </a:t>
            </a:r>
            <a:r>
              <a:rPr lang="en-US" b="1" dirty="0" smtClean="0"/>
              <a:t>M </a:t>
            </a:r>
            <a:r>
              <a:rPr lang="en-US" dirty="0" smtClean="0"/>
              <a:t>transactions</a:t>
            </a:r>
            <a:endParaRPr lang="th-TH" dirty="0"/>
          </a:p>
        </p:txBody>
      </p:sp>
      <p:sp>
        <p:nvSpPr>
          <p:cNvPr id="11" name="Rectangle 10"/>
          <p:cNvSpPr/>
          <p:nvPr/>
        </p:nvSpPr>
        <p:spPr bwMode="auto">
          <a:xfrm>
            <a:off x="1857356" y="2714620"/>
            <a:ext cx="6990758" cy="3857652"/>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7" y="2800186"/>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6" y="5910146"/>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1" y="5356659"/>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2" y="5347102"/>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6" y="5350027"/>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9" y="5363626"/>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2" y="5352951"/>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3" y="4709167"/>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2" y="4719841"/>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1" y="4710284"/>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7" y="4694878"/>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5" y="4694878"/>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6" y="4683085"/>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5" y="4693760"/>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70" y="4668796"/>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6" y="4694878"/>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9" y="4694878"/>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9" y="4055825"/>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8" y="4066499"/>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7" y="4056942"/>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3" y="4041536"/>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1" y="4041536"/>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2" y="4029743"/>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1" y="4040418"/>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6" y="4015454"/>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2" y="4041536"/>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5" y="4041536"/>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3" y="3371670"/>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8" y="3362112"/>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6" y="3390001"/>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1" y="3378637"/>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4" y="3367962"/>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6" y="4826646"/>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4" y="5328384"/>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3" y="5808174"/>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3" y="5313453"/>
            <a:ext cx="180596" cy="1012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7" y="4843106"/>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1" y="4737932"/>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6" y="4226638"/>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4" y="5056865"/>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5" y="4068704"/>
            <a:ext cx="264262" cy="229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4" y="5047492"/>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5" y="3892745"/>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8" y="4711651"/>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6" y="3742830"/>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4" y="4886348"/>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90" y="5044689"/>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7" y="4562532"/>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3" y="4852243"/>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8" y="4221456"/>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2" y="4733646"/>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6" y="4378221"/>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6" y="4896290"/>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4" y="4063125"/>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2" y="5040867"/>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5" y="4244993"/>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3" y="4704666"/>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9" y="4557713"/>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8" y="4249455"/>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6" y="4242049"/>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40" y="3922479"/>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1" y="4253216"/>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300" y="3908503"/>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708" y="3581095"/>
            <a:ext cx="312382" cy="1965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7" y="4237013"/>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9" y="3585790"/>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6" y="4227388"/>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616" y="4230039"/>
            <a:ext cx="287418" cy="642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9" y="3906223"/>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5" y="4421748"/>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4" y="3892555"/>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9" y="3566597"/>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3" y="3255352"/>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80" y="4204578"/>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3" y="3556194"/>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9" y="3235455"/>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1" y="4230371"/>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9" y="3907944"/>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7" y="3229931"/>
            <a:ext cx="261337" cy="2616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4" y="4220746"/>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8" y="3881535"/>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7" y="3290396"/>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5" y="4206644"/>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4" y="4222712"/>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5" y="3218065"/>
            <a:ext cx="299210" cy="2654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3" y="4218952"/>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5" y="4543424"/>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7" y="3441250"/>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5" y="2921505"/>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8" y="2772915"/>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9" y="3573346"/>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6" y="3094095"/>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9" y="3368536"/>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5" y="2921993"/>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235" y="3551316"/>
            <a:ext cx="313499" cy="66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8613" y="3249401"/>
            <a:ext cx="296975"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8" y="3768826"/>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9" y="3561425"/>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3" y="2376602"/>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4" y="3438430"/>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9" y="2560832"/>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2" y="3739424"/>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2" y="2779733"/>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9" y="3687489"/>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7" y="2899311"/>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1" y="3363017"/>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6" y="2245147"/>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90" y="2755335"/>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6" y="3276543"/>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5" y="2804034"/>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4" y="2329654"/>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2" y="5929330"/>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843708" y="6215082"/>
            <a:ext cx="2377574" cy="400110"/>
          </a:xfrm>
          <a:prstGeom prst="rect">
            <a:avLst/>
          </a:prstGeom>
          <a:noFill/>
        </p:spPr>
        <p:txBody>
          <a:bodyPr wrap="none" rtlCol="0">
            <a:spAutoFit/>
          </a:bodyPr>
          <a:lstStyle/>
          <a:p>
            <a:r>
              <a:rPr lang="en-US" sz="2000" b="1" dirty="0" smtClean="0">
                <a:solidFill>
                  <a:srgbClr val="FF0000"/>
                </a:solidFill>
              </a:rPr>
              <a:t>a=</a:t>
            </a:r>
            <a:r>
              <a:rPr lang="en-US" sz="2000" b="1" dirty="0" smtClean="0">
                <a:solidFill>
                  <a:srgbClr val="C00000"/>
                </a:solidFill>
              </a:rPr>
              <a:t>3</a:t>
            </a:r>
            <a:r>
              <a:rPr lang="en-US" sz="2000" b="1" dirty="0" smtClean="0">
                <a:solidFill>
                  <a:srgbClr val="FF0000"/>
                </a:solidFill>
              </a:rPr>
              <a:t>,b=</a:t>
            </a:r>
            <a:r>
              <a:rPr lang="en-US" sz="2000" b="1" dirty="0" smtClean="0">
                <a:solidFill>
                  <a:srgbClr val="C00000"/>
                </a:solidFill>
              </a:rPr>
              <a:t>3</a:t>
            </a:r>
            <a:r>
              <a:rPr lang="en-US" sz="2000" b="1" dirty="0" smtClean="0">
                <a:solidFill>
                  <a:srgbClr val="FF0000"/>
                </a:solidFill>
              </a:rPr>
              <a:t>,c=</a:t>
            </a:r>
            <a:r>
              <a:rPr lang="en-US" sz="2000" b="1" dirty="0" smtClean="0">
                <a:solidFill>
                  <a:srgbClr val="C00000"/>
                </a:solidFill>
              </a:rPr>
              <a:t>3</a:t>
            </a:r>
            <a:r>
              <a:rPr lang="en-US" sz="2000" b="1" dirty="0" smtClean="0">
                <a:solidFill>
                  <a:srgbClr val="FF0000"/>
                </a:solidFill>
              </a:rPr>
              <a:t>,d=</a:t>
            </a:r>
            <a:r>
              <a:rPr lang="en-US" sz="2000" b="1" dirty="0" smtClean="0">
                <a:solidFill>
                  <a:srgbClr val="C00000"/>
                </a:solidFill>
              </a:rPr>
              <a:t>5</a:t>
            </a:r>
            <a:r>
              <a:rPr lang="en-US" sz="2000" b="1" dirty="0" smtClean="0">
                <a:solidFill>
                  <a:srgbClr val="FF0000"/>
                </a:solidFill>
              </a:rPr>
              <a:t>,e=</a:t>
            </a:r>
            <a:r>
              <a:rPr lang="en-US" sz="2000" b="1" dirty="0" smtClean="0">
                <a:solidFill>
                  <a:srgbClr val="C00000"/>
                </a:solidFill>
              </a:rPr>
              <a:t>4</a:t>
            </a:r>
            <a:endParaRPr lang="th-TH" sz="2000" b="1" dirty="0" smtClean="0">
              <a:solidFill>
                <a:srgbClr val="FF0000"/>
              </a:solidFill>
            </a:endParaRPr>
          </a:p>
        </p:txBody>
      </p:sp>
      <p:grpSp>
        <p:nvGrpSpPr>
          <p:cNvPr id="2" name="Group 135"/>
          <p:cNvGrpSpPr/>
          <p:nvPr/>
        </p:nvGrpSpPr>
        <p:grpSpPr>
          <a:xfrm>
            <a:off x="3143240" y="5390320"/>
            <a:ext cx="4240138" cy="311048"/>
            <a:chOff x="3143240" y="5572140"/>
            <a:chExt cx="4240138" cy="311048"/>
          </a:xfrm>
        </p:grpSpPr>
        <p:sp>
          <p:nvSpPr>
            <p:cNvPr id="131" name="Rectangle 130"/>
            <p:cNvSpPr/>
            <p:nvPr/>
          </p:nvSpPr>
          <p:spPr>
            <a:xfrm>
              <a:off x="3143240"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2" name="Rectangle 131"/>
            <p:cNvSpPr/>
            <p:nvPr/>
          </p:nvSpPr>
          <p:spPr>
            <a:xfrm>
              <a:off x="411807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3" name="Rectangle 132"/>
            <p:cNvSpPr/>
            <p:nvPr/>
          </p:nvSpPr>
          <p:spPr>
            <a:xfrm>
              <a:off x="507206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4" name="Rectangle 133"/>
            <p:cNvSpPr/>
            <p:nvPr/>
          </p:nvSpPr>
          <p:spPr>
            <a:xfrm>
              <a:off x="614363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5" name="Rectangle 134"/>
            <p:cNvSpPr/>
            <p:nvPr/>
          </p:nvSpPr>
          <p:spPr>
            <a:xfrm>
              <a:off x="7072330"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4" name="Group 136"/>
          <p:cNvGrpSpPr/>
          <p:nvPr/>
        </p:nvGrpSpPr>
        <p:grpSpPr>
          <a:xfrm>
            <a:off x="3107007" y="5357826"/>
            <a:ext cx="4308865" cy="401293"/>
            <a:chOff x="2272336" y="5429264"/>
            <a:chExt cx="4711415" cy="438783"/>
          </a:xfrm>
        </p:grpSpPr>
        <p:sp>
          <p:nvSpPr>
            <p:cNvPr id="138" name="Oval 137"/>
            <p:cNvSpPr/>
            <p:nvPr/>
          </p:nvSpPr>
          <p:spPr>
            <a:xfrm>
              <a:off x="227233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9" name="Oval 138"/>
            <p:cNvSpPr/>
            <p:nvPr/>
          </p:nvSpPr>
          <p:spPr>
            <a:xfrm>
              <a:off x="3357554"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0" name="Oval 139"/>
            <p:cNvSpPr/>
            <p:nvPr/>
          </p:nvSpPr>
          <p:spPr>
            <a:xfrm>
              <a:off x="4388180"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1" name="Oval 140"/>
            <p:cNvSpPr/>
            <p:nvPr/>
          </p:nvSpPr>
          <p:spPr>
            <a:xfrm>
              <a:off x="5561977" y="5442912"/>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2" name="Oval 141"/>
            <p:cNvSpPr/>
            <p:nvPr/>
          </p:nvSpPr>
          <p:spPr>
            <a:xfrm>
              <a:off x="6558616" y="5429264"/>
              <a:ext cx="425135" cy="42513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5" name="Group 272"/>
          <p:cNvGrpSpPr/>
          <p:nvPr/>
        </p:nvGrpSpPr>
        <p:grpSpPr>
          <a:xfrm>
            <a:off x="2129460" y="4660292"/>
            <a:ext cx="6297014" cy="420432"/>
            <a:chOff x="2129460" y="4870281"/>
            <a:chExt cx="6297014" cy="420432"/>
          </a:xfrm>
        </p:grpSpPr>
        <p:sp>
          <p:nvSpPr>
            <p:cNvPr id="144" name="Oval 143"/>
            <p:cNvSpPr/>
            <p:nvPr/>
          </p:nvSpPr>
          <p:spPr>
            <a:xfrm>
              <a:off x="2129460" y="489757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5" name="Oval 144"/>
            <p:cNvSpPr/>
            <p:nvPr/>
          </p:nvSpPr>
          <p:spPr>
            <a:xfrm>
              <a:off x="2758754" y="489757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6" name="Oval 145"/>
            <p:cNvSpPr/>
            <p:nvPr/>
          </p:nvSpPr>
          <p:spPr>
            <a:xfrm>
              <a:off x="3415344" y="4901902"/>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7" name="Oval 146"/>
            <p:cNvSpPr/>
            <p:nvPr/>
          </p:nvSpPr>
          <p:spPr>
            <a:xfrm>
              <a:off x="4071934" y="487140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8" name="Oval 147"/>
            <p:cNvSpPr/>
            <p:nvPr/>
          </p:nvSpPr>
          <p:spPr>
            <a:xfrm>
              <a:off x="4728524" y="487140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68" name="Oval 267"/>
            <p:cNvSpPr/>
            <p:nvPr/>
          </p:nvSpPr>
          <p:spPr>
            <a:xfrm>
              <a:off x="5374664" y="4870281"/>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69" name="Oval 268"/>
            <p:cNvSpPr/>
            <p:nvPr/>
          </p:nvSpPr>
          <p:spPr>
            <a:xfrm>
              <a:off x="6044902" y="4883929"/>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70" name="Oval 269"/>
            <p:cNvSpPr/>
            <p:nvPr/>
          </p:nvSpPr>
          <p:spPr>
            <a:xfrm>
              <a:off x="6674196" y="4874606"/>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71" name="Oval 270"/>
            <p:cNvSpPr/>
            <p:nvPr/>
          </p:nvSpPr>
          <p:spPr>
            <a:xfrm>
              <a:off x="7330786" y="487140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72" name="Oval 271"/>
            <p:cNvSpPr/>
            <p:nvPr/>
          </p:nvSpPr>
          <p:spPr>
            <a:xfrm>
              <a:off x="8001024" y="487140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274" name="TextBox 273"/>
          <p:cNvSpPr txBox="1"/>
          <p:nvPr/>
        </p:nvSpPr>
        <p:spPr>
          <a:xfrm>
            <a:off x="4075132" y="6228730"/>
            <a:ext cx="2759089" cy="400110"/>
          </a:xfrm>
          <a:prstGeom prst="rect">
            <a:avLst/>
          </a:prstGeom>
          <a:noFill/>
        </p:spPr>
        <p:txBody>
          <a:bodyPr wrap="none" rtlCol="0">
            <a:spAutoFit/>
          </a:bodyPr>
          <a:lstStyle/>
          <a:p>
            <a:r>
              <a:rPr lang="en-US" sz="2000" b="1" dirty="0" smtClean="0">
                <a:solidFill>
                  <a:srgbClr val="FF0000"/>
                </a:solidFill>
              </a:rPr>
              <a:t>,</a:t>
            </a:r>
            <a:r>
              <a:rPr lang="en-US" sz="2000" b="1" dirty="0" err="1" smtClean="0">
                <a:solidFill>
                  <a:srgbClr val="FF0000"/>
                </a:solidFill>
              </a:rPr>
              <a:t>ab</a:t>
            </a:r>
            <a:r>
              <a:rPr lang="en-US" sz="2000" b="1" dirty="0" smtClean="0">
                <a:solidFill>
                  <a:srgbClr val="FF0000"/>
                </a:solidFill>
              </a:rPr>
              <a:t>=0,ac=0,ad=0,…,de=0</a:t>
            </a:r>
            <a:endParaRPr lang="th-TH" sz="2000" dirty="0"/>
          </a:p>
        </p:txBody>
      </p:sp>
      <p:sp>
        <p:nvSpPr>
          <p:cNvPr id="275" name="Title 1"/>
          <p:cNvSpPr>
            <a:spLocks noGrp="1"/>
          </p:cNvSpPr>
          <p:nvPr>
            <p:ph type="title"/>
          </p:nvPr>
        </p:nvSpPr>
        <p:spPr>
          <a:xfrm>
            <a:off x="381000" y="214290"/>
            <a:ext cx="8382000" cy="664797"/>
          </a:xfrm>
        </p:spPr>
        <p:txBody>
          <a:bodyPr/>
          <a:lstStyle/>
          <a:p>
            <a:r>
              <a:rPr lang="en-US" dirty="0" smtClean="0"/>
              <a:t>DIC Algorithm</a:t>
            </a:r>
            <a:endParaRPr lang="th-TH"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301"/>
            <a:ext cx="8786842" cy="954063"/>
          </a:xfrm>
        </p:spPr>
        <p:txBody>
          <a:bodyPr>
            <a:noAutofit/>
          </a:bodyPr>
          <a:lstStyle/>
          <a:p>
            <a:pPr>
              <a:buNone/>
            </a:pPr>
            <a:r>
              <a:rPr lang="en-US" sz="2400" dirty="0" smtClean="0"/>
              <a:t>	3. If a dashed </a:t>
            </a:r>
            <a:r>
              <a:rPr lang="en-US" sz="2400" dirty="0" err="1" smtClean="0"/>
              <a:t>itemset</a:t>
            </a:r>
            <a:r>
              <a:rPr lang="en-US" sz="2400" dirty="0" smtClean="0"/>
              <a:t> has been counted through all the transactions, make it solid and stop counting it.</a:t>
            </a:r>
            <a:endParaRPr lang="th-TH" sz="2400" dirty="0"/>
          </a:p>
        </p:txBody>
      </p:sp>
      <p:sp>
        <p:nvSpPr>
          <p:cNvPr id="6" name="Text Placeholder 2"/>
          <p:cNvSpPr txBox="1">
            <a:spLocks/>
          </p:cNvSpPr>
          <p:nvPr/>
        </p:nvSpPr>
        <p:spPr>
          <a:xfrm>
            <a:off x="1713600" y="1853237"/>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1" y="1883845"/>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00634" y="4067815"/>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4" y="2309161"/>
            <a:ext cx="2285136" cy="369332"/>
          </a:xfrm>
          <a:prstGeom prst="rect">
            <a:avLst/>
          </a:prstGeom>
          <a:noFill/>
        </p:spPr>
        <p:txBody>
          <a:bodyPr wrap="square" rtlCol="0">
            <a:spAutoFit/>
          </a:bodyPr>
          <a:lstStyle/>
          <a:p>
            <a:r>
              <a:rPr lang="en-US" dirty="0" smtClean="0"/>
              <a:t>After </a:t>
            </a:r>
            <a:r>
              <a:rPr lang="en-US" b="1" dirty="0" smtClean="0"/>
              <a:t>2M</a:t>
            </a:r>
            <a:r>
              <a:rPr lang="en-US" dirty="0" smtClean="0"/>
              <a:t> transactions</a:t>
            </a:r>
            <a:endParaRPr lang="th-TH" dirty="0"/>
          </a:p>
        </p:txBody>
      </p:sp>
      <p:sp>
        <p:nvSpPr>
          <p:cNvPr id="11" name="Rectangle 10"/>
          <p:cNvSpPr/>
          <p:nvPr/>
        </p:nvSpPr>
        <p:spPr bwMode="auto">
          <a:xfrm>
            <a:off x="1857356" y="2285992"/>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7" y="2371558"/>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6" y="5481518"/>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1" y="4928031"/>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2" y="4918474"/>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6" y="4921399"/>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9" y="4934998"/>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2" y="4924323"/>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3" y="4280539"/>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2" y="4291213"/>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1" y="4281656"/>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7" y="4266250"/>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5" y="4266250"/>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6" y="4254457"/>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5" y="4265132"/>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70" y="4240168"/>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6" y="4266250"/>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9" y="4266250"/>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9" y="3627197"/>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8" y="3637871"/>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7" y="3628314"/>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3" y="3612908"/>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1" y="3612908"/>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2" y="3601115"/>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1" y="3611790"/>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6" y="3586826"/>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2" y="3612908"/>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5" y="3612908"/>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3" y="2943042"/>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8" y="2933484"/>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6" y="2961373"/>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1" y="2950009"/>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4" y="2939334"/>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6" y="4398018"/>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4" y="4899756"/>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3" y="5379546"/>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3" y="4884825"/>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7" y="4414478"/>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1" y="4309304"/>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6" y="3798010"/>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4" y="4628237"/>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5" y="3640076"/>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4" y="4618864"/>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5" y="3464117"/>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8" y="4283024"/>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6" y="3314202"/>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3" y="4457720"/>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90" y="4616061"/>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7" y="4133904"/>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3" y="4423615"/>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8" y="3792828"/>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2" y="4305018"/>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6" y="3949593"/>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6" y="4467662"/>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4" y="3634497"/>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2" y="4612239"/>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5" y="3816365"/>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2" y="4276038"/>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9" y="4129085"/>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8" y="3820827"/>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6" y="3813421"/>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40" y="3493851"/>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1" y="3824588"/>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300" y="3479875"/>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708" y="3152467"/>
            <a:ext cx="312382" cy="1965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7" y="3808385"/>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9" y="3157162"/>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6" y="3798760"/>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616" y="3801411"/>
            <a:ext cx="287418" cy="642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9" y="3477595"/>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5" y="3993120"/>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4" y="3463927"/>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9" y="3137969"/>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3" y="2826724"/>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80" y="3775951"/>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3" y="3127566"/>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9" y="2806827"/>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1" y="3801743"/>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9" y="3479316"/>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7" y="2801303"/>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3" y="3792118"/>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7" y="3452907"/>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7" y="2861768"/>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4" y="3778016"/>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4" y="3794084"/>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5" y="2789437"/>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3" y="3790324"/>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5" y="4114796"/>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7" y="3012622"/>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5" y="2492877"/>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8" y="2344287"/>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9" y="3144718"/>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6" y="2665467"/>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9" y="2939908"/>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5" y="2493365"/>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235" y="3122688"/>
            <a:ext cx="313499" cy="66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8613" y="2820773"/>
            <a:ext cx="296975"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8" y="3340198"/>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9" y="3132797"/>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3" y="1947974"/>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4" y="3009802"/>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9" y="2132204"/>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2" y="3310796"/>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2" y="2351105"/>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9" y="3258861"/>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6" y="2470683"/>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1" y="2934389"/>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6" y="1816519"/>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90" y="2326707"/>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5" y="2847915"/>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4" y="2375406"/>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4" y="1901026"/>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2" y="5501887"/>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928794" y="5857892"/>
            <a:ext cx="6929486" cy="707886"/>
          </a:xfrm>
          <a:prstGeom prst="rect">
            <a:avLst/>
          </a:prstGeom>
          <a:noFill/>
        </p:spPr>
        <p:txBody>
          <a:bodyPr wrap="square" rtlCol="0">
            <a:spAutoFit/>
          </a:bodyPr>
          <a:lstStyle/>
          <a:p>
            <a:r>
              <a:rPr lang="en-US" sz="2000" b="1" dirty="0" smtClean="0">
                <a:solidFill>
                  <a:srgbClr val="FF0000"/>
                </a:solidFill>
              </a:rPr>
              <a:t>a=3+2=</a:t>
            </a:r>
            <a:r>
              <a:rPr lang="en-US" sz="2000" b="1" dirty="0" smtClean="0">
                <a:solidFill>
                  <a:srgbClr val="C00000"/>
                </a:solidFill>
              </a:rPr>
              <a:t>5</a:t>
            </a:r>
            <a:r>
              <a:rPr lang="en-US" sz="2000" b="1" dirty="0" smtClean="0">
                <a:solidFill>
                  <a:srgbClr val="FF0000"/>
                </a:solidFill>
              </a:rPr>
              <a:t>, b=3+3=</a:t>
            </a:r>
            <a:r>
              <a:rPr lang="en-US" sz="2000" b="1" dirty="0" smtClean="0">
                <a:solidFill>
                  <a:srgbClr val="C00000"/>
                </a:solidFill>
              </a:rPr>
              <a:t>6</a:t>
            </a:r>
            <a:r>
              <a:rPr lang="en-US" sz="2000" b="1" dirty="0" smtClean="0">
                <a:solidFill>
                  <a:srgbClr val="FF0000"/>
                </a:solidFill>
              </a:rPr>
              <a:t>, c=3+2=</a:t>
            </a:r>
            <a:r>
              <a:rPr lang="en-US" sz="2000" b="1" dirty="0" smtClean="0">
                <a:solidFill>
                  <a:srgbClr val="C00000"/>
                </a:solidFill>
              </a:rPr>
              <a:t>5</a:t>
            </a:r>
            <a:r>
              <a:rPr lang="en-US" sz="2000" b="1" dirty="0" smtClean="0">
                <a:solidFill>
                  <a:srgbClr val="FF0000"/>
                </a:solidFill>
              </a:rPr>
              <a:t>, d=5+4=</a:t>
            </a:r>
            <a:r>
              <a:rPr lang="en-US" sz="2000" b="1" dirty="0" smtClean="0">
                <a:solidFill>
                  <a:srgbClr val="C00000"/>
                </a:solidFill>
              </a:rPr>
              <a:t>9</a:t>
            </a:r>
            <a:r>
              <a:rPr lang="en-US" sz="2000" b="1" dirty="0" smtClean="0">
                <a:solidFill>
                  <a:srgbClr val="FF0000"/>
                </a:solidFill>
              </a:rPr>
              <a:t>, e=4+2=</a:t>
            </a:r>
            <a:r>
              <a:rPr lang="en-US" sz="2000" b="1" dirty="0" smtClean="0">
                <a:solidFill>
                  <a:srgbClr val="C00000"/>
                </a:solidFill>
              </a:rPr>
              <a:t>6</a:t>
            </a:r>
            <a:r>
              <a:rPr lang="en-US" sz="2000" b="1" dirty="0" smtClean="0">
                <a:solidFill>
                  <a:srgbClr val="FF0000"/>
                </a:solidFill>
              </a:rPr>
              <a:t>,ab=1,ac=1,ad=1,</a:t>
            </a:r>
          </a:p>
          <a:p>
            <a:r>
              <a:rPr lang="en-US" sz="2000" b="1" dirty="0" err="1" smtClean="0">
                <a:solidFill>
                  <a:srgbClr val="FF0000"/>
                </a:solidFill>
              </a:rPr>
              <a:t>ae</a:t>
            </a:r>
            <a:r>
              <a:rPr lang="en-US" sz="2000" b="1" dirty="0" smtClean="0">
                <a:solidFill>
                  <a:srgbClr val="FF0000"/>
                </a:solidFill>
              </a:rPr>
              <a:t>=1,bc=1,bd=</a:t>
            </a:r>
            <a:r>
              <a:rPr lang="en-US" sz="2000" b="1" dirty="0" smtClean="0">
                <a:solidFill>
                  <a:srgbClr val="C00000"/>
                </a:solidFill>
              </a:rPr>
              <a:t>2</a:t>
            </a:r>
            <a:r>
              <a:rPr lang="en-US" sz="2000" b="1" dirty="0" smtClean="0">
                <a:solidFill>
                  <a:srgbClr val="FF0000"/>
                </a:solidFill>
              </a:rPr>
              <a:t>,be=1,cd=1,ce=0,de=</a:t>
            </a:r>
            <a:r>
              <a:rPr lang="en-US" sz="2000" b="1" dirty="0" smtClean="0">
                <a:solidFill>
                  <a:srgbClr val="C00000"/>
                </a:solidFill>
              </a:rPr>
              <a:t>2</a:t>
            </a:r>
            <a:endParaRPr lang="th-TH" sz="2000" b="1" dirty="0" smtClean="0">
              <a:solidFill>
                <a:srgbClr val="C00000"/>
              </a:solidFill>
            </a:endParaRPr>
          </a:p>
        </p:txBody>
      </p:sp>
      <p:sp>
        <p:nvSpPr>
          <p:cNvPr id="138" name="Oval 137"/>
          <p:cNvSpPr/>
          <p:nvPr/>
        </p:nvSpPr>
        <p:spPr>
          <a:xfrm>
            <a:off x="2129460" y="4281116"/>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9" name="Oval 138"/>
          <p:cNvSpPr/>
          <p:nvPr/>
        </p:nvSpPr>
        <p:spPr>
          <a:xfrm>
            <a:off x="2758754" y="4281116"/>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0" name="Oval 139"/>
          <p:cNvSpPr/>
          <p:nvPr/>
        </p:nvSpPr>
        <p:spPr>
          <a:xfrm>
            <a:off x="3415344" y="4285441"/>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1" name="Oval 140"/>
          <p:cNvSpPr/>
          <p:nvPr/>
        </p:nvSpPr>
        <p:spPr>
          <a:xfrm>
            <a:off x="4071934" y="425494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2" name="Oval 141"/>
          <p:cNvSpPr/>
          <p:nvPr/>
        </p:nvSpPr>
        <p:spPr>
          <a:xfrm>
            <a:off x="4728524" y="425494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3" name="Oval 142"/>
          <p:cNvSpPr/>
          <p:nvPr/>
        </p:nvSpPr>
        <p:spPr>
          <a:xfrm>
            <a:off x="5374664" y="4253820"/>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4" name="Oval 143"/>
          <p:cNvSpPr/>
          <p:nvPr/>
        </p:nvSpPr>
        <p:spPr>
          <a:xfrm>
            <a:off x="6044902" y="426746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5" name="Oval 144"/>
          <p:cNvSpPr/>
          <p:nvPr/>
        </p:nvSpPr>
        <p:spPr>
          <a:xfrm>
            <a:off x="6674196" y="4258145"/>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6" name="Oval 145"/>
          <p:cNvSpPr/>
          <p:nvPr/>
        </p:nvSpPr>
        <p:spPr>
          <a:xfrm>
            <a:off x="7330786" y="425494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7" name="Oval 146"/>
          <p:cNvSpPr/>
          <p:nvPr/>
        </p:nvSpPr>
        <p:spPr>
          <a:xfrm>
            <a:off x="8001024" y="4254947"/>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nvGrpSpPr>
          <p:cNvPr id="2" name="Group 147"/>
          <p:cNvGrpSpPr/>
          <p:nvPr/>
        </p:nvGrpSpPr>
        <p:grpSpPr>
          <a:xfrm>
            <a:off x="3143240" y="4952367"/>
            <a:ext cx="4240138" cy="311048"/>
            <a:chOff x="3143240" y="5572140"/>
            <a:chExt cx="4240138" cy="311048"/>
          </a:xfrm>
        </p:grpSpPr>
        <p:sp>
          <p:nvSpPr>
            <p:cNvPr id="149" name="Rectangle 148"/>
            <p:cNvSpPr/>
            <p:nvPr/>
          </p:nvSpPr>
          <p:spPr>
            <a:xfrm>
              <a:off x="3143240"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0" name="Rectangle 149"/>
            <p:cNvSpPr/>
            <p:nvPr/>
          </p:nvSpPr>
          <p:spPr>
            <a:xfrm>
              <a:off x="411807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1" name="Rectangle 150"/>
            <p:cNvSpPr/>
            <p:nvPr/>
          </p:nvSpPr>
          <p:spPr>
            <a:xfrm>
              <a:off x="507206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2" name="Rectangle 151"/>
            <p:cNvSpPr/>
            <p:nvPr/>
          </p:nvSpPr>
          <p:spPr>
            <a:xfrm>
              <a:off x="6143636"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3" name="Rectangle 152"/>
            <p:cNvSpPr/>
            <p:nvPr/>
          </p:nvSpPr>
          <p:spPr>
            <a:xfrm>
              <a:off x="7072330" y="5572140"/>
              <a:ext cx="311048" cy="311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4" name="Group 153"/>
          <p:cNvGrpSpPr/>
          <p:nvPr/>
        </p:nvGrpSpPr>
        <p:grpSpPr>
          <a:xfrm>
            <a:off x="3142360" y="4952367"/>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2" name="Rectangle 161"/>
          <p:cNvSpPr/>
          <p:nvPr/>
        </p:nvSpPr>
        <p:spPr>
          <a:xfrm>
            <a:off x="8000144" y="4282129"/>
            <a:ext cx="428628" cy="3571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3" name="Rectangle 162"/>
          <p:cNvSpPr/>
          <p:nvPr/>
        </p:nvSpPr>
        <p:spPr>
          <a:xfrm>
            <a:off x="5370586" y="4282129"/>
            <a:ext cx="428628" cy="3571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4" name="Rectangle 163"/>
          <p:cNvSpPr/>
          <p:nvPr/>
        </p:nvSpPr>
        <p:spPr bwMode="auto">
          <a:xfrm>
            <a:off x="199754" y="2210427"/>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65" name="TextBox 164"/>
          <p:cNvSpPr txBox="1"/>
          <p:nvPr/>
        </p:nvSpPr>
        <p:spPr>
          <a:xfrm>
            <a:off x="1856476" y="6068079"/>
            <a:ext cx="4951997" cy="400110"/>
          </a:xfrm>
          <a:prstGeom prst="rect">
            <a:avLst/>
          </a:prstGeom>
          <a:noFill/>
        </p:spPr>
        <p:txBody>
          <a:bodyPr wrap="none" rtlCol="0">
            <a:spAutoFit/>
          </a:bodyPr>
          <a:lstStyle/>
          <a:p>
            <a:r>
              <a:rPr lang="en-US" sz="2000" b="1" dirty="0" smtClean="0">
                <a:solidFill>
                  <a:srgbClr val="FF0000"/>
                </a:solidFill>
              </a:rPr>
              <a:t>a=</a:t>
            </a:r>
            <a:r>
              <a:rPr lang="en-US" sz="2000" b="1" dirty="0" smtClean="0">
                <a:solidFill>
                  <a:srgbClr val="C00000"/>
                </a:solidFill>
              </a:rPr>
              <a:t>3</a:t>
            </a:r>
            <a:r>
              <a:rPr lang="en-US" sz="2000" b="1" dirty="0" smtClean="0">
                <a:solidFill>
                  <a:srgbClr val="FF0000"/>
                </a:solidFill>
              </a:rPr>
              <a:t>,b=</a:t>
            </a:r>
            <a:r>
              <a:rPr lang="en-US" sz="2000" b="1" dirty="0" smtClean="0">
                <a:solidFill>
                  <a:srgbClr val="C00000"/>
                </a:solidFill>
              </a:rPr>
              <a:t>3</a:t>
            </a:r>
            <a:r>
              <a:rPr lang="en-US" sz="2000" b="1" dirty="0" smtClean="0">
                <a:solidFill>
                  <a:srgbClr val="FF0000"/>
                </a:solidFill>
              </a:rPr>
              <a:t>,c=</a:t>
            </a:r>
            <a:r>
              <a:rPr lang="en-US" sz="2000" b="1" dirty="0" smtClean="0">
                <a:solidFill>
                  <a:srgbClr val="C00000"/>
                </a:solidFill>
              </a:rPr>
              <a:t>3</a:t>
            </a:r>
            <a:r>
              <a:rPr lang="en-US" sz="2000" b="1" dirty="0" smtClean="0">
                <a:solidFill>
                  <a:srgbClr val="FF0000"/>
                </a:solidFill>
              </a:rPr>
              <a:t>,d=</a:t>
            </a:r>
            <a:r>
              <a:rPr lang="en-US" sz="2000" b="1" dirty="0" smtClean="0">
                <a:solidFill>
                  <a:srgbClr val="C00000"/>
                </a:solidFill>
              </a:rPr>
              <a:t>5</a:t>
            </a:r>
            <a:r>
              <a:rPr lang="en-US" sz="2000" b="1" dirty="0" smtClean="0">
                <a:solidFill>
                  <a:srgbClr val="FF0000"/>
                </a:solidFill>
              </a:rPr>
              <a:t>,e=</a:t>
            </a:r>
            <a:r>
              <a:rPr lang="en-US" sz="2000" b="1" dirty="0" smtClean="0">
                <a:solidFill>
                  <a:srgbClr val="C00000"/>
                </a:solidFill>
              </a:rPr>
              <a:t>4</a:t>
            </a:r>
            <a:r>
              <a:rPr lang="en-US" sz="2000" b="1" dirty="0" smtClean="0">
                <a:solidFill>
                  <a:srgbClr val="FF0000"/>
                </a:solidFill>
              </a:rPr>
              <a:t>,ab=0,ac=0,ad=0,…,de=0</a:t>
            </a:r>
            <a:endParaRPr lang="th-TH" sz="2000" b="1" dirty="0" smtClean="0">
              <a:solidFill>
                <a:srgbClr val="FF0000"/>
              </a:solidFill>
            </a:endParaRPr>
          </a:p>
        </p:txBody>
      </p:sp>
      <p:sp>
        <p:nvSpPr>
          <p:cNvPr id="174" name="Rectangle 173"/>
          <p:cNvSpPr/>
          <p:nvPr/>
        </p:nvSpPr>
        <p:spPr bwMode="auto">
          <a:xfrm>
            <a:off x="155612" y="2210427"/>
            <a:ext cx="1571636" cy="3776690"/>
          </a:xfrm>
          <a:prstGeom prst="rect">
            <a:avLst/>
          </a:prstGeom>
          <a:noFill/>
          <a:ln>
            <a:solidFill>
              <a:schemeClr val="accent6">
                <a:lumMod val="7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76" name="Title 1"/>
          <p:cNvSpPr>
            <a:spLocks noGrp="1"/>
          </p:cNvSpPr>
          <p:nvPr>
            <p:ph type="title"/>
          </p:nvPr>
        </p:nvSpPr>
        <p:spPr>
          <a:xfrm>
            <a:off x="381000" y="214290"/>
            <a:ext cx="8382000" cy="664797"/>
          </a:xfrm>
        </p:spPr>
        <p:txBody>
          <a:bodyPr/>
          <a:lstStyle/>
          <a:p>
            <a:r>
              <a:rPr lang="en-US" dirty="0" smtClean="0"/>
              <a:t>DIC Algorithm</a:t>
            </a:r>
            <a:endParaRPr lang="th-TH"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16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6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74"/>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47"/>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500"/>
                                  </p:stCondLst>
                                  <p:childTnLst>
                                    <p:set>
                                      <p:cBhvr>
                                        <p:cTn id="35" dur="1" fill="hold">
                                          <p:stCondLst>
                                            <p:cond delay="0"/>
                                          </p:stCondLst>
                                        </p:cTn>
                                        <p:tgtEl>
                                          <p:spTgt spid="163"/>
                                        </p:tgtEl>
                                        <p:attrNameLst>
                                          <p:attrName>style.visibility</p:attrName>
                                        </p:attrNameLst>
                                      </p:cBhvr>
                                      <p:to>
                                        <p:strVal val="visible"/>
                                      </p:to>
                                    </p:set>
                                  </p:childTnLst>
                                </p:cTn>
                              </p:par>
                              <p:par>
                                <p:cTn id="36" presetID="1" presetClass="entr" presetSubtype="0" fill="hold" nodeType="withEffect">
                                  <p:stCondLst>
                                    <p:cond delay="500"/>
                                  </p:stCondLst>
                                  <p:childTnLst>
                                    <p:set>
                                      <p:cBhvr>
                                        <p:cTn id="37"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0" grpId="0"/>
      <p:bldP spid="143" grpId="0" animBg="1"/>
      <p:bldP spid="147" grpId="0" animBg="1"/>
      <p:bldP spid="164" grpId="0" animBg="1"/>
      <p:bldP spid="165" grpId="0"/>
      <p:bldP spid="1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301"/>
            <a:ext cx="9144000" cy="954063"/>
          </a:xfrm>
        </p:spPr>
        <p:txBody>
          <a:bodyPr>
            <a:noAutofit/>
          </a:bodyPr>
          <a:lstStyle/>
          <a:p>
            <a:pPr>
              <a:buNone/>
            </a:pPr>
            <a:r>
              <a:rPr lang="en-US" sz="2400" dirty="0" smtClean="0"/>
              <a:t>	4. If we are at the end of the transaction file, rewind to the beginning.</a:t>
            </a:r>
          </a:p>
          <a:p>
            <a:pPr>
              <a:buNone/>
            </a:pPr>
            <a:r>
              <a:rPr lang="en-US" sz="2400" dirty="0" smtClean="0"/>
              <a:t>      5. If any dashed </a:t>
            </a:r>
            <a:r>
              <a:rPr lang="en-US" sz="2400" dirty="0" err="1" smtClean="0"/>
              <a:t>itemsets</a:t>
            </a:r>
            <a:r>
              <a:rPr lang="en-US" sz="2400" dirty="0" smtClean="0"/>
              <a:t> remain, go to step 1</a:t>
            </a:r>
            <a:endParaRPr lang="th-TH" sz="2400" dirty="0"/>
          </a:p>
        </p:txBody>
      </p:sp>
      <p:sp>
        <p:nvSpPr>
          <p:cNvPr id="6" name="Text Placeholder 2"/>
          <p:cNvSpPr txBox="1">
            <a:spLocks/>
          </p:cNvSpPr>
          <p:nvPr/>
        </p:nvSpPr>
        <p:spPr>
          <a:xfrm>
            <a:off x="1713599" y="1898194"/>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0" y="1928802"/>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00633" y="4112772"/>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3" y="2354118"/>
            <a:ext cx="2285136" cy="369332"/>
          </a:xfrm>
          <a:prstGeom prst="rect">
            <a:avLst/>
          </a:prstGeom>
          <a:noFill/>
        </p:spPr>
        <p:txBody>
          <a:bodyPr wrap="square" rtlCol="0">
            <a:spAutoFit/>
          </a:bodyPr>
          <a:lstStyle/>
          <a:p>
            <a:r>
              <a:rPr lang="en-US" dirty="0" smtClean="0"/>
              <a:t>After </a:t>
            </a:r>
            <a:r>
              <a:rPr lang="en-US" b="1" dirty="0" smtClean="0"/>
              <a:t>3M</a:t>
            </a:r>
            <a:r>
              <a:rPr lang="en-US" dirty="0" smtClean="0"/>
              <a:t> transactions</a:t>
            </a:r>
            <a:endParaRPr lang="th-TH" dirty="0"/>
          </a:p>
        </p:txBody>
      </p:sp>
      <p:sp>
        <p:nvSpPr>
          <p:cNvPr id="11" name="Rectangle 10"/>
          <p:cNvSpPr/>
          <p:nvPr/>
        </p:nvSpPr>
        <p:spPr bwMode="auto">
          <a:xfrm>
            <a:off x="1857355" y="2330949"/>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6" y="2416515"/>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5" y="5526475"/>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0" y="4972988"/>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1" y="4963431"/>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5" y="4966356"/>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8" y="4979955"/>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1" y="4969280"/>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2" y="4325496"/>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1" y="4336170"/>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0" y="4326613"/>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6" y="4311207"/>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4" y="4311207"/>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5" y="4299414"/>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4" y="4310089"/>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69" y="4285125"/>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5" y="4311207"/>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8" y="4311207"/>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8" y="3672154"/>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7" y="3682828"/>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6" y="3673271"/>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2" y="3657865"/>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0" y="3657865"/>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1" y="3646072"/>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0" y="3656747"/>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5" y="3631783"/>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1" y="3657865"/>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4" y="3657865"/>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2" y="2987999"/>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7" y="2978441"/>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5" y="3006330"/>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0" y="2994966"/>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3" y="2984291"/>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5" y="4442975"/>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3" y="4944713"/>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2" y="5424503"/>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2" y="4929782"/>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6" y="4459435"/>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0" y="4354261"/>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5" y="3842967"/>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3" y="4673194"/>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4" y="3685033"/>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3" y="4663821"/>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4" y="3509074"/>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7" y="4327981"/>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5" y="3359159"/>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2" y="4502677"/>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89" y="4661018"/>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6" y="4178861"/>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2" y="4468572"/>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7" y="3837785"/>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1" y="4349975"/>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5" y="3994550"/>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5" y="4512619"/>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3" y="3679454"/>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1" y="4657196"/>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4" y="3861322"/>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1" y="4320995"/>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8" y="4174042"/>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7" y="3865784"/>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5" y="3858378"/>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39" y="3538808"/>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0" y="3869545"/>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299" y="3524832"/>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707" y="3197424"/>
            <a:ext cx="312382" cy="1965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6" y="3853342"/>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8" y="3202119"/>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5" y="3843717"/>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615" y="3846368"/>
            <a:ext cx="287418" cy="642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8" y="3522552"/>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4" y="4038077"/>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3" y="3508884"/>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8" y="3182926"/>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2" y="2871681"/>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79" y="3820908"/>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2" y="3172523"/>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8" y="2851784"/>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0" y="3846700"/>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8" y="3524273"/>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6" y="2846260"/>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2" y="3837075"/>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6" y="3497864"/>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6" y="2906725"/>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3" y="3822973"/>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3" y="3839041"/>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4" y="2834394"/>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2" y="3835281"/>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4" y="4159753"/>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6" y="3057579"/>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4" y="2537834"/>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7" y="2389244"/>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8" y="3189675"/>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5" y="2710424"/>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8" y="2984865"/>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4" y="2538322"/>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234" y="3167645"/>
            <a:ext cx="313499" cy="66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8612" y="2865730"/>
            <a:ext cx="296975"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7" y="3385155"/>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8" y="3177754"/>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2" y="1992931"/>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3" y="3054759"/>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8" y="2177161"/>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1" y="3355753"/>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1" y="2396062"/>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8" y="3303818"/>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5" y="2515640"/>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0" y="2979346"/>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5" y="1861476"/>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89" y="2371664"/>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4" y="2892872"/>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3" y="2420363"/>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3" y="1945983"/>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1" y="5546844"/>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856475" y="6072206"/>
            <a:ext cx="6929486" cy="400110"/>
          </a:xfrm>
          <a:prstGeom prst="rect">
            <a:avLst/>
          </a:prstGeom>
          <a:noFill/>
        </p:spPr>
        <p:txBody>
          <a:bodyPr wrap="square" rtlCol="0">
            <a:spAutoFit/>
          </a:bodyPr>
          <a:lstStyle/>
          <a:p>
            <a:r>
              <a:rPr lang="en-US" sz="2000" b="1" dirty="0" err="1" smtClean="0">
                <a:solidFill>
                  <a:srgbClr val="FF0000"/>
                </a:solidFill>
              </a:rPr>
              <a:t>ab</a:t>
            </a:r>
            <a:r>
              <a:rPr lang="en-US" sz="2000" b="1" dirty="0" smtClean="0">
                <a:solidFill>
                  <a:srgbClr val="FF0000"/>
                </a:solidFill>
              </a:rPr>
              <a:t>=1,ac=1,ad=1,ae=1,bc=1,bd=</a:t>
            </a:r>
            <a:r>
              <a:rPr lang="en-US" sz="2000" b="1" dirty="0" smtClean="0">
                <a:solidFill>
                  <a:srgbClr val="C00000"/>
                </a:solidFill>
              </a:rPr>
              <a:t>2</a:t>
            </a:r>
            <a:r>
              <a:rPr lang="en-US" sz="2000" b="1" dirty="0" smtClean="0">
                <a:solidFill>
                  <a:srgbClr val="FF0000"/>
                </a:solidFill>
              </a:rPr>
              <a:t>,be=1,cd=1,ce=1,de=</a:t>
            </a:r>
            <a:r>
              <a:rPr lang="en-US" sz="2000" b="1" dirty="0" smtClean="0">
                <a:solidFill>
                  <a:srgbClr val="C00000"/>
                </a:solidFill>
              </a:rPr>
              <a:t>2</a:t>
            </a:r>
            <a:endParaRPr lang="th-TH" sz="2000" dirty="0" smtClean="0"/>
          </a:p>
        </p:txBody>
      </p:sp>
      <p:grpSp>
        <p:nvGrpSpPr>
          <p:cNvPr id="2" name="Group 153"/>
          <p:cNvGrpSpPr/>
          <p:nvPr/>
        </p:nvGrpSpPr>
        <p:grpSpPr>
          <a:xfrm>
            <a:off x="3143240" y="4997324"/>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4" name="Group 159"/>
          <p:cNvGrpSpPr/>
          <p:nvPr/>
        </p:nvGrpSpPr>
        <p:grpSpPr>
          <a:xfrm>
            <a:off x="2129459" y="4299904"/>
            <a:ext cx="6299312" cy="419305"/>
            <a:chOff x="2129459" y="4299904"/>
            <a:chExt cx="6299312" cy="419305"/>
          </a:xfrm>
        </p:grpSpPr>
        <p:sp>
          <p:nvSpPr>
            <p:cNvPr id="138" name="Oval 137"/>
            <p:cNvSpPr/>
            <p:nvPr/>
          </p:nvSpPr>
          <p:spPr>
            <a:xfrm>
              <a:off x="2129459" y="4326073"/>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9" name="Oval 138"/>
            <p:cNvSpPr/>
            <p:nvPr/>
          </p:nvSpPr>
          <p:spPr>
            <a:xfrm>
              <a:off x="2758753" y="4326073"/>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0" name="Oval 139"/>
            <p:cNvSpPr/>
            <p:nvPr/>
          </p:nvSpPr>
          <p:spPr>
            <a:xfrm>
              <a:off x="3415343" y="4330398"/>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1" name="Oval 140"/>
            <p:cNvSpPr/>
            <p:nvPr/>
          </p:nvSpPr>
          <p:spPr>
            <a:xfrm>
              <a:off x="4071933" y="4299904"/>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2" name="Oval 141"/>
            <p:cNvSpPr/>
            <p:nvPr/>
          </p:nvSpPr>
          <p:spPr>
            <a:xfrm>
              <a:off x="4728523" y="4299904"/>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4" name="Oval 143"/>
            <p:cNvSpPr/>
            <p:nvPr/>
          </p:nvSpPr>
          <p:spPr>
            <a:xfrm>
              <a:off x="6085845" y="4312425"/>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5" name="Oval 144"/>
            <p:cNvSpPr/>
            <p:nvPr/>
          </p:nvSpPr>
          <p:spPr>
            <a:xfrm>
              <a:off x="6674195" y="4303102"/>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46" name="Oval 145"/>
            <p:cNvSpPr/>
            <p:nvPr/>
          </p:nvSpPr>
          <p:spPr>
            <a:xfrm>
              <a:off x="7330785" y="4299904"/>
              <a:ext cx="42545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2" name="Rectangle 161"/>
            <p:cNvSpPr/>
            <p:nvPr/>
          </p:nvSpPr>
          <p:spPr>
            <a:xfrm>
              <a:off x="8000143" y="4327086"/>
              <a:ext cx="428628" cy="3571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3" name="Rectangle 162"/>
            <p:cNvSpPr/>
            <p:nvPr/>
          </p:nvSpPr>
          <p:spPr>
            <a:xfrm>
              <a:off x="5370585" y="4327086"/>
              <a:ext cx="428628" cy="3571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4" name="Rectangle 163"/>
          <p:cNvSpPr/>
          <p:nvPr/>
        </p:nvSpPr>
        <p:spPr bwMode="auto">
          <a:xfrm>
            <a:off x="199753" y="2255384"/>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4" name="TextBox 153"/>
          <p:cNvSpPr txBox="1"/>
          <p:nvPr/>
        </p:nvSpPr>
        <p:spPr>
          <a:xfrm>
            <a:off x="1857356" y="5957848"/>
            <a:ext cx="6929486" cy="400110"/>
          </a:xfrm>
          <a:prstGeom prst="rect">
            <a:avLst/>
          </a:prstGeom>
          <a:noFill/>
        </p:spPr>
        <p:txBody>
          <a:bodyPr wrap="square" rtlCol="0">
            <a:spAutoFit/>
          </a:bodyPr>
          <a:lstStyle/>
          <a:p>
            <a:r>
              <a:rPr lang="en-US" sz="2000" b="1" dirty="0" err="1" smtClean="0">
                <a:solidFill>
                  <a:srgbClr val="FF0000"/>
                </a:solidFill>
              </a:rPr>
              <a:t>ab</a:t>
            </a:r>
            <a:r>
              <a:rPr lang="en-US" sz="2000" b="1" dirty="0" smtClean="0">
                <a:solidFill>
                  <a:srgbClr val="FF0000"/>
                </a:solidFill>
              </a:rPr>
              <a:t>=</a:t>
            </a:r>
            <a:r>
              <a:rPr lang="en-US" sz="2000" b="1" dirty="0" smtClean="0">
                <a:solidFill>
                  <a:srgbClr val="C00000"/>
                </a:solidFill>
              </a:rPr>
              <a:t>3</a:t>
            </a:r>
            <a:r>
              <a:rPr lang="en-US" sz="2000" b="1" dirty="0" smtClean="0">
                <a:solidFill>
                  <a:srgbClr val="FF0000"/>
                </a:solidFill>
              </a:rPr>
              <a:t>,ac=</a:t>
            </a:r>
            <a:r>
              <a:rPr lang="en-US" sz="2000" b="1" dirty="0" smtClean="0">
                <a:solidFill>
                  <a:srgbClr val="C00000"/>
                </a:solidFill>
              </a:rPr>
              <a:t>2,</a:t>
            </a:r>
            <a:r>
              <a:rPr lang="en-US" sz="2000" b="1" dirty="0" smtClean="0">
                <a:solidFill>
                  <a:srgbClr val="FF0000"/>
                </a:solidFill>
              </a:rPr>
              <a:t>ad=</a:t>
            </a:r>
            <a:r>
              <a:rPr lang="en-US" sz="2000" b="1" dirty="0" smtClean="0">
                <a:solidFill>
                  <a:srgbClr val="C00000"/>
                </a:solidFill>
              </a:rPr>
              <a:t>4</a:t>
            </a:r>
            <a:r>
              <a:rPr lang="en-US" sz="2000" b="1" dirty="0" smtClean="0">
                <a:solidFill>
                  <a:srgbClr val="FF0000"/>
                </a:solidFill>
              </a:rPr>
              <a:t>,ae=</a:t>
            </a:r>
            <a:r>
              <a:rPr lang="en-US" sz="2000" b="1" dirty="0" smtClean="0">
                <a:solidFill>
                  <a:srgbClr val="C00000"/>
                </a:solidFill>
              </a:rPr>
              <a:t>4</a:t>
            </a:r>
            <a:r>
              <a:rPr lang="en-US" sz="2000" b="1" dirty="0" smtClean="0">
                <a:solidFill>
                  <a:srgbClr val="FF0000"/>
                </a:solidFill>
              </a:rPr>
              <a:t>,bc=</a:t>
            </a:r>
            <a:r>
              <a:rPr lang="en-US" sz="2000" b="1" dirty="0" smtClean="0">
                <a:solidFill>
                  <a:srgbClr val="C00000"/>
                </a:solidFill>
              </a:rPr>
              <a:t>3</a:t>
            </a:r>
            <a:r>
              <a:rPr lang="en-US" sz="2000" b="1" dirty="0" smtClean="0">
                <a:solidFill>
                  <a:srgbClr val="FF0000"/>
                </a:solidFill>
              </a:rPr>
              <a:t>,bd=</a:t>
            </a:r>
            <a:r>
              <a:rPr lang="en-US" sz="2000" b="1" dirty="0" smtClean="0">
                <a:solidFill>
                  <a:srgbClr val="C00000"/>
                </a:solidFill>
              </a:rPr>
              <a:t>5</a:t>
            </a:r>
            <a:r>
              <a:rPr lang="en-US" sz="2000" b="1" dirty="0" smtClean="0">
                <a:solidFill>
                  <a:srgbClr val="FF0000"/>
                </a:solidFill>
              </a:rPr>
              <a:t>,be=</a:t>
            </a:r>
            <a:r>
              <a:rPr lang="en-US" sz="2000" b="1" dirty="0" smtClean="0">
                <a:solidFill>
                  <a:srgbClr val="C00000"/>
                </a:solidFill>
              </a:rPr>
              <a:t>4</a:t>
            </a:r>
            <a:r>
              <a:rPr lang="en-US" sz="2000" b="1" dirty="0" smtClean="0">
                <a:solidFill>
                  <a:srgbClr val="FF0000"/>
                </a:solidFill>
              </a:rPr>
              <a:t>,cd=</a:t>
            </a:r>
            <a:r>
              <a:rPr lang="en-US" sz="2000" b="1" dirty="0" smtClean="0">
                <a:solidFill>
                  <a:srgbClr val="C00000"/>
                </a:solidFill>
              </a:rPr>
              <a:t>4</a:t>
            </a:r>
            <a:r>
              <a:rPr lang="en-US" sz="2000" b="1" dirty="0" smtClean="0">
                <a:solidFill>
                  <a:srgbClr val="FF0000"/>
                </a:solidFill>
              </a:rPr>
              <a:t>,ce=</a:t>
            </a:r>
            <a:r>
              <a:rPr lang="en-US" sz="2000" b="1" dirty="0" smtClean="0">
                <a:solidFill>
                  <a:srgbClr val="C00000"/>
                </a:solidFill>
              </a:rPr>
              <a:t>2</a:t>
            </a:r>
            <a:r>
              <a:rPr lang="en-US" sz="2000" b="1" dirty="0" smtClean="0">
                <a:solidFill>
                  <a:srgbClr val="FF0000"/>
                </a:solidFill>
              </a:rPr>
              <a:t>,de=</a:t>
            </a:r>
            <a:r>
              <a:rPr lang="en-US" sz="2000" b="1" dirty="0" smtClean="0">
                <a:solidFill>
                  <a:srgbClr val="C00000"/>
                </a:solidFill>
              </a:rPr>
              <a:t>6</a:t>
            </a:r>
            <a:endParaRPr lang="th-TH" sz="2000" dirty="0" smtClean="0">
              <a:solidFill>
                <a:srgbClr val="C00000"/>
              </a:solidFill>
            </a:endParaRPr>
          </a:p>
        </p:txBody>
      </p:sp>
      <p:sp>
        <p:nvSpPr>
          <p:cNvPr id="177" name="Rectangle 176"/>
          <p:cNvSpPr/>
          <p:nvPr/>
        </p:nvSpPr>
        <p:spPr bwMode="auto">
          <a:xfrm>
            <a:off x="155612" y="2210427"/>
            <a:ext cx="1571636" cy="3776690"/>
          </a:xfrm>
          <a:prstGeom prst="rect">
            <a:avLst/>
          </a:prstGeom>
          <a:noFill/>
          <a:ln>
            <a:solidFill>
              <a:schemeClr val="accent6">
                <a:lumMod val="7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grpSp>
        <p:nvGrpSpPr>
          <p:cNvPr id="5" name="Group 187"/>
          <p:cNvGrpSpPr/>
          <p:nvPr/>
        </p:nvGrpSpPr>
        <p:grpSpPr>
          <a:xfrm>
            <a:off x="2115812" y="4286256"/>
            <a:ext cx="6313840" cy="388610"/>
            <a:chOff x="2115812" y="4326274"/>
            <a:chExt cx="6313840" cy="388610"/>
          </a:xfrm>
        </p:grpSpPr>
        <p:sp>
          <p:nvSpPr>
            <p:cNvPr id="172" name="Rectangle 171"/>
            <p:cNvSpPr/>
            <p:nvPr/>
          </p:nvSpPr>
          <p:spPr>
            <a:xfrm>
              <a:off x="2115812" y="4357694"/>
              <a:ext cx="428628"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3" name="Rectangle 172"/>
            <p:cNvSpPr/>
            <p:nvPr/>
          </p:nvSpPr>
          <p:spPr>
            <a:xfrm>
              <a:off x="2758754" y="4357694"/>
              <a:ext cx="428628"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4" name="Rectangle 173"/>
            <p:cNvSpPr/>
            <p:nvPr/>
          </p:nvSpPr>
          <p:spPr>
            <a:xfrm>
              <a:off x="3415344" y="4357694"/>
              <a:ext cx="428628"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5" name="Rectangle 174"/>
            <p:cNvSpPr/>
            <p:nvPr/>
          </p:nvSpPr>
          <p:spPr>
            <a:xfrm>
              <a:off x="4071934" y="4344046"/>
              <a:ext cx="428628"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6" name="Rectangle 175"/>
            <p:cNvSpPr/>
            <p:nvPr/>
          </p:nvSpPr>
          <p:spPr>
            <a:xfrm>
              <a:off x="4728524" y="4344046"/>
              <a:ext cx="428628"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8" name="Rectangle 177"/>
            <p:cNvSpPr/>
            <p:nvPr/>
          </p:nvSpPr>
          <p:spPr>
            <a:xfrm>
              <a:off x="5388312" y="4339922"/>
              <a:ext cx="428628" cy="361314"/>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9" name="Rectangle 178"/>
            <p:cNvSpPr/>
            <p:nvPr/>
          </p:nvSpPr>
          <p:spPr>
            <a:xfrm>
              <a:off x="6072198" y="4339922"/>
              <a:ext cx="428628" cy="361314"/>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0" name="Rectangle 179"/>
            <p:cNvSpPr/>
            <p:nvPr/>
          </p:nvSpPr>
          <p:spPr>
            <a:xfrm>
              <a:off x="6687844" y="4339922"/>
              <a:ext cx="428628" cy="361314"/>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1" name="Rectangle 180"/>
            <p:cNvSpPr/>
            <p:nvPr/>
          </p:nvSpPr>
          <p:spPr>
            <a:xfrm>
              <a:off x="7344434" y="4326274"/>
              <a:ext cx="428628" cy="361314"/>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2" name="Rectangle 181"/>
            <p:cNvSpPr/>
            <p:nvPr/>
          </p:nvSpPr>
          <p:spPr>
            <a:xfrm>
              <a:off x="8001024" y="4326274"/>
              <a:ext cx="428628" cy="361314"/>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9" name="TextBox 188"/>
          <p:cNvSpPr txBox="1"/>
          <p:nvPr/>
        </p:nvSpPr>
        <p:spPr>
          <a:xfrm>
            <a:off x="1857356" y="6172162"/>
            <a:ext cx="4961052" cy="400110"/>
          </a:xfrm>
          <a:prstGeom prst="rect">
            <a:avLst/>
          </a:prstGeom>
          <a:noFill/>
        </p:spPr>
        <p:txBody>
          <a:bodyPr wrap="square" rtlCol="0">
            <a:spAutoFit/>
          </a:bodyPr>
          <a:lstStyle/>
          <a:p>
            <a:r>
              <a:rPr lang="en-US" sz="2000" b="1" dirty="0" smtClean="0">
                <a:solidFill>
                  <a:srgbClr val="FF0000"/>
                </a:solidFill>
              </a:rPr>
              <a:t>, </a:t>
            </a:r>
            <a:r>
              <a:rPr lang="en-US" sz="2000" b="1" dirty="0" err="1" smtClean="0">
                <a:solidFill>
                  <a:srgbClr val="FF0000"/>
                </a:solidFill>
              </a:rPr>
              <a:t>abc</a:t>
            </a:r>
            <a:r>
              <a:rPr lang="en-US" sz="2000" b="1" dirty="0" smtClean="0">
                <a:solidFill>
                  <a:srgbClr val="FF0000"/>
                </a:solidFill>
              </a:rPr>
              <a:t>=0,abd=0,abe=0,…,</a:t>
            </a:r>
            <a:r>
              <a:rPr lang="en-US" sz="2000" b="1" dirty="0" err="1" smtClean="0">
                <a:solidFill>
                  <a:srgbClr val="FF0000"/>
                </a:solidFill>
              </a:rPr>
              <a:t>cde</a:t>
            </a:r>
            <a:r>
              <a:rPr lang="en-US" sz="2000" b="1" dirty="0" smtClean="0">
                <a:solidFill>
                  <a:srgbClr val="FF0000"/>
                </a:solidFill>
              </a:rPr>
              <a:t>=0</a:t>
            </a:r>
            <a:endParaRPr lang="th-TH" sz="2000" dirty="0"/>
          </a:p>
        </p:txBody>
      </p:sp>
      <p:grpSp>
        <p:nvGrpSpPr>
          <p:cNvPr id="9" name="Group 211"/>
          <p:cNvGrpSpPr/>
          <p:nvPr/>
        </p:nvGrpSpPr>
        <p:grpSpPr>
          <a:xfrm>
            <a:off x="2027528" y="3642187"/>
            <a:ext cx="6459033" cy="429755"/>
            <a:chOff x="2027528" y="3642187"/>
            <a:chExt cx="6459033" cy="429755"/>
          </a:xfrm>
        </p:grpSpPr>
        <p:grpSp>
          <p:nvGrpSpPr>
            <p:cNvPr id="124" name="Group 172"/>
            <p:cNvGrpSpPr/>
            <p:nvPr/>
          </p:nvGrpSpPr>
          <p:grpSpPr>
            <a:xfrm>
              <a:off x="2700083" y="3642187"/>
              <a:ext cx="5786478" cy="429755"/>
              <a:chOff x="2700964" y="2731466"/>
              <a:chExt cx="5786478" cy="429755"/>
            </a:xfrm>
          </p:grpSpPr>
          <p:sp>
            <p:nvSpPr>
              <p:cNvPr id="167" name="Oval 166"/>
              <p:cNvSpPr/>
              <p:nvPr/>
            </p:nvSpPr>
            <p:spPr>
              <a:xfrm>
                <a:off x="2700964" y="2772410"/>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8" name="Oval 167"/>
              <p:cNvSpPr/>
              <p:nvPr/>
            </p:nvSpPr>
            <p:spPr>
              <a:xfrm>
                <a:off x="5956618" y="2731466"/>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9" name="Oval 168"/>
              <p:cNvSpPr/>
              <p:nvPr/>
            </p:nvSpPr>
            <p:spPr>
              <a:xfrm>
                <a:off x="726979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0" name="Oval 169"/>
              <p:cNvSpPr/>
              <p:nvPr/>
            </p:nvSpPr>
            <p:spPr>
              <a:xfrm>
                <a:off x="791593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1" name="Oval 170"/>
              <p:cNvSpPr/>
              <p:nvPr/>
            </p:nvSpPr>
            <p:spPr>
              <a:xfrm>
                <a:off x="5286380" y="27407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125" name="Group 172"/>
            <p:cNvGrpSpPr/>
            <p:nvPr/>
          </p:nvGrpSpPr>
          <p:grpSpPr>
            <a:xfrm>
              <a:off x="2027528" y="3642187"/>
              <a:ext cx="5143536" cy="429755"/>
              <a:chOff x="2656822" y="3012893"/>
              <a:chExt cx="5143536" cy="429755"/>
            </a:xfrm>
          </p:grpSpPr>
          <p:sp>
            <p:nvSpPr>
              <p:cNvPr id="191" name="Oval 190"/>
              <p:cNvSpPr/>
              <p:nvPr/>
            </p:nvSpPr>
            <p:spPr>
              <a:xfrm>
                <a:off x="2656822" y="304338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2" name="Oval 191"/>
              <p:cNvSpPr/>
              <p:nvPr/>
            </p:nvSpPr>
            <p:spPr>
              <a:xfrm>
                <a:off x="3973200" y="305383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3" name="Oval 192"/>
              <p:cNvSpPr/>
              <p:nvPr/>
            </p:nvSpPr>
            <p:spPr>
              <a:xfrm>
                <a:off x="4616142" y="305383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4" name="Oval 193"/>
              <p:cNvSpPr/>
              <p:nvPr/>
            </p:nvSpPr>
            <p:spPr>
              <a:xfrm>
                <a:off x="7228854" y="3012893"/>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95" name="Oval 194"/>
              <p:cNvSpPr/>
              <p:nvPr/>
            </p:nvSpPr>
            <p:spPr>
              <a:xfrm>
                <a:off x="5286380" y="30401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sp>
        <p:nvSpPr>
          <p:cNvPr id="203" name="Title 1"/>
          <p:cNvSpPr>
            <a:spLocks noGrp="1"/>
          </p:cNvSpPr>
          <p:nvPr>
            <p:ph type="title"/>
          </p:nvPr>
        </p:nvSpPr>
        <p:spPr>
          <a:xfrm>
            <a:off x="381000" y="214290"/>
            <a:ext cx="8382000" cy="664797"/>
          </a:xfrm>
        </p:spPr>
        <p:txBody>
          <a:bodyPr/>
          <a:lstStyle/>
          <a:p>
            <a:r>
              <a:rPr lang="en-US" dirty="0" smtClean="0"/>
              <a:t>DIC Algorithm</a:t>
            </a:r>
            <a:endParaRPr lang="th-TH"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30"/>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1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77"/>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0" grpId="0"/>
      <p:bldP spid="164" grpId="0" animBg="1"/>
      <p:bldP spid="154" grpId="0"/>
      <p:bldP spid="177" grpId="0" animBg="1"/>
      <p:bldP spid="1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13599" y="1326690"/>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0" y="1357298"/>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14282" y="1714488"/>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3" y="1782614"/>
            <a:ext cx="2285136" cy="369332"/>
          </a:xfrm>
          <a:prstGeom prst="rect">
            <a:avLst/>
          </a:prstGeom>
          <a:noFill/>
        </p:spPr>
        <p:txBody>
          <a:bodyPr wrap="square" rtlCol="0">
            <a:spAutoFit/>
          </a:bodyPr>
          <a:lstStyle/>
          <a:p>
            <a:r>
              <a:rPr lang="en-US" dirty="0" smtClean="0"/>
              <a:t>After </a:t>
            </a:r>
            <a:r>
              <a:rPr lang="en-US" b="1" dirty="0" smtClean="0"/>
              <a:t>4M</a:t>
            </a:r>
            <a:r>
              <a:rPr lang="en-US" dirty="0" smtClean="0"/>
              <a:t> transactions</a:t>
            </a:r>
            <a:endParaRPr lang="th-TH" dirty="0"/>
          </a:p>
        </p:txBody>
      </p:sp>
      <p:sp>
        <p:nvSpPr>
          <p:cNvPr id="11" name="Rectangle 10"/>
          <p:cNvSpPr/>
          <p:nvPr/>
        </p:nvSpPr>
        <p:spPr bwMode="auto">
          <a:xfrm>
            <a:off x="1857355" y="1759445"/>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6" y="1845011"/>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5" y="4954971"/>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0" y="4401484"/>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1" y="4391927"/>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5" y="4394852"/>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8" y="4408451"/>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1" y="4397776"/>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2" y="3753992"/>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1" y="3764666"/>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0" y="3755109"/>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6" y="3739703"/>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4" y="3739703"/>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5" y="3727910"/>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4" y="3738585"/>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69" y="3713621"/>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5" y="3739703"/>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8" y="3739703"/>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8" y="3100650"/>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7" y="3111324"/>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6" y="3101767"/>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2" y="3086361"/>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0" y="3085257"/>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1" y="3074568"/>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0" y="3085243"/>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5" y="3060279"/>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1" y="3086361"/>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4" y="3086361"/>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2" y="2416495"/>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7" y="2406937"/>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5" y="2434826"/>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0" y="2423462"/>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3" y="2412787"/>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5" y="3871471"/>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3" y="4373209"/>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2" y="4852999"/>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2" y="4358278"/>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6" y="3887931"/>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0" y="3782757"/>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5" y="3271463"/>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3" y="4101690"/>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4" y="3113529"/>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3" y="4092317"/>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4" y="2937570"/>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7" y="3756477"/>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5" y="2787655"/>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2" y="3931173"/>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89" y="4089514"/>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6" y="3607357"/>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2" y="3897068"/>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7" y="3266281"/>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1" y="3778471"/>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5" y="3423046"/>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5" y="3941115"/>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3" y="3107950"/>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1" y="4085692"/>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4" y="3289818"/>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1" y="3749491"/>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8" y="3602538"/>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7" y="3294280"/>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5" y="3286874"/>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39" y="2967304"/>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0" y="3298041"/>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299" y="2953328"/>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156" y="2625369"/>
            <a:ext cx="313485" cy="1965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6" y="3281838"/>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8" y="2630615"/>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5" y="3272213"/>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063" y="3274312"/>
            <a:ext cx="288522" cy="64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8" y="2951048"/>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4" y="3466573"/>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3" y="2937380"/>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8" y="2611422"/>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2" y="2300177"/>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79" y="3249404"/>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2" y="2601019"/>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8" y="2280280"/>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0" y="3275196"/>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8" y="2952769"/>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6" y="2274756"/>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2" y="3265571"/>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6" y="2926360"/>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6" y="2335221"/>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3" y="3251469"/>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3" y="3267537"/>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4" y="2262890"/>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2" y="3263777"/>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4" y="3588249"/>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6" y="2486075"/>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4" y="1966330"/>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7" y="1817740"/>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8" y="2618171"/>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5" y="2138920"/>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8" y="2413361"/>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4" y="1966818"/>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786" y="2595589"/>
            <a:ext cx="312396" cy="66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9165" y="2293676"/>
            <a:ext cx="295871"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7" y="2813651"/>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8" y="2606250"/>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2" y="1421427"/>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3" y="2483255"/>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8" y="1605657"/>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1" y="2784249"/>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1" y="1824558"/>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8" y="2732314"/>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5" y="1944136"/>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0" y="2407842"/>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5" y="1289972"/>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89" y="1800160"/>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4" y="2321368"/>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3" y="1848859"/>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3" y="1374479"/>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1" y="4975340"/>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856475" y="5386344"/>
            <a:ext cx="6929486" cy="1015663"/>
          </a:xfrm>
          <a:prstGeom prst="rect">
            <a:avLst/>
          </a:prstGeom>
          <a:noFill/>
        </p:spPr>
        <p:txBody>
          <a:bodyPr wrap="square" rtlCol="0">
            <a:spAutoFit/>
          </a:bodyPr>
          <a:lstStyle/>
          <a:p>
            <a:r>
              <a:rPr lang="en-US" sz="2000" b="1" dirty="0" err="1" smtClean="0">
                <a:solidFill>
                  <a:srgbClr val="FF0000"/>
                </a:solidFill>
              </a:rPr>
              <a:t>abc</a:t>
            </a:r>
            <a:r>
              <a:rPr lang="en-US" sz="2000" b="1" dirty="0" smtClean="0">
                <a:solidFill>
                  <a:srgbClr val="FF0000"/>
                </a:solidFill>
              </a:rPr>
              <a:t>=0,abd=0,abe=0,acd=0,ace=0,ade=0,bcd=0,bce=0,</a:t>
            </a:r>
          </a:p>
          <a:p>
            <a:r>
              <a:rPr lang="en-US" sz="2000" b="1" dirty="0" err="1" smtClean="0">
                <a:solidFill>
                  <a:srgbClr val="FF0000"/>
                </a:solidFill>
              </a:rPr>
              <a:t>bde</a:t>
            </a:r>
            <a:r>
              <a:rPr lang="en-US" sz="2000" b="1" dirty="0" smtClean="0">
                <a:solidFill>
                  <a:srgbClr val="FF0000"/>
                </a:solidFill>
              </a:rPr>
              <a:t>=0,cde=0</a:t>
            </a:r>
            <a:endParaRPr lang="th-TH" sz="2000" dirty="0" smtClean="0"/>
          </a:p>
          <a:p>
            <a:endParaRPr lang="th-TH" sz="2000" dirty="0" smtClean="0">
              <a:solidFill>
                <a:srgbClr val="C00000"/>
              </a:solidFill>
            </a:endParaRPr>
          </a:p>
        </p:txBody>
      </p:sp>
      <p:grpSp>
        <p:nvGrpSpPr>
          <p:cNvPr id="2" name="Group 153"/>
          <p:cNvGrpSpPr/>
          <p:nvPr/>
        </p:nvGrpSpPr>
        <p:grpSpPr>
          <a:xfrm>
            <a:off x="3143240" y="4425820"/>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4" name="Rectangle 163"/>
          <p:cNvSpPr/>
          <p:nvPr/>
        </p:nvSpPr>
        <p:spPr bwMode="auto">
          <a:xfrm>
            <a:off x="214282" y="357187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4" name="TextBox 153"/>
          <p:cNvSpPr txBox="1"/>
          <p:nvPr/>
        </p:nvSpPr>
        <p:spPr>
          <a:xfrm>
            <a:off x="1857356" y="5357826"/>
            <a:ext cx="6929486" cy="707886"/>
          </a:xfrm>
          <a:prstGeom prst="rect">
            <a:avLst/>
          </a:prstGeom>
          <a:noFill/>
        </p:spPr>
        <p:txBody>
          <a:bodyPr wrap="square" rtlCol="0">
            <a:spAutoFit/>
          </a:bodyPr>
          <a:lstStyle/>
          <a:p>
            <a:r>
              <a:rPr lang="en-US" sz="2000" b="1" dirty="0" err="1" smtClean="0">
                <a:solidFill>
                  <a:srgbClr val="FF0000"/>
                </a:solidFill>
              </a:rPr>
              <a:t>abc</a:t>
            </a:r>
            <a:r>
              <a:rPr lang="en-US" sz="2000" b="1" dirty="0" smtClean="0">
                <a:solidFill>
                  <a:srgbClr val="FF0000"/>
                </a:solidFill>
              </a:rPr>
              <a:t>=1,abd=0,abe=0,acd=0,ace=0,ade=1,bcd=0,bce=0,</a:t>
            </a:r>
          </a:p>
          <a:p>
            <a:r>
              <a:rPr lang="en-US" sz="2000" b="1" dirty="0" err="1" smtClean="0">
                <a:solidFill>
                  <a:srgbClr val="FF0000"/>
                </a:solidFill>
              </a:rPr>
              <a:t>bde</a:t>
            </a:r>
            <a:r>
              <a:rPr lang="en-US" sz="2000" b="1" dirty="0" smtClean="0">
                <a:solidFill>
                  <a:srgbClr val="FF0000"/>
                </a:solidFill>
              </a:rPr>
              <a:t>=1,cde=0</a:t>
            </a:r>
            <a:endParaRPr lang="th-TH" sz="2000" dirty="0" smtClean="0"/>
          </a:p>
        </p:txBody>
      </p:sp>
      <p:grpSp>
        <p:nvGrpSpPr>
          <p:cNvPr id="3" name="Group 187"/>
          <p:cNvGrpSpPr/>
          <p:nvPr/>
        </p:nvGrpSpPr>
        <p:grpSpPr>
          <a:xfrm>
            <a:off x="2115812" y="3742048"/>
            <a:ext cx="6313840" cy="388610"/>
            <a:chOff x="2115812" y="4326274"/>
            <a:chExt cx="6313840" cy="388610"/>
          </a:xfrm>
        </p:grpSpPr>
        <p:sp>
          <p:nvSpPr>
            <p:cNvPr id="172" name="Rectangle 171"/>
            <p:cNvSpPr/>
            <p:nvPr/>
          </p:nvSpPr>
          <p:spPr>
            <a:xfrm>
              <a:off x="2115812"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3" name="Rectangle 172"/>
            <p:cNvSpPr/>
            <p:nvPr/>
          </p:nvSpPr>
          <p:spPr>
            <a:xfrm>
              <a:off x="275875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4" name="Rectangle 173"/>
            <p:cNvSpPr/>
            <p:nvPr/>
          </p:nvSpPr>
          <p:spPr>
            <a:xfrm>
              <a:off x="341534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5" name="Rectangle 174"/>
            <p:cNvSpPr/>
            <p:nvPr/>
          </p:nvSpPr>
          <p:spPr>
            <a:xfrm>
              <a:off x="407193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6" name="Rectangle 175"/>
            <p:cNvSpPr/>
            <p:nvPr/>
          </p:nvSpPr>
          <p:spPr>
            <a:xfrm>
              <a:off x="472852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8" name="Rectangle 177"/>
            <p:cNvSpPr/>
            <p:nvPr/>
          </p:nvSpPr>
          <p:spPr>
            <a:xfrm>
              <a:off x="5388312"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9" name="Rectangle 178"/>
            <p:cNvSpPr/>
            <p:nvPr/>
          </p:nvSpPr>
          <p:spPr>
            <a:xfrm>
              <a:off x="6072198"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0" name="Rectangle 179"/>
            <p:cNvSpPr/>
            <p:nvPr/>
          </p:nvSpPr>
          <p:spPr>
            <a:xfrm>
              <a:off x="6687844"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1" name="Rectangle 180"/>
            <p:cNvSpPr/>
            <p:nvPr/>
          </p:nvSpPr>
          <p:spPr>
            <a:xfrm>
              <a:off x="734443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2" name="Rectangle 181"/>
            <p:cNvSpPr/>
            <p:nvPr/>
          </p:nvSpPr>
          <p:spPr>
            <a:xfrm>
              <a:off x="800102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4" name="Title 1"/>
          <p:cNvSpPr>
            <a:spLocks noGrp="1"/>
          </p:cNvSpPr>
          <p:nvPr>
            <p:ph type="title"/>
          </p:nvPr>
        </p:nvSpPr>
        <p:spPr>
          <a:xfrm>
            <a:off x="381000" y="214290"/>
            <a:ext cx="8382000" cy="664797"/>
          </a:xfrm>
        </p:spPr>
        <p:txBody>
          <a:bodyPr/>
          <a:lstStyle/>
          <a:p>
            <a:r>
              <a:rPr lang="en-US" dirty="0" smtClean="0"/>
              <a:t>DIC Algorithm</a:t>
            </a:r>
            <a:endParaRPr lang="th-TH" dirty="0"/>
          </a:p>
        </p:txBody>
      </p:sp>
      <p:grpSp>
        <p:nvGrpSpPr>
          <p:cNvPr id="9" name="Group 212"/>
          <p:cNvGrpSpPr/>
          <p:nvPr/>
        </p:nvGrpSpPr>
        <p:grpSpPr>
          <a:xfrm>
            <a:off x="2027528" y="3071810"/>
            <a:ext cx="6459033" cy="429755"/>
            <a:chOff x="2027528" y="3642187"/>
            <a:chExt cx="6459033" cy="429755"/>
          </a:xfrm>
        </p:grpSpPr>
        <p:grpSp>
          <p:nvGrpSpPr>
            <p:cNvPr id="226" name="Group 172"/>
            <p:cNvGrpSpPr/>
            <p:nvPr/>
          </p:nvGrpSpPr>
          <p:grpSpPr>
            <a:xfrm>
              <a:off x="2673189" y="3642187"/>
              <a:ext cx="5813372" cy="428628"/>
              <a:chOff x="2674070" y="2731466"/>
              <a:chExt cx="5813372" cy="428628"/>
            </a:xfrm>
          </p:grpSpPr>
          <p:sp>
            <p:nvSpPr>
              <p:cNvPr id="221" name="Oval 220"/>
              <p:cNvSpPr/>
              <p:nvPr/>
            </p:nvSpPr>
            <p:spPr>
              <a:xfrm>
                <a:off x="2674070" y="2771283"/>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2" name="Oval 221"/>
              <p:cNvSpPr/>
              <p:nvPr/>
            </p:nvSpPr>
            <p:spPr>
              <a:xfrm>
                <a:off x="5956618" y="2731466"/>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3" name="Oval 222"/>
              <p:cNvSpPr/>
              <p:nvPr/>
            </p:nvSpPr>
            <p:spPr>
              <a:xfrm>
                <a:off x="726979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4" name="Oval 223"/>
              <p:cNvSpPr/>
              <p:nvPr/>
            </p:nvSpPr>
            <p:spPr>
              <a:xfrm>
                <a:off x="791593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5" name="Oval 224"/>
              <p:cNvSpPr/>
              <p:nvPr/>
            </p:nvSpPr>
            <p:spPr>
              <a:xfrm>
                <a:off x="5286380" y="27407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227" name="Group 172"/>
            <p:cNvGrpSpPr/>
            <p:nvPr/>
          </p:nvGrpSpPr>
          <p:grpSpPr>
            <a:xfrm>
              <a:off x="2027528" y="3642187"/>
              <a:ext cx="5143536" cy="429755"/>
              <a:chOff x="2656822" y="3012893"/>
              <a:chExt cx="5143536" cy="429755"/>
            </a:xfrm>
          </p:grpSpPr>
          <p:sp>
            <p:nvSpPr>
              <p:cNvPr id="216" name="Oval 215"/>
              <p:cNvSpPr/>
              <p:nvPr/>
            </p:nvSpPr>
            <p:spPr>
              <a:xfrm>
                <a:off x="2656822" y="304338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7" name="Oval 216"/>
              <p:cNvSpPr/>
              <p:nvPr/>
            </p:nvSpPr>
            <p:spPr>
              <a:xfrm>
                <a:off x="3973200" y="305383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8" name="Oval 217"/>
              <p:cNvSpPr/>
              <p:nvPr/>
            </p:nvSpPr>
            <p:spPr>
              <a:xfrm>
                <a:off x="4616142" y="3027178"/>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9" name="Oval 218"/>
              <p:cNvSpPr/>
              <p:nvPr/>
            </p:nvSpPr>
            <p:spPr>
              <a:xfrm>
                <a:off x="7228854" y="3012893"/>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0" name="Oval 219"/>
              <p:cNvSpPr/>
              <p:nvPr/>
            </p:nvSpPr>
            <p:spPr>
              <a:xfrm>
                <a:off x="5286380" y="30401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30"/>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0" grpId="0"/>
      <p:bldP spid="164" grpId="0" animBg="1"/>
      <p:bldP spid="1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13599" y="1326690"/>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0" y="1357298"/>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14282" y="357187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3" y="1782614"/>
            <a:ext cx="2285136" cy="369332"/>
          </a:xfrm>
          <a:prstGeom prst="rect">
            <a:avLst/>
          </a:prstGeom>
          <a:noFill/>
        </p:spPr>
        <p:txBody>
          <a:bodyPr wrap="square" rtlCol="0">
            <a:spAutoFit/>
          </a:bodyPr>
          <a:lstStyle/>
          <a:p>
            <a:r>
              <a:rPr lang="en-US" dirty="0" smtClean="0"/>
              <a:t>After </a:t>
            </a:r>
            <a:r>
              <a:rPr lang="en-US" b="1" dirty="0" smtClean="0"/>
              <a:t>5M</a:t>
            </a:r>
            <a:r>
              <a:rPr lang="en-US" dirty="0" smtClean="0"/>
              <a:t> transactions</a:t>
            </a:r>
            <a:endParaRPr lang="th-TH" dirty="0"/>
          </a:p>
        </p:txBody>
      </p:sp>
      <p:sp>
        <p:nvSpPr>
          <p:cNvPr id="11" name="Rectangle 10"/>
          <p:cNvSpPr/>
          <p:nvPr/>
        </p:nvSpPr>
        <p:spPr bwMode="auto">
          <a:xfrm>
            <a:off x="1857355" y="1759445"/>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6" y="1845011"/>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5" y="4954971"/>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0" y="4401484"/>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1" y="4391927"/>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5" y="4394852"/>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8" y="4408451"/>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1" y="4397776"/>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2" y="3753992"/>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1" y="3764666"/>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0" y="3755109"/>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6" y="3739703"/>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4" y="3739703"/>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5" y="3727910"/>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4" y="3738585"/>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69" y="3713621"/>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5" y="3739703"/>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8" y="3739703"/>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8" y="3100650"/>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7" y="3111324"/>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6" y="3101767"/>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2" y="3086361"/>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0" y="3085257"/>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1" y="3074568"/>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0" y="3085243"/>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5" y="3060279"/>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1" y="3086361"/>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4" y="3086361"/>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2" y="2416495"/>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7" y="2406937"/>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5" y="2434826"/>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0" y="2423462"/>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3" y="2412787"/>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5" y="3871471"/>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3" y="4373209"/>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2" y="4852999"/>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2" y="4358278"/>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6" y="3887931"/>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0" y="3782757"/>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5" y="3271463"/>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3" y="4101690"/>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4" y="3113529"/>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3" y="4092317"/>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4" y="2937570"/>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7" y="3756477"/>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5" y="2787655"/>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2" y="3931173"/>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89" y="4089514"/>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6" y="3607357"/>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2" y="3897068"/>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7" y="3266281"/>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1" y="3778471"/>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5" y="3423046"/>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5" y="3941115"/>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3" y="3107950"/>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1" y="4085692"/>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4" y="3289818"/>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1" y="3749491"/>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8" y="3602538"/>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7" y="3294280"/>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5" y="3286874"/>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39" y="2967304"/>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0" y="3298041"/>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299" y="2953328"/>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156" y="2625369"/>
            <a:ext cx="313485" cy="1965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6" y="3281838"/>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8" y="2630615"/>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5" y="3272213"/>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063" y="3274312"/>
            <a:ext cx="288522" cy="64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8" y="2951048"/>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4" y="3466573"/>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3" y="2937380"/>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8" y="2611422"/>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2" y="2300177"/>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79" y="3249404"/>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2" y="2601019"/>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8" y="2280280"/>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0" y="3275196"/>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8" y="2952769"/>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6" y="2274756"/>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2" y="3265571"/>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6" y="2926360"/>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6" y="2335221"/>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3" y="3251469"/>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3" y="3267537"/>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4" y="2262890"/>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2" y="3263777"/>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4" y="3588249"/>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6" y="2486075"/>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4" y="1966330"/>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7" y="1817740"/>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8" y="2618171"/>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5" y="2138920"/>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8" y="2413361"/>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4" y="1966818"/>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786" y="2595589"/>
            <a:ext cx="312396" cy="66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9165" y="2293676"/>
            <a:ext cx="295871"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7" y="2813651"/>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8" y="2606250"/>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2" y="1421427"/>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3" y="2483255"/>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8" y="1605657"/>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1" y="2784249"/>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1" y="1824558"/>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8" y="2732314"/>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5" y="1944136"/>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0" y="2407842"/>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5" y="1289972"/>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89" y="1800160"/>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4" y="2321368"/>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3" y="1848859"/>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3" y="1374479"/>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1" y="4975340"/>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856475" y="5386344"/>
            <a:ext cx="6929486" cy="1015663"/>
          </a:xfrm>
          <a:prstGeom prst="rect">
            <a:avLst/>
          </a:prstGeom>
          <a:noFill/>
        </p:spPr>
        <p:txBody>
          <a:bodyPr wrap="square" rtlCol="0">
            <a:spAutoFit/>
          </a:bodyPr>
          <a:lstStyle/>
          <a:p>
            <a:r>
              <a:rPr lang="en-US" sz="2000" b="1" dirty="0" err="1" smtClean="0">
                <a:solidFill>
                  <a:srgbClr val="FF0000"/>
                </a:solidFill>
              </a:rPr>
              <a:t>abc</a:t>
            </a:r>
            <a:r>
              <a:rPr lang="en-US" sz="2000" b="1" dirty="0" smtClean="0">
                <a:solidFill>
                  <a:srgbClr val="FF0000"/>
                </a:solidFill>
              </a:rPr>
              <a:t>=1,abd=0,abe=0,acd=0,ace=0,ade=1,bcd=0,bce=0,</a:t>
            </a:r>
          </a:p>
          <a:p>
            <a:r>
              <a:rPr lang="en-US" sz="2000" b="1" dirty="0" err="1" smtClean="0">
                <a:solidFill>
                  <a:srgbClr val="FF0000"/>
                </a:solidFill>
              </a:rPr>
              <a:t>bde</a:t>
            </a:r>
            <a:r>
              <a:rPr lang="en-US" sz="2000" b="1" dirty="0" smtClean="0">
                <a:solidFill>
                  <a:srgbClr val="FF0000"/>
                </a:solidFill>
              </a:rPr>
              <a:t>=1,cde=0</a:t>
            </a:r>
            <a:endParaRPr lang="th-TH" sz="2000" dirty="0" smtClean="0"/>
          </a:p>
          <a:p>
            <a:endParaRPr lang="th-TH" sz="2000" dirty="0" smtClean="0">
              <a:solidFill>
                <a:srgbClr val="C00000"/>
              </a:solidFill>
            </a:endParaRPr>
          </a:p>
        </p:txBody>
      </p:sp>
      <p:grpSp>
        <p:nvGrpSpPr>
          <p:cNvPr id="2" name="Group 153"/>
          <p:cNvGrpSpPr/>
          <p:nvPr/>
        </p:nvGrpSpPr>
        <p:grpSpPr>
          <a:xfrm>
            <a:off x="3143240" y="4425820"/>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4" name="Rectangle 163"/>
          <p:cNvSpPr/>
          <p:nvPr/>
        </p:nvSpPr>
        <p:spPr bwMode="auto">
          <a:xfrm>
            <a:off x="214282" y="1714488"/>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4" name="TextBox 153"/>
          <p:cNvSpPr txBox="1"/>
          <p:nvPr/>
        </p:nvSpPr>
        <p:spPr>
          <a:xfrm>
            <a:off x="1857356" y="5357826"/>
            <a:ext cx="6929486" cy="707886"/>
          </a:xfrm>
          <a:prstGeom prst="rect">
            <a:avLst/>
          </a:prstGeom>
          <a:noFill/>
        </p:spPr>
        <p:txBody>
          <a:bodyPr wrap="square" rtlCol="0">
            <a:spAutoFit/>
          </a:bodyPr>
          <a:lstStyle/>
          <a:p>
            <a:r>
              <a:rPr lang="en-US" sz="2000" b="1" dirty="0" err="1" smtClean="0">
                <a:solidFill>
                  <a:srgbClr val="FF0000"/>
                </a:solidFill>
              </a:rPr>
              <a:t>abc</a:t>
            </a:r>
            <a:r>
              <a:rPr lang="en-US" sz="2000" b="1" dirty="0" smtClean="0">
                <a:solidFill>
                  <a:srgbClr val="FF0000"/>
                </a:solidFill>
              </a:rPr>
              <a:t>=1,abd=</a:t>
            </a:r>
            <a:r>
              <a:rPr lang="en-US" sz="2000" b="1" dirty="0" smtClean="0">
                <a:solidFill>
                  <a:srgbClr val="C00000"/>
                </a:solidFill>
              </a:rPr>
              <a:t>2</a:t>
            </a:r>
            <a:r>
              <a:rPr lang="en-US" sz="2000" b="1" dirty="0" smtClean="0">
                <a:solidFill>
                  <a:srgbClr val="FF0000"/>
                </a:solidFill>
              </a:rPr>
              <a:t>,abe=</a:t>
            </a:r>
            <a:r>
              <a:rPr lang="en-US" sz="2000" b="1" dirty="0" smtClean="0">
                <a:solidFill>
                  <a:srgbClr val="C00000"/>
                </a:solidFill>
              </a:rPr>
              <a:t>2</a:t>
            </a:r>
            <a:r>
              <a:rPr lang="en-US" sz="2000" b="1" dirty="0" smtClean="0">
                <a:solidFill>
                  <a:srgbClr val="FF0000"/>
                </a:solidFill>
              </a:rPr>
              <a:t>,acd=1,ace=1,ade=</a:t>
            </a:r>
            <a:r>
              <a:rPr lang="en-US" sz="2000" b="1" dirty="0" smtClean="0">
                <a:solidFill>
                  <a:srgbClr val="C00000"/>
                </a:solidFill>
              </a:rPr>
              <a:t>4</a:t>
            </a:r>
            <a:r>
              <a:rPr lang="en-US" sz="2000" b="1" dirty="0" smtClean="0">
                <a:solidFill>
                  <a:srgbClr val="FF0000"/>
                </a:solidFill>
              </a:rPr>
              <a:t>,bcd=</a:t>
            </a:r>
            <a:r>
              <a:rPr lang="en-US" sz="2000" b="1" dirty="0" smtClean="0">
                <a:solidFill>
                  <a:srgbClr val="C00000"/>
                </a:solidFill>
              </a:rPr>
              <a:t>2</a:t>
            </a:r>
            <a:r>
              <a:rPr lang="en-US" sz="2000" b="1" dirty="0" smtClean="0">
                <a:solidFill>
                  <a:srgbClr val="FF0000"/>
                </a:solidFill>
              </a:rPr>
              <a:t>,bce=0,</a:t>
            </a:r>
          </a:p>
          <a:p>
            <a:r>
              <a:rPr lang="en-US" sz="2000" b="1" dirty="0" err="1" smtClean="0">
                <a:solidFill>
                  <a:srgbClr val="FF0000"/>
                </a:solidFill>
              </a:rPr>
              <a:t>bde</a:t>
            </a:r>
            <a:r>
              <a:rPr lang="en-US" sz="2000" b="1" dirty="0" smtClean="0">
                <a:solidFill>
                  <a:srgbClr val="FF0000"/>
                </a:solidFill>
              </a:rPr>
              <a:t>=</a:t>
            </a:r>
            <a:r>
              <a:rPr lang="en-US" sz="2000" b="1" dirty="0" smtClean="0">
                <a:solidFill>
                  <a:srgbClr val="C00000"/>
                </a:solidFill>
              </a:rPr>
              <a:t>3</a:t>
            </a:r>
            <a:r>
              <a:rPr lang="en-US" sz="2000" b="1" dirty="0" smtClean="0">
                <a:solidFill>
                  <a:srgbClr val="FF0000"/>
                </a:solidFill>
              </a:rPr>
              <a:t>,cde=</a:t>
            </a:r>
            <a:r>
              <a:rPr lang="en-US" sz="2000" b="1" dirty="0" smtClean="0">
                <a:solidFill>
                  <a:srgbClr val="C00000"/>
                </a:solidFill>
              </a:rPr>
              <a:t>2</a:t>
            </a:r>
            <a:endParaRPr lang="th-TH" sz="2000" dirty="0" smtClean="0"/>
          </a:p>
        </p:txBody>
      </p:sp>
      <p:sp>
        <p:nvSpPr>
          <p:cNvPr id="177" name="Rectangle 176"/>
          <p:cNvSpPr/>
          <p:nvPr/>
        </p:nvSpPr>
        <p:spPr bwMode="auto">
          <a:xfrm>
            <a:off x="142844" y="1643050"/>
            <a:ext cx="1571636" cy="3776690"/>
          </a:xfrm>
          <a:prstGeom prst="rect">
            <a:avLst/>
          </a:prstGeom>
          <a:noFill/>
          <a:ln>
            <a:solidFill>
              <a:schemeClr val="accent6">
                <a:lumMod val="7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grpSp>
        <p:nvGrpSpPr>
          <p:cNvPr id="3" name="Group 187"/>
          <p:cNvGrpSpPr/>
          <p:nvPr/>
        </p:nvGrpSpPr>
        <p:grpSpPr>
          <a:xfrm>
            <a:off x="2115812" y="3742048"/>
            <a:ext cx="6313840" cy="388610"/>
            <a:chOff x="2115812" y="4326274"/>
            <a:chExt cx="6313840" cy="388610"/>
          </a:xfrm>
        </p:grpSpPr>
        <p:sp>
          <p:nvSpPr>
            <p:cNvPr id="172" name="Rectangle 171"/>
            <p:cNvSpPr/>
            <p:nvPr/>
          </p:nvSpPr>
          <p:spPr>
            <a:xfrm>
              <a:off x="2115812"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3" name="Rectangle 172"/>
            <p:cNvSpPr/>
            <p:nvPr/>
          </p:nvSpPr>
          <p:spPr>
            <a:xfrm>
              <a:off x="275875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4" name="Rectangle 173"/>
            <p:cNvSpPr/>
            <p:nvPr/>
          </p:nvSpPr>
          <p:spPr>
            <a:xfrm>
              <a:off x="341534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5" name="Rectangle 174"/>
            <p:cNvSpPr/>
            <p:nvPr/>
          </p:nvSpPr>
          <p:spPr>
            <a:xfrm>
              <a:off x="407193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6" name="Rectangle 175"/>
            <p:cNvSpPr/>
            <p:nvPr/>
          </p:nvSpPr>
          <p:spPr>
            <a:xfrm>
              <a:off x="472852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8" name="Rectangle 177"/>
            <p:cNvSpPr/>
            <p:nvPr/>
          </p:nvSpPr>
          <p:spPr>
            <a:xfrm>
              <a:off x="5388312"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9" name="Rectangle 178"/>
            <p:cNvSpPr/>
            <p:nvPr/>
          </p:nvSpPr>
          <p:spPr>
            <a:xfrm>
              <a:off x="6072198"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0" name="Rectangle 179"/>
            <p:cNvSpPr/>
            <p:nvPr/>
          </p:nvSpPr>
          <p:spPr>
            <a:xfrm>
              <a:off x="6687844"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1" name="Rectangle 180"/>
            <p:cNvSpPr/>
            <p:nvPr/>
          </p:nvSpPr>
          <p:spPr>
            <a:xfrm>
              <a:off x="734443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2" name="Rectangle 181"/>
            <p:cNvSpPr/>
            <p:nvPr/>
          </p:nvSpPr>
          <p:spPr>
            <a:xfrm>
              <a:off x="800102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4" name="Title 1"/>
          <p:cNvSpPr>
            <a:spLocks noGrp="1"/>
          </p:cNvSpPr>
          <p:nvPr>
            <p:ph type="title"/>
          </p:nvPr>
        </p:nvSpPr>
        <p:spPr>
          <a:xfrm>
            <a:off x="381000" y="214290"/>
            <a:ext cx="8382000" cy="664797"/>
          </a:xfrm>
        </p:spPr>
        <p:txBody>
          <a:bodyPr/>
          <a:lstStyle/>
          <a:p>
            <a:r>
              <a:rPr lang="en-US" dirty="0" smtClean="0"/>
              <a:t>DIC Algorithm</a:t>
            </a:r>
            <a:endParaRPr lang="th-TH" dirty="0"/>
          </a:p>
        </p:txBody>
      </p:sp>
      <p:grpSp>
        <p:nvGrpSpPr>
          <p:cNvPr id="5" name="Group 212"/>
          <p:cNvGrpSpPr/>
          <p:nvPr/>
        </p:nvGrpSpPr>
        <p:grpSpPr>
          <a:xfrm>
            <a:off x="2027528" y="3071810"/>
            <a:ext cx="6459033" cy="429755"/>
            <a:chOff x="2027528" y="3642187"/>
            <a:chExt cx="6459033" cy="429755"/>
          </a:xfrm>
        </p:grpSpPr>
        <p:grpSp>
          <p:nvGrpSpPr>
            <p:cNvPr id="9" name="Group 172"/>
            <p:cNvGrpSpPr/>
            <p:nvPr/>
          </p:nvGrpSpPr>
          <p:grpSpPr>
            <a:xfrm>
              <a:off x="2673189" y="3642187"/>
              <a:ext cx="5813372" cy="428628"/>
              <a:chOff x="2674070" y="2731466"/>
              <a:chExt cx="5813372" cy="428628"/>
            </a:xfrm>
          </p:grpSpPr>
          <p:sp>
            <p:nvSpPr>
              <p:cNvPr id="221" name="Oval 220"/>
              <p:cNvSpPr/>
              <p:nvPr/>
            </p:nvSpPr>
            <p:spPr>
              <a:xfrm>
                <a:off x="2674070" y="2771283"/>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2" name="Oval 221"/>
              <p:cNvSpPr/>
              <p:nvPr/>
            </p:nvSpPr>
            <p:spPr>
              <a:xfrm>
                <a:off x="5956618" y="2731466"/>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3" name="Oval 222"/>
              <p:cNvSpPr/>
              <p:nvPr/>
            </p:nvSpPr>
            <p:spPr>
              <a:xfrm>
                <a:off x="726979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4" name="Oval 223"/>
              <p:cNvSpPr/>
              <p:nvPr/>
            </p:nvSpPr>
            <p:spPr>
              <a:xfrm>
                <a:off x="7915938" y="2758762"/>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5" name="Oval 224"/>
              <p:cNvSpPr/>
              <p:nvPr/>
            </p:nvSpPr>
            <p:spPr>
              <a:xfrm>
                <a:off x="5286380" y="27407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226" name="Group 172"/>
            <p:cNvGrpSpPr/>
            <p:nvPr/>
          </p:nvGrpSpPr>
          <p:grpSpPr>
            <a:xfrm>
              <a:off x="2027528" y="3642187"/>
              <a:ext cx="5143536" cy="429755"/>
              <a:chOff x="2656822" y="3012893"/>
              <a:chExt cx="5143536" cy="429755"/>
            </a:xfrm>
          </p:grpSpPr>
          <p:sp>
            <p:nvSpPr>
              <p:cNvPr id="216" name="Oval 215"/>
              <p:cNvSpPr/>
              <p:nvPr/>
            </p:nvSpPr>
            <p:spPr>
              <a:xfrm>
                <a:off x="2656822" y="304338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7" name="Oval 216"/>
              <p:cNvSpPr/>
              <p:nvPr/>
            </p:nvSpPr>
            <p:spPr>
              <a:xfrm>
                <a:off x="3973200" y="3053837"/>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8" name="Oval 217"/>
              <p:cNvSpPr/>
              <p:nvPr/>
            </p:nvSpPr>
            <p:spPr>
              <a:xfrm>
                <a:off x="4616142" y="3027178"/>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9" name="Oval 218"/>
              <p:cNvSpPr/>
              <p:nvPr/>
            </p:nvSpPr>
            <p:spPr>
              <a:xfrm>
                <a:off x="7228854" y="3012893"/>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20" name="Oval 219"/>
              <p:cNvSpPr/>
              <p:nvPr/>
            </p:nvSpPr>
            <p:spPr>
              <a:xfrm>
                <a:off x="5286380" y="3040189"/>
                <a:ext cx="571504"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grpSp>
        <p:nvGrpSpPr>
          <p:cNvPr id="228" name="Group 172"/>
          <p:cNvGrpSpPr/>
          <p:nvPr/>
        </p:nvGrpSpPr>
        <p:grpSpPr>
          <a:xfrm>
            <a:off x="2027528" y="3057035"/>
            <a:ext cx="5129888" cy="429755"/>
            <a:chOff x="2656822" y="3012893"/>
            <a:chExt cx="5129888" cy="429755"/>
          </a:xfrm>
        </p:grpSpPr>
        <p:sp>
          <p:nvSpPr>
            <p:cNvPr id="208" name="Oval 207"/>
            <p:cNvSpPr/>
            <p:nvPr/>
          </p:nvSpPr>
          <p:spPr>
            <a:xfrm>
              <a:off x="2656822" y="3043387"/>
              <a:ext cx="571504" cy="388811"/>
            </a:xfrm>
            <a:prstGeom prst="ellips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0" name="Oval 209"/>
            <p:cNvSpPr/>
            <p:nvPr/>
          </p:nvSpPr>
          <p:spPr>
            <a:xfrm>
              <a:off x="4616142" y="3053837"/>
              <a:ext cx="571504" cy="388811"/>
            </a:xfrm>
            <a:prstGeom prst="ellips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1" name="Oval 210"/>
            <p:cNvSpPr/>
            <p:nvPr/>
          </p:nvSpPr>
          <p:spPr>
            <a:xfrm>
              <a:off x="7215206" y="3012893"/>
              <a:ext cx="571504" cy="388811"/>
            </a:xfrm>
            <a:prstGeom prst="ellips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2" name="Oval 211"/>
            <p:cNvSpPr/>
            <p:nvPr/>
          </p:nvSpPr>
          <p:spPr>
            <a:xfrm>
              <a:off x="5286380" y="3040189"/>
              <a:ext cx="571504" cy="388811"/>
            </a:xfrm>
            <a:prstGeom prst="ellips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171" name="Group 170"/>
          <p:cNvGrpSpPr/>
          <p:nvPr/>
        </p:nvGrpSpPr>
        <p:grpSpPr>
          <a:xfrm>
            <a:off x="2728059" y="3088857"/>
            <a:ext cx="5728688" cy="384687"/>
            <a:chOff x="2714612" y="3115751"/>
            <a:chExt cx="5728688" cy="384687"/>
          </a:xfrm>
        </p:grpSpPr>
        <p:grpSp>
          <p:nvGrpSpPr>
            <p:cNvPr id="4" name="Group 201"/>
            <p:cNvGrpSpPr/>
            <p:nvPr/>
          </p:nvGrpSpPr>
          <p:grpSpPr>
            <a:xfrm>
              <a:off x="5316874" y="3115751"/>
              <a:ext cx="3126426" cy="384486"/>
              <a:chOff x="5316874" y="3643314"/>
              <a:chExt cx="3126426" cy="384486"/>
            </a:xfrm>
          </p:grpSpPr>
          <p:sp>
            <p:nvSpPr>
              <p:cNvPr id="203" name="Rectangle 202"/>
              <p:cNvSpPr/>
              <p:nvPr/>
            </p:nvSpPr>
            <p:spPr>
              <a:xfrm>
                <a:off x="5316874" y="3656962"/>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4" name="Rectangle 203"/>
              <p:cNvSpPr/>
              <p:nvPr/>
            </p:nvSpPr>
            <p:spPr>
              <a:xfrm>
                <a:off x="6000760" y="3643314"/>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5" name="Rectangle 204"/>
              <p:cNvSpPr/>
              <p:nvPr/>
            </p:nvSpPr>
            <p:spPr>
              <a:xfrm>
                <a:off x="7300292" y="3670610"/>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6" name="Rectangle 205"/>
              <p:cNvSpPr/>
              <p:nvPr/>
            </p:nvSpPr>
            <p:spPr>
              <a:xfrm>
                <a:off x="7943234" y="3670610"/>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8" name="Rectangle 167"/>
            <p:cNvSpPr/>
            <p:nvPr/>
          </p:nvSpPr>
          <p:spPr>
            <a:xfrm>
              <a:off x="2714612" y="3143248"/>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9" name="Rectangle 168"/>
            <p:cNvSpPr/>
            <p:nvPr/>
          </p:nvSpPr>
          <p:spPr>
            <a:xfrm>
              <a:off x="3371001" y="3143248"/>
              <a:ext cx="500066" cy="357190"/>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3" name="Oval 182"/>
          <p:cNvSpPr/>
          <p:nvPr/>
        </p:nvSpPr>
        <p:spPr>
          <a:xfrm>
            <a:off x="4857752" y="2428868"/>
            <a:ext cx="71438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5" name="TextBox 184"/>
          <p:cNvSpPr txBox="1"/>
          <p:nvPr/>
        </p:nvSpPr>
        <p:spPr>
          <a:xfrm>
            <a:off x="3286116" y="5657025"/>
            <a:ext cx="4961052" cy="400110"/>
          </a:xfrm>
          <a:prstGeom prst="rect">
            <a:avLst/>
          </a:prstGeom>
          <a:noFill/>
        </p:spPr>
        <p:txBody>
          <a:bodyPr wrap="square" rtlCol="0">
            <a:spAutoFit/>
          </a:bodyPr>
          <a:lstStyle/>
          <a:p>
            <a:r>
              <a:rPr lang="en-US" sz="2000" b="1" dirty="0" smtClean="0">
                <a:solidFill>
                  <a:srgbClr val="FF0000"/>
                </a:solidFill>
              </a:rPr>
              <a:t>, </a:t>
            </a:r>
            <a:r>
              <a:rPr lang="en-US" sz="2000" b="1" dirty="0" err="1" smtClean="0">
                <a:solidFill>
                  <a:srgbClr val="FF0000"/>
                </a:solidFill>
              </a:rPr>
              <a:t>abde</a:t>
            </a:r>
            <a:r>
              <a:rPr lang="en-US" sz="2000" b="1" dirty="0" smtClean="0">
                <a:solidFill>
                  <a:srgbClr val="FF0000"/>
                </a:solidFill>
              </a:rPr>
              <a:t>=0</a:t>
            </a:r>
            <a:endParaRPr lang="th-TH"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30"/>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7"/>
                                        </p:tgtEl>
                                        <p:attrNameLst>
                                          <p:attrName>style.visibility</p:attrName>
                                        </p:attrNameLst>
                                      </p:cBhvr>
                                      <p:to>
                                        <p:strVal val="visible"/>
                                      </p:to>
                                    </p:set>
                                  </p:childTnLst>
                                </p:cTn>
                              </p:par>
                            </p:childTnLst>
                          </p:cTn>
                        </p:par>
                        <p:par>
                          <p:cTn id="21" fill="hold">
                            <p:stCondLst>
                              <p:cond delay="0"/>
                            </p:stCondLst>
                            <p:childTnLst>
                              <p:par>
                                <p:cTn id="22" presetID="1" presetClass="exit" presetSubtype="0" fill="hold" nodeType="afterEffect">
                                  <p:stCondLst>
                                    <p:cond delay="500"/>
                                  </p:stCondLst>
                                  <p:childTnLst>
                                    <p:set>
                                      <p:cBhvr>
                                        <p:cTn id="23" dur="1" fill="hold">
                                          <p:stCondLst>
                                            <p:cond delay="0"/>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1" presetClass="entr" presetSubtype="0" fill="hold" nodeType="afterEffect">
                                  <p:stCondLst>
                                    <p:cond delay="1000"/>
                                  </p:stCondLst>
                                  <p:childTnLst>
                                    <p:set>
                                      <p:cBhvr>
                                        <p:cTn id="26" dur="1" fill="hold">
                                          <p:stCondLst>
                                            <p:cond delay="0"/>
                                          </p:stCondLst>
                                        </p:cTn>
                                        <p:tgtEl>
                                          <p:spTgt spid="171"/>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1000"/>
                                  </p:stCondLst>
                                  <p:childTnLst>
                                    <p:set>
                                      <p:cBhvr>
                                        <p:cTn id="29" dur="1" fill="hold">
                                          <p:stCondLst>
                                            <p:cond delay="0"/>
                                          </p:stCondLst>
                                        </p:cTn>
                                        <p:tgtEl>
                                          <p:spTgt spid="2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500"/>
                                  </p:stCondLst>
                                  <p:childTnLst>
                                    <p:set>
                                      <p:cBhvr>
                                        <p:cTn id="3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0" grpId="0"/>
      <p:bldP spid="164" grpId="0" animBg="1"/>
      <p:bldP spid="154" grpId="0"/>
      <p:bldP spid="177" grpId="0" animBg="1"/>
      <p:bldP spid="183" grpId="0" animBg="1"/>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Authors</a:t>
            </a:r>
            <a:endParaRPr lang="th-TH" dirty="0"/>
          </a:p>
        </p:txBody>
      </p:sp>
      <p:pic>
        <p:nvPicPr>
          <p:cNvPr id="4" name="Picture 2" descr="Shalom (Dick) Tsur"/>
          <p:cNvPicPr>
            <a:picLocks noChangeAspect="1" noChangeArrowheads="1"/>
          </p:cNvPicPr>
          <p:nvPr/>
        </p:nvPicPr>
        <p:blipFill>
          <a:blip r:embed="rId2" cstate="print"/>
          <a:srcRect/>
          <a:stretch>
            <a:fillRect/>
          </a:stretch>
        </p:blipFill>
        <p:spPr bwMode="auto">
          <a:xfrm>
            <a:off x="6143636" y="2786058"/>
            <a:ext cx="2000264" cy="2000264"/>
          </a:xfrm>
          <a:prstGeom prst="rect">
            <a:avLst/>
          </a:prstGeom>
          <a:noFill/>
        </p:spPr>
      </p:pic>
      <p:pic>
        <p:nvPicPr>
          <p:cNvPr id="5" name="Picture 4" descr="http://soe.stanford.edu/research/images/photos_faculty_staff/ullman.jpg"/>
          <p:cNvPicPr>
            <a:picLocks noChangeAspect="1" noChangeArrowheads="1"/>
          </p:cNvPicPr>
          <p:nvPr/>
        </p:nvPicPr>
        <p:blipFill>
          <a:blip r:embed="rId3" cstate="print"/>
          <a:srcRect/>
          <a:stretch>
            <a:fillRect/>
          </a:stretch>
        </p:blipFill>
        <p:spPr bwMode="auto">
          <a:xfrm>
            <a:off x="4714876" y="2786058"/>
            <a:ext cx="1428760" cy="2007988"/>
          </a:xfrm>
          <a:prstGeom prst="rect">
            <a:avLst/>
          </a:prstGeom>
          <a:noFill/>
        </p:spPr>
      </p:pic>
      <p:pic>
        <p:nvPicPr>
          <p:cNvPr id="6" name="Picture 6" descr="http://php.rincontecno.com/desktop/sites/default/files/s_rajeevm.jpg"/>
          <p:cNvPicPr>
            <a:picLocks noChangeAspect="1" noChangeArrowheads="1"/>
          </p:cNvPicPr>
          <p:nvPr/>
        </p:nvPicPr>
        <p:blipFill>
          <a:blip r:embed="rId4" cstate="print"/>
          <a:srcRect/>
          <a:stretch>
            <a:fillRect/>
          </a:stretch>
        </p:blipFill>
        <p:spPr bwMode="auto">
          <a:xfrm>
            <a:off x="3143240" y="2786058"/>
            <a:ext cx="1568957" cy="2000264"/>
          </a:xfrm>
          <a:prstGeom prst="rect">
            <a:avLst/>
          </a:prstGeom>
          <a:noFill/>
        </p:spPr>
      </p:pic>
      <p:pic>
        <p:nvPicPr>
          <p:cNvPr id="7" name="Picture 8" descr="http://www.myclassiclyrics.com/artist_biographies/Sergey_Brin_Biography.jpg"/>
          <p:cNvPicPr>
            <a:picLocks noChangeAspect="1" noChangeArrowheads="1"/>
          </p:cNvPicPr>
          <p:nvPr/>
        </p:nvPicPr>
        <p:blipFill>
          <a:blip r:embed="rId5" cstate="print"/>
          <a:srcRect/>
          <a:stretch>
            <a:fillRect/>
          </a:stretch>
        </p:blipFill>
        <p:spPr bwMode="auto">
          <a:xfrm>
            <a:off x="857224" y="2786058"/>
            <a:ext cx="2298000" cy="2009268"/>
          </a:xfrm>
          <a:prstGeom prst="rect">
            <a:avLst/>
          </a:prstGeom>
          <a:noFill/>
        </p:spPr>
      </p:pic>
      <p:sp>
        <p:nvSpPr>
          <p:cNvPr id="9" name="Rounded Rectangular Callout 8"/>
          <p:cNvSpPr/>
          <p:nvPr/>
        </p:nvSpPr>
        <p:spPr bwMode="auto">
          <a:xfrm>
            <a:off x="500034" y="1142984"/>
            <a:ext cx="2000264" cy="1285884"/>
          </a:xfrm>
          <a:prstGeom prst="wedgeRoundRectCallout">
            <a:avLst>
              <a:gd name="adj1" fmla="val 32948"/>
              <a:gd name="adj2" fmla="val 77140"/>
              <a:gd name="adj3" fmla="val 16667"/>
            </a:avLst>
          </a:prstGeom>
          <a:solidFill>
            <a:schemeClr val="accent2">
              <a:lumMod val="20000"/>
              <a:lumOff val="8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Sergey Brin</a:t>
            </a:r>
            <a:endParaRPr lang="th-TH" sz="2300" dirty="0" smtClean="0">
              <a:solidFill>
                <a:schemeClr val="tx1"/>
              </a:solidFill>
              <a:latin typeface="Segoe" pitchFamily="34" charset="0"/>
            </a:endParaRPr>
          </a:p>
        </p:txBody>
      </p:sp>
      <p:sp>
        <p:nvSpPr>
          <p:cNvPr id="10" name="Rounded Rectangular Callout 9"/>
          <p:cNvSpPr/>
          <p:nvPr/>
        </p:nvSpPr>
        <p:spPr bwMode="auto">
          <a:xfrm>
            <a:off x="6572264" y="1000108"/>
            <a:ext cx="2000264" cy="1285884"/>
          </a:xfrm>
          <a:prstGeom prst="wedgeRoundRectCallout">
            <a:avLst>
              <a:gd name="adj1" fmla="val -45707"/>
              <a:gd name="adj2" fmla="val 85506"/>
              <a:gd name="adj3" fmla="val 16667"/>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Shalom Tsur</a:t>
            </a:r>
            <a:endParaRPr lang="th-TH" sz="2300" dirty="0" smtClean="0">
              <a:solidFill>
                <a:schemeClr val="tx1"/>
              </a:solidFill>
              <a:latin typeface="Segoe" pitchFamily="34" charset="0"/>
            </a:endParaRPr>
          </a:p>
        </p:txBody>
      </p:sp>
      <p:sp>
        <p:nvSpPr>
          <p:cNvPr id="11" name="Rounded Rectangular Callout 10"/>
          <p:cNvSpPr/>
          <p:nvPr/>
        </p:nvSpPr>
        <p:spPr bwMode="auto">
          <a:xfrm>
            <a:off x="928662" y="5000636"/>
            <a:ext cx="2500330" cy="1285884"/>
          </a:xfrm>
          <a:prstGeom prst="wedgeRoundRectCallout">
            <a:avLst>
              <a:gd name="adj1" fmla="val 71939"/>
              <a:gd name="adj2" fmla="val -64036"/>
              <a:gd name="adj3" fmla="val 16667"/>
            </a:avLst>
          </a:prstGeom>
          <a:solidFill>
            <a:schemeClr val="bg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Rajeev Motwani</a:t>
            </a:r>
            <a:endParaRPr lang="th-TH" sz="2300" dirty="0" smtClean="0">
              <a:solidFill>
                <a:schemeClr val="tx1"/>
              </a:solidFill>
              <a:latin typeface="Segoe" pitchFamily="34" charset="0"/>
            </a:endParaRPr>
          </a:p>
        </p:txBody>
      </p:sp>
      <p:sp>
        <p:nvSpPr>
          <p:cNvPr id="12" name="Rounded Rectangular Callout 11"/>
          <p:cNvSpPr/>
          <p:nvPr/>
        </p:nvSpPr>
        <p:spPr bwMode="auto">
          <a:xfrm>
            <a:off x="5643570" y="5000636"/>
            <a:ext cx="2571768" cy="1285884"/>
          </a:xfrm>
          <a:prstGeom prst="wedgeRoundRectCallout">
            <a:avLst>
              <a:gd name="adj1" fmla="val -73942"/>
              <a:gd name="adj2" fmla="val -61944"/>
              <a:gd name="adj3" fmla="val 16667"/>
            </a:avLst>
          </a:prstGeom>
          <a:solidFill>
            <a:schemeClr val="bg1">
              <a:lumMod val="6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Jeffrey D. Ullman</a:t>
            </a:r>
            <a:endParaRPr lang="th-TH" sz="2300" dirty="0" smtClean="0">
              <a:solidFill>
                <a:schemeClr val="tx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13599" y="1326690"/>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0" y="1357298"/>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14282" y="1714488"/>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3" y="1782614"/>
            <a:ext cx="2285136" cy="369332"/>
          </a:xfrm>
          <a:prstGeom prst="rect">
            <a:avLst/>
          </a:prstGeom>
          <a:noFill/>
        </p:spPr>
        <p:txBody>
          <a:bodyPr wrap="square" rtlCol="0">
            <a:spAutoFit/>
          </a:bodyPr>
          <a:lstStyle/>
          <a:p>
            <a:r>
              <a:rPr lang="en-US" dirty="0" smtClean="0"/>
              <a:t>After </a:t>
            </a:r>
            <a:r>
              <a:rPr lang="en-US" b="1" dirty="0" smtClean="0"/>
              <a:t>6M</a:t>
            </a:r>
            <a:r>
              <a:rPr lang="en-US" dirty="0" smtClean="0"/>
              <a:t> transactions</a:t>
            </a:r>
            <a:endParaRPr lang="th-TH" dirty="0"/>
          </a:p>
        </p:txBody>
      </p:sp>
      <p:sp>
        <p:nvSpPr>
          <p:cNvPr id="11" name="Rectangle 10"/>
          <p:cNvSpPr/>
          <p:nvPr/>
        </p:nvSpPr>
        <p:spPr bwMode="auto">
          <a:xfrm>
            <a:off x="1857355" y="1759445"/>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6" y="1845011"/>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5" y="4954971"/>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0" y="4401484"/>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1" y="4391927"/>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5" y="4394852"/>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8" y="4408451"/>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1" y="4397776"/>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2" y="3753992"/>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1" y="3764666"/>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0" y="3755109"/>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6" y="3739703"/>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4" y="3739703"/>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5" y="3727910"/>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4" y="3738585"/>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69" y="3713621"/>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5" y="3739703"/>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8" y="3739703"/>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8" y="3100650"/>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7" y="3111324"/>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6" y="3101767"/>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2" y="3086361"/>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0" y="3085257"/>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1" y="3074568"/>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0" y="3085243"/>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5" y="3060279"/>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1" y="3086361"/>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4" y="3086361"/>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2" y="2416495"/>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7" y="2406937"/>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5" y="2434826"/>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0" y="2423462"/>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3" y="2412787"/>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5" y="3871471"/>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3" y="4373209"/>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2" y="4852999"/>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2" y="4358278"/>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6" y="3887931"/>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0" y="3782757"/>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5" y="3271463"/>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3" y="4101690"/>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4" y="3113529"/>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3" y="4092317"/>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4" y="2937570"/>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7" y="3756477"/>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5" y="2787655"/>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2" y="3931173"/>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89" y="4089514"/>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6" y="3607357"/>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2" y="3897068"/>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7" y="3266281"/>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1" y="3778471"/>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5" y="3423046"/>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5" y="3941115"/>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3" y="3107950"/>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1" y="4085692"/>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4" y="3289818"/>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1" y="3749491"/>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8" y="3602538"/>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7" y="3294280"/>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5" y="3286874"/>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39" y="2967304"/>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0" y="3298041"/>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299" y="2953328"/>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156" y="2625369"/>
            <a:ext cx="313485" cy="1965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6" y="3281838"/>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8" y="2630615"/>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5" y="3272213"/>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063" y="3274312"/>
            <a:ext cx="288522" cy="64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8" y="2951048"/>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4" y="3466573"/>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3" y="2937380"/>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8" y="2611422"/>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2" y="2300177"/>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79" y="3249404"/>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2" y="2601019"/>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8" y="2280280"/>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0" y="3275196"/>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8" y="2952769"/>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6" y="2274756"/>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2" y="3265571"/>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6" y="2926360"/>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6" y="2335221"/>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3" y="3251469"/>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3" y="3267537"/>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4" y="2262890"/>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2" y="3263777"/>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4" y="3588249"/>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6" y="2486075"/>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4" y="1966330"/>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7" y="1817740"/>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8" y="2618171"/>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5" y="2138920"/>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8" y="2413361"/>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4" y="1966818"/>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786" y="2595589"/>
            <a:ext cx="312396" cy="66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9165" y="2293676"/>
            <a:ext cx="295871"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7" y="2813651"/>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8" y="2606250"/>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2" y="1421427"/>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3" y="2483255"/>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8" y="1605657"/>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1" y="2784249"/>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1" y="1824558"/>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8" y="2732314"/>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5" y="1944136"/>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0" y="2407842"/>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5" y="1289972"/>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89" y="1800160"/>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4" y="2321368"/>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3" y="1848859"/>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3" y="1374479"/>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1" y="4975340"/>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30" name="TextBox 129"/>
          <p:cNvSpPr txBox="1"/>
          <p:nvPr/>
        </p:nvSpPr>
        <p:spPr>
          <a:xfrm>
            <a:off x="1856475" y="5386344"/>
            <a:ext cx="6929486" cy="1015663"/>
          </a:xfrm>
          <a:prstGeom prst="rect">
            <a:avLst/>
          </a:prstGeom>
          <a:noFill/>
        </p:spPr>
        <p:txBody>
          <a:bodyPr wrap="square" rtlCol="0">
            <a:spAutoFit/>
          </a:bodyPr>
          <a:lstStyle/>
          <a:p>
            <a:r>
              <a:rPr lang="en-US" sz="2000" b="1" dirty="0" err="1" smtClean="0">
                <a:solidFill>
                  <a:srgbClr val="FF0000"/>
                </a:solidFill>
              </a:rPr>
              <a:t>abc</a:t>
            </a:r>
            <a:r>
              <a:rPr lang="en-US" sz="2000" b="1" dirty="0" smtClean="0">
                <a:solidFill>
                  <a:srgbClr val="FF0000"/>
                </a:solidFill>
              </a:rPr>
              <a:t>=1,abd=</a:t>
            </a:r>
            <a:r>
              <a:rPr lang="en-US" sz="2000" b="1" dirty="0" smtClean="0">
                <a:solidFill>
                  <a:srgbClr val="C00000"/>
                </a:solidFill>
              </a:rPr>
              <a:t>2</a:t>
            </a:r>
            <a:r>
              <a:rPr lang="en-US" sz="2000" b="1" dirty="0" smtClean="0">
                <a:solidFill>
                  <a:srgbClr val="FF0000"/>
                </a:solidFill>
              </a:rPr>
              <a:t>,abe=</a:t>
            </a:r>
            <a:r>
              <a:rPr lang="en-US" sz="2000" b="1" dirty="0" smtClean="0">
                <a:solidFill>
                  <a:srgbClr val="C00000"/>
                </a:solidFill>
              </a:rPr>
              <a:t>2</a:t>
            </a:r>
            <a:r>
              <a:rPr lang="en-US" sz="2000" b="1" dirty="0" smtClean="0">
                <a:solidFill>
                  <a:srgbClr val="FF0000"/>
                </a:solidFill>
              </a:rPr>
              <a:t>,acd=1,ace=1,ade=</a:t>
            </a:r>
            <a:r>
              <a:rPr lang="en-US" sz="2000" b="1" dirty="0" smtClean="0">
                <a:solidFill>
                  <a:srgbClr val="C00000"/>
                </a:solidFill>
              </a:rPr>
              <a:t>4</a:t>
            </a:r>
            <a:r>
              <a:rPr lang="en-US" sz="2000" b="1" dirty="0" smtClean="0">
                <a:solidFill>
                  <a:srgbClr val="FF0000"/>
                </a:solidFill>
              </a:rPr>
              <a:t>,bcd=</a:t>
            </a:r>
            <a:r>
              <a:rPr lang="en-US" sz="2000" b="1" dirty="0" smtClean="0">
                <a:solidFill>
                  <a:srgbClr val="C00000"/>
                </a:solidFill>
              </a:rPr>
              <a:t>2</a:t>
            </a:r>
            <a:r>
              <a:rPr lang="en-US" sz="2000" b="1" dirty="0" smtClean="0">
                <a:solidFill>
                  <a:srgbClr val="FF0000"/>
                </a:solidFill>
              </a:rPr>
              <a:t>,bce=0,</a:t>
            </a:r>
          </a:p>
          <a:p>
            <a:r>
              <a:rPr lang="en-US" sz="2000" b="1" dirty="0" err="1" smtClean="0">
                <a:solidFill>
                  <a:srgbClr val="FF0000"/>
                </a:solidFill>
              </a:rPr>
              <a:t>bde</a:t>
            </a:r>
            <a:r>
              <a:rPr lang="en-US" sz="2000" b="1" dirty="0" smtClean="0">
                <a:solidFill>
                  <a:srgbClr val="FF0000"/>
                </a:solidFill>
              </a:rPr>
              <a:t>=</a:t>
            </a:r>
            <a:r>
              <a:rPr lang="en-US" sz="2000" b="1" dirty="0" smtClean="0">
                <a:solidFill>
                  <a:srgbClr val="C00000"/>
                </a:solidFill>
              </a:rPr>
              <a:t>3</a:t>
            </a:r>
            <a:r>
              <a:rPr lang="en-US" sz="2000" b="1" dirty="0" smtClean="0">
                <a:solidFill>
                  <a:srgbClr val="FF0000"/>
                </a:solidFill>
              </a:rPr>
              <a:t>,cde=</a:t>
            </a:r>
            <a:r>
              <a:rPr lang="en-US" sz="2000" b="1" dirty="0" smtClean="0">
                <a:solidFill>
                  <a:srgbClr val="C00000"/>
                </a:solidFill>
              </a:rPr>
              <a:t>2</a:t>
            </a:r>
            <a:r>
              <a:rPr lang="en-US" sz="2000" b="1" dirty="0" smtClean="0">
                <a:solidFill>
                  <a:srgbClr val="FF0000"/>
                </a:solidFill>
              </a:rPr>
              <a:t>, </a:t>
            </a:r>
            <a:r>
              <a:rPr lang="en-US" sz="2000" b="1" dirty="0" err="1" smtClean="0">
                <a:solidFill>
                  <a:srgbClr val="FF0000"/>
                </a:solidFill>
              </a:rPr>
              <a:t>abde</a:t>
            </a:r>
            <a:r>
              <a:rPr lang="en-US" sz="2000" b="1" dirty="0" smtClean="0">
                <a:solidFill>
                  <a:srgbClr val="FF0000"/>
                </a:solidFill>
              </a:rPr>
              <a:t>=0</a:t>
            </a:r>
            <a:endParaRPr lang="th-TH" sz="2000" dirty="0" smtClean="0">
              <a:solidFill>
                <a:srgbClr val="FF0000"/>
              </a:solidFill>
            </a:endParaRPr>
          </a:p>
          <a:p>
            <a:endParaRPr lang="th-TH" sz="2000" dirty="0" smtClean="0">
              <a:solidFill>
                <a:srgbClr val="C00000"/>
              </a:solidFill>
            </a:endParaRPr>
          </a:p>
        </p:txBody>
      </p:sp>
      <p:grpSp>
        <p:nvGrpSpPr>
          <p:cNvPr id="2" name="Group 153"/>
          <p:cNvGrpSpPr/>
          <p:nvPr/>
        </p:nvGrpSpPr>
        <p:grpSpPr>
          <a:xfrm>
            <a:off x="3143240" y="4425820"/>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4" name="Rectangle 163"/>
          <p:cNvSpPr/>
          <p:nvPr/>
        </p:nvSpPr>
        <p:spPr bwMode="auto">
          <a:xfrm>
            <a:off x="214282" y="357187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4" name="TextBox 153"/>
          <p:cNvSpPr txBox="1"/>
          <p:nvPr/>
        </p:nvSpPr>
        <p:spPr>
          <a:xfrm>
            <a:off x="1857356" y="5572140"/>
            <a:ext cx="6929486" cy="400110"/>
          </a:xfrm>
          <a:prstGeom prst="rect">
            <a:avLst/>
          </a:prstGeom>
          <a:noFill/>
        </p:spPr>
        <p:txBody>
          <a:bodyPr wrap="square" rtlCol="0">
            <a:spAutoFit/>
          </a:bodyPr>
          <a:lstStyle/>
          <a:p>
            <a:r>
              <a:rPr lang="en-US" sz="2000" b="1" dirty="0" err="1" smtClean="0">
                <a:solidFill>
                  <a:srgbClr val="FF0000"/>
                </a:solidFill>
              </a:rPr>
              <a:t>abde</a:t>
            </a:r>
            <a:r>
              <a:rPr lang="en-US" sz="2000" b="1" dirty="0" smtClean="0">
                <a:solidFill>
                  <a:srgbClr val="FF0000"/>
                </a:solidFill>
              </a:rPr>
              <a:t>=0</a:t>
            </a:r>
            <a:endParaRPr lang="th-TH" sz="2000" dirty="0" smtClean="0"/>
          </a:p>
        </p:txBody>
      </p:sp>
      <p:grpSp>
        <p:nvGrpSpPr>
          <p:cNvPr id="3" name="Group 187"/>
          <p:cNvGrpSpPr/>
          <p:nvPr/>
        </p:nvGrpSpPr>
        <p:grpSpPr>
          <a:xfrm>
            <a:off x="2115812" y="3742048"/>
            <a:ext cx="6313840" cy="388610"/>
            <a:chOff x="2115812" y="4326274"/>
            <a:chExt cx="6313840" cy="388610"/>
          </a:xfrm>
        </p:grpSpPr>
        <p:sp>
          <p:nvSpPr>
            <p:cNvPr id="172" name="Rectangle 171"/>
            <p:cNvSpPr/>
            <p:nvPr/>
          </p:nvSpPr>
          <p:spPr>
            <a:xfrm>
              <a:off x="2115812"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3" name="Rectangle 172"/>
            <p:cNvSpPr/>
            <p:nvPr/>
          </p:nvSpPr>
          <p:spPr>
            <a:xfrm>
              <a:off x="275875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4" name="Rectangle 173"/>
            <p:cNvSpPr/>
            <p:nvPr/>
          </p:nvSpPr>
          <p:spPr>
            <a:xfrm>
              <a:off x="341534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5" name="Rectangle 174"/>
            <p:cNvSpPr/>
            <p:nvPr/>
          </p:nvSpPr>
          <p:spPr>
            <a:xfrm>
              <a:off x="407193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6" name="Rectangle 175"/>
            <p:cNvSpPr/>
            <p:nvPr/>
          </p:nvSpPr>
          <p:spPr>
            <a:xfrm>
              <a:off x="472852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8" name="Rectangle 177"/>
            <p:cNvSpPr/>
            <p:nvPr/>
          </p:nvSpPr>
          <p:spPr>
            <a:xfrm>
              <a:off x="5388312"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9" name="Rectangle 178"/>
            <p:cNvSpPr/>
            <p:nvPr/>
          </p:nvSpPr>
          <p:spPr>
            <a:xfrm>
              <a:off x="6072198"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0" name="Rectangle 179"/>
            <p:cNvSpPr/>
            <p:nvPr/>
          </p:nvSpPr>
          <p:spPr>
            <a:xfrm>
              <a:off x="6687844"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1" name="Rectangle 180"/>
            <p:cNvSpPr/>
            <p:nvPr/>
          </p:nvSpPr>
          <p:spPr>
            <a:xfrm>
              <a:off x="734443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2" name="Rectangle 181"/>
            <p:cNvSpPr/>
            <p:nvPr/>
          </p:nvSpPr>
          <p:spPr>
            <a:xfrm>
              <a:off x="800102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4" name="Title 1"/>
          <p:cNvSpPr>
            <a:spLocks noGrp="1"/>
          </p:cNvSpPr>
          <p:nvPr>
            <p:ph type="title"/>
          </p:nvPr>
        </p:nvSpPr>
        <p:spPr>
          <a:xfrm>
            <a:off x="381000" y="214290"/>
            <a:ext cx="8382000" cy="664797"/>
          </a:xfrm>
        </p:spPr>
        <p:txBody>
          <a:bodyPr/>
          <a:lstStyle/>
          <a:p>
            <a:r>
              <a:rPr lang="en-US" dirty="0" smtClean="0"/>
              <a:t>DIC Algorithm</a:t>
            </a:r>
            <a:endParaRPr lang="th-TH" dirty="0"/>
          </a:p>
        </p:txBody>
      </p:sp>
      <p:grpSp>
        <p:nvGrpSpPr>
          <p:cNvPr id="226" name="Group 172"/>
          <p:cNvGrpSpPr/>
          <p:nvPr/>
        </p:nvGrpSpPr>
        <p:grpSpPr>
          <a:xfrm>
            <a:off x="2027528" y="3057035"/>
            <a:ext cx="5129888" cy="429755"/>
            <a:chOff x="2656822" y="3012893"/>
            <a:chExt cx="5129888" cy="429755"/>
          </a:xfrm>
        </p:grpSpPr>
        <p:sp>
          <p:nvSpPr>
            <p:cNvPr id="208" name="Oval 207"/>
            <p:cNvSpPr/>
            <p:nvPr/>
          </p:nvSpPr>
          <p:spPr>
            <a:xfrm>
              <a:off x="2656822" y="3043387"/>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0" name="Oval 209"/>
            <p:cNvSpPr/>
            <p:nvPr/>
          </p:nvSpPr>
          <p:spPr>
            <a:xfrm>
              <a:off x="4616142" y="3053837"/>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1" name="Oval 210"/>
            <p:cNvSpPr/>
            <p:nvPr/>
          </p:nvSpPr>
          <p:spPr>
            <a:xfrm>
              <a:off x="7215206" y="3012893"/>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2" name="Oval 211"/>
            <p:cNvSpPr/>
            <p:nvPr/>
          </p:nvSpPr>
          <p:spPr>
            <a:xfrm>
              <a:off x="5286380" y="3040189"/>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227" name="Group 170"/>
          <p:cNvGrpSpPr/>
          <p:nvPr/>
        </p:nvGrpSpPr>
        <p:grpSpPr>
          <a:xfrm>
            <a:off x="2728059" y="3088857"/>
            <a:ext cx="5728688" cy="384687"/>
            <a:chOff x="2714612" y="3115751"/>
            <a:chExt cx="5728688" cy="384687"/>
          </a:xfrm>
        </p:grpSpPr>
        <p:grpSp>
          <p:nvGrpSpPr>
            <p:cNvPr id="228" name="Group 201"/>
            <p:cNvGrpSpPr/>
            <p:nvPr/>
          </p:nvGrpSpPr>
          <p:grpSpPr>
            <a:xfrm>
              <a:off x="5316874" y="3115751"/>
              <a:ext cx="3126426" cy="384486"/>
              <a:chOff x="5316874" y="3643314"/>
              <a:chExt cx="3126426" cy="384486"/>
            </a:xfrm>
          </p:grpSpPr>
          <p:sp>
            <p:nvSpPr>
              <p:cNvPr id="203" name="Rectangle 202"/>
              <p:cNvSpPr/>
              <p:nvPr/>
            </p:nvSpPr>
            <p:spPr>
              <a:xfrm>
                <a:off x="5316874" y="3656962"/>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4" name="Rectangle 203"/>
              <p:cNvSpPr/>
              <p:nvPr/>
            </p:nvSpPr>
            <p:spPr>
              <a:xfrm>
                <a:off x="6000760" y="3643314"/>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5" name="Rectangle 204"/>
              <p:cNvSpPr/>
              <p:nvPr/>
            </p:nvSpPr>
            <p:spPr>
              <a:xfrm>
                <a:off x="7300292" y="3670610"/>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6" name="Rectangle 205"/>
              <p:cNvSpPr/>
              <p:nvPr/>
            </p:nvSpPr>
            <p:spPr>
              <a:xfrm>
                <a:off x="7943234" y="3670610"/>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8" name="Rectangle 167"/>
            <p:cNvSpPr/>
            <p:nvPr/>
          </p:nvSpPr>
          <p:spPr>
            <a:xfrm>
              <a:off x="2714612" y="3143248"/>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9" name="Rectangle 168"/>
            <p:cNvSpPr/>
            <p:nvPr/>
          </p:nvSpPr>
          <p:spPr>
            <a:xfrm>
              <a:off x="3371001" y="3143248"/>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7" name="Oval 166"/>
          <p:cNvSpPr/>
          <p:nvPr/>
        </p:nvSpPr>
        <p:spPr>
          <a:xfrm>
            <a:off x="4857752" y="2428868"/>
            <a:ext cx="71438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130"/>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0" grpId="0"/>
      <p:bldP spid="164" grpId="0" animBg="1"/>
      <p:bldP spid="1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13599" y="1326690"/>
            <a:ext cx="3643338" cy="387798"/>
          </a:xfrm>
          <a:prstGeom prst="rect">
            <a:avLst/>
          </a:prstGeom>
        </p:spPr>
        <p:txBody>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min_sup</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solidFill>
                  <a:srgbClr val="C00000"/>
                </a:solidFill>
                <a:effectLst/>
                <a:uLnTx/>
                <a:uFillTx/>
                <a:latin typeface="+mn-lt"/>
                <a:ea typeface="+mn-ea"/>
                <a:cs typeface="+mn-cs"/>
              </a:rPr>
              <a:t>2</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M </a:t>
            </a:r>
            <a:r>
              <a:rPr kumimoji="0" lang="en-US" sz="2400" i="0" u="none" strike="noStrike" kern="1200" cap="none" spc="0" normalizeH="0" baseline="0" noProof="0" dirty="0" smtClean="0">
                <a:ln>
                  <a:noFill/>
                </a:ln>
                <a:effectLst/>
                <a:uLnTx/>
                <a:uFillTx/>
                <a:latin typeface="+mn-lt"/>
                <a:ea typeface="+mn-ea"/>
                <a:cs typeface="+mn-cs"/>
              </a:rPr>
              <a:t>= 5</a:t>
            </a:r>
          </a:p>
        </p:txBody>
      </p:sp>
      <p:graphicFrame>
        <p:nvGraphicFramePr>
          <p:cNvPr id="7" name="ตาราง 3"/>
          <p:cNvGraphicFramePr>
            <a:graphicFrameLocks noGrp="1"/>
          </p:cNvGraphicFramePr>
          <p:nvPr/>
        </p:nvGraphicFramePr>
        <p:xfrm>
          <a:off x="285720" y="1357298"/>
          <a:ext cx="1357321" cy="4079240"/>
        </p:xfrm>
        <a:graphic>
          <a:graphicData uri="http://schemas.openxmlformats.org/drawingml/2006/table">
            <a:tbl>
              <a:tblPr firstRow="1" bandRow="1">
                <a:tableStyleId>{5C22544A-7EE6-4342-B048-85BDC9FD1C3A}</a:tableStyleId>
              </a:tblPr>
              <a:tblGrid>
                <a:gridCol w="500065"/>
                <a:gridCol w="857256"/>
              </a:tblGrid>
              <a:tr h="370840">
                <a:tc>
                  <a:txBody>
                    <a:bodyPr/>
                    <a:lstStyle/>
                    <a:p>
                      <a:pPr algn="ctr"/>
                      <a:r>
                        <a:rPr lang="en-US" sz="1600" dirty="0" smtClean="0"/>
                        <a:t>TID</a:t>
                      </a:r>
                      <a:endParaRPr lang="th-TH" sz="1600" dirty="0"/>
                    </a:p>
                  </a:txBody>
                  <a:tcPr/>
                </a:tc>
                <a:tc>
                  <a:txBody>
                    <a:bodyPr/>
                    <a:lstStyle/>
                    <a:p>
                      <a:pPr algn="ctr"/>
                      <a:r>
                        <a:rPr lang="en-US" sz="1600" dirty="0" smtClean="0"/>
                        <a:t>Items</a:t>
                      </a:r>
                      <a:endParaRPr lang="th-TH" sz="1600" dirty="0"/>
                    </a:p>
                  </a:txBody>
                  <a:tcPr/>
                </a:tc>
              </a:tr>
              <a:tr h="370840">
                <a:tc>
                  <a:txBody>
                    <a:bodyPr/>
                    <a:lstStyle/>
                    <a:p>
                      <a:pPr algn="ctr"/>
                      <a:r>
                        <a:rPr lang="en-US" sz="1600" dirty="0" smtClean="0"/>
                        <a:t>1</a:t>
                      </a:r>
                    </a:p>
                  </a:txBody>
                  <a:tcPr/>
                </a:tc>
                <a:tc>
                  <a:txBody>
                    <a:bodyPr/>
                    <a:lstStyle/>
                    <a:p>
                      <a:pPr algn="ctr"/>
                      <a:r>
                        <a:rPr lang="en-US" sz="1600" dirty="0" smtClean="0"/>
                        <a:t>a</a:t>
                      </a:r>
                      <a:r>
                        <a:rPr lang="en-US" sz="1600" baseline="0" dirty="0" smtClean="0"/>
                        <a:t> b d e</a:t>
                      </a:r>
                      <a:endParaRPr lang="th-TH" sz="1600" dirty="0"/>
                    </a:p>
                  </a:txBody>
                  <a:tcPr/>
                </a:tc>
              </a:tr>
              <a:tr h="370840">
                <a:tc>
                  <a:txBody>
                    <a:bodyPr/>
                    <a:lstStyle/>
                    <a:p>
                      <a:pPr algn="ctr"/>
                      <a:r>
                        <a:rPr lang="en-US" sz="1600" dirty="0" smtClean="0"/>
                        <a:t>2</a:t>
                      </a:r>
                      <a:endParaRPr lang="th-TH" sz="1600" dirty="0"/>
                    </a:p>
                  </a:txBody>
                  <a:tcPr/>
                </a:tc>
                <a:tc>
                  <a:txBody>
                    <a:bodyPr/>
                    <a:lstStyle/>
                    <a:p>
                      <a:pPr algn="ctr"/>
                      <a:r>
                        <a:rPr lang="en-US" sz="1600" dirty="0" smtClean="0"/>
                        <a:t>b c d</a:t>
                      </a:r>
                      <a:endParaRPr lang="th-TH" sz="1600" dirty="0"/>
                    </a:p>
                  </a:txBody>
                  <a:tcPr/>
                </a:tc>
              </a:tr>
              <a:tr h="370840">
                <a:tc>
                  <a:txBody>
                    <a:bodyPr/>
                    <a:lstStyle/>
                    <a:p>
                      <a:pPr algn="ctr"/>
                      <a:r>
                        <a:rPr lang="en-US" sz="1600" dirty="0" smtClean="0"/>
                        <a:t>3</a:t>
                      </a:r>
                      <a:endParaRPr lang="th-TH" sz="1600" dirty="0"/>
                    </a:p>
                  </a:txBody>
                  <a:tcPr/>
                </a:tc>
                <a:tc>
                  <a:txBody>
                    <a:bodyPr/>
                    <a:lstStyle/>
                    <a:p>
                      <a:pPr algn="ctr"/>
                      <a:r>
                        <a:rPr lang="en-US" sz="1600" dirty="0" smtClean="0"/>
                        <a:t>a b d e</a:t>
                      </a:r>
                      <a:endParaRPr lang="th-TH" sz="1600" dirty="0"/>
                    </a:p>
                  </a:txBody>
                  <a:tcPr/>
                </a:tc>
              </a:tr>
              <a:tr h="370840">
                <a:tc>
                  <a:txBody>
                    <a:bodyPr/>
                    <a:lstStyle/>
                    <a:p>
                      <a:pPr algn="ctr"/>
                      <a:r>
                        <a:rPr lang="en-US" sz="1600" dirty="0" smtClean="0"/>
                        <a:t>4</a:t>
                      </a:r>
                      <a:endParaRPr lang="th-TH" sz="1600" dirty="0"/>
                    </a:p>
                  </a:txBody>
                  <a:tcPr/>
                </a:tc>
                <a:tc>
                  <a:txBody>
                    <a:bodyPr/>
                    <a:lstStyle/>
                    <a:p>
                      <a:pPr algn="ctr"/>
                      <a:r>
                        <a:rPr lang="en-US" sz="1600" dirty="0" smtClean="0"/>
                        <a:t>a c d e</a:t>
                      </a:r>
                      <a:endParaRPr lang="th-TH" sz="1600" dirty="0"/>
                    </a:p>
                  </a:txBody>
                  <a:tcPr/>
                </a:tc>
              </a:tr>
              <a:tr h="370840">
                <a:tc>
                  <a:txBody>
                    <a:bodyPr/>
                    <a:lstStyle/>
                    <a:p>
                      <a:pPr algn="ctr"/>
                      <a:r>
                        <a:rPr lang="en-US" sz="1600" dirty="0" smtClean="0"/>
                        <a:t>5</a:t>
                      </a:r>
                      <a:endParaRPr lang="th-TH" sz="1600" dirty="0"/>
                    </a:p>
                  </a:txBody>
                  <a:tcPr/>
                </a:tc>
                <a:tc>
                  <a:txBody>
                    <a:bodyPr/>
                    <a:lstStyle/>
                    <a:p>
                      <a:pPr algn="ctr"/>
                      <a:r>
                        <a:rPr lang="en-US" sz="1600" dirty="0" smtClean="0"/>
                        <a:t>b c d e</a:t>
                      </a:r>
                      <a:endParaRPr lang="th-TH" sz="1600" dirty="0"/>
                    </a:p>
                  </a:txBody>
                  <a:tcPr/>
                </a:tc>
              </a:tr>
              <a:tr h="370840">
                <a:tc>
                  <a:txBody>
                    <a:bodyPr/>
                    <a:lstStyle/>
                    <a:p>
                      <a:pPr algn="ctr"/>
                      <a:r>
                        <a:rPr lang="en-US" sz="1600" dirty="0" smtClean="0"/>
                        <a:t>6</a:t>
                      </a:r>
                      <a:endParaRPr lang="th-TH" sz="1600" dirty="0"/>
                    </a:p>
                  </a:txBody>
                  <a:tcPr/>
                </a:tc>
                <a:tc>
                  <a:txBody>
                    <a:bodyPr/>
                    <a:lstStyle/>
                    <a:p>
                      <a:pPr algn="ctr"/>
                      <a:r>
                        <a:rPr lang="en-US" sz="1600" dirty="0" smtClean="0"/>
                        <a:t>b d e</a:t>
                      </a:r>
                      <a:endParaRPr lang="th-TH" sz="1600" dirty="0"/>
                    </a:p>
                  </a:txBody>
                  <a:tcPr/>
                </a:tc>
              </a:tr>
              <a:tr h="370840">
                <a:tc>
                  <a:txBody>
                    <a:bodyPr/>
                    <a:lstStyle/>
                    <a:p>
                      <a:pPr algn="ctr"/>
                      <a:r>
                        <a:rPr lang="en-US" sz="1600" dirty="0" smtClean="0"/>
                        <a:t>7</a:t>
                      </a:r>
                      <a:endParaRPr lang="th-TH" sz="1600" dirty="0"/>
                    </a:p>
                  </a:txBody>
                  <a:tcPr/>
                </a:tc>
                <a:tc>
                  <a:txBody>
                    <a:bodyPr/>
                    <a:lstStyle/>
                    <a:p>
                      <a:pPr algn="ctr"/>
                      <a:r>
                        <a:rPr lang="en-US" sz="1600" dirty="0" smtClean="0"/>
                        <a:t>c d</a:t>
                      </a:r>
                      <a:endParaRPr lang="th-TH" sz="1600" dirty="0"/>
                    </a:p>
                  </a:txBody>
                  <a:tcPr/>
                </a:tc>
              </a:tr>
              <a:tr h="370840">
                <a:tc>
                  <a:txBody>
                    <a:bodyPr/>
                    <a:lstStyle/>
                    <a:p>
                      <a:pPr algn="ctr"/>
                      <a:r>
                        <a:rPr lang="en-US" sz="1600" dirty="0" smtClean="0"/>
                        <a:t>8</a:t>
                      </a:r>
                      <a:endParaRPr lang="th-TH" sz="1600" dirty="0"/>
                    </a:p>
                  </a:txBody>
                  <a:tcPr/>
                </a:tc>
                <a:tc>
                  <a:txBody>
                    <a:bodyPr/>
                    <a:lstStyle/>
                    <a:p>
                      <a:pPr algn="ctr"/>
                      <a:r>
                        <a:rPr lang="en-US" sz="1600" dirty="0" smtClean="0"/>
                        <a:t>a b c</a:t>
                      </a:r>
                      <a:endParaRPr lang="th-TH" sz="1600" dirty="0"/>
                    </a:p>
                  </a:txBody>
                  <a:tcPr/>
                </a:tc>
              </a:tr>
              <a:tr h="370840">
                <a:tc>
                  <a:txBody>
                    <a:bodyPr/>
                    <a:lstStyle/>
                    <a:p>
                      <a:pPr algn="ctr"/>
                      <a:r>
                        <a:rPr lang="en-US" sz="1600" dirty="0" smtClean="0"/>
                        <a:t>9</a:t>
                      </a:r>
                      <a:endParaRPr lang="th-TH" sz="1600" dirty="0"/>
                    </a:p>
                  </a:txBody>
                  <a:tcPr/>
                </a:tc>
                <a:tc>
                  <a:txBody>
                    <a:bodyPr/>
                    <a:lstStyle/>
                    <a:p>
                      <a:pPr algn="ctr"/>
                      <a:r>
                        <a:rPr lang="en-US" sz="1600" dirty="0" smtClean="0"/>
                        <a:t>a d e</a:t>
                      </a:r>
                      <a:endParaRPr lang="th-TH" sz="1600" dirty="0"/>
                    </a:p>
                  </a:txBody>
                  <a:tcPr/>
                </a:tc>
              </a:tr>
              <a:tr h="370840">
                <a:tc>
                  <a:txBody>
                    <a:bodyPr/>
                    <a:lstStyle/>
                    <a:p>
                      <a:pPr algn="ctr"/>
                      <a:r>
                        <a:rPr lang="en-US" sz="1600" dirty="0" smtClean="0"/>
                        <a:t>10</a:t>
                      </a:r>
                      <a:endParaRPr lang="th-TH" sz="1600" dirty="0"/>
                    </a:p>
                  </a:txBody>
                  <a:tcPr/>
                </a:tc>
                <a:tc>
                  <a:txBody>
                    <a:bodyPr/>
                    <a:lstStyle/>
                    <a:p>
                      <a:pPr algn="ctr"/>
                      <a:r>
                        <a:rPr lang="en-US" sz="1600" dirty="0" smtClean="0"/>
                        <a:t>b d</a:t>
                      </a:r>
                      <a:endParaRPr lang="th-TH" sz="1600" dirty="0"/>
                    </a:p>
                  </a:txBody>
                  <a:tcPr/>
                </a:tc>
              </a:tr>
            </a:tbl>
          </a:graphicData>
        </a:graphic>
      </p:graphicFrame>
      <p:sp>
        <p:nvSpPr>
          <p:cNvPr id="8" name="Rectangle 7"/>
          <p:cNvSpPr/>
          <p:nvPr/>
        </p:nvSpPr>
        <p:spPr bwMode="auto">
          <a:xfrm>
            <a:off x="214282" y="3571876"/>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0" name="TextBox 9"/>
          <p:cNvSpPr txBox="1"/>
          <p:nvPr/>
        </p:nvSpPr>
        <p:spPr>
          <a:xfrm>
            <a:off x="6571383" y="1782614"/>
            <a:ext cx="2285136" cy="369332"/>
          </a:xfrm>
          <a:prstGeom prst="rect">
            <a:avLst/>
          </a:prstGeom>
          <a:noFill/>
        </p:spPr>
        <p:txBody>
          <a:bodyPr wrap="square" rtlCol="0">
            <a:spAutoFit/>
          </a:bodyPr>
          <a:lstStyle/>
          <a:p>
            <a:r>
              <a:rPr lang="en-US" dirty="0" smtClean="0"/>
              <a:t>After </a:t>
            </a:r>
            <a:r>
              <a:rPr lang="en-US" b="1" dirty="0" smtClean="0"/>
              <a:t>7M</a:t>
            </a:r>
            <a:r>
              <a:rPr lang="en-US" dirty="0" smtClean="0"/>
              <a:t> transactions</a:t>
            </a:r>
            <a:endParaRPr lang="th-TH" dirty="0"/>
          </a:p>
        </p:txBody>
      </p:sp>
      <p:sp>
        <p:nvSpPr>
          <p:cNvPr id="11" name="Rectangle 10"/>
          <p:cNvSpPr/>
          <p:nvPr/>
        </p:nvSpPr>
        <p:spPr bwMode="auto">
          <a:xfrm>
            <a:off x="1857355" y="1759445"/>
            <a:ext cx="6990757" cy="4282153"/>
          </a:xfrm>
          <a:prstGeom prst="rect">
            <a:avLst/>
          </a:prstGeom>
          <a:noFill/>
          <a:ln w="57150">
            <a:solidFill>
              <a:schemeClr val="accent5">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4891546" y="1845011"/>
            <a:ext cx="745042" cy="365924"/>
          </a:xfrm>
          <a:prstGeom prst="rect">
            <a:avLst/>
          </a:prstGeom>
          <a:noFill/>
        </p:spPr>
        <p:txBody>
          <a:bodyPr wrap="none" rtlCol="0">
            <a:spAutoFit/>
          </a:bodyPr>
          <a:lstStyle/>
          <a:p>
            <a:r>
              <a:rPr lang="en-US" sz="2000" dirty="0" err="1" smtClean="0"/>
              <a:t>abcde</a:t>
            </a:r>
            <a:endParaRPr lang="th-TH" sz="2000" dirty="0"/>
          </a:p>
        </p:txBody>
      </p:sp>
      <p:sp>
        <p:nvSpPr>
          <p:cNvPr id="13" name="TextBox 12"/>
          <p:cNvSpPr txBox="1"/>
          <p:nvPr/>
        </p:nvSpPr>
        <p:spPr>
          <a:xfrm>
            <a:off x="5083695" y="4954971"/>
            <a:ext cx="345560" cy="400110"/>
          </a:xfrm>
          <a:prstGeom prst="rect">
            <a:avLst/>
          </a:prstGeom>
          <a:noFill/>
        </p:spPr>
        <p:txBody>
          <a:bodyPr wrap="square" rtlCol="0">
            <a:spAutoFit/>
          </a:bodyPr>
          <a:lstStyle/>
          <a:p>
            <a:r>
              <a:rPr lang="en-US" sz="2000" dirty="0" smtClean="0"/>
              <a:t>{}</a:t>
            </a:r>
            <a:endParaRPr lang="th-TH" sz="2000" dirty="0"/>
          </a:p>
        </p:txBody>
      </p:sp>
      <p:sp>
        <p:nvSpPr>
          <p:cNvPr id="14" name="TextBox 13"/>
          <p:cNvSpPr txBox="1"/>
          <p:nvPr/>
        </p:nvSpPr>
        <p:spPr>
          <a:xfrm>
            <a:off x="3136150" y="4401484"/>
            <a:ext cx="281773" cy="365924"/>
          </a:xfrm>
          <a:prstGeom prst="rect">
            <a:avLst/>
          </a:prstGeom>
          <a:noFill/>
        </p:spPr>
        <p:txBody>
          <a:bodyPr wrap="none" rtlCol="0">
            <a:spAutoFit/>
          </a:bodyPr>
          <a:lstStyle/>
          <a:p>
            <a:r>
              <a:rPr lang="en-US" sz="2000" dirty="0" smtClean="0"/>
              <a:t>a</a:t>
            </a:r>
            <a:endParaRPr lang="th-TH" sz="2000" dirty="0"/>
          </a:p>
        </p:txBody>
      </p:sp>
      <p:sp>
        <p:nvSpPr>
          <p:cNvPr id="15" name="TextBox 14"/>
          <p:cNvSpPr txBox="1"/>
          <p:nvPr/>
        </p:nvSpPr>
        <p:spPr>
          <a:xfrm>
            <a:off x="4144051" y="4391927"/>
            <a:ext cx="292035" cy="365924"/>
          </a:xfrm>
          <a:prstGeom prst="rect">
            <a:avLst/>
          </a:prstGeom>
          <a:noFill/>
        </p:spPr>
        <p:txBody>
          <a:bodyPr wrap="none" rtlCol="0">
            <a:spAutoFit/>
          </a:bodyPr>
          <a:lstStyle/>
          <a:p>
            <a:r>
              <a:rPr lang="en-US" sz="2000" dirty="0" smtClean="0"/>
              <a:t>b</a:t>
            </a:r>
            <a:endParaRPr lang="th-TH" sz="2000" dirty="0"/>
          </a:p>
        </p:txBody>
      </p:sp>
      <p:sp>
        <p:nvSpPr>
          <p:cNvPr id="16" name="TextBox 15"/>
          <p:cNvSpPr txBox="1"/>
          <p:nvPr/>
        </p:nvSpPr>
        <p:spPr>
          <a:xfrm>
            <a:off x="5092645" y="4394852"/>
            <a:ext cx="308162" cy="365924"/>
          </a:xfrm>
          <a:prstGeom prst="rect">
            <a:avLst/>
          </a:prstGeom>
          <a:noFill/>
        </p:spPr>
        <p:txBody>
          <a:bodyPr wrap="square" rtlCol="0">
            <a:spAutoFit/>
          </a:bodyPr>
          <a:lstStyle/>
          <a:p>
            <a:r>
              <a:rPr lang="en-US" sz="2000" dirty="0" smtClean="0"/>
              <a:t>c</a:t>
            </a:r>
            <a:endParaRPr lang="th-TH" sz="2000" dirty="0"/>
          </a:p>
        </p:txBody>
      </p:sp>
      <p:sp>
        <p:nvSpPr>
          <p:cNvPr id="17" name="TextBox 16"/>
          <p:cNvSpPr txBox="1"/>
          <p:nvPr/>
        </p:nvSpPr>
        <p:spPr>
          <a:xfrm>
            <a:off x="6123248" y="4408451"/>
            <a:ext cx="292035" cy="365924"/>
          </a:xfrm>
          <a:prstGeom prst="rect">
            <a:avLst/>
          </a:prstGeom>
          <a:noFill/>
        </p:spPr>
        <p:txBody>
          <a:bodyPr wrap="none" rtlCol="0">
            <a:spAutoFit/>
          </a:bodyPr>
          <a:lstStyle/>
          <a:p>
            <a:r>
              <a:rPr lang="en-US" sz="2000" dirty="0" smtClean="0"/>
              <a:t>d</a:t>
            </a:r>
            <a:endParaRPr lang="th-TH" sz="2000" dirty="0"/>
          </a:p>
        </p:txBody>
      </p:sp>
      <p:sp>
        <p:nvSpPr>
          <p:cNvPr id="18" name="TextBox 17"/>
          <p:cNvSpPr txBox="1"/>
          <p:nvPr/>
        </p:nvSpPr>
        <p:spPr>
          <a:xfrm>
            <a:off x="7056201" y="4397776"/>
            <a:ext cx="286171" cy="365924"/>
          </a:xfrm>
          <a:prstGeom prst="rect">
            <a:avLst/>
          </a:prstGeom>
          <a:noFill/>
        </p:spPr>
        <p:txBody>
          <a:bodyPr wrap="none" rtlCol="0">
            <a:spAutoFit/>
          </a:bodyPr>
          <a:lstStyle/>
          <a:p>
            <a:r>
              <a:rPr lang="en-US" sz="2000" dirty="0" smtClean="0"/>
              <a:t>e</a:t>
            </a:r>
            <a:endParaRPr lang="th-TH" sz="2000" dirty="0"/>
          </a:p>
        </p:txBody>
      </p:sp>
      <p:sp>
        <p:nvSpPr>
          <p:cNvPr id="19" name="TextBox 18"/>
          <p:cNvSpPr txBox="1"/>
          <p:nvPr/>
        </p:nvSpPr>
        <p:spPr>
          <a:xfrm>
            <a:off x="2118692" y="3753992"/>
            <a:ext cx="404920" cy="365924"/>
          </a:xfrm>
          <a:prstGeom prst="rect">
            <a:avLst/>
          </a:prstGeom>
          <a:noFill/>
        </p:spPr>
        <p:txBody>
          <a:bodyPr wrap="none" rtlCol="0">
            <a:spAutoFit/>
          </a:bodyPr>
          <a:lstStyle/>
          <a:p>
            <a:r>
              <a:rPr lang="en-US" sz="2000" dirty="0" err="1" smtClean="0"/>
              <a:t>ab</a:t>
            </a:r>
            <a:endParaRPr lang="th-TH" sz="2000" dirty="0"/>
          </a:p>
        </p:txBody>
      </p:sp>
      <p:sp>
        <p:nvSpPr>
          <p:cNvPr id="20" name="TextBox 19"/>
          <p:cNvSpPr txBox="1"/>
          <p:nvPr/>
        </p:nvSpPr>
        <p:spPr>
          <a:xfrm>
            <a:off x="2757611" y="3764666"/>
            <a:ext cx="381464" cy="365924"/>
          </a:xfrm>
          <a:prstGeom prst="rect">
            <a:avLst/>
          </a:prstGeom>
          <a:noFill/>
        </p:spPr>
        <p:txBody>
          <a:bodyPr wrap="none" rtlCol="0">
            <a:spAutoFit/>
          </a:bodyPr>
          <a:lstStyle/>
          <a:p>
            <a:r>
              <a:rPr lang="en-US" sz="2000" dirty="0" smtClean="0"/>
              <a:t>ac</a:t>
            </a:r>
            <a:endParaRPr lang="th-TH" sz="2000" dirty="0"/>
          </a:p>
        </p:txBody>
      </p:sp>
      <p:sp>
        <p:nvSpPr>
          <p:cNvPr id="21" name="TextBox 20"/>
          <p:cNvSpPr txBox="1"/>
          <p:nvPr/>
        </p:nvSpPr>
        <p:spPr>
          <a:xfrm>
            <a:off x="3412460" y="3755109"/>
            <a:ext cx="404920" cy="365924"/>
          </a:xfrm>
          <a:prstGeom prst="rect">
            <a:avLst/>
          </a:prstGeom>
          <a:noFill/>
        </p:spPr>
        <p:txBody>
          <a:bodyPr wrap="none" rtlCol="0">
            <a:spAutoFit/>
          </a:bodyPr>
          <a:lstStyle/>
          <a:p>
            <a:r>
              <a:rPr lang="en-US" sz="2000" dirty="0" smtClean="0"/>
              <a:t>ad</a:t>
            </a:r>
            <a:endParaRPr lang="th-TH" sz="2000" dirty="0"/>
          </a:p>
        </p:txBody>
      </p:sp>
      <p:sp>
        <p:nvSpPr>
          <p:cNvPr id="22" name="TextBox 21"/>
          <p:cNvSpPr txBox="1"/>
          <p:nvPr/>
        </p:nvSpPr>
        <p:spPr>
          <a:xfrm>
            <a:off x="4071666" y="3739703"/>
            <a:ext cx="399056" cy="365924"/>
          </a:xfrm>
          <a:prstGeom prst="rect">
            <a:avLst/>
          </a:prstGeom>
          <a:noFill/>
        </p:spPr>
        <p:txBody>
          <a:bodyPr wrap="none" rtlCol="0">
            <a:spAutoFit/>
          </a:bodyPr>
          <a:lstStyle/>
          <a:p>
            <a:r>
              <a:rPr lang="en-US" sz="2000" dirty="0" err="1" smtClean="0"/>
              <a:t>ae</a:t>
            </a:r>
            <a:endParaRPr lang="th-TH" sz="2000" dirty="0"/>
          </a:p>
        </p:txBody>
      </p:sp>
      <p:sp>
        <p:nvSpPr>
          <p:cNvPr id="23" name="TextBox 22"/>
          <p:cNvSpPr txBox="1"/>
          <p:nvPr/>
        </p:nvSpPr>
        <p:spPr>
          <a:xfrm>
            <a:off x="4729414" y="3739703"/>
            <a:ext cx="391725" cy="365924"/>
          </a:xfrm>
          <a:prstGeom prst="rect">
            <a:avLst/>
          </a:prstGeom>
          <a:noFill/>
        </p:spPr>
        <p:txBody>
          <a:bodyPr wrap="none" rtlCol="0">
            <a:spAutoFit/>
          </a:bodyPr>
          <a:lstStyle/>
          <a:p>
            <a:r>
              <a:rPr lang="en-US" sz="2000" dirty="0" err="1" smtClean="0"/>
              <a:t>bc</a:t>
            </a:r>
            <a:endParaRPr lang="th-TH" sz="2000" dirty="0"/>
          </a:p>
        </p:txBody>
      </p:sp>
      <p:sp>
        <p:nvSpPr>
          <p:cNvPr id="24" name="TextBox 23"/>
          <p:cNvSpPr txBox="1"/>
          <p:nvPr/>
        </p:nvSpPr>
        <p:spPr>
          <a:xfrm>
            <a:off x="5353525" y="3727910"/>
            <a:ext cx="415182" cy="365924"/>
          </a:xfrm>
          <a:prstGeom prst="rect">
            <a:avLst/>
          </a:prstGeom>
          <a:noFill/>
        </p:spPr>
        <p:txBody>
          <a:bodyPr wrap="none" rtlCol="0">
            <a:spAutoFit/>
          </a:bodyPr>
          <a:lstStyle/>
          <a:p>
            <a:r>
              <a:rPr lang="en-US" sz="2000" dirty="0" err="1" smtClean="0"/>
              <a:t>bd</a:t>
            </a:r>
            <a:endParaRPr lang="th-TH" sz="2000" dirty="0"/>
          </a:p>
        </p:txBody>
      </p:sp>
      <p:sp>
        <p:nvSpPr>
          <p:cNvPr id="25" name="TextBox 24"/>
          <p:cNvSpPr txBox="1"/>
          <p:nvPr/>
        </p:nvSpPr>
        <p:spPr>
          <a:xfrm>
            <a:off x="6049284" y="3738585"/>
            <a:ext cx="409318" cy="365924"/>
          </a:xfrm>
          <a:prstGeom prst="rect">
            <a:avLst/>
          </a:prstGeom>
          <a:noFill/>
        </p:spPr>
        <p:txBody>
          <a:bodyPr wrap="none" rtlCol="0">
            <a:spAutoFit/>
          </a:bodyPr>
          <a:lstStyle/>
          <a:p>
            <a:r>
              <a:rPr lang="en-US" sz="2000" dirty="0" smtClean="0"/>
              <a:t>be</a:t>
            </a:r>
            <a:endParaRPr lang="th-TH" sz="2000" dirty="0"/>
          </a:p>
        </p:txBody>
      </p:sp>
      <p:sp>
        <p:nvSpPr>
          <p:cNvPr id="26" name="TextBox 25"/>
          <p:cNvSpPr txBox="1"/>
          <p:nvPr/>
        </p:nvSpPr>
        <p:spPr>
          <a:xfrm>
            <a:off x="6679169" y="3713621"/>
            <a:ext cx="391725" cy="365924"/>
          </a:xfrm>
          <a:prstGeom prst="rect">
            <a:avLst/>
          </a:prstGeom>
          <a:noFill/>
        </p:spPr>
        <p:txBody>
          <a:bodyPr wrap="none" rtlCol="0">
            <a:spAutoFit/>
          </a:bodyPr>
          <a:lstStyle/>
          <a:p>
            <a:r>
              <a:rPr lang="en-US" sz="2000" dirty="0" err="1" smtClean="0"/>
              <a:t>cd</a:t>
            </a:r>
            <a:endParaRPr lang="th-TH" sz="2000" dirty="0"/>
          </a:p>
        </p:txBody>
      </p:sp>
      <p:sp>
        <p:nvSpPr>
          <p:cNvPr id="27" name="TextBox 26"/>
          <p:cNvSpPr txBox="1"/>
          <p:nvPr/>
        </p:nvSpPr>
        <p:spPr>
          <a:xfrm>
            <a:off x="7338375" y="3739703"/>
            <a:ext cx="385861" cy="365924"/>
          </a:xfrm>
          <a:prstGeom prst="rect">
            <a:avLst/>
          </a:prstGeom>
          <a:noFill/>
        </p:spPr>
        <p:txBody>
          <a:bodyPr wrap="none" rtlCol="0">
            <a:spAutoFit/>
          </a:bodyPr>
          <a:lstStyle/>
          <a:p>
            <a:r>
              <a:rPr lang="en-US" sz="2000" dirty="0" err="1" smtClean="0"/>
              <a:t>ce</a:t>
            </a:r>
            <a:endParaRPr lang="th-TH" sz="2000" dirty="0"/>
          </a:p>
        </p:txBody>
      </p:sp>
      <p:sp>
        <p:nvSpPr>
          <p:cNvPr id="28" name="TextBox 27"/>
          <p:cNvSpPr txBox="1"/>
          <p:nvPr/>
        </p:nvSpPr>
        <p:spPr>
          <a:xfrm>
            <a:off x="7999048" y="3739703"/>
            <a:ext cx="409318" cy="365924"/>
          </a:xfrm>
          <a:prstGeom prst="rect">
            <a:avLst/>
          </a:prstGeom>
          <a:noFill/>
        </p:spPr>
        <p:txBody>
          <a:bodyPr wrap="none" rtlCol="0">
            <a:spAutoFit/>
          </a:bodyPr>
          <a:lstStyle/>
          <a:p>
            <a:r>
              <a:rPr lang="en-US" sz="2000" dirty="0" smtClean="0"/>
              <a:t>de</a:t>
            </a:r>
            <a:endParaRPr lang="th-TH" sz="2000" dirty="0"/>
          </a:p>
        </p:txBody>
      </p:sp>
      <p:sp>
        <p:nvSpPr>
          <p:cNvPr id="29" name="TextBox 28"/>
          <p:cNvSpPr txBox="1"/>
          <p:nvPr/>
        </p:nvSpPr>
        <p:spPr>
          <a:xfrm>
            <a:off x="2053358" y="3100650"/>
            <a:ext cx="504611" cy="365924"/>
          </a:xfrm>
          <a:prstGeom prst="rect">
            <a:avLst/>
          </a:prstGeom>
          <a:noFill/>
        </p:spPr>
        <p:txBody>
          <a:bodyPr wrap="none" rtlCol="0">
            <a:spAutoFit/>
          </a:bodyPr>
          <a:lstStyle/>
          <a:p>
            <a:r>
              <a:rPr lang="en-US" sz="2000" dirty="0" err="1" smtClean="0"/>
              <a:t>abc</a:t>
            </a:r>
            <a:endParaRPr lang="th-TH" sz="2000" dirty="0"/>
          </a:p>
        </p:txBody>
      </p:sp>
      <p:sp>
        <p:nvSpPr>
          <p:cNvPr id="30" name="TextBox 29"/>
          <p:cNvSpPr txBox="1"/>
          <p:nvPr/>
        </p:nvSpPr>
        <p:spPr>
          <a:xfrm>
            <a:off x="2692277" y="3111324"/>
            <a:ext cx="528068" cy="365924"/>
          </a:xfrm>
          <a:prstGeom prst="rect">
            <a:avLst/>
          </a:prstGeom>
          <a:noFill/>
        </p:spPr>
        <p:txBody>
          <a:bodyPr wrap="none" rtlCol="0">
            <a:spAutoFit/>
          </a:bodyPr>
          <a:lstStyle/>
          <a:p>
            <a:r>
              <a:rPr lang="en-US" sz="2000" dirty="0" err="1" smtClean="0"/>
              <a:t>abd</a:t>
            </a:r>
            <a:endParaRPr lang="th-TH" sz="2000" dirty="0"/>
          </a:p>
        </p:txBody>
      </p:sp>
      <p:sp>
        <p:nvSpPr>
          <p:cNvPr id="31" name="TextBox 30"/>
          <p:cNvSpPr txBox="1"/>
          <p:nvPr/>
        </p:nvSpPr>
        <p:spPr>
          <a:xfrm>
            <a:off x="3347126" y="3101767"/>
            <a:ext cx="522203" cy="365924"/>
          </a:xfrm>
          <a:prstGeom prst="rect">
            <a:avLst/>
          </a:prstGeom>
          <a:noFill/>
        </p:spPr>
        <p:txBody>
          <a:bodyPr wrap="none" rtlCol="0">
            <a:spAutoFit/>
          </a:bodyPr>
          <a:lstStyle/>
          <a:p>
            <a:r>
              <a:rPr lang="en-US" sz="2000" dirty="0" err="1" smtClean="0"/>
              <a:t>abe</a:t>
            </a:r>
            <a:endParaRPr lang="th-TH" sz="2000" dirty="0"/>
          </a:p>
        </p:txBody>
      </p:sp>
      <p:sp>
        <p:nvSpPr>
          <p:cNvPr id="32" name="TextBox 31"/>
          <p:cNvSpPr txBox="1"/>
          <p:nvPr/>
        </p:nvSpPr>
        <p:spPr>
          <a:xfrm>
            <a:off x="4006332" y="3086361"/>
            <a:ext cx="504611" cy="365924"/>
          </a:xfrm>
          <a:prstGeom prst="rect">
            <a:avLst/>
          </a:prstGeom>
          <a:noFill/>
        </p:spPr>
        <p:txBody>
          <a:bodyPr wrap="none" rtlCol="0">
            <a:spAutoFit/>
          </a:bodyPr>
          <a:lstStyle/>
          <a:p>
            <a:r>
              <a:rPr lang="en-US" sz="2000" dirty="0" err="1" smtClean="0"/>
              <a:t>acd</a:t>
            </a:r>
            <a:endParaRPr lang="th-TH" sz="2000" dirty="0"/>
          </a:p>
        </p:txBody>
      </p:sp>
      <p:sp>
        <p:nvSpPr>
          <p:cNvPr id="33" name="TextBox 32"/>
          <p:cNvSpPr txBox="1"/>
          <p:nvPr/>
        </p:nvSpPr>
        <p:spPr>
          <a:xfrm>
            <a:off x="4664080" y="3085257"/>
            <a:ext cx="498747" cy="365924"/>
          </a:xfrm>
          <a:prstGeom prst="rect">
            <a:avLst/>
          </a:prstGeom>
          <a:noFill/>
        </p:spPr>
        <p:txBody>
          <a:bodyPr wrap="none" rtlCol="0">
            <a:spAutoFit/>
          </a:bodyPr>
          <a:lstStyle/>
          <a:p>
            <a:r>
              <a:rPr lang="en-US" sz="2000" dirty="0" smtClean="0"/>
              <a:t>ace</a:t>
            </a:r>
            <a:endParaRPr lang="th-TH" sz="2000" dirty="0"/>
          </a:p>
        </p:txBody>
      </p:sp>
      <p:sp>
        <p:nvSpPr>
          <p:cNvPr id="34" name="TextBox 33"/>
          <p:cNvSpPr txBox="1"/>
          <p:nvPr/>
        </p:nvSpPr>
        <p:spPr>
          <a:xfrm>
            <a:off x="5288191" y="3074568"/>
            <a:ext cx="522203" cy="365924"/>
          </a:xfrm>
          <a:prstGeom prst="rect">
            <a:avLst/>
          </a:prstGeom>
          <a:noFill/>
        </p:spPr>
        <p:txBody>
          <a:bodyPr wrap="none" rtlCol="0">
            <a:spAutoFit/>
          </a:bodyPr>
          <a:lstStyle/>
          <a:p>
            <a:r>
              <a:rPr lang="en-US" sz="2000" dirty="0" err="1" smtClean="0"/>
              <a:t>ade</a:t>
            </a:r>
            <a:endParaRPr lang="th-TH" sz="2000" dirty="0"/>
          </a:p>
        </p:txBody>
      </p:sp>
      <p:sp>
        <p:nvSpPr>
          <p:cNvPr id="35" name="TextBox 34"/>
          <p:cNvSpPr txBox="1"/>
          <p:nvPr/>
        </p:nvSpPr>
        <p:spPr>
          <a:xfrm>
            <a:off x="5983950" y="3085243"/>
            <a:ext cx="514873" cy="365924"/>
          </a:xfrm>
          <a:prstGeom prst="rect">
            <a:avLst/>
          </a:prstGeom>
          <a:noFill/>
        </p:spPr>
        <p:txBody>
          <a:bodyPr wrap="none" rtlCol="0">
            <a:spAutoFit/>
          </a:bodyPr>
          <a:lstStyle/>
          <a:p>
            <a:r>
              <a:rPr lang="en-US" sz="2000" dirty="0" err="1" smtClean="0"/>
              <a:t>bcd</a:t>
            </a:r>
            <a:endParaRPr lang="th-TH" sz="2000" dirty="0"/>
          </a:p>
        </p:txBody>
      </p:sp>
      <p:sp>
        <p:nvSpPr>
          <p:cNvPr id="36" name="TextBox 35"/>
          <p:cNvSpPr txBox="1"/>
          <p:nvPr/>
        </p:nvSpPr>
        <p:spPr>
          <a:xfrm>
            <a:off x="6613835" y="3060279"/>
            <a:ext cx="509009" cy="365924"/>
          </a:xfrm>
          <a:prstGeom prst="rect">
            <a:avLst/>
          </a:prstGeom>
          <a:noFill/>
        </p:spPr>
        <p:txBody>
          <a:bodyPr wrap="none" rtlCol="0">
            <a:spAutoFit/>
          </a:bodyPr>
          <a:lstStyle/>
          <a:p>
            <a:r>
              <a:rPr lang="en-US" sz="2000" dirty="0" err="1" smtClean="0"/>
              <a:t>bce</a:t>
            </a:r>
            <a:endParaRPr lang="th-TH" sz="2000" dirty="0"/>
          </a:p>
        </p:txBody>
      </p:sp>
      <p:sp>
        <p:nvSpPr>
          <p:cNvPr id="37" name="TextBox 36"/>
          <p:cNvSpPr txBox="1"/>
          <p:nvPr/>
        </p:nvSpPr>
        <p:spPr>
          <a:xfrm>
            <a:off x="7273041" y="3086361"/>
            <a:ext cx="532466" cy="365924"/>
          </a:xfrm>
          <a:prstGeom prst="rect">
            <a:avLst/>
          </a:prstGeom>
          <a:noFill/>
        </p:spPr>
        <p:txBody>
          <a:bodyPr wrap="none" rtlCol="0">
            <a:spAutoFit/>
          </a:bodyPr>
          <a:lstStyle/>
          <a:p>
            <a:r>
              <a:rPr lang="en-US" sz="2000" dirty="0" err="1" smtClean="0"/>
              <a:t>bde</a:t>
            </a:r>
            <a:endParaRPr lang="th-TH" sz="2000" dirty="0"/>
          </a:p>
        </p:txBody>
      </p:sp>
      <p:sp>
        <p:nvSpPr>
          <p:cNvPr id="38" name="TextBox 37"/>
          <p:cNvSpPr txBox="1"/>
          <p:nvPr/>
        </p:nvSpPr>
        <p:spPr>
          <a:xfrm>
            <a:off x="7933714" y="3086361"/>
            <a:ext cx="509009" cy="365924"/>
          </a:xfrm>
          <a:prstGeom prst="rect">
            <a:avLst/>
          </a:prstGeom>
          <a:noFill/>
        </p:spPr>
        <p:txBody>
          <a:bodyPr wrap="none" rtlCol="0">
            <a:spAutoFit/>
          </a:bodyPr>
          <a:lstStyle/>
          <a:p>
            <a:r>
              <a:rPr lang="en-US" sz="2000" dirty="0" err="1" smtClean="0"/>
              <a:t>cde</a:t>
            </a:r>
            <a:endParaRPr lang="th-TH" sz="2000" dirty="0"/>
          </a:p>
        </p:txBody>
      </p:sp>
      <p:sp>
        <p:nvSpPr>
          <p:cNvPr id="39" name="TextBox 38"/>
          <p:cNvSpPr txBox="1"/>
          <p:nvPr/>
        </p:nvSpPr>
        <p:spPr>
          <a:xfrm>
            <a:off x="2902702" y="2416495"/>
            <a:ext cx="627758" cy="365924"/>
          </a:xfrm>
          <a:prstGeom prst="rect">
            <a:avLst/>
          </a:prstGeom>
          <a:noFill/>
        </p:spPr>
        <p:txBody>
          <a:bodyPr wrap="none" rtlCol="0">
            <a:spAutoFit/>
          </a:bodyPr>
          <a:lstStyle/>
          <a:p>
            <a:r>
              <a:rPr lang="en-US" sz="2000" dirty="0" err="1" smtClean="0"/>
              <a:t>abcd</a:t>
            </a:r>
            <a:endParaRPr lang="th-TH" sz="2000" dirty="0"/>
          </a:p>
        </p:txBody>
      </p:sp>
      <p:sp>
        <p:nvSpPr>
          <p:cNvPr id="40" name="TextBox 39"/>
          <p:cNvSpPr txBox="1"/>
          <p:nvPr/>
        </p:nvSpPr>
        <p:spPr>
          <a:xfrm>
            <a:off x="3935567" y="2406937"/>
            <a:ext cx="621894" cy="365924"/>
          </a:xfrm>
          <a:prstGeom prst="rect">
            <a:avLst/>
          </a:prstGeom>
          <a:noFill/>
        </p:spPr>
        <p:txBody>
          <a:bodyPr wrap="none" rtlCol="0">
            <a:spAutoFit/>
          </a:bodyPr>
          <a:lstStyle/>
          <a:p>
            <a:r>
              <a:rPr lang="en-US" sz="2000" dirty="0" err="1" smtClean="0"/>
              <a:t>abce</a:t>
            </a:r>
            <a:endParaRPr lang="th-TH" sz="2000" dirty="0"/>
          </a:p>
        </p:txBody>
      </p:sp>
      <p:sp>
        <p:nvSpPr>
          <p:cNvPr id="41" name="TextBox 40"/>
          <p:cNvSpPr txBox="1"/>
          <p:nvPr/>
        </p:nvSpPr>
        <p:spPr>
          <a:xfrm>
            <a:off x="4890615" y="2434826"/>
            <a:ext cx="752953" cy="400110"/>
          </a:xfrm>
          <a:prstGeom prst="rect">
            <a:avLst/>
          </a:prstGeom>
          <a:noFill/>
        </p:spPr>
        <p:txBody>
          <a:bodyPr wrap="square" rtlCol="0">
            <a:spAutoFit/>
          </a:bodyPr>
          <a:lstStyle/>
          <a:p>
            <a:r>
              <a:rPr lang="en-US" sz="2000" dirty="0" err="1" smtClean="0"/>
              <a:t>abde</a:t>
            </a:r>
            <a:endParaRPr lang="th-TH" sz="2000" dirty="0"/>
          </a:p>
        </p:txBody>
      </p:sp>
      <p:sp>
        <p:nvSpPr>
          <p:cNvPr id="42" name="TextBox 41"/>
          <p:cNvSpPr txBox="1"/>
          <p:nvPr/>
        </p:nvSpPr>
        <p:spPr>
          <a:xfrm>
            <a:off x="5889800" y="2423462"/>
            <a:ext cx="621894" cy="365924"/>
          </a:xfrm>
          <a:prstGeom prst="rect">
            <a:avLst/>
          </a:prstGeom>
          <a:noFill/>
        </p:spPr>
        <p:txBody>
          <a:bodyPr wrap="none" rtlCol="0">
            <a:spAutoFit/>
          </a:bodyPr>
          <a:lstStyle/>
          <a:p>
            <a:r>
              <a:rPr lang="en-US" sz="2000" dirty="0" err="1" smtClean="0"/>
              <a:t>acde</a:t>
            </a:r>
            <a:endParaRPr lang="th-TH" sz="2000" dirty="0"/>
          </a:p>
        </p:txBody>
      </p:sp>
      <p:sp>
        <p:nvSpPr>
          <p:cNvPr id="43" name="TextBox 42"/>
          <p:cNvSpPr txBox="1"/>
          <p:nvPr/>
        </p:nvSpPr>
        <p:spPr>
          <a:xfrm>
            <a:off x="6822753" y="2412787"/>
            <a:ext cx="632156" cy="365924"/>
          </a:xfrm>
          <a:prstGeom prst="rect">
            <a:avLst/>
          </a:prstGeom>
          <a:noFill/>
        </p:spPr>
        <p:txBody>
          <a:bodyPr wrap="none" rtlCol="0">
            <a:spAutoFit/>
          </a:bodyPr>
          <a:lstStyle/>
          <a:p>
            <a:r>
              <a:rPr lang="en-US" sz="2000" dirty="0" err="1" smtClean="0"/>
              <a:t>bcde</a:t>
            </a:r>
            <a:endParaRPr lang="th-TH" sz="2000" dirty="0"/>
          </a:p>
        </p:txBody>
      </p:sp>
      <p:cxnSp>
        <p:nvCxnSpPr>
          <p:cNvPr id="44" name="Straight Arrow Connector 43"/>
          <p:cNvCxnSpPr>
            <a:stCxn id="13" idx="0"/>
            <a:endCxn id="14" idx="2"/>
          </p:cNvCxnSpPr>
          <p:nvPr/>
        </p:nvCxnSpPr>
        <p:spPr>
          <a:xfrm rot="16200000" flipV="1">
            <a:off x="4172975" y="3871471"/>
            <a:ext cx="187563" cy="197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0"/>
            <a:endCxn id="15" idx="2"/>
          </p:cNvCxnSpPr>
          <p:nvPr/>
        </p:nvCxnSpPr>
        <p:spPr>
          <a:xfrm rot="16200000" flipV="1">
            <a:off x="4674713" y="4373209"/>
            <a:ext cx="197120" cy="966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0"/>
            <a:endCxn id="16" idx="2"/>
          </p:cNvCxnSpPr>
          <p:nvPr/>
        </p:nvCxnSpPr>
        <p:spPr>
          <a:xfrm rot="16200000" flipV="1">
            <a:off x="5154502" y="4852999"/>
            <a:ext cx="194196" cy="9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0"/>
            <a:endCxn id="17" idx="2"/>
          </p:cNvCxnSpPr>
          <p:nvPr/>
        </p:nvCxnSpPr>
        <p:spPr>
          <a:xfrm rot="5400000" flipH="1" flipV="1">
            <a:off x="5672572" y="4358278"/>
            <a:ext cx="180596" cy="1012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a:endCxn id="18" idx="2"/>
          </p:cNvCxnSpPr>
          <p:nvPr/>
        </p:nvCxnSpPr>
        <p:spPr>
          <a:xfrm rot="5400000" flipH="1" flipV="1">
            <a:off x="6132246" y="3887931"/>
            <a:ext cx="191271" cy="1942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4" idx="0"/>
            <a:endCxn id="19" idx="2"/>
          </p:cNvCxnSpPr>
          <p:nvPr/>
        </p:nvCxnSpPr>
        <p:spPr>
          <a:xfrm rot="16200000" flipV="1">
            <a:off x="2658310" y="3782757"/>
            <a:ext cx="281569" cy="95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9" idx="2"/>
          </p:cNvCxnSpPr>
          <p:nvPr/>
        </p:nvCxnSpPr>
        <p:spPr>
          <a:xfrm rot="16200000" flipV="1">
            <a:off x="3169605" y="3271463"/>
            <a:ext cx="272011" cy="1968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20" idx="2"/>
          </p:cNvCxnSpPr>
          <p:nvPr/>
        </p:nvCxnSpPr>
        <p:spPr>
          <a:xfrm rot="16200000" flipV="1">
            <a:off x="2977243" y="4101690"/>
            <a:ext cx="270894" cy="3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20" idx="2"/>
          </p:cNvCxnSpPr>
          <p:nvPr/>
        </p:nvCxnSpPr>
        <p:spPr>
          <a:xfrm rot="16200000" flipV="1">
            <a:off x="3965404" y="3113529"/>
            <a:ext cx="264262" cy="229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4" idx="0"/>
            <a:endCxn id="21" idx="2"/>
          </p:cNvCxnSpPr>
          <p:nvPr/>
        </p:nvCxnSpPr>
        <p:spPr>
          <a:xfrm rot="5400000" flipH="1" flipV="1">
            <a:off x="3305753" y="4092317"/>
            <a:ext cx="280451" cy="33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0"/>
            <a:endCxn id="21" idx="2"/>
          </p:cNvCxnSpPr>
          <p:nvPr/>
        </p:nvCxnSpPr>
        <p:spPr>
          <a:xfrm rot="16200000" flipV="1">
            <a:off x="4798384" y="2937570"/>
            <a:ext cx="287418" cy="265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22" idx="2"/>
          </p:cNvCxnSpPr>
          <p:nvPr/>
        </p:nvCxnSpPr>
        <p:spPr>
          <a:xfrm rot="5400000" flipH="1" flipV="1">
            <a:off x="3626187" y="3756477"/>
            <a:ext cx="295858" cy="99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0"/>
            <a:endCxn id="22" idx="2"/>
          </p:cNvCxnSpPr>
          <p:nvPr/>
        </p:nvCxnSpPr>
        <p:spPr>
          <a:xfrm rot="16200000" flipV="1">
            <a:off x="5589165" y="2787655"/>
            <a:ext cx="292150" cy="29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0"/>
            <a:endCxn id="23" idx="2"/>
          </p:cNvCxnSpPr>
          <p:nvPr/>
        </p:nvCxnSpPr>
        <p:spPr>
          <a:xfrm rot="5400000" flipH="1" flipV="1">
            <a:off x="4464522" y="3931173"/>
            <a:ext cx="286301" cy="635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0"/>
            <a:endCxn id="23" idx="2"/>
          </p:cNvCxnSpPr>
          <p:nvPr/>
        </p:nvCxnSpPr>
        <p:spPr>
          <a:xfrm rot="16200000" flipV="1">
            <a:off x="4941389" y="4089514"/>
            <a:ext cx="289225" cy="321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24" idx="2"/>
          </p:cNvCxnSpPr>
          <p:nvPr/>
        </p:nvCxnSpPr>
        <p:spPr>
          <a:xfrm rot="5400000" flipH="1" flipV="1">
            <a:off x="4776546" y="3607357"/>
            <a:ext cx="298093" cy="127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0"/>
            <a:endCxn id="24" idx="2"/>
          </p:cNvCxnSpPr>
          <p:nvPr/>
        </p:nvCxnSpPr>
        <p:spPr>
          <a:xfrm rot="16200000" flipV="1">
            <a:off x="5757882" y="3897068"/>
            <a:ext cx="314617" cy="708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25" idx="2"/>
          </p:cNvCxnSpPr>
          <p:nvPr/>
        </p:nvCxnSpPr>
        <p:spPr>
          <a:xfrm rot="5400000" flipH="1" flipV="1">
            <a:off x="5128297" y="3266281"/>
            <a:ext cx="287418" cy="1963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0"/>
            <a:endCxn id="25" idx="2"/>
          </p:cNvCxnSpPr>
          <p:nvPr/>
        </p:nvCxnSpPr>
        <p:spPr>
          <a:xfrm rot="16200000" flipV="1">
            <a:off x="6579981" y="3778471"/>
            <a:ext cx="293268" cy="945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0"/>
            <a:endCxn id="26" idx="2"/>
          </p:cNvCxnSpPr>
          <p:nvPr/>
        </p:nvCxnSpPr>
        <p:spPr>
          <a:xfrm rot="5400000" flipH="1" flipV="1">
            <a:off x="5903225" y="3423046"/>
            <a:ext cx="315307" cy="162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0"/>
            <a:endCxn id="26" idx="2"/>
          </p:cNvCxnSpPr>
          <p:nvPr/>
        </p:nvCxnSpPr>
        <p:spPr>
          <a:xfrm rot="5400000" flipH="1" flipV="1">
            <a:off x="6407695" y="3941115"/>
            <a:ext cx="328906" cy="605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0"/>
            <a:endCxn id="27" idx="2"/>
          </p:cNvCxnSpPr>
          <p:nvPr/>
        </p:nvCxnSpPr>
        <p:spPr>
          <a:xfrm rot="5400000" flipH="1" flipV="1">
            <a:off x="6244403" y="3107950"/>
            <a:ext cx="289225" cy="22845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0"/>
            <a:endCxn id="27" idx="2"/>
          </p:cNvCxnSpPr>
          <p:nvPr/>
        </p:nvCxnSpPr>
        <p:spPr>
          <a:xfrm rot="5400000" flipH="1" flipV="1">
            <a:off x="7219221" y="4085692"/>
            <a:ext cx="292150" cy="33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0"/>
            <a:endCxn id="28" idx="2"/>
          </p:cNvCxnSpPr>
          <p:nvPr/>
        </p:nvCxnSpPr>
        <p:spPr>
          <a:xfrm rot="5400000" flipH="1" flipV="1">
            <a:off x="7085074" y="3289818"/>
            <a:ext cx="302825" cy="1934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0"/>
            <a:endCxn id="28" idx="2"/>
          </p:cNvCxnSpPr>
          <p:nvPr/>
        </p:nvCxnSpPr>
        <p:spPr>
          <a:xfrm rot="5400000" flipH="1" flipV="1">
            <a:off x="7555421" y="3749491"/>
            <a:ext cx="292150" cy="1004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0"/>
            <a:endCxn id="29" idx="2"/>
          </p:cNvCxnSpPr>
          <p:nvPr/>
        </p:nvCxnSpPr>
        <p:spPr>
          <a:xfrm rot="16200000" flipV="1">
            <a:off x="2169698" y="3602538"/>
            <a:ext cx="287418" cy="15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0" idx="0"/>
            <a:endCxn id="29" idx="2"/>
          </p:cNvCxnSpPr>
          <p:nvPr/>
        </p:nvCxnSpPr>
        <p:spPr>
          <a:xfrm rot="16200000" flipV="1">
            <a:off x="2477957" y="3294280"/>
            <a:ext cx="298093" cy="64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 idx="0"/>
            <a:endCxn id="30" idx="2"/>
          </p:cNvCxnSpPr>
          <p:nvPr/>
        </p:nvCxnSpPr>
        <p:spPr>
          <a:xfrm rot="16200000" flipV="1">
            <a:off x="3146685" y="3286874"/>
            <a:ext cx="277861" cy="658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0"/>
            <a:endCxn id="31" idx="2"/>
          </p:cNvCxnSpPr>
          <p:nvPr/>
        </p:nvCxnSpPr>
        <p:spPr>
          <a:xfrm rot="5400000" flipH="1" flipV="1">
            <a:off x="2821539" y="2967304"/>
            <a:ext cx="286301" cy="1287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0"/>
            <a:endCxn id="30" idx="2"/>
          </p:cNvCxnSpPr>
          <p:nvPr/>
        </p:nvCxnSpPr>
        <p:spPr>
          <a:xfrm rot="5400000" flipH="1" flipV="1">
            <a:off x="2500360" y="3298041"/>
            <a:ext cx="276743" cy="635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0" idx="0"/>
            <a:endCxn id="32" idx="2"/>
          </p:cNvCxnSpPr>
          <p:nvPr/>
        </p:nvCxnSpPr>
        <p:spPr>
          <a:xfrm rot="5400000" flipH="1" flipV="1">
            <a:off x="3447299" y="2953328"/>
            <a:ext cx="312382" cy="1310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0" idx="0"/>
            <a:endCxn id="33" idx="2"/>
          </p:cNvCxnSpPr>
          <p:nvPr/>
        </p:nvCxnSpPr>
        <p:spPr>
          <a:xfrm rot="5400000" flipH="1" flipV="1">
            <a:off x="3774156" y="2625369"/>
            <a:ext cx="313485" cy="1965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0"/>
            <a:endCxn id="32" idx="2"/>
          </p:cNvCxnSpPr>
          <p:nvPr/>
        </p:nvCxnSpPr>
        <p:spPr>
          <a:xfrm rot="5400000" flipH="1" flipV="1">
            <a:off x="3785366" y="3281838"/>
            <a:ext cx="302825" cy="643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 idx="0"/>
            <a:endCxn id="34" idx="2"/>
          </p:cNvCxnSpPr>
          <p:nvPr/>
        </p:nvCxnSpPr>
        <p:spPr>
          <a:xfrm rot="5400000" flipH="1" flipV="1">
            <a:off x="4424798" y="2630615"/>
            <a:ext cx="314617" cy="193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2" idx="0"/>
            <a:endCxn id="31" idx="2"/>
          </p:cNvCxnSpPr>
          <p:nvPr/>
        </p:nvCxnSpPr>
        <p:spPr>
          <a:xfrm rot="16200000" flipV="1">
            <a:off x="3803705" y="3272213"/>
            <a:ext cx="272011" cy="662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0"/>
            <a:endCxn id="33" idx="2"/>
          </p:cNvCxnSpPr>
          <p:nvPr/>
        </p:nvCxnSpPr>
        <p:spPr>
          <a:xfrm rot="5400000" flipH="1" flipV="1">
            <a:off x="4448063" y="3274312"/>
            <a:ext cx="288522" cy="64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2" idx="0"/>
            <a:endCxn id="34" idx="2"/>
          </p:cNvCxnSpPr>
          <p:nvPr/>
        </p:nvCxnSpPr>
        <p:spPr>
          <a:xfrm rot="5400000" flipH="1" flipV="1">
            <a:off x="4760638" y="2951048"/>
            <a:ext cx="299210" cy="127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29" idx="2"/>
          </p:cNvCxnSpPr>
          <p:nvPr/>
        </p:nvCxnSpPr>
        <p:spPr>
          <a:xfrm rot="10800000">
            <a:off x="2305664" y="3466573"/>
            <a:ext cx="2622399" cy="247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3" idx="0"/>
            <a:endCxn id="35" idx="2"/>
          </p:cNvCxnSpPr>
          <p:nvPr/>
        </p:nvCxnSpPr>
        <p:spPr>
          <a:xfrm rot="5400000" flipH="1" flipV="1">
            <a:off x="5439063" y="2937380"/>
            <a:ext cx="288536" cy="1316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3" idx="0"/>
            <a:endCxn id="36" idx="2"/>
          </p:cNvCxnSpPr>
          <p:nvPr/>
        </p:nvCxnSpPr>
        <p:spPr>
          <a:xfrm rot="5400000" flipH="1" flipV="1">
            <a:off x="5740058" y="2611422"/>
            <a:ext cx="313499" cy="194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0"/>
            <a:endCxn id="30" idx="2"/>
          </p:cNvCxnSpPr>
          <p:nvPr/>
        </p:nvCxnSpPr>
        <p:spPr>
          <a:xfrm rot="16200000" flipV="1">
            <a:off x="4133382" y="2300177"/>
            <a:ext cx="250662" cy="260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4" idx="0"/>
            <a:endCxn id="35" idx="2"/>
          </p:cNvCxnSpPr>
          <p:nvPr/>
        </p:nvCxnSpPr>
        <p:spPr>
          <a:xfrm rot="5400000" flipH="1" flipV="1">
            <a:off x="5762879" y="3249404"/>
            <a:ext cx="276743" cy="680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0"/>
            <a:endCxn id="37" idx="2"/>
          </p:cNvCxnSpPr>
          <p:nvPr/>
        </p:nvCxnSpPr>
        <p:spPr>
          <a:xfrm rot="5400000" flipH="1" flipV="1">
            <a:off x="6412382" y="2601019"/>
            <a:ext cx="275626" cy="1978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0"/>
            <a:endCxn id="31" idx="2"/>
          </p:cNvCxnSpPr>
          <p:nvPr/>
        </p:nvCxnSpPr>
        <p:spPr>
          <a:xfrm rot="16200000" flipV="1">
            <a:off x="4795638" y="2280280"/>
            <a:ext cx="270894" cy="264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0"/>
            <a:endCxn id="36" idx="2"/>
          </p:cNvCxnSpPr>
          <p:nvPr/>
        </p:nvCxnSpPr>
        <p:spPr>
          <a:xfrm rot="5400000" flipH="1" flipV="1">
            <a:off x="6404950" y="3275196"/>
            <a:ext cx="312382" cy="614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0"/>
            <a:endCxn id="37" idx="2"/>
          </p:cNvCxnSpPr>
          <p:nvPr/>
        </p:nvCxnSpPr>
        <p:spPr>
          <a:xfrm rot="5400000" flipH="1" flipV="1">
            <a:off x="6753458" y="2952769"/>
            <a:ext cx="286301" cy="1285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6" idx="0"/>
            <a:endCxn id="32" idx="2"/>
          </p:cNvCxnSpPr>
          <p:nvPr/>
        </p:nvCxnSpPr>
        <p:spPr>
          <a:xfrm rot="16200000" flipV="1">
            <a:off x="5436166" y="2274756"/>
            <a:ext cx="261337" cy="2616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6" idx="0"/>
            <a:endCxn id="35" idx="2"/>
          </p:cNvCxnSpPr>
          <p:nvPr/>
        </p:nvCxnSpPr>
        <p:spPr>
          <a:xfrm rot="16200000" flipV="1">
            <a:off x="6426982" y="3265571"/>
            <a:ext cx="262454" cy="633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6" idx="0"/>
            <a:endCxn id="38" idx="2"/>
          </p:cNvCxnSpPr>
          <p:nvPr/>
        </p:nvCxnSpPr>
        <p:spPr>
          <a:xfrm rot="5400000" flipH="1" flipV="1">
            <a:off x="7400956" y="2926360"/>
            <a:ext cx="261337" cy="1313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6200000" flipV="1">
            <a:off x="6094406" y="2335221"/>
            <a:ext cx="287418" cy="261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7" idx="0"/>
            <a:endCxn id="36" idx="2"/>
          </p:cNvCxnSpPr>
          <p:nvPr/>
        </p:nvCxnSpPr>
        <p:spPr>
          <a:xfrm rot="16200000" flipV="1">
            <a:off x="7043073" y="3251469"/>
            <a:ext cx="313499" cy="66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7" idx="0"/>
            <a:endCxn id="38" idx="2"/>
          </p:cNvCxnSpPr>
          <p:nvPr/>
        </p:nvCxnSpPr>
        <p:spPr>
          <a:xfrm rot="5400000" flipH="1" flipV="1">
            <a:off x="7716053" y="3267537"/>
            <a:ext cx="287418" cy="65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0"/>
            <a:endCxn id="34" idx="2"/>
          </p:cNvCxnSpPr>
          <p:nvPr/>
        </p:nvCxnSpPr>
        <p:spPr>
          <a:xfrm rot="16200000" flipV="1">
            <a:off x="6726894" y="2262890"/>
            <a:ext cx="299210" cy="2654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8" idx="0"/>
            <a:endCxn id="37" idx="2"/>
          </p:cNvCxnSpPr>
          <p:nvPr/>
        </p:nvCxnSpPr>
        <p:spPr>
          <a:xfrm rot="16200000" flipV="1">
            <a:off x="7727782" y="3263777"/>
            <a:ext cx="287418" cy="6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8" idx="0"/>
            <a:endCxn id="38" idx="2"/>
          </p:cNvCxnSpPr>
          <p:nvPr/>
        </p:nvCxnSpPr>
        <p:spPr>
          <a:xfrm rot="16200000" flipV="1">
            <a:off x="8052254" y="3588249"/>
            <a:ext cx="287418" cy="15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9" idx="0"/>
            <a:endCxn id="39" idx="2"/>
          </p:cNvCxnSpPr>
          <p:nvPr/>
        </p:nvCxnSpPr>
        <p:spPr>
          <a:xfrm rot="5400000" flipH="1" flipV="1">
            <a:off x="2602006" y="2486075"/>
            <a:ext cx="318231" cy="910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0"/>
            <a:endCxn id="40" idx="2"/>
          </p:cNvCxnSpPr>
          <p:nvPr/>
        </p:nvCxnSpPr>
        <p:spPr>
          <a:xfrm rot="5400000" flipH="1" flipV="1">
            <a:off x="3112194" y="1966330"/>
            <a:ext cx="327789" cy="1940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0" idx="0"/>
            <a:endCxn id="41" idx="2"/>
          </p:cNvCxnSpPr>
          <p:nvPr/>
        </p:nvCxnSpPr>
        <p:spPr>
          <a:xfrm rot="5400000" flipH="1" flipV="1">
            <a:off x="3973507" y="1817740"/>
            <a:ext cx="276388" cy="231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0"/>
            <a:endCxn id="40" idx="2"/>
          </p:cNvCxnSpPr>
          <p:nvPr/>
        </p:nvCxnSpPr>
        <p:spPr>
          <a:xfrm rot="5400000" flipH="1" flipV="1">
            <a:off x="3762918" y="2618171"/>
            <a:ext cx="328906" cy="638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1" idx="0"/>
            <a:endCxn id="41" idx="2"/>
          </p:cNvCxnSpPr>
          <p:nvPr/>
        </p:nvCxnSpPr>
        <p:spPr>
          <a:xfrm rot="5400000" flipH="1" flipV="1">
            <a:off x="4304245" y="2138920"/>
            <a:ext cx="266831" cy="1658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2" idx="0"/>
            <a:endCxn id="39" idx="2"/>
          </p:cNvCxnSpPr>
          <p:nvPr/>
        </p:nvCxnSpPr>
        <p:spPr>
          <a:xfrm rot="16200000" flipV="1">
            <a:off x="3585638" y="2413361"/>
            <a:ext cx="303942" cy="1042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2" idx="0"/>
            <a:endCxn id="42" idx="2"/>
          </p:cNvCxnSpPr>
          <p:nvPr/>
        </p:nvCxnSpPr>
        <p:spPr>
          <a:xfrm rot="5400000" flipH="1" flipV="1">
            <a:off x="5081204" y="1966818"/>
            <a:ext cx="296975" cy="1942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33" idx="0"/>
            <a:endCxn id="40" idx="2"/>
          </p:cNvCxnSpPr>
          <p:nvPr/>
        </p:nvCxnSpPr>
        <p:spPr>
          <a:xfrm rot="16200000" flipV="1">
            <a:off x="4423786" y="2595589"/>
            <a:ext cx="312396" cy="66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33" idx="0"/>
            <a:endCxn id="42" idx="2"/>
          </p:cNvCxnSpPr>
          <p:nvPr/>
        </p:nvCxnSpPr>
        <p:spPr>
          <a:xfrm rot="5400000" flipH="1" flipV="1">
            <a:off x="5409165" y="2293676"/>
            <a:ext cx="295871" cy="128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4" idx="0"/>
            <a:endCxn id="41" idx="2"/>
          </p:cNvCxnSpPr>
          <p:nvPr/>
        </p:nvCxnSpPr>
        <p:spPr>
          <a:xfrm rot="16200000" flipV="1">
            <a:off x="5288377" y="2813651"/>
            <a:ext cx="239632" cy="28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4" idx="0"/>
            <a:endCxn id="42" idx="2"/>
          </p:cNvCxnSpPr>
          <p:nvPr/>
        </p:nvCxnSpPr>
        <p:spPr>
          <a:xfrm rot="5400000" flipH="1" flipV="1">
            <a:off x="5732428" y="2606250"/>
            <a:ext cx="285183" cy="651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5" idx="0"/>
            <a:endCxn id="39" idx="2"/>
          </p:cNvCxnSpPr>
          <p:nvPr/>
        </p:nvCxnSpPr>
        <p:spPr>
          <a:xfrm rot="16200000" flipV="1">
            <a:off x="4577572" y="1421427"/>
            <a:ext cx="302825" cy="3024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5" idx="0"/>
            <a:endCxn id="43" idx="2"/>
          </p:cNvCxnSpPr>
          <p:nvPr/>
        </p:nvCxnSpPr>
        <p:spPr>
          <a:xfrm rot="5400000" flipH="1" flipV="1">
            <a:off x="6536843" y="2483255"/>
            <a:ext cx="306532" cy="89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6" idx="0"/>
            <a:endCxn id="40" idx="2"/>
          </p:cNvCxnSpPr>
          <p:nvPr/>
        </p:nvCxnSpPr>
        <p:spPr>
          <a:xfrm rot="16200000" flipV="1">
            <a:off x="5413718" y="1605657"/>
            <a:ext cx="287418" cy="2621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36" idx="0"/>
            <a:endCxn id="43" idx="2"/>
          </p:cNvCxnSpPr>
          <p:nvPr/>
        </p:nvCxnSpPr>
        <p:spPr>
          <a:xfrm rot="5400000" flipH="1" flipV="1">
            <a:off x="6862801" y="2784249"/>
            <a:ext cx="281569" cy="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7" idx="0"/>
            <a:endCxn id="41" idx="2"/>
          </p:cNvCxnSpPr>
          <p:nvPr/>
        </p:nvCxnSpPr>
        <p:spPr>
          <a:xfrm rot="16200000" flipV="1">
            <a:off x="6277471" y="1824558"/>
            <a:ext cx="251425" cy="2272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7" idx="0"/>
            <a:endCxn id="43" idx="2"/>
          </p:cNvCxnSpPr>
          <p:nvPr/>
        </p:nvCxnSpPr>
        <p:spPr>
          <a:xfrm rot="16200000" flipV="1">
            <a:off x="7185228" y="2732314"/>
            <a:ext cx="307650" cy="400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8" idx="0"/>
            <a:endCxn id="42" idx="2"/>
          </p:cNvCxnSpPr>
          <p:nvPr/>
        </p:nvCxnSpPr>
        <p:spPr>
          <a:xfrm rot="16200000" flipV="1">
            <a:off x="7045995" y="1944136"/>
            <a:ext cx="296975" cy="1987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8" idx="0"/>
            <a:endCxn id="43" idx="2"/>
          </p:cNvCxnSpPr>
          <p:nvPr/>
        </p:nvCxnSpPr>
        <p:spPr>
          <a:xfrm rot="16200000" flipV="1">
            <a:off x="7509700" y="2407842"/>
            <a:ext cx="307650" cy="1049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39" idx="0"/>
            <a:endCxn id="12" idx="2"/>
          </p:cNvCxnSpPr>
          <p:nvPr/>
        </p:nvCxnSpPr>
        <p:spPr>
          <a:xfrm rot="5400000" flipH="1" flipV="1">
            <a:off x="4137545" y="1289972"/>
            <a:ext cx="205559" cy="2047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0" idx="0"/>
            <a:endCxn id="12" idx="2"/>
          </p:cNvCxnSpPr>
          <p:nvPr/>
        </p:nvCxnSpPr>
        <p:spPr>
          <a:xfrm rot="5400000" flipH="1" flipV="1">
            <a:off x="4657289" y="1800160"/>
            <a:ext cx="196002" cy="101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1" idx="0"/>
            <a:endCxn id="12" idx="2"/>
          </p:cNvCxnSpPr>
          <p:nvPr/>
        </p:nvCxnSpPr>
        <p:spPr>
          <a:xfrm rot="16200000" flipV="1">
            <a:off x="5153634" y="2321368"/>
            <a:ext cx="223891" cy="3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2" idx="0"/>
            <a:endCxn id="12" idx="2"/>
          </p:cNvCxnSpPr>
          <p:nvPr/>
        </p:nvCxnSpPr>
        <p:spPr>
          <a:xfrm rot="16200000" flipV="1">
            <a:off x="5626143" y="1848859"/>
            <a:ext cx="212527" cy="93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3" idx="0"/>
            <a:endCxn id="12" idx="2"/>
          </p:cNvCxnSpPr>
          <p:nvPr/>
        </p:nvCxnSpPr>
        <p:spPr>
          <a:xfrm rot="16200000" flipV="1">
            <a:off x="6100523" y="1374479"/>
            <a:ext cx="201852" cy="187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099361" y="4975340"/>
            <a:ext cx="311048" cy="311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nvGrpSpPr>
          <p:cNvPr id="2" name="Group 153"/>
          <p:cNvGrpSpPr/>
          <p:nvPr/>
        </p:nvGrpSpPr>
        <p:grpSpPr>
          <a:xfrm>
            <a:off x="3143240" y="4425820"/>
            <a:ext cx="4240138" cy="311048"/>
            <a:chOff x="3143240" y="5572140"/>
            <a:chExt cx="4240138" cy="311048"/>
          </a:xfrm>
        </p:grpSpPr>
        <p:sp>
          <p:nvSpPr>
            <p:cNvPr id="155" name="Rectangle 154"/>
            <p:cNvSpPr/>
            <p:nvPr/>
          </p:nvSpPr>
          <p:spPr>
            <a:xfrm>
              <a:off x="314324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6" name="Rectangle 155"/>
            <p:cNvSpPr/>
            <p:nvPr/>
          </p:nvSpPr>
          <p:spPr>
            <a:xfrm>
              <a:off x="411807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7" name="Rectangle 156"/>
            <p:cNvSpPr/>
            <p:nvPr/>
          </p:nvSpPr>
          <p:spPr>
            <a:xfrm>
              <a:off x="507206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8" name="Rectangle 157"/>
            <p:cNvSpPr/>
            <p:nvPr/>
          </p:nvSpPr>
          <p:spPr>
            <a:xfrm>
              <a:off x="6143636"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59" name="Rectangle 158"/>
            <p:cNvSpPr/>
            <p:nvPr/>
          </p:nvSpPr>
          <p:spPr>
            <a:xfrm>
              <a:off x="7072330" y="5572140"/>
              <a:ext cx="311048" cy="311048"/>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4" name="Rectangle 163"/>
          <p:cNvSpPr/>
          <p:nvPr/>
        </p:nvSpPr>
        <p:spPr bwMode="auto">
          <a:xfrm>
            <a:off x="214282" y="1714488"/>
            <a:ext cx="1500198" cy="1857388"/>
          </a:xfrm>
          <a:prstGeom prst="rect">
            <a:avLst/>
          </a:prstGeom>
          <a:noFill/>
          <a:ln>
            <a:solidFill>
              <a:srgbClr val="FF0066"/>
            </a:solidFill>
            <a:prstDash val="sysDot"/>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4" name="TextBox 153"/>
          <p:cNvSpPr txBox="1"/>
          <p:nvPr/>
        </p:nvSpPr>
        <p:spPr>
          <a:xfrm>
            <a:off x="1857356" y="5572140"/>
            <a:ext cx="6929486" cy="400110"/>
          </a:xfrm>
          <a:prstGeom prst="rect">
            <a:avLst/>
          </a:prstGeom>
          <a:noFill/>
        </p:spPr>
        <p:txBody>
          <a:bodyPr wrap="square" rtlCol="0">
            <a:spAutoFit/>
          </a:bodyPr>
          <a:lstStyle/>
          <a:p>
            <a:r>
              <a:rPr lang="en-US" sz="2000" b="1" dirty="0" err="1" smtClean="0">
                <a:solidFill>
                  <a:srgbClr val="FF0000"/>
                </a:solidFill>
              </a:rPr>
              <a:t>abde</a:t>
            </a:r>
            <a:r>
              <a:rPr lang="en-US" sz="2000" b="1" dirty="0" smtClean="0">
                <a:solidFill>
                  <a:srgbClr val="FF0000"/>
                </a:solidFill>
              </a:rPr>
              <a:t>=0</a:t>
            </a:r>
            <a:endParaRPr lang="th-TH" sz="2000" dirty="0" smtClean="0"/>
          </a:p>
        </p:txBody>
      </p:sp>
      <p:grpSp>
        <p:nvGrpSpPr>
          <p:cNvPr id="3" name="Group 187"/>
          <p:cNvGrpSpPr/>
          <p:nvPr/>
        </p:nvGrpSpPr>
        <p:grpSpPr>
          <a:xfrm>
            <a:off x="2115812" y="3742048"/>
            <a:ext cx="6313840" cy="388610"/>
            <a:chOff x="2115812" y="4326274"/>
            <a:chExt cx="6313840" cy="388610"/>
          </a:xfrm>
        </p:grpSpPr>
        <p:sp>
          <p:nvSpPr>
            <p:cNvPr id="172" name="Rectangle 171"/>
            <p:cNvSpPr/>
            <p:nvPr/>
          </p:nvSpPr>
          <p:spPr>
            <a:xfrm>
              <a:off x="2115812"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3" name="Rectangle 172"/>
            <p:cNvSpPr/>
            <p:nvPr/>
          </p:nvSpPr>
          <p:spPr>
            <a:xfrm>
              <a:off x="275875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4" name="Rectangle 173"/>
            <p:cNvSpPr/>
            <p:nvPr/>
          </p:nvSpPr>
          <p:spPr>
            <a:xfrm>
              <a:off x="3415344" y="4357694"/>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5" name="Rectangle 174"/>
            <p:cNvSpPr/>
            <p:nvPr/>
          </p:nvSpPr>
          <p:spPr>
            <a:xfrm>
              <a:off x="407193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6" name="Rectangle 175"/>
            <p:cNvSpPr/>
            <p:nvPr/>
          </p:nvSpPr>
          <p:spPr>
            <a:xfrm>
              <a:off x="4728524" y="4344046"/>
              <a:ext cx="428628"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8" name="Rectangle 177"/>
            <p:cNvSpPr/>
            <p:nvPr/>
          </p:nvSpPr>
          <p:spPr>
            <a:xfrm>
              <a:off x="5388312"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79" name="Rectangle 178"/>
            <p:cNvSpPr/>
            <p:nvPr/>
          </p:nvSpPr>
          <p:spPr>
            <a:xfrm>
              <a:off x="6072198"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0" name="Rectangle 179"/>
            <p:cNvSpPr/>
            <p:nvPr/>
          </p:nvSpPr>
          <p:spPr>
            <a:xfrm>
              <a:off x="6687844" y="4339922"/>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1" name="Rectangle 180"/>
            <p:cNvSpPr/>
            <p:nvPr/>
          </p:nvSpPr>
          <p:spPr>
            <a:xfrm>
              <a:off x="734443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82" name="Rectangle 181"/>
            <p:cNvSpPr/>
            <p:nvPr/>
          </p:nvSpPr>
          <p:spPr>
            <a:xfrm>
              <a:off x="8001024" y="4326274"/>
              <a:ext cx="428628" cy="361314"/>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84" name="Title 1"/>
          <p:cNvSpPr>
            <a:spLocks noGrp="1"/>
          </p:cNvSpPr>
          <p:nvPr>
            <p:ph type="title"/>
          </p:nvPr>
        </p:nvSpPr>
        <p:spPr>
          <a:xfrm>
            <a:off x="381000" y="214290"/>
            <a:ext cx="8382000" cy="664797"/>
          </a:xfrm>
        </p:spPr>
        <p:txBody>
          <a:bodyPr/>
          <a:lstStyle/>
          <a:p>
            <a:r>
              <a:rPr lang="en-US" dirty="0" smtClean="0"/>
              <a:t>DIC Algorithm</a:t>
            </a:r>
            <a:endParaRPr lang="th-TH" dirty="0"/>
          </a:p>
        </p:txBody>
      </p:sp>
      <p:grpSp>
        <p:nvGrpSpPr>
          <p:cNvPr id="4" name="Group 172"/>
          <p:cNvGrpSpPr/>
          <p:nvPr/>
        </p:nvGrpSpPr>
        <p:grpSpPr>
          <a:xfrm>
            <a:off x="2027528" y="3057035"/>
            <a:ext cx="5129888" cy="429755"/>
            <a:chOff x="2656822" y="3012893"/>
            <a:chExt cx="5129888" cy="429755"/>
          </a:xfrm>
        </p:grpSpPr>
        <p:sp>
          <p:nvSpPr>
            <p:cNvPr id="208" name="Oval 207"/>
            <p:cNvSpPr/>
            <p:nvPr/>
          </p:nvSpPr>
          <p:spPr>
            <a:xfrm>
              <a:off x="2656822" y="3043387"/>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0" name="Oval 209"/>
            <p:cNvSpPr/>
            <p:nvPr/>
          </p:nvSpPr>
          <p:spPr>
            <a:xfrm>
              <a:off x="4616142" y="3053837"/>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1" name="Oval 210"/>
            <p:cNvSpPr/>
            <p:nvPr/>
          </p:nvSpPr>
          <p:spPr>
            <a:xfrm>
              <a:off x="7215206" y="3012893"/>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12" name="Oval 211"/>
            <p:cNvSpPr/>
            <p:nvPr/>
          </p:nvSpPr>
          <p:spPr>
            <a:xfrm>
              <a:off x="5286380" y="3040189"/>
              <a:ext cx="571504" cy="388811"/>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grpSp>
        <p:nvGrpSpPr>
          <p:cNvPr id="5" name="Group 170"/>
          <p:cNvGrpSpPr/>
          <p:nvPr/>
        </p:nvGrpSpPr>
        <p:grpSpPr>
          <a:xfrm>
            <a:off x="2728059" y="3088857"/>
            <a:ext cx="5728688" cy="384687"/>
            <a:chOff x="2714612" y="3115751"/>
            <a:chExt cx="5728688" cy="384687"/>
          </a:xfrm>
        </p:grpSpPr>
        <p:grpSp>
          <p:nvGrpSpPr>
            <p:cNvPr id="9" name="Group 201"/>
            <p:cNvGrpSpPr/>
            <p:nvPr/>
          </p:nvGrpSpPr>
          <p:grpSpPr>
            <a:xfrm>
              <a:off x="5316874" y="3115751"/>
              <a:ext cx="3126426" cy="384486"/>
              <a:chOff x="5316874" y="3643314"/>
              <a:chExt cx="3126426" cy="384486"/>
            </a:xfrm>
          </p:grpSpPr>
          <p:sp>
            <p:nvSpPr>
              <p:cNvPr id="203" name="Rectangle 202"/>
              <p:cNvSpPr/>
              <p:nvPr/>
            </p:nvSpPr>
            <p:spPr>
              <a:xfrm>
                <a:off x="5316874" y="3656962"/>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4" name="Rectangle 203"/>
              <p:cNvSpPr/>
              <p:nvPr/>
            </p:nvSpPr>
            <p:spPr>
              <a:xfrm>
                <a:off x="6000760" y="3643314"/>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5" name="Rectangle 204"/>
              <p:cNvSpPr/>
              <p:nvPr/>
            </p:nvSpPr>
            <p:spPr>
              <a:xfrm>
                <a:off x="7300292" y="3670610"/>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206" name="Rectangle 205"/>
              <p:cNvSpPr/>
              <p:nvPr/>
            </p:nvSpPr>
            <p:spPr>
              <a:xfrm>
                <a:off x="7943234" y="3670610"/>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8" name="Rectangle 167"/>
            <p:cNvSpPr/>
            <p:nvPr/>
          </p:nvSpPr>
          <p:spPr>
            <a:xfrm>
              <a:off x="2714612" y="3143248"/>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9" name="Rectangle 168"/>
            <p:cNvSpPr/>
            <p:nvPr/>
          </p:nvSpPr>
          <p:spPr>
            <a:xfrm>
              <a:off x="3371001" y="3143248"/>
              <a:ext cx="500066" cy="3571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grpSp>
      <p:sp>
        <p:nvSpPr>
          <p:cNvPr id="167" name="Oval 166"/>
          <p:cNvSpPr/>
          <p:nvPr/>
        </p:nvSpPr>
        <p:spPr>
          <a:xfrm>
            <a:off x="4857752" y="2428868"/>
            <a:ext cx="714380" cy="388811"/>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60" name="TextBox 159"/>
          <p:cNvSpPr txBox="1"/>
          <p:nvPr/>
        </p:nvSpPr>
        <p:spPr>
          <a:xfrm>
            <a:off x="1857356" y="5572140"/>
            <a:ext cx="6929486" cy="400110"/>
          </a:xfrm>
          <a:prstGeom prst="rect">
            <a:avLst/>
          </a:prstGeom>
          <a:noFill/>
        </p:spPr>
        <p:txBody>
          <a:bodyPr wrap="square" rtlCol="0">
            <a:spAutoFit/>
          </a:bodyPr>
          <a:lstStyle/>
          <a:p>
            <a:r>
              <a:rPr lang="en-US" sz="2000" b="1" dirty="0" err="1" smtClean="0">
                <a:solidFill>
                  <a:srgbClr val="FF0000"/>
                </a:solidFill>
              </a:rPr>
              <a:t>abde</a:t>
            </a:r>
            <a:r>
              <a:rPr lang="en-US" sz="2000" b="1" dirty="0" smtClean="0">
                <a:solidFill>
                  <a:srgbClr val="FF0000"/>
                </a:solidFill>
              </a:rPr>
              <a:t>=2</a:t>
            </a:r>
            <a:endParaRPr lang="th-TH" sz="2000" dirty="0" smtClean="0"/>
          </a:p>
        </p:txBody>
      </p:sp>
      <p:sp>
        <p:nvSpPr>
          <p:cNvPr id="162" name="Rectangle 161"/>
          <p:cNvSpPr/>
          <p:nvPr/>
        </p:nvSpPr>
        <p:spPr bwMode="auto">
          <a:xfrm>
            <a:off x="169738" y="1701321"/>
            <a:ext cx="1571636" cy="3776690"/>
          </a:xfrm>
          <a:prstGeom prst="rect">
            <a:avLst/>
          </a:prstGeom>
          <a:noFill/>
          <a:ln>
            <a:solidFill>
              <a:schemeClr val="accent6">
                <a:lumMod val="7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71" name="Oval 170"/>
          <p:cNvSpPr/>
          <p:nvPr/>
        </p:nvSpPr>
        <p:spPr>
          <a:xfrm>
            <a:off x="4857752" y="2428868"/>
            <a:ext cx="714380" cy="388811"/>
          </a:xfrm>
          <a:prstGeom prst="ellips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5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16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1000"/>
                                  </p:stCondLst>
                                  <p:childTnLst>
                                    <p:set>
                                      <p:cBhvr>
                                        <p:cTn id="24"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4" grpId="0" animBg="1"/>
      <p:bldP spid="154" grpId="1"/>
      <p:bldP spid="160" grpId="1"/>
      <p:bldP spid="162" grpId="0" animBg="1"/>
      <p:bldP spid="1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Non-homogeneous Data</a:t>
            </a:r>
            <a:endParaRPr lang="th-TH" dirty="0"/>
          </a:p>
        </p:txBody>
      </p:sp>
      <p:sp>
        <p:nvSpPr>
          <p:cNvPr id="3" name="Text Placeholder 2"/>
          <p:cNvSpPr>
            <a:spLocks noGrp="1"/>
          </p:cNvSpPr>
          <p:nvPr>
            <p:ph type="body" sz="quarter" idx="10"/>
          </p:nvPr>
        </p:nvSpPr>
        <p:spPr>
          <a:xfrm>
            <a:off x="381000" y="1411552"/>
            <a:ext cx="8382000" cy="1458861"/>
          </a:xfrm>
        </p:spPr>
        <p:txBody>
          <a:bodyPr/>
          <a:lstStyle/>
          <a:p>
            <a:r>
              <a:rPr lang="en-US" dirty="0" smtClean="0"/>
              <a:t>If data is non-homogeneous, </a:t>
            </a:r>
          </a:p>
          <a:p>
            <a:pPr lvl="1"/>
            <a:r>
              <a:rPr lang="en-US" dirty="0" smtClean="0"/>
              <a:t>efficiency is tend to be decreased.</a:t>
            </a:r>
          </a:p>
          <a:p>
            <a:r>
              <a:rPr lang="en-US" dirty="0" smtClean="0"/>
              <a:t>New item-sets for counting may come late.</a:t>
            </a:r>
            <a:endParaRPr lang="th-TH" dirty="0"/>
          </a:p>
        </p:txBody>
      </p:sp>
      <p:graphicFrame>
        <p:nvGraphicFramePr>
          <p:cNvPr id="5" name="Table 4"/>
          <p:cNvGraphicFramePr>
            <a:graphicFrameLocks noGrp="1"/>
          </p:cNvGraphicFramePr>
          <p:nvPr>
            <p:extLst>
              <p:ext uri="{D42A27DB-BD31-4B8C-83A1-F6EECF244321}">
                <p14:modId xmlns:p14="http://schemas.microsoft.com/office/powerpoint/2010/main" xmlns="" val="1154824527"/>
              </p:ext>
            </p:extLst>
          </p:nvPr>
        </p:nvGraphicFramePr>
        <p:xfrm>
          <a:off x="2627784" y="3043768"/>
          <a:ext cx="792088" cy="3337560"/>
        </p:xfrm>
        <a:graphic>
          <a:graphicData uri="http://schemas.openxmlformats.org/drawingml/2006/table">
            <a:tbl>
              <a:tblPr firstRow="1" bandRow="1">
                <a:tableStyleId>{D7AC3CCA-C797-4891-BE02-D94E43425B78}</a:tableStyleId>
              </a:tblPr>
              <a:tblGrid>
                <a:gridCol w="792088"/>
              </a:tblGrid>
              <a:tr h="370840">
                <a:tc>
                  <a:txBody>
                    <a:bodyPr/>
                    <a:lstStyle/>
                    <a:p>
                      <a:pPr algn="ctr"/>
                      <a:r>
                        <a:rPr lang="de-DE" dirty="0" smtClean="0"/>
                        <a:t>A</a:t>
                      </a:r>
                      <a:endParaRPr lang="th-TH" dirty="0"/>
                    </a:p>
                  </a:txBody>
                  <a:tcPr/>
                </a:tc>
              </a:tr>
              <a:tr h="370840">
                <a:tc>
                  <a:txBody>
                    <a:bodyPr/>
                    <a:lstStyle/>
                    <a:p>
                      <a:pPr algn="ctr"/>
                      <a:r>
                        <a:rPr lang="en-US" dirty="0" smtClean="0"/>
                        <a:t>A</a:t>
                      </a:r>
                      <a:endParaRPr lang="th-TH" dirty="0"/>
                    </a:p>
                  </a:txBody>
                  <a:tcPr/>
                </a:tc>
              </a:tr>
              <a:tr h="370840">
                <a:tc>
                  <a:txBody>
                    <a:bodyPr/>
                    <a:lstStyle/>
                    <a:p>
                      <a:pPr algn="ctr"/>
                      <a:r>
                        <a:rPr lang="en-US" dirty="0" smtClean="0"/>
                        <a:t>A</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AB</a:t>
                      </a:r>
                      <a:endParaRPr lang="th-TH" dirty="0"/>
                    </a:p>
                  </a:txBody>
                  <a:tcPr/>
                </a:tc>
              </a:tr>
              <a:tr h="370840">
                <a:tc>
                  <a:txBody>
                    <a:bodyPr/>
                    <a:lstStyle/>
                    <a:p>
                      <a:pPr algn="ctr"/>
                      <a:r>
                        <a:rPr lang="en-US" dirty="0" smtClean="0"/>
                        <a:t>AB</a:t>
                      </a:r>
                      <a:endParaRPr lang="th-TH" dirty="0"/>
                    </a:p>
                  </a:txBody>
                  <a:tcPr/>
                </a:tc>
              </a:tr>
              <a:tr h="370840">
                <a:tc>
                  <a:txBody>
                    <a:bodyPr/>
                    <a:lstStyle/>
                    <a:p>
                      <a:pPr algn="ctr"/>
                      <a:r>
                        <a:rPr lang="en-US" dirty="0" smtClean="0"/>
                        <a:t>AB</a:t>
                      </a:r>
                      <a:endParaRPr lang="th-TH"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379743881"/>
              </p:ext>
            </p:extLst>
          </p:nvPr>
        </p:nvGraphicFramePr>
        <p:xfrm>
          <a:off x="5076056" y="3068960"/>
          <a:ext cx="792088" cy="3337560"/>
        </p:xfrm>
        <a:graphic>
          <a:graphicData uri="http://schemas.openxmlformats.org/drawingml/2006/table">
            <a:tbl>
              <a:tblPr firstRow="1" bandRow="1">
                <a:tableStyleId>{69CF1AB2-1976-4502-BF36-3FF5EA218861}</a:tableStyleId>
              </a:tblPr>
              <a:tblGrid>
                <a:gridCol w="792088"/>
              </a:tblGrid>
              <a:tr h="370840">
                <a:tc>
                  <a:txBody>
                    <a:bodyPr/>
                    <a:lstStyle/>
                    <a:p>
                      <a:pPr algn="ctr"/>
                      <a:r>
                        <a:rPr lang="de-DE" dirty="0" smtClean="0"/>
                        <a:t>A</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AB</a:t>
                      </a:r>
                      <a:endParaRPr lang="th-TH" dirty="0"/>
                    </a:p>
                  </a:txBody>
                  <a:tcPr/>
                </a:tc>
              </a:tr>
              <a:tr h="370840">
                <a:tc>
                  <a:txBody>
                    <a:bodyPr/>
                    <a:lstStyle/>
                    <a:p>
                      <a:pPr algn="ctr"/>
                      <a:r>
                        <a:rPr lang="en-US" dirty="0" smtClean="0"/>
                        <a:t>A</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AB</a:t>
                      </a:r>
                      <a:endParaRPr lang="th-TH" dirty="0"/>
                    </a:p>
                  </a:txBody>
                  <a:tcPr/>
                </a:tc>
              </a:tr>
              <a:tr h="370840">
                <a:tc>
                  <a:txBody>
                    <a:bodyPr/>
                    <a:lstStyle/>
                    <a:p>
                      <a:pPr algn="ctr"/>
                      <a:r>
                        <a:rPr lang="en-US" dirty="0" smtClean="0"/>
                        <a:t>A</a:t>
                      </a:r>
                      <a:endParaRPr lang="th-TH" dirty="0"/>
                    </a:p>
                  </a:txBody>
                  <a:tcPr/>
                </a:tc>
              </a:tr>
              <a:tr h="370840">
                <a:tc>
                  <a:txBody>
                    <a:bodyPr/>
                    <a:lstStyle/>
                    <a:p>
                      <a:pPr algn="ctr"/>
                      <a:r>
                        <a:rPr lang="en-US" dirty="0" smtClean="0"/>
                        <a:t>B</a:t>
                      </a:r>
                      <a:endParaRPr lang="th-TH" dirty="0"/>
                    </a:p>
                  </a:txBody>
                  <a:tcPr/>
                </a:tc>
              </a:tr>
              <a:tr h="370840">
                <a:tc>
                  <a:txBody>
                    <a:bodyPr/>
                    <a:lstStyle/>
                    <a:p>
                      <a:pPr algn="ctr"/>
                      <a:r>
                        <a:rPr lang="en-US" dirty="0" smtClean="0"/>
                        <a:t>AB</a:t>
                      </a:r>
                      <a:endParaRPr lang="th-TH" dirty="0"/>
                    </a:p>
                  </a:txBody>
                  <a:tcPr/>
                </a:tc>
              </a:tr>
            </a:tbl>
          </a:graphicData>
        </a:graphic>
      </p:graphicFrame>
      <p:sp>
        <p:nvSpPr>
          <p:cNvPr id="10" name="Right Arrow 9"/>
          <p:cNvSpPr/>
          <p:nvPr/>
        </p:nvSpPr>
        <p:spPr bwMode="auto">
          <a:xfrm>
            <a:off x="395536" y="5166692"/>
            <a:ext cx="2232248" cy="21602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1" name="Right Arrow 10"/>
          <p:cNvSpPr/>
          <p:nvPr/>
        </p:nvSpPr>
        <p:spPr bwMode="auto">
          <a:xfrm flipH="1">
            <a:off x="5868142" y="3717032"/>
            <a:ext cx="2664297" cy="216024"/>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2" name="TextBox 11"/>
          <p:cNvSpPr txBox="1"/>
          <p:nvPr/>
        </p:nvSpPr>
        <p:spPr>
          <a:xfrm>
            <a:off x="323528" y="4941168"/>
            <a:ext cx="2037481" cy="369332"/>
          </a:xfrm>
          <a:prstGeom prst="rect">
            <a:avLst/>
          </a:prstGeom>
          <a:noFill/>
        </p:spPr>
        <p:txBody>
          <a:bodyPr wrap="none" rtlCol="0">
            <a:spAutoFit/>
          </a:bodyPr>
          <a:lstStyle/>
          <a:p>
            <a:r>
              <a:rPr lang="en-US" dirty="0" smtClean="0"/>
              <a:t>Start count AB Here</a:t>
            </a:r>
            <a:endParaRPr lang="th-TH" dirty="0"/>
          </a:p>
        </p:txBody>
      </p:sp>
      <p:sp>
        <p:nvSpPr>
          <p:cNvPr id="13" name="TextBox 12"/>
          <p:cNvSpPr txBox="1"/>
          <p:nvPr/>
        </p:nvSpPr>
        <p:spPr>
          <a:xfrm>
            <a:off x="6003354" y="3140968"/>
            <a:ext cx="3033141" cy="923330"/>
          </a:xfrm>
          <a:prstGeom prst="rect">
            <a:avLst/>
          </a:prstGeom>
          <a:noFill/>
        </p:spPr>
        <p:txBody>
          <a:bodyPr wrap="square" rtlCol="0">
            <a:spAutoFit/>
          </a:bodyPr>
          <a:lstStyle/>
          <a:p>
            <a:r>
              <a:rPr lang="en-US" dirty="0" smtClean="0"/>
              <a:t>With </a:t>
            </a:r>
            <a:r>
              <a:rPr lang="en-US" i="1" dirty="0" smtClean="0"/>
              <a:t>greater distribution</a:t>
            </a:r>
            <a:r>
              <a:rPr lang="en-US" dirty="0" smtClean="0"/>
              <a:t>, </a:t>
            </a:r>
            <a:br>
              <a:rPr lang="en-US" dirty="0" smtClean="0"/>
            </a:br>
            <a:r>
              <a:rPr lang="en-US" dirty="0" smtClean="0"/>
              <a:t>start count AB here.</a:t>
            </a:r>
          </a:p>
          <a:p>
            <a:endParaRPr lang="th-TH" dirty="0"/>
          </a:p>
        </p:txBody>
      </p:sp>
    </p:spTree>
    <p:extLst>
      <p:ext uri="{BB962C8B-B14F-4D97-AF65-F5344CB8AC3E}">
        <p14:creationId xmlns:p14="http://schemas.microsoft.com/office/powerpoint/2010/main" xmlns="" val="323861099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a:t>
            </a:r>
            <a:r>
              <a:rPr lang="en-US" dirty="0" smtClean="0"/>
              <a:t>Data</a:t>
            </a:r>
            <a:endParaRPr lang="th-TH" dirty="0"/>
          </a:p>
        </p:txBody>
      </p:sp>
      <p:sp>
        <p:nvSpPr>
          <p:cNvPr id="3" name="Text Placeholder 2"/>
          <p:cNvSpPr>
            <a:spLocks noGrp="1"/>
          </p:cNvSpPr>
          <p:nvPr>
            <p:ph type="body" sz="quarter" idx="10"/>
          </p:nvPr>
        </p:nvSpPr>
        <p:spPr>
          <a:xfrm>
            <a:off x="381000" y="1411552"/>
            <a:ext cx="8382000" cy="2474524"/>
          </a:xfrm>
        </p:spPr>
        <p:txBody>
          <a:bodyPr/>
          <a:lstStyle/>
          <a:p>
            <a:r>
              <a:rPr lang="en-US" dirty="0" smtClean="0"/>
              <a:t>Solution : randomness.</a:t>
            </a:r>
          </a:p>
          <a:p>
            <a:endParaRPr lang="en-US" dirty="0" smtClean="0"/>
          </a:p>
          <a:p>
            <a:r>
              <a:rPr lang="en-US" dirty="0" smtClean="0"/>
              <a:t>Randomize order of how to read transactions.</a:t>
            </a:r>
          </a:p>
          <a:p>
            <a:pPr lvl="1"/>
            <a:r>
              <a:rPr lang="en-US" dirty="0" smtClean="0"/>
              <a:t>Every pass must be the </a:t>
            </a:r>
            <a:r>
              <a:rPr lang="en-US" b="1" i="1" dirty="0" smtClean="0"/>
              <a:t>same order</a:t>
            </a:r>
            <a:r>
              <a:rPr lang="en-US" dirty="0" smtClean="0"/>
              <a:t>.</a:t>
            </a:r>
          </a:p>
          <a:p>
            <a:pPr lvl="1"/>
            <a:r>
              <a:rPr lang="en-US" dirty="0" smtClean="0"/>
              <a:t>It may be expensive to do.</a:t>
            </a:r>
            <a:endParaRPr lang="th-TH" dirty="0"/>
          </a:p>
        </p:txBody>
      </p:sp>
    </p:spTree>
    <p:extLst>
      <p:ext uri="{BB962C8B-B14F-4D97-AF65-F5344CB8AC3E}">
        <p14:creationId xmlns:p14="http://schemas.microsoft.com/office/powerpoint/2010/main" xmlns="" val="195247285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Tries</a:t>
            </a:r>
            <a:endParaRPr lang="th-TH" dirty="0"/>
          </a:p>
        </p:txBody>
      </p:sp>
      <p:sp>
        <p:nvSpPr>
          <p:cNvPr id="3" name="Text Placeholder 2"/>
          <p:cNvSpPr>
            <a:spLocks noGrp="1"/>
          </p:cNvSpPr>
          <p:nvPr>
            <p:ph type="body" sz="quarter" idx="10"/>
          </p:nvPr>
        </p:nvSpPr>
        <p:spPr>
          <a:xfrm>
            <a:off x="381000" y="1411552"/>
            <a:ext cx="8382000" cy="5096780"/>
          </a:xfrm>
        </p:spPr>
        <p:txBody>
          <a:bodyPr/>
          <a:lstStyle/>
          <a:p>
            <a:r>
              <a:rPr lang="en-US" dirty="0" smtClean="0"/>
              <a:t>Use tries for counting item-set.</a:t>
            </a:r>
          </a:p>
          <a:p>
            <a:endParaRPr lang="en-US" dirty="0"/>
          </a:p>
          <a:p>
            <a:endParaRPr lang="en-US" dirty="0" smtClean="0"/>
          </a:p>
          <a:p>
            <a:endParaRPr lang="en-US" dirty="0"/>
          </a:p>
          <a:p>
            <a:endParaRPr lang="en-US" dirty="0" smtClean="0"/>
          </a:p>
          <a:p>
            <a:r>
              <a:rPr lang="en-US" dirty="0"/>
              <a:t>Every </a:t>
            </a:r>
            <a:r>
              <a:rPr lang="en-US" dirty="0" smtClean="0"/>
              <a:t>node has counter.</a:t>
            </a:r>
          </a:p>
          <a:p>
            <a:endParaRPr lang="en-US" dirty="0"/>
          </a:p>
          <a:p>
            <a:r>
              <a:rPr lang="en-US" b="1" i="1" dirty="0" smtClean="0"/>
              <a:t>The order of item-set</a:t>
            </a:r>
            <a:r>
              <a:rPr lang="en-US" dirty="0" smtClean="0"/>
              <a:t> affects efficiency</a:t>
            </a:r>
          </a:p>
          <a:p>
            <a:pPr lvl="1"/>
            <a:r>
              <a:rPr lang="en-US" dirty="0" smtClean="0"/>
              <a:t>There is detail about how to reorder item-set in each  transaction in paper.</a:t>
            </a:r>
          </a:p>
        </p:txBody>
      </p:sp>
      <p:pic>
        <p:nvPicPr>
          <p:cNvPr id="1029" name="Picture 5" descr="D:\Desktop\250px-Trie_example.svg.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203848" y="1988840"/>
            <a:ext cx="2381250" cy="2228850"/>
          </a:xfrm>
          <a:prstGeom prst="rect">
            <a:avLst/>
          </a:prstGeom>
          <a:noFill/>
          <a:extLst>
            <a:ext uri="{909E8E84-426E-40DD-AFC4-6F175D3DCCD1}">
              <a14:hiddenFill xmlns:a14="http://schemas.microsoft.com/office/drawing/2010/main" xmlns="">
                <a:solidFill>
                  <a:srgbClr xmlns:mc="http://schemas.openxmlformats.org/markup-compatibility/2006" val="FFFFFF" mc:Ignorable=""/>
                </a:solidFill>
              </a14:hiddenFill>
            </a:ext>
          </a:extLst>
        </p:spPr>
      </p:pic>
    </p:spTree>
    <p:extLst>
      <p:ext uri="{BB962C8B-B14F-4D97-AF65-F5344CB8AC3E}">
        <p14:creationId xmlns:p14="http://schemas.microsoft.com/office/powerpoint/2010/main" xmlns="" val="176917799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ยึดเนื้อหา 2"/>
          <p:cNvSpPr>
            <a:spLocks noGrp="1"/>
          </p:cNvSpPr>
          <p:nvPr>
            <p:ph idx="1"/>
          </p:nvPr>
        </p:nvSpPr>
        <p:spPr>
          <a:xfrm>
            <a:off x="381000" y="1412875"/>
            <a:ext cx="8382000" cy="2068259"/>
          </a:xfrm>
        </p:spPr>
        <p:txBody>
          <a:bodyPr/>
          <a:lstStyle/>
          <a:p>
            <a:pPr marL="514350" indent="-514350">
              <a:buAutoNum type="arabicPeriod"/>
            </a:pPr>
            <a:r>
              <a:rPr lang="en-US" dirty="0" smtClean="0"/>
              <a:t>Parallelism</a:t>
            </a:r>
          </a:p>
          <a:p>
            <a:pPr marL="514350" indent="-514350">
              <a:buAutoNum type="arabicPeriod"/>
            </a:pPr>
            <a:endParaRPr lang="en-US" dirty="0" smtClean="0"/>
          </a:p>
          <a:p>
            <a:pPr marL="514350" indent="-514350">
              <a:buAutoNum type="arabicPeriod"/>
            </a:pPr>
            <a:r>
              <a:rPr lang="en-US" dirty="0" smtClean="0"/>
              <a:t>Incremental Updates</a:t>
            </a:r>
          </a:p>
          <a:p>
            <a:pPr marL="514350" indent="-514350">
              <a:buAutoNum type="arabicPeriod"/>
            </a:pPr>
            <a:endParaRPr lang="en-US" dirty="0" smtClean="0"/>
          </a:p>
        </p:txBody>
      </p:sp>
      <p:sp>
        <p:nvSpPr>
          <p:cNvPr id="2" name="ชื่อเรื่อง 1"/>
          <p:cNvSpPr>
            <a:spLocks noGrp="1"/>
          </p:cNvSpPr>
          <p:nvPr>
            <p:ph type="title"/>
          </p:nvPr>
        </p:nvSpPr>
        <p:spPr/>
        <p:txBody>
          <a:bodyPr/>
          <a:lstStyle/>
          <a:p>
            <a:pPr algn="l"/>
            <a:r>
              <a:rPr lang="en-US" dirty="0" smtClean="0"/>
              <a:t>Extension to DIC</a:t>
            </a:r>
            <a:endParaRPr lang="th-TH"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ยึดเนื้อหา 2"/>
          <p:cNvSpPr>
            <a:spLocks noGrp="1"/>
          </p:cNvSpPr>
          <p:nvPr>
            <p:ph idx="1"/>
          </p:nvPr>
        </p:nvSpPr>
        <p:spPr/>
        <p:txBody>
          <a:bodyPr>
            <a:normAutofit fontScale="85000" lnSpcReduction="20000"/>
          </a:bodyPr>
          <a:lstStyle/>
          <a:p>
            <a:r>
              <a:rPr lang="en-US" dirty="0" smtClean="0"/>
              <a:t>Divide the database among the nodes and to have each node count all the </a:t>
            </a:r>
            <a:r>
              <a:rPr lang="en-US" dirty="0" err="1" smtClean="0"/>
              <a:t>itemsets</a:t>
            </a:r>
            <a:r>
              <a:rPr lang="en-US" dirty="0" smtClean="0"/>
              <a:t> for its own data segment</a:t>
            </a:r>
          </a:p>
          <a:p>
            <a:r>
              <a:rPr lang="en-US" dirty="0" smtClean="0"/>
              <a:t>DIC can dynamically incorporate new </a:t>
            </a:r>
            <a:r>
              <a:rPr lang="en-US" dirty="0" err="1" smtClean="0"/>
              <a:t>itemsets</a:t>
            </a:r>
            <a:r>
              <a:rPr lang="en-US" dirty="0" smtClean="0"/>
              <a:t> to be added, it is not necessary to wait.</a:t>
            </a:r>
          </a:p>
          <a:p>
            <a:r>
              <a:rPr lang="en-US" dirty="0" smtClean="0"/>
              <a:t>Nodes can proceed to count the </a:t>
            </a:r>
            <a:r>
              <a:rPr lang="en-US" dirty="0" err="1" smtClean="0"/>
              <a:t>itemsets</a:t>
            </a:r>
            <a:r>
              <a:rPr lang="en-US" dirty="0" smtClean="0"/>
              <a:t> they suspect are candidates and make adjustments as they get more results from other nodes</a:t>
            </a:r>
            <a:endParaRPr lang="th-TH" dirty="0"/>
          </a:p>
        </p:txBody>
      </p:sp>
      <p:sp>
        <p:nvSpPr>
          <p:cNvPr id="2" name="ชื่อเรื่อง 1"/>
          <p:cNvSpPr>
            <a:spLocks noGrp="1"/>
          </p:cNvSpPr>
          <p:nvPr>
            <p:ph type="title"/>
          </p:nvPr>
        </p:nvSpPr>
        <p:spPr/>
        <p:txBody>
          <a:bodyPr/>
          <a:lstStyle/>
          <a:p>
            <a:pPr algn="l"/>
            <a:r>
              <a:rPr lang="en-US" dirty="0" smtClean="0"/>
              <a:t>Parallelism</a:t>
            </a:r>
            <a:endParaRPr lang="th-TH"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ยึดเนื้อหา 2"/>
          <p:cNvSpPr>
            <a:spLocks noGrp="1"/>
          </p:cNvSpPr>
          <p:nvPr>
            <p:ph idx="1"/>
          </p:nvPr>
        </p:nvSpPr>
        <p:spPr/>
        <p:txBody>
          <a:bodyPr>
            <a:normAutofit fontScale="77500" lnSpcReduction="20000"/>
          </a:bodyPr>
          <a:lstStyle/>
          <a:p>
            <a:r>
              <a:rPr lang="en-US" dirty="0" smtClean="0"/>
              <a:t>Handling incremental updates involves two things: detecting when a large </a:t>
            </a:r>
            <a:r>
              <a:rPr lang="en-US" dirty="0" err="1" smtClean="0"/>
              <a:t>itemset</a:t>
            </a:r>
            <a:r>
              <a:rPr lang="en-US" dirty="0" smtClean="0"/>
              <a:t> becomes small and detecting when a small </a:t>
            </a:r>
            <a:r>
              <a:rPr lang="en-US" dirty="0" err="1" smtClean="0"/>
              <a:t>itemset</a:t>
            </a:r>
            <a:r>
              <a:rPr lang="en-US" dirty="0" smtClean="0"/>
              <a:t> becomes large.</a:t>
            </a:r>
          </a:p>
          <a:p>
            <a:r>
              <a:rPr lang="en-US" dirty="0" smtClean="0"/>
              <a:t>If a small </a:t>
            </a:r>
            <a:r>
              <a:rPr lang="en-US" dirty="0" err="1" smtClean="0"/>
              <a:t>itemset</a:t>
            </a:r>
            <a:r>
              <a:rPr lang="en-US" dirty="0" smtClean="0"/>
              <a:t> becomes large .We must count over the entire data, not just the update. Therefore, when we determine that a new </a:t>
            </a:r>
            <a:r>
              <a:rPr lang="en-US" dirty="0" err="1" smtClean="0"/>
              <a:t>itemset</a:t>
            </a:r>
            <a:r>
              <a:rPr lang="en-US" dirty="0" smtClean="0"/>
              <a:t> must be counted. we must go back and count it over the prefix of the data that we missed.</a:t>
            </a:r>
            <a:endParaRPr lang="th-TH" dirty="0" smtClean="0"/>
          </a:p>
        </p:txBody>
      </p:sp>
      <p:sp>
        <p:nvSpPr>
          <p:cNvPr id="2" name="ชื่อเรื่อง 1"/>
          <p:cNvSpPr>
            <a:spLocks noGrp="1"/>
          </p:cNvSpPr>
          <p:nvPr>
            <p:ph type="title"/>
          </p:nvPr>
        </p:nvSpPr>
        <p:spPr/>
        <p:txBody>
          <a:bodyPr/>
          <a:lstStyle/>
          <a:p>
            <a:pPr algn="l"/>
            <a:r>
              <a:rPr lang="en-US" dirty="0" smtClean="0"/>
              <a:t>Incremental Updates</a:t>
            </a:r>
            <a:endParaRPr lang="th-TH"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85736"/>
            <a:ext cx="8229600" cy="1143000"/>
          </a:xfrm>
        </p:spPr>
        <p:txBody>
          <a:bodyPr/>
          <a:lstStyle/>
          <a:p>
            <a:pPr algn="l"/>
            <a:r>
              <a:rPr lang="en-US" dirty="0" smtClean="0"/>
              <a:t>Incremental Updates</a:t>
            </a:r>
            <a:endParaRPr lang="th-TH" dirty="0"/>
          </a:p>
        </p:txBody>
      </p:sp>
      <p:sp>
        <p:nvSpPr>
          <p:cNvPr id="5" name="สี่เหลี่ยมผืนผ้า 4"/>
          <p:cNvSpPr/>
          <p:nvPr/>
        </p:nvSpPr>
        <p:spPr>
          <a:xfrm>
            <a:off x="1714480" y="1857364"/>
            <a:ext cx="1785950" cy="2214578"/>
          </a:xfrm>
          <a:prstGeom prst="rect">
            <a:avLst/>
          </a:prstGeom>
          <a:solidFill>
            <a:schemeClr val="accent1">
              <a:alpha val="8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สี่เหลี่ยมผืนผ้า 5"/>
          <p:cNvSpPr/>
          <p:nvPr/>
        </p:nvSpPr>
        <p:spPr>
          <a:xfrm>
            <a:off x="1714480" y="4071942"/>
            <a:ext cx="1785950" cy="1214446"/>
          </a:xfrm>
          <a:prstGeom prst="rect">
            <a:avLst/>
          </a:prstGeom>
          <a:solidFill>
            <a:srgbClr val="FF0000">
              <a:alpha val="8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วงเล็บปีกกาขวา 8"/>
          <p:cNvSpPr/>
          <p:nvPr/>
        </p:nvSpPr>
        <p:spPr>
          <a:xfrm rot="10800000">
            <a:off x="1285852" y="4071942"/>
            <a:ext cx="428628" cy="1214446"/>
          </a:xfrm>
          <a:prstGeom prst="rightBrace">
            <a:avLst>
              <a:gd name="adj1" fmla="val 59413"/>
              <a:gd name="adj2" fmla="val 50000"/>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0" name="วงเล็บปีกกาขวา 9"/>
          <p:cNvSpPr/>
          <p:nvPr/>
        </p:nvSpPr>
        <p:spPr>
          <a:xfrm rot="10800000">
            <a:off x="1285852" y="1857364"/>
            <a:ext cx="428628" cy="2214578"/>
          </a:xfrm>
          <a:prstGeom prst="rightBrace">
            <a:avLst>
              <a:gd name="adj1" fmla="val 59413"/>
              <a:gd name="adj2" fmla="val 50000"/>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1" name="TextBox 10"/>
          <p:cNvSpPr txBox="1"/>
          <p:nvPr/>
        </p:nvSpPr>
        <p:spPr>
          <a:xfrm>
            <a:off x="428596" y="2526565"/>
            <a:ext cx="1000132" cy="830997"/>
          </a:xfrm>
          <a:prstGeom prst="rect">
            <a:avLst/>
          </a:prstGeom>
          <a:noFill/>
        </p:spPr>
        <p:txBody>
          <a:bodyPr wrap="square" rtlCol="0">
            <a:spAutoFit/>
          </a:bodyPr>
          <a:lstStyle/>
          <a:p>
            <a:pPr algn="ctr"/>
            <a:r>
              <a:rPr lang="en-US" sz="2400" b="1" dirty="0" smtClean="0">
                <a:solidFill>
                  <a:srgbClr val="0070C0"/>
                </a:solidFill>
              </a:rPr>
              <a:t>Old</a:t>
            </a:r>
          </a:p>
          <a:p>
            <a:pPr algn="ctr"/>
            <a:r>
              <a:rPr lang="en-US" sz="2400" b="1" dirty="0" smtClean="0">
                <a:solidFill>
                  <a:srgbClr val="0070C0"/>
                </a:solidFill>
              </a:rPr>
              <a:t>Data</a:t>
            </a:r>
            <a:endParaRPr lang="th-TH" sz="2400" b="1" dirty="0">
              <a:solidFill>
                <a:srgbClr val="0070C0"/>
              </a:solidFill>
            </a:endParaRPr>
          </a:p>
        </p:txBody>
      </p:sp>
      <p:sp>
        <p:nvSpPr>
          <p:cNvPr id="12" name="TextBox 11"/>
          <p:cNvSpPr txBox="1"/>
          <p:nvPr/>
        </p:nvSpPr>
        <p:spPr>
          <a:xfrm>
            <a:off x="-142908" y="4312515"/>
            <a:ext cx="1714512" cy="830997"/>
          </a:xfrm>
          <a:prstGeom prst="rect">
            <a:avLst/>
          </a:prstGeom>
          <a:noFill/>
        </p:spPr>
        <p:txBody>
          <a:bodyPr wrap="square" rtlCol="0">
            <a:spAutoFit/>
          </a:bodyPr>
          <a:lstStyle/>
          <a:p>
            <a:pPr algn="ctr"/>
            <a:r>
              <a:rPr lang="en-US" sz="2400" dirty="0" smtClean="0">
                <a:solidFill>
                  <a:srgbClr val="FF0000"/>
                </a:solidFill>
              </a:rPr>
              <a:t>Updated</a:t>
            </a:r>
          </a:p>
          <a:p>
            <a:pPr algn="ctr"/>
            <a:r>
              <a:rPr lang="en-US" sz="2400" dirty="0" smtClean="0">
                <a:solidFill>
                  <a:srgbClr val="FF0000"/>
                </a:solidFill>
              </a:rPr>
              <a:t>Data</a:t>
            </a:r>
            <a:endParaRPr lang="th-TH" sz="2400" dirty="0">
              <a:solidFill>
                <a:srgbClr val="FF0000"/>
              </a:solidFill>
            </a:endParaRPr>
          </a:p>
        </p:txBody>
      </p:sp>
      <p:sp>
        <p:nvSpPr>
          <p:cNvPr id="15" name="ลูกศรโค้งลง 14"/>
          <p:cNvSpPr/>
          <p:nvPr/>
        </p:nvSpPr>
        <p:spPr>
          <a:xfrm>
            <a:off x="4643438" y="1214422"/>
            <a:ext cx="1285884" cy="50006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th-TH">
              <a:solidFill>
                <a:schemeClr val="tx1"/>
              </a:solidFill>
            </a:endParaRPr>
          </a:p>
        </p:txBody>
      </p:sp>
      <p:cxnSp>
        <p:nvCxnSpPr>
          <p:cNvPr id="17" name="ลูกศรเชื่อมต่อแบบตรง 16"/>
          <p:cNvCxnSpPr/>
          <p:nvPr/>
        </p:nvCxnSpPr>
        <p:spPr>
          <a:xfrm rot="5400000">
            <a:off x="3999702" y="3499644"/>
            <a:ext cx="3571900" cy="1588"/>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ลูกศรเชื่อมต่อแบบตรง 27"/>
          <p:cNvCxnSpPr>
            <a:stCxn id="31" idx="4"/>
          </p:cNvCxnSpPr>
          <p:nvPr/>
        </p:nvCxnSpPr>
        <p:spPr>
          <a:xfrm rot="5400000" flipH="1" flipV="1">
            <a:off x="4179885" y="3536157"/>
            <a:ext cx="1070776" cy="794"/>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31" name="วงรี 30"/>
          <p:cNvSpPr/>
          <p:nvPr/>
        </p:nvSpPr>
        <p:spPr>
          <a:xfrm>
            <a:off x="4643438" y="3929066"/>
            <a:ext cx="142876" cy="142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4" name="กระจาย 1 33"/>
          <p:cNvSpPr/>
          <p:nvPr/>
        </p:nvSpPr>
        <p:spPr>
          <a:xfrm>
            <a:off x="4429124" y="2428868"/>
            <a:ext cx="642942" cy="642942"/>
          </a:xfrm>
          <a:prstGeom prst="irregularSeal1">
            <a:avLst/>
          </a:prstGeom>
          <a:solidFill>
            <a:srgbClr val="FF0000">
              <a:alpha val="6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6" name="ลูกศรเชื่อมต่อแบบตรง 35"/>
          <p:cNvCxnSpPr/>
          <p:nvPr/>
        </p:nvCxnSpPr>
        <p:spPr>
          <a:xfrm rot="5400000" flipH="1" flipV="1">
            <a:off x="4356892" y="2142322"/>
            <a:ext cx="714380"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40" name="ลูกศรโค้งขึ้น 39"/>
          <p:cNvSpPr/>
          <p:nvPr/>
        </p:nvSpPr>
        <p:spPr>
          <a:xfrm>
            <a:off x="5715008" y="5429264"/>
            <a:ext cx="1357322" cy="5715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th-TH">
              <a:solidFill>
                <a:schemeClr val="tx1"/>
              </a:solidFill>
            </a:endParaRPr>
          </a:p>
        </p:txBody>
      </p:sp>
      <p:cxnSp>
        <p:nvCxnSpPr>
          <p:cNvPr id="41" name="ลูกศรเชื่อมต่อแบบตรง 40"/>
          <p:cNvCxnSpPr>
            <a:endCxn id="42" idx="4"/>
          </p:cNvCxnSpPr>
          <p:nvPr/>
        </p:nvCxnSpPr>
        <p:spPr>
          <a:xfrm rot="5400000" flipH="1" flipV="1">
            <a:off x="6285718" y="4714090"/>
            <a:ext cx="1285884"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42" name="วงรี 41"/>
          <p:cNvSpPr/>
          <p:nvPr/>
        </p:nvSpPr>
        <p:spPr>
          <a:xfrm>
            <a:off x="6858016" y="3929066"/>
            <a:ext cx="142876" cy="142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7" name="กระจาย 1 46"/>
          <p:cNvSpPr/>
          <p:nvPr/>
        </p:nvSpPr>
        <p:spPr>
          <a:xfrm>
            <a:off x="3357554" y="6143644"/>
            <a:ext cx="642942" cy="642942"/>
          </a:xfrm>
          <a:prstGeom prst="irregularSeal1">
            <a:avLst/>
          </a:prstGeom>
          <a:solidFill>
            <a:srgbClr val="FF0000">
              <a:alpha val="6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8" name="TextBox 47"/>
          <p:cNvSpPr txBox="1"/>
          <p:nvPr/>
        </p:nvSpPr>
        <p:spPr>
          <a:xfrm>
            <a:off x="4071902" y="6150114"/>
            <a:ext cx="5072098" cy="707886"/>
          </a:xfrm>
          <a:prstGeom prst="rect">
            <a:avLst/>
          </a:prstGeom>
          <a:noFill/>
        </p:spPr>
        <p:txBody>
          <a:bodyPr wrap="square" rtlCol="0">
            <a:spAutoFit/>
          </a:bodyPr>
          <a:lstStyle/>
          <a:p>
            <a:r>
              <a:rPr lang="en-US" sz="2000" dirty="0" smtClean="0"/>
              <a:t>Detect found </a:t>
            </a:r>
            <a:r>
              <a:rPr lang="en-US" sz="2000" dirty="0" smtClean="0">
                <a:solidFill>
                  <a:srgbClr val="FF0000"/>
                </a:solidFill>
              </a:rPr>
              <a:t>Updated Data</a:t>
            </a:r>
            <a:endParaRPr lang="th-TH" sz="2000" dirty="0" smtClean="0">
              <a:solidFill>
                <a:srgbClr val="FF0000"/>
              </a:solidFill>
            </a:endParaRPr>
          </a:p>
          <a:p>
            <a:r>
              <a:rPr lang="en-US" sz="2000" dirty="0" smtClean="0"/>
              <a:t>must be counted</a:t>
            </a:r>
            <a:endParaRPr lang="th-TH" sz="2000" dirty="0"/>
          </a:p>
        </p:txBody>
      </p:sp>
      <p:sp>
        <p:nvSpPr>
          <p:cNvPr id="49" name="TextBox 48"/>
          <p:cNvSpPr txBox="1"/>
          <p:nvPr/>
        </p:nvSpPr>
        <p:spPr>
          <a:xfrm>
            <a:off x="4214810" y="4000504"/>
            <a:ext cx="1071570" cy="400110"/>
          </a:xfrm>
          <a:prstGeom prst="rect">
            <a:avLst/>
          </a:prstGeom>
          <a:noFill/>
        </p:spPr>
        <p:txBody>
          <a:bodyPr wrap="square" rtlCol="0">
            <a:spAutoFit/>
          </a:bodyPr>
          <a:lstStyle/>
          <a:p>
            <a:pPr algn="ctr"/>
            <a:r>
              <a:rPr lang="en-US" sz="2000" b="1" dirty="0" smtClean="0">
                <a:solidFill>
                  <a:srgbClr val="0070C0"/>
                </a:solidFill>
              </a:rPr>
              <a:t>start</a:t>
            </a:r>
            <a:endParaRPr lang="th-TH" sz="2000" b="1" dirty="0">
              <a:solidFill>
                <a:srgbClr val="0070C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4" grpId="0" animBg="1"/>
      <p:bldP spid="40" grpId="0" animBg="1"/>
      <p:bldP spid="42" grpId="0" animBg="1"/>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85736"/>
            <a:ext cx="8229600" cy="664797"/>
          </a:xfrm>
        </p:spPr>
        <p:txBody>
          <a:bodyPr/>
          <a:lstStyle/>
          <a:p>
            <a:r>
              <a:rPr lang="en-US" dirty="0" smtClean="0"/>
              <a:t>References</a:t>
            </a:r>
            <a:endParaRPr lang="th-TH" dirty="0"/>
          </a:p>
        </p:txBody>
      </p:sp>
      <p:sp>
        <p:nvSpPr>
          <p:cNvPr id="21" name="Rectangle 20"/>
          <p:cNvSpPr/>
          <p:nvPr/>
        </p:nvSpPr>
        <p:spPr>
          <a:xfrm>
            <a:off x="714348" y="1785926"/>
            <a:ext cx="6572280" cy="369332"/>
          </a:xfrm>
          <a:prstGeom prst="rect">
            <a:avLst/>
          </a:prstGeom>
        </p:spPr>
        <p:txBody>
          <a:bodyPr wrap="square">
            <a:spAutoFit/>
          </a:bodyPr>
          <a:lstStyle/>
          <a:p>
            <a:pPr>
              <a:buFont typeface="Arial" pitchFamily="34" charset="0"/>
              <a:buChar char="•"/>
            </a:pPr>
            <a:endParaRPr lang="th-TH" dirty="0"/>
          </a:p>
        </p:txBody>
      </p:sp>
      <p:sp>
        <p:nvSpPr>
          <p:cNvPr id="22" name="ตัวยึดเนื้อหา 2"/>
          <p:cNvSpPr>
            <a:spLocks noGrp="1"/>
          </p:cNvSpPr>
          <p:nvPr>
            <p:ph idx="1"/>
          </p:nvPr>
        </p:nvSpPr>
        <p:spPr>
          <a:xfrm>
            <a:off x="214282" y="1000108"/>
            <a:ext cx="8382000" cy="3071834"/>
          </a:xfrm>
        </p:spPr>
        <p:txBody>
          <a:bodyPr>
            <a:normAutofit/>
          </a:bodyPr>
          <a:lstStyle/>
          <a:p>
            <a:endParaRPr lang="en-US" sz="2000" dirty="0" smtClean="0"/>
          </a:p>
          <a:p>
            <a:pPr>
              <a:lnSpc>
                <a:spcPct val="200000"/>
              </a:lnSpc>
            </a:pPr>
            <a:r>
              <a:rPr lang="en-US" sz="2000" dirty="0" err="1" smtClean="0"/>
              <a:t>Brin</a:t>
            </a:r>
            <a:r>
              <a:rPr lang="en-US" sz="2000" dirty="0" smtClean="0"/>
              <a:t>, Sergey and </a:t>
            </a:r>
            <a:r>
              <a:rPr lang="en-US" sz="2000" dirty="0" err="1" smtClean="0"/>
              <a:t>Motwani</a:t>
            </a:r>
            <a:r>
              <a:rPr lang="en-US" sz="2000" dirty="0" smtClean="0"/>
              <a:t>, Rajeev and </a:t>
            </a:r>
            <a:r>
              <a:rPr lang="en-US" sz="2000" dirty="0" err="1" smtClean="0"/>
              <a:t>Ullman</a:t>
            </a:r>
            <a:r>
              <a:rPr lang="en-US" sz="2000" dirty="0" smtClean="0"/>
              <a:t>, Jeffrey D. and </a:t>
            </a:r>
            <a:r>
              <a:rPr lang="en-US" sz="2000" dirty="0" err="1" smtClean="0"/>
              <a:t>Tsur</a:t>
            </a:r>
            <a:r>
              <a:rPr lang="en-US" sz="2000" dirty="0" smtClean="0"/>
              <a:t>, Shalom, </a:t>
            </a:r>
            <a:r>
              <a:rPr lang="en-US" sz="2000" i="1" dirty="0" smtClean="0"/>
              <a:t>Dynamic </a:t>
            </a:r>
            <a:r>
              <a:rPr lang="en-US" sz="2000" i="1" dirty="0" err="1" smtClean="0"/>
              <a:t>Itemset</a:t>
            </a:r>
            <a:r>
              <a:rPr lang="en-US" sz="2000" i="1" dirty="0" smtClean="0"/>
              <a:t> Counting and Implication Rules for Market Basket Data: Project Final Report, </a:t>
            </a:r>
            <a:r>
              <a:rPr lang="en-US" sz="2000" dirty="0" smtClean="0"/>
              <a:t>1997. </a:t>
            </a:r>
            <a:endParaRPr lang="th-TH" sz="2000" dirty="0" smtClean="0"/>
          </a:p>
          <a:p>
            <a:pPr>
              <a:lnSpc>
                <a:spcPct val="200000"/>
              </a:lnSpc>
            </a:pPr>
            <a:r>
              <a:rPr lang="en-US" sz="2000" dirty="0" smtClean="0"/>
              <a:t>http://www2.cs.uregina.ca/~dbd/cs831/notes/itemsets/DIC.html</a:t>
            </a:r>
          </a:p>
          <a:p>
            <a:endParaRPr lang="th-TH" sz="2000"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750540"/>
          </a:xfrm>
        </p:spPr>
        <p:txBody>
          <a:bodyPr/>
          <a:lstStyle/>
          <a:p>
            <a:r>
              <a:rPr lang="en-US" dirty="0">
                <a:latin typeface="Calibri" pitchFamily="34" charset="0"/>
              </a:rPr>
              <a:t>Training data set: </a:t>
            </a:r>
            <a:r>
              <a:rPr lang="en-US" dirty="0" err="1">
                <a:latin typeface="Calibri" pitchFamily="34" charset="0"/>
              </a:rPr>
              <a:t>Buys_computer</a:t>
            </a:r>
            <a:r>
              <a:rPr lang="en-US" dirty="0">
                <a:latin typeface="Calibri" pitchFamily="34" charset="0"/>
              </a:rPr>
              <a:t/>
            </a:r>
            <a:br>
              <a:rPr lang="en-US" dirty="0">
                <a:latin typeface="Calibri" pitchFamily="34" charset="0"/>
              </a:rPr>
            </a:br>
            <a:endParaRPr lang="en-IN" dirty="0"/>
          </a:p>
        </p:txBody>
      </p:sp>
      <p:sp>
        <p:nvSpPr>
          <p:cNvPr id="3" name="Text Placeholder 2"/>
          <p:cNvSpPr>
            <a:spLocks noGrp="1"/>
          </p:cNvSpPr>
          <p:nvPr>
            <p:ph type="body" sz="quarter" idx="10"/>
          </p:nvPr>
        </p:nvSpPr>
        <p:spPr>
          <a:xfrm>
            <a:off x="381000" y="1411552"/>
            <a:ext cx="8382000" cy="5113792"/>
          </a:xfrm>
        </p:spPr>
        <p:txBody>
          <a:bodyPr/>
          <a:lstStyle/>
          <a:p>
            <a:endParaRPr lang="en-IN" dirty="0"/>
          </a:p>
        </p:txBody>
      </p:sp>
      <p:graphicFrame>
        <p:nvGraphicFramePr>
          <p:cNvPr id="1027" name="Object 1024"/>
          <p:cNvGraphicFramePr>
            <a:graphicFrameLocks/>
          </p:cNvGraphicFramePr>
          <p:nvPr/>
        </p:nvGraphicFramePr>
        <p:xfrm>
          <a:off x="1619672" y="2132856"/>
          <a:ext cx="5976664" cy="3744416"/>
        </p:xfrm>
        <a:graphic>
          <a:graphicData uri="http://schemas.openxmlformats.org/presentationml/2006/ole">
            <p:oleObj spid="_x0000_s1027" name="Worksheet" r:id="rId3" imgW="5772150" imgH="4457700" progId="Excel.Sheet.8">
              <p:embed/>
            </p:oleObj>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itemset </a:t>
            </a:r>
            <a:r>
              <a:rPr lang="en-US" dirty="0" smtClean="0"/>
              <a:t>generation</a:t>
            </a:r>
            <a:endParaRPr lang="th-TH" dirty="0"/>
          </a:p>
        </p:txBody>
      </p:sp>
      <p:sp>
        <p:nvSpPr>
          <p:cNvPr id="3" name="Text Placeholder 2"/>
          <p:cNvSpPr>
            <a:spLocks noGrp="1"/>
          </p:cNvSpPr>
          <p:nvPr>
            <p:ph type="body" sz="quarter" idx="10"/>
          </p:nvPr>
        </p:nvSpPr>
        <p:spPr>
          <a:xfrm>
            <a:off x="381000" y="1411552"/>
            <a:ext cx="8382000" cy="455509"/>
          </a:xfrm>
        </p:spPr>
        <p:txBody>
          <a:bodyPr/>
          <a:lstStyle/>
          <a:p>
            <a:r>
              <a:rPr lang="en-US" dirty="0" smtClean="0"/>
              <a:t>Apriori</a:t>
            </a:r>
            <a:endParaRPr lang="th-TH" dirty="0"/>
          </a:p>
        </p:txBody>
      </p:sp>
      <p:pic>
        <p:nvPicPr>
          <p:cNvPr id="24578" name="Picture 2" descr="C:\Users\bloodmoon\Desktop\Untitled.png"/>
          <p:cNvPicPr>
            <a:picLocks noChangeAspect="1" noChangeArrowheads="1"/>
          </p:cNvPicPr>
          <p:nvPr/>
        </p:nvPicPr>
        <p:blipFill>
          <a:blip r:embed="rId2" cstate="print"/>
          <a:srcRect/>
          <a:stretch>
            <a:fillRect/>
          </a:stretch>
        </p:blipFill>
        <p:spPr bwMode="auto">
          <a:xfrm>
            <a:off x="1071538" y="1928802"/>
            <a:ext cx="7622616" cy="4429156"/>
          </a:xfrm>
          <a:prstGeom prst="rect">
            <a:avLst/>
          </a:prstGeom>
          <a:noFill/>
        </p:spPr>
      </p:pic>
      <p:sp>
        <p:nvSpPr>
          <p:cNvPr id="6" name="Explosion 1 5"/>
          <p:cNvSpPr/>
          <p:nvPr/>
        </p:nvSpPr>
        <p:spPr bwMode="auto">
          <a:xfrm>
            <a:off x="2428860" y="785794"/>
            <a:ext cx="2571768" cy="1500198"/>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0066"/>
                </a:solidFill>
                <a:latin typeface="Segoe" pitchFamily="34" charset="0"/>
              </a:rPr>
              <a:t>count all items</a:t>
            </a:r>
            <a:endParaRPr lang="th-TH" sz="2300" b="1" dirty="0" smtClean="0">
              <a:solidFill>
                <a:srgbClr val="FF0066"/>
              </a:solidFill>
              <a:latin typeface="Segoe" pitchFamily="34" charset="0"/>
            </a:endParaRPr>
          </a:p>
        </p:txBody>
      </p:sp>
      <p:sp>
        <p:nvSpPr>
          <p:cNvPr id="8" name="Explosion 1 7"/>
          <p:cNvSpPr/>
          <p:nvPr/>
        </p:nvSpPr>
        <p:spPr bwMode="auto">
          <a:xfrm>
            <a:off x="5143504" y="5143512"/>
            <a:ext cx="2571768" cy="1500198"/>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0066"/>
                </a:solidFill>
                <a:latin typeface="Segoe" pitchFamily="34" charset="0"/>
              </a:rPr>
              <a:t>count all items</a:t>
            </a:r>
            <a:endParaRPr lang="th-TH" sz="2300" b="1" dirty="0" smtClean="0">
              <a:solidFill>
                <a:srgbClr val="FF0066"/>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929586" y="4000504"/>
            <a:ext cx="1252266" cy="461665"/>
          </a:xfrm>
          <a:prstGeom prst="rect">
            <a:avLst/>
          </a:prstGeom>
          <a:noFill/>
          <a:ln>
            <a:noFill/>
          </a:ln>
        </p:spPr>
        <p:txBody>
          <a:bodyPr wrap="none" rtlCol="0">
            <a:spAutoFit/>
          </a:bodyPr>
          <a:lstStyle/>
          <a:p>
            <a:r>
              <a:rPr lang="en-US" sz="2400" b="1" dirty="0" smtClean="0">
                <a:solidFill>
                  <a:srgbClr val="FF0066"/>
                </a:solidFill>
              </a:rPr>
              <a:t>4 passes</a:t>
            </a:r>
            <a:endParaRPr lang="th-TH" sz="2400" b="1" dirty="0">
              <a:solidFill>
                <a:srgbClr val="FF0066"/>
              </a:solidFill>
            </a:endParaRPr>
          </a:p>
        </p:txBody>
      </p:sp>
      <p:pic>
        <p:nvPicPr>
          <p:cNvPr id="4" name="Picture 2"/>
          <p:cNvPicPr>
            <a:picLocks noChangeAspect="1" noChangeArrowheads="1"/>
          </p:cNvPicPr>
          <p:nvPr/>
        </p:nvPicPr>
        <p:blipFill>
          <a:blip r:embed="rId2" cstate="print"/>
          <a:srcRect/>
          <a:stretch>
            <a:fillRect/>
          </a:stretch>
        </p:blipFill>
        <p:spPr bwMode="auto">
          <a:xfrm>
            <a:off x="928662" y="1714488"/>
            <a:ext cx="6143668" cy="4251419"/>
          </a:xfrm>
          <a:prstGeom prst="rect">
            <a:avLst/>
          </a:prstGeom>
          <a:noFill/>
          <a:ln w="57150">
            <a:noFill/>
            <a:miter lim="800000"/>
            <a:headEnd/>
            <a:tailEnd/>
          </a:ln>
        </p:spPr>
      </p:pic>
      <p:cxnSp>
        <p:nvCxnSpPr>
          <p:cNvPr id="11" name="Straight Arrow Connector 10"/>
          <p:cNvCxnSpPr/>
          <p:nvPr/>
        </p:nvCxnSpPr>
        <p:spPr>
          <a:xfrm>
            <a:off x="1428728" y="2571744"/>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28728" y="3357562"/>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28728" y="4286256"/>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428728" y="5143512"/>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Explosion 1 19"/>
          <p:cNvSpPr/>
          <p:nvPr/>
        </p:nvSpPr>
        <p:spPr bwMode="auto">
          <a:xfrm>
            <a:off x="785786" y="2143116"/>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rgbClr val="FF0066"/>
                </a:solidFill>
                <a:latin typeface="Segoe" pitchFamily="34" charset="0"/>
              </a:rPr>
              <a:t>count</a:t>
            </a:r>
            <a:endParaRPr lang="th-TH" sz="2000" b="1" dirty="0" smtClean="0">
              <a:solidFill>
                <a:srgbClr val="FF0066"/>
              </a:solidFill>
              <a:latin typeface="Segoe" pitchFamily="34" charset="0"/>
            </a:endParaRPr>
          </a:p>
        </p:txBody>
      </p:sp>
      <p:sp>
        <p:nvSpPr>
          <p:cNvPr id="21" name="Explosion 1 20"/>
          <p:cNvSpPr/>
          <p:nvPr/>
        </p:nvSpPr>
        <p:spPr bwMode="auto">
          <a:xfrm>
            <a:off x="714348" y="2928934"/>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rgbClr val="FF0066"/>
                </a:solidFill>
                <a:latin typeface="Segoe" pitchFamily="34" charset="0"/>
              </a:rPr>
              <a:t>count</a:t>
            </a:r>
            <a:endParaRPr lang="th-TH" sz="2000" b="1" dirty="0" smtClean="0">
              <a:solidFill>
                <a:srgbClr val="FF0066"/>
              </a:solidFill>
              <a:latin typeface="Segoe" pitchFamily="34" charset="0"/>
            </a:endParaRPr>
          </a:p>
        </p:txBody>
      </p:sp>
      <p:sp>
        <p:nvSpPr>
          <p:cNvPr id="22" name="Explosion 1 21"/>
          <p:cNvSpPr/>
          <p:nvPr/>
        </p:nvSpPr>
        <p:spPr bwMode="auto">
          <a:xfrm>
            <a:off x="714348" y="3857628"/>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rgbClr val="FF0066"/>
                </a:solidFill>
                <a:latin typeface="Segoe" pitchFamily="34" charset="0"/>
              </a:rPr>
              <a:t>count</a:t>
            </a:r>
            <a:endParaRPr lang="th-TH" sz="2000" b="1" dirty="0" smtClean="0">
              <a:solidFill>
                <a:srgbClr val="FF0066"/>
              </a:solidFill>
              <a:latin typeface="Segoe" pitchFamily="34" charset="0"/>
            </a:endParaRPr>
          </a:p>
        </p:txBody>
      </p:sp>
      <p:sp>
        <p:nvSpPr>
          <p:cNvPr id="23" name="Explosion 1 22"/>
          <p:cNvSpPr/>
          <p:nvPr/>
        </p:nvSpPr>
        <p:spPr bwMode="auto">
          <a:xfrm>
            <a:off x="714348" y="4643446"/>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rgbClr val="FF0066"/>
                </a:solidFill>
                <a:latin typeface="Segoe" pitchFamily="34" charset="0"/>
              </a:rPr>
              <a:t>count</a:t>
            </a:r>
            <a:endParaRPr lang="th-TH" sz="2000" b="1" dirty="0" smtClean="0">
              <a:solidFill>
                <a:srgbClr val="FF0066"/>
              </a:solidFill>
              <a:latin typeface="Segoe" pitchFamily="34" charset="0"/>
            </a:endParaRPr>
          </a:p>
        </p:txBody>
      </p:sp>
      <p:sp>
        <p:nvSpPr>
          <p:cNvPr id="24" name="Right Brace 23"/>
          <p:cNvSpPr/>
          <p:nvPr/>
        </p:nvSpPr>
        <p:spPr>
          <a:xfrm>
            <a:off x="7500958" y="2428868"/>
            <a:ext cx="357190" cy="2928958"/>
          </a:xfrm>
          <a:prstGeom prst="rightBrace">
            <a:avLst/>
          </a:prstGeom>
          <a:ln w="38100">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 name="Title 1"/>
          <p:cNvSpPr>
            <a:spLocks noGrp="1"/>
          </p:cNvSpPr>
          <p:nvPr>
            <p:ph type="title"/>
          </p:nvPr>
        </p:nvSpPr>
        <p:spPr/>
        <p:txBody>
          <a:bodyPr/>
          <a:lstStyle/>
          <a:p>
            <a:r>
              <a:rPr lang="en-US" dirty="0"/>
              <a:t>Frequent itemset </a:t>
            </a:r>
            <a:r>
              <a:rPr lang="en-US" dirty="0" smtClean="0"/>
              <a:t>generation</a:t>
            </a:r>
            <a:endParaRPr lang="th-TH" dirty="0"/>
          </a:p>
        </p:txBody>
      </p:sp>
      <p:sp>
        <p:nvSpPr>
          <p:cNvPr id="3" name="Text Placeholder 2"/>
          <p:cNvSpPr>
            <a:spLocks noGrp="1"/>
          </p:cNvSpPr>
          <p:nvPr>
            <p:ph type="body" sz="quarter" idx="10"/>
          </p:nvPr>
        </p:nvSpPr>
        <p:spPr>
          <a:xfrm>
            <a:off x="381000" y="1411552"/>
            <a:ext cx="8763000" cy="4776692"/>
          </a:xfrm>
        </p:spPr>
        <p:txBody>
          <a:bodyPr/>
          <a:lstStyle/>
          <a:p>
            <a:r>
              <a:rPr lang="en-US" dirty="0" smtClean="0"/>
              <a:t>Apriori</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itemset generation</a:t>
            </a:r>
            <a:endParaRPr lang="th-TH" dirty="0"/>
          </a:p>
        </p:txBody>
      </p:sp>
      <p:sp>
        <p:nvSpPr>
          <p:cNvPr id="3" name="Text Placeholder 2"/>
          <p:cNvSpPr>
            <a:spLocks noGrp="1"/>
          </p:cNvSpPr>
          <p:nvPr>
            <p:ph type="body" sz="quarter" idx="10"/>
          </p:nvPr>
        </p:nvSpPr>
        <p:spPr>
          <a:xfrm>
            <a:off x="2357422" y="3500438"/>
            <a:ext cx="6405578" cy="2585323"/>
          </a:xfrm>
        </p:spPr>
        <p:txBody>
          <a:bodyPr/>
          <a:lstStyle/>
          <a:p>
            <a:r>
              <a:rPr lang="en-US" dirty="0" smtClean="0"/>
              <a:t>Why do we have to wait til the end of the pass?</a:t>
            </a:r>
          </a:p>
          <a:p>
            <a:endParaRPr lang="en-US" sz="1600" dirty="0" smtClean="0"/>
          </a:p>
          <a:p>
            <a:r>
              <a:rPr lang="en-US" b="1" dirty="0" smtClean="0">
                <a:solidFill>
                  <a:srgbClr val="FF0000"/>
                </a:solidFill>
              </a:rPr>
              <a:t>DIC</a:t>
            </a:r>
            <a:r>
              <a:rPr lang="en-US" dirty="0" smtClean="0">
                <a:solidFill>
                  <a:srgbClr val="FF0000"/>
                </a:solidFill>
              </a:rPr>
              <a:t> allows us to start counting an itemset as soon as we suspect it may be necessary to count it.</a:t>
            </a:r>
            <a:endParaRPr lang="th-TH" dirty="0">
              <a:solidFill>
                <a:srgbClr val="FF0000"/>
              </a:solidFill>
            </a:endParaRPr>
          </a:p>
        </p:txBody>
      </p:sp>
      <p:grpSp>
        <p:nvGrpSpPr>
          <p:cNvPr id="5" name="Group 4"/>
          <p:cNvGrpSpPr/>
          <p:nvPr/>
        </p:nvGrpSpPr>
        <p:grpSpPr>
          <a:xfrm>
            <a:off x="2857488" y="1000108"/>
            <a:ext cx="5031677" cy="2226934"/>
            <a:chOff x="714348" y="1714488"/>
            <a:chExt cx="9605927" cy="4251419"/>
          </a:xfrm>
        </p:grpSpPr>
        <p:sp>
          <p:nvSpPr>
            <p:cNvPr id="6" name="TextBox 5"/>
            <p:cNvSpPr txBox="1"/>
            <p:nvPr/>
          </p:nvSpPr>
          <p:spPr>
            <a:xfrm>
              <a:off x="7929586" y="4000504"/>
              <a:ext cx="2390689" cy="881360"/>
            </a:xfrm>
            <a:prstGeom prst="rect">
              <a:avLst/>
            </a:prstGeom>
            <a:noFill/>
            <a:ln>
              <a:noFill/>
            </a:ln>
          </p:spPr>
          <p:txBody>
            <a:bodyPr wrap="none" rtlCol="0">
              <a:spAutoFit/>
            </a:bodyPr>
            <a:lstStyle/>
            <a:p>
              <a:r>
                <a:rPr lang="en-US" sz="2400" b="1" dirty="0" smtClean="0">
                  <a:solidFill>
                    <a:srgbClr val="FF0066"/>
                  </a:solidFill>
                </a:rPr>
                <a:t>4 passes</a:t>
              </a:r>
              <a:endParaRPr lang="th-TH" sz="2400" b="1" dirty="0">
                <a:solidFill>
                  <a:srgbClr val="FF0066"/>
                </a:solidFill>
              </a:endParaRPr>
            </a:p>
          </p:txBody>
        </p:sp>
        <p:grpSp>
          <p:nvGrpSpPr>
            <p:cNvPr id="7" name="Group 27"/>
            <p:cNvGrpSpPr/>
            <p:nvPr/>
          </p:nvGrpSpPr>
          <p:grpSpPr>
            <a:xfrm>
              <a:off x="714348" y="1714488"/>
              <a:ext cx="6929486" cy="4251419"/>
              <a:chOff x="714348" y="1714488"/>
              <a:chExt cx="6929486" cy="4251419"/>
            </a:xfrm>
          </p:grpSpPr>
          <p:pic>
            <p:nvPicPr>
              <p:cNvPr id="8" name="Picture 2"/>
              <p:cNvPicPr>
                <a:picLocks noChangeAspect="1" noChangeArrowheads="1"/>
              </p:cNvPicPr>
              <p:nvPr/>
            </p:nvPicPr>
            <p:blipFill>
              <a:blip r:embed="rId2" cstate="print"/>
              <a:srcRect/>
              <a:stretch>
                <a:fillRect/>
              </a:stretch>
            </p:blipFill>
            <p:spPr bwMode="auto">
              <a:xfrm>
                <a:off x="928662" y="1714488"/>
                <a:ext cx="6143668" cy="4251419"/>
              </a:xfrm>
              <a:prstGeom prst="rect">
                <a:avLst/>
              </a:prstGeom>
              <a:noFill/>
              <a:ln w="57150">
                <a:noFill/>
                <a:miter lim="800000"/>
                <a:headEnd/>
                <a:tailEnd/>
              </a:ln>
            </p:spPr>
          </p:pic>
          <p:cxnSp>
            <p:nvCxnSpPr>
              <p:cNvPr id="9" name="Straight Arrow Connector 8"/>
              <p:cNvCxnSpPr/>
              <p:nvPr/>
            </p:nvCxnSpPr>
            <p:spPr>
              <a:xfrm>
                <a:off x="1428728" y="2571744"/>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28728" y="3357562"/>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28728" y="4286256"/>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8728" y="5143512"/>
                <a:ext cx="6215106" cy="1588"/>
              </a:xfrm>
              <a:prstGeom prst="straightConnector1">
                <a:avLst/>
              </a:prstGeom>
              <a:ln w="571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Explosion 1 12"/>
              <p:cNvSpPr/>
              <p:nvPr/>
            </p:nvSpPr>
            <p:spPr bwMode="auto">
              <a:xfrm>
                <a:off x="785786" y="2143116"/>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800" b="1" dirty="0" smtClean="0">
                    <a:solidFill>
                      <a:srgbClr val="FF0066"/>
                    </a:solidFill>
                    <a:latin typeface="Segoe" pitchFamily="34" charset="0"/>
                  </a:rPr>
                  <a:t>count</a:t>
                </a:r>
                <a:endParaRPr lang="th-TH" sz="800" b="1" dirty="0" smtClean="0">
                  <a:solidFill>
                    <a:srgbClr val="FF0066"/>
                  </a:solidFill>
                  <a:latin typeface="Segoe" pitchFamily="34" charset="0"/>
                </a:endParaRPr>
              </a:p>
            </p:txBody>
          </p:sp>
          <p:sp>
            <p:nvSpPr>
              <p:cNvPr id="14" name="Explosion 1 13"/>
              <p:cNvSpPr/>
              <p:nvPr/>
            </p:nvSpPr>
            <p:spPr bwMode="auto">
              <a:xfrm>
                <a:off x="714348" y="2928934"/>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800" b="1" dirty="0" smtClean="0">
                    <a:solidFill>
                      <a:srgbClr val="FF0066"/>
                    </a:solidFill>
                    <a:latin typeface="Segoe" pitchFamily="34" charset="0"/>
                  </a:rPr>
                  <a:t>count</a:t>
                </a:r>
                <a:endParaRPr lang="th-TH" sz="800" b="1" dirty="0" smtClean="0">
                  <a:solidFill>
                    <a:srgbClr val="FF0066"/>
                  </a:solidFill>
                  <a:latin typeface="Segoe" pitchFamily="34" charset="0"/>
                </a:endParaRPr>
              </a:p>
            </p:txBody>
          </p:sp>
          <p:sp>
            <p:nvSpPr>
              <p:cNvPr id="15" name="Explosion 1 14"/>
              <p:cNvSpPr/>
              <p:nvPr/>
            </p:nvSpPr>
            <p:spPr bwMode="auto">
              <a:xfrm>
                <a:off x="714348" y="3857628"/>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800" b="1" dirty="0" smtClean="0">
                    <a:solidFill>
                      <a:srgbClr val="FF0066"/>
                    </a:solidFill>
                    <a:latin typeface="Segoe" pitchFamily="34" charset="0"/>
                  </a:rPr>
                  <a:t>count</a:t>
                </a:r>
                <a:endParaRPr lang="th-TH" sz="800" b="1" dirty="0" smtClean="0">
                  <a:solidFill>
                    <a:srgbClr val="FF0066"/>
                  </a:solidFill>
                  <a:latin typeface="Segoe" pitchFamily="34" charset="0"/>
                </a:endParaRPr>
              </a:p>
            </p:txBody>
          </p:sp>
          <p:sp>
            <p:nvSpPr>
              <p:cNvPr id="16" name="Explosion 1 15"/>
              <p:cNvSpPr/>
              <p:nvPr/>
            </p:nvSpPr>
            <p:spPr bwMode="auto">
              <a:xfrm>
                <a:off x="714348" y="4643446"/>
                <a:ext cx="1643074" cy="857256"/>
              </a:xfrm>
              <a:prstGeom prst="irregularSeal1">
                <a:avLst/>
              </a:prstGeom>
              <a:solidFill>
                <a:schemeClr val="accent6">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800" b="1" dirty="0" smtClean="0">
                    <a:solidFill>
                      <a:srgbClr val="FF0066"/>
                    </a:solidFill>
                    <a:latin typeface="Segoe" pitchFamily="34" charset="0"/>
                  </a:rPr>
                  <a:t>count</a:t>
                </a:r>
                <a:endParaRPr lang="th-TH" sz="800" b="1" dirty="0" smtClean="0">
                  <a:solidFill>
                    <a:srgbClr val="FF0066"/>
                  </a:solidFill>
                  <a:latin typeface="Segoe" pitchFamily="34" charset="0"/>
                </a:endParaRPr>
              </a:p>
            </p:txBody>
          </p:sp>
        </p:grpSp>
      </p:grpSp>
      <p:sp>
        <p:nvSpPr>
          <p:cNvPr id="17" name="Oval 16"/>
          <p:cNvSpPr/>
          <p:nvPr/>
        </p:nvSpPr>
        <p:spPr bwMode="auto">
          <a:xfrm>
            <a:off x="214282" y="1357298"/>
            <a:ext cx="785818" cy="571504"/>
          </a:xfrm>
          <a:prstGeom prst="ellipse">
            <a:avLst/>
          </a:prstGeom>
          <a:solidFill>
            <a:schemeClr val="accent5">
              <a:lumMod val="20000"/>
              <a:lumOff val="80000"/>
            </a:schemeClr>
          </a:solidFill>
          <a:ln>
            <a:solidFill>
              <a:schemeClr val="accent5">
                <a:lumMod val="20000"/>
                <a:lumOff val="8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A</a:t>
            </a:r>
            <a:endParaRPr lang="th-TH" sz="2300" dirty="0" smtClean="0">
              <a:solidFill>
                <a:schemeClr val="tx1"/>
              </a:solidFill>
              <a:latin typeface="Segoe" pitchFamily="34" charset="0"/>
            </a:endParaRPr>
          </a:p>
        </p:txBody>
      </p:sp>
      <p:sp>
        <p:nvSpPr>
          <p:cNvPr id="18" name="Oval 17"/>
          <p:cNvSpPr/>
          <p:nvPr/>
        </p:nvSpPr>
        <p:spPr bwMode="auto">
          <a:xfrm>
            <a:off x="1428728" y="1357298"/>
            <a:ext cx="785818" cy="571504"/>
          </a:xfrm>
          <a:prstGeom prst="ellipse">
            <a:avLst/>
          </a:prstGeom>
          <a:solidFill>
            <a:schemeClr val="accent5">
              <a:lumMod val="20000"/>
              <a:lumOff val="80000"/>
            </a:schemeClr>
          </a:solidFill>
          <a:ln>
            <a:solidFill>
              <a:schemeClr val="accent5">
                <a:lumMod val="20000"/>
                <a:lumOff val="8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B</a:t>
            </a:r>
            <a:endParaRPr lang="th-TH" sz="2300" dirty="0" smtClean="0">
              <a:solidFill>
                <a:schemeClr val="tx1"/>
              </a:solidFill>
              <a:latin typeface="Segoe" pitchFamily="34" charset="0"/>
            </a:endParaRPr>
          </a:p>
        </p:txBody>
      </p:sp>
      <p:sp>
        <p:nvSpPr>
          <p:cNvPr id="19" name="Oval 18"/>
          <p:cNvSpPr/>
          <p:nvPr/>
        </p:nvSpPr>
        <p:spPr bwMode="auto">
          <a:xfrm>
            <a:off x="642910" y="2357430"/>
            <a:ext cx="1000132" cy="571504"/>
          </a:xfrm>
          <a:prstGeom prst="ellipse">
            <a:avLst/>
          </a:prstGeom>
          <a:solidFill>
            <a:schemeClr val="accent5">
              <a:lumMod val="20000"/>
              <a:lumOff val="80000"/>
            </a:schemeClr>
          </a:solidFill>
          <a:ln>
            <a:solidFill>
              <a:schemeClr val="accent5">
                <a:lumMod val="20000"/>
                <a:lumOff val="8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latin typeface="Segoe" pitchFamily="34" charset="0"/>
              </a:rPr>
              <a:t>AB</a:t>
            </a:r>
            <a:endParaRPr lang="th-TH" sz="2300" dirty="0" smtClean="0">
              <a:solidFill>
                <a:schemeClr val="tx1"/>
              </a:solidFill>
              <a:latin typeface="Segoe" pitchFamily="34" charset="0"/>
            </a:endParaRPr>
          </a:p>
        </p:txBody>
      </p:sp>
      <p:cxnSp>
        <p:nvCxnSpPr>
          <p:cNvPr id="21" name="Straight Connector 20"/>
          <p:cNvCxnSpPr>
            <a:stCxn id="17" idx="4"/>
            <a:endCxn id="19" idx="0"/>
          </p:cNvCxnSpPr>
          <p:nvPr/>
        </p:nvCxnSpPr>
        <p:spPr>
          <a:xfrm rot="16200000" flipH="1">
            <a:off x="660769" y="1875223"/>
            <a:ext cx="428628" cy="5357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19" idx="0"/>
          </p:cNvCxnSpPr>
          <p:nvPr/>
        </p:nvCxnSpPr>
        <p:spPr>
          <a:xfrm rot="5400000">
            <a:off x="1267993" y="1803786"/>
            <a:ext cx="428628" cy="6786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Itemset Counting(DIC)</a:t>
            </a:r>
            <a:endParaRPr lang="th-TH"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For example: </a:t>
            </a:r>
          </a:p>
          <a:p>
            <a:pPr lvl="1"/>
            <a:r>
              <a:rPr lang="en-US" dirty="0" smtClean="0"/>
              <a:t>Input:		50,000   transactions</a:t>
            </a:r>
          </a:p>
          <a:p>
            <a:pPr lvl="1"/>
            <a:r>
              <a:rPr lang="en-US" dirty="0" smtClean="0"/>
              <a:t>Given constant M = 10,000</a:t>
            </a:r>
            <a:endParaRPr lang="th-TH" dirty="0"/>
          </a:p>
        </p:txBody>
      </p:sp>
      <p:graphicFrame>
        <p:nvGraphicFramePr>
          <p:cNvPr id="4" name="Table 3"/>
          <p:cNvGraphicFramePr>
            <a:graphicFrameLocks noGrp="1"/>
          </p:cNvGraphicFramePr>
          <p:nvPr/>
        </p:nvGraphicFramePr>
        <p:xfrm>
          <a:off x="1285852" y="3000373"/>
          <a:ext cx="2786082" cy="3214710"/>
        </p:xfrm>
        <a:graphic>
          <a:graphicData uri="http://schemas.openxmlformats.org/drawingml/2006/table">
            <a:tbl>
              <a:tblPr firstRow="1" bandRow="1">
                <a:tableStyleId>{69CF1AB2-1976-4502-BF36-3FF5EA218861}</a:tableStyleId>
              </a:tblPr>
              <a:tblGrid>
                <a:gridCol w="2786082"/>
              </a:tblGrid>
              <a:tr h="642942">
                <a:tc>
                  <a:txBody>
                    <a:bodyPr/>
                    <a:lstStyle/>
                    <a:p>
                      <a:pPr algn="ctr"/>
                      <a:r>
                        <a:rPr lang="en-US" b="1" dirty="0" smtClean="0"/>
                        <a:t>10,000</a:t>
                      </a:r>
                      <a:r>
                        <a:rPr lang="en-US" b="1" baseline="0" dirty="0" smtClean="0"/>
                        <a:t> transactions</a:t>
                      </a:r>
                      <a:endParaRPr lang="th-TH" b="1" dirty="0"/>
                    </a:p>
                  </a:txBody>
                  <a:tcPr/>
                </a:tc>
              </a:tr>
              <a:tr h="642942">
                <a:tc>
                  <a:txBody>
                    <a:bodyPr/>
                    <a:lstStyle/>
                    <a:p>
                      <a:pPr algn="ctr"/>
                      <a:r>
                        <a:rPr lang="en-US" b="1" dirty="0" smtClean="0"/>
                        <a:t>10,000</a:t>
                      </a:r>
                      <a:r>
                        <a:rPr lang="en-US" b="1" baseline="0" dirty="0" smtClean="0"/>
                        <a:t> transactions</a:t>
                      </a:r>
                      <a:endParaRPr lang="th-TH" b="1" dirty="0" smtClean="0"/>
                    </a:p>
                    <a:p>
                      <a:pPr algn="ctr"/>
                      <a:endParaRPr lang="th-TH" b="1" dirty="0"/>
                    </a:p>
                  </a:txBody>
                  <a:tcPr/>
                </a:tc>
              </a:tr>
              <a:tr h="642942">
                <a:tc>
                  <a:txBody>
                    <a:bodyPr/>
                    <a:lstStyle/>
                    <a:p>
                      <a:pPr algn="ctr"/>
                      <a:r>
                        <a:rPr lang="en-US" b="1" dirty="0" smtClean="0"/>
                        <a:t>10,000</a:t>
                      </a:r>
                      <a:r>
                        <a:rPr lang="en-US" b="1" baseline="0" dirty="0" smtClean="0"/>
                        <a:t> transactions</a:t>
                      </a:r>
                      <a:endParaRPr lang="th-TH" b="1" dirty="0" smtClean="0"/>
                    </a:p>
                    <a:p>
                      <a:pPr algn="ctr"/>
                      <a:endParaRPr lang="th-TH" b="1" dirty="0"/>
                    </a:p>
                  </a:txBody>
                  <a:tcPr/>
                </a:tc>
              </a:tr>
              <a:tr h="642942">
                <a:tc>
                  <a:txBody>
                    <a:bodyPr/>
                    <a:lstStyle/>
                    <a:p>
                      <a:pPr algn="ctr"/>
                      <a:r>
                        <a:rPr lang="en-US" b="1" dirty="0" smtClean="0"/>
                        <a:t>10,000</a:t>
                      </a:r>
                      <a:r>
                        <a:rPr lang="en-US" b="1" baseline="0" dirty="0" smtClean="0"/>
                        <a:t> transactions</a:t>
                      </a:r>
                      <a:endParaRPr lang="th-TH" b="1" dirty="0" smtClean="0"/>
                    </a:p>
                    <a:p>
                      <a:pPr algn="ctr"/>
                      <a:endParaRPr lang="th-TH" b="1" dirty="0"/>
                    </a:p>
                  </a:txBody>
                  <a:tcPr/>
                </a:tc>
              </a:tr>
              <a:tr h="642942">
                <a:tc>
                  <a:txBody>
                    <a:bodyPr/>
                    <a:lstStyle/>
                    <a:p>
                      <a:pPr algn="ctr"/>
                      <a:r>
                        <a:rPr lang="en-US" b="1" dirty="0" smtClean="0"/>
                        <a:t>10,000</a:t>
                      </a:r>
                      <a:r>
                        <a:rPr lang="en-US" b="1" baseline="0" dirty="0" smtClean="0"/>
                        <a:t> transactions</a:t>
                      </a:r>
                      <a:endParaRPr lang="th-TH" b="1" dirty="0" smtClean="0"/>
                    </a:p>
                    <a:p>
                      <a:pPr algn="ctr"/>
                      <a:endParaRPr lang="th-TH" b="1" dirty="0"/>
                    </a:p>
                  </a:txBody>
                  <a:tcPr/>
                </a:tc>
              </a:tr>
            </a:tbl>
          </a:graphicData>
        </a:graphic>
      </p:graphicFrame>
      <p:cxnSp>
        <p:nvCxnSpPr>
          <p:cNvPr id="8" name="Straight Connector 7"/>
          <p:cNvCxnSpPr/>
          <p:nvPr/>
        </p:nvCxnSpPr>
        <p:spPr>
          <a:xfrm>
            <a:off x="1285852" y="3000372"/>
            <a:ext cx="6858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85852" y="3643314"/>
            <a:ext cx="6858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85852" y="4286256"/>
            <a:ext cx="6858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85852" y="4929198"/>
            <a:ext cx="6858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5852" y="5572140"/>
            <a:ext cx="6858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85852" y="6215082"/>
            <a:ext cx="685804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4429124" y="2928934"/>
            <a:ext cx="142876" cy="142876"/>
          </a:xfrm>
          <a:prstGeom prst="ellipse">
            <a:avLst/>
          </a:prstGeom>
          <a:solidFill>
            <a:schemeClr val="accent5">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 name="Oval 14"/>
          <p:cNvSpPr/>
          <p:nvPr/>
        </p:nvSpPr>
        <p:spPr bwMode="auto">
          <a:xfrm>
            <a:off x="4857752" y="3571876"/>
            <a:ext cx="142876" cy="142876"/>
          </a:xfrm>
          <a:prstGeom prst="ellipse">
            <a:avLst/>
          </a:prstGeom>
          <a:solidFill>
            <a:srgbClr val="FF006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6" name="Oval 15"/>
          <p:cNvSpPr/>
          <p:nvPr/>
        </p:nvSpPr>
        <p:spPr bwMode="auto">
          <a:xfrm>
            <a:off x="5214942" y="4214818"/>
            <a:ext cx="142876" cy="142876"/>
          </a:xfrm>
          <a:prstGeom prst="ellipse">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7" name="Oval 16"/>
          <p:cNvSpPr/>
          <p:nvPr/>
        </p:nvSpPr>
        <p:spPr bwMode="auto">
          <a:xfrm>
            <a:off x="5572132" y="4857760"/>
            <a:ext cx="142876" cy="142876"/>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21" name="Straight Arrow Connector 20"/>
          <p:cNvCxnSpPr/>
          <p:nvPr/>
        </p:nvCxnSpPr>
        <p:spPr>
          <a:xfrm rot="5400000">
            <a:off x="4644629" y="4000901"/>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214810" y="4000504"/>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4"/>
          </p:cNvCxnSpPr>
          <p:nvPr/>
        </p:nvCxnSpPr>
        <p:spPr>
          <a:xfrm rot="5400000">
            <a:off x="4214810" y="3357562"/>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214810" y="4642652"/>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215604" y="5285594"/>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215604" y="5928536"/>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644629" y="4643049"/>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4644629" y="5285991"/>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644629" y="5928933"/>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4"/>
          </p:cNvCxnSpPr>
          <p:nvPr/>
        </p:nvCxnSpPr>
        <p:spPr>
          <a:xfrm rot="16200000" flipH="1">
            <a:off x="5001025" y="4643049"/>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5001025" y="5285991"/>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5001025" y="5928934"/>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5358215" y="5285991"/>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5358215" y="5928933"/>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6643702" y="2928934"/>
            <a:ext cx="142876" cy="142876"/>
          </a:xfrm>
          <a:prstGeom prst="ellipse">
            <a:avLst/>
          </a:prstGeom>
          <a:solidFill>
            <a:srgbClr val="FF006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39" name="Straight Arrow Connector 38"/>
          <p:cNvCxnSpPr/>
          <p:nvPr/>
        </p:nvCxnSpPr>
        <p:spPr>
          <a:xfrm rot="5400000">
            <a:off x="6430579" y="3357959"/>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7000892" y="2928934"/>
            <a:ext cx="142876" cy="142876"/>
          </a:xfrm>
          <a:prstGeom prst="ellipse">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44" name="Straight Arrow Connector 43"/>
          <p:cNvCxnSpPr>
            <a:stCxn id="43" idx="4"/>
          </p:cNvCxnSpPr>
          <p:nvPr/>
        </p:nvCxnSpPr>
        <p:spPr>
          <a:xfrm rot="16200000" flipH="1">
            <a:off x="6786975" y="3357165"/>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6786975" y="4000107"/>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7358082" y="2928934"/>
            <a:ext cx="142876" cy="142876"/>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50" name="Straight Arrow Connector 49"/>
          <p:cNvCxnSpPr/>
          <p:nvPr/>
        </p:nvCxnSpPr>
        <p:spPr>
          <a:xfrm rot="16200000" flipH="1">
            <a:off x="7144165" y="3357165"/>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H="1">
            <a:off x="7144165" y="4000107"/>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7144165" y="4643049"/>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0" name="Cloud 59"/>
          <p:cNvSpPr/>
          <p:nvPr/>
        </p:nvSpPr>
        <p:spPr bwMode="auto">
          <a:xfrm>
            <a:off x="6215074" y="5143512"/>
            <a:ext cx="2500330" cy="1214446"/>
          </a:xfrm>
          <a:prstGeom prst="cloud">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0066"/>
                </a:solidFill>
                <a:latin typeface="Segoe" pitchFamily="34" charset="0"/>
              </a:rPr>
              <a:t>&lt; 2 passes</a:t>
            </a:r>
            <a:endParaRPr lang="th-TH" sz="2300" dirty="0" smtClean="0">
              <a:solidFill>
                <a:srgbClr val="FF0066"/>
              </a:solidFill>
              <a:latin typeface="Segoe" pitchFamily="34" charset="0"/>
            </a:endParaRPr>
          </a:p>
        </p:txBody>
      </p:sp>
      <p:sp>
        <p:nvSpPr>
          <p:cNvPr id="61" name="Rounded Rectangular Callout 60"/>
          <p:cNvSpPr/>
          <p:nvPr/>
        </p:nvSpPr>
        <p:spPr bwMode="auto">
          <a:xfrm>
            <a:off x="4643438" y="2714620"/>
            <a:ext cx="1000132" cy="428628"/>
          </a:xfrm>
          <a:prstGeom prst="wedgeRoundRectCallout">
            <a:avLst>
              <a:gd name="adj1" fmla="val -65595"/>
              <a:gd name="adj2" fmla="val 9167"/>
              <a:gd name="adj3" fmla="val 16667"/>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1-itemsets</a:t>
            </a:r>
            <a:endParaRPr lang="th-TH" sz="1200" b="1" dirty="0" smtClean="0">
              <a:solidFill>
                <a:schemeClr val="tx1"/>
              </a:solidFill>
              <a:latin typeface="Segoe" pitchFamily="34" charset="0"/>
            </a:endParaRPr>
          </a:p>
        </p:txBody>
      </p:sp>
      <p:sp>
        <p:nvSpPr>
          <p:cNvPr id="62" name="Rounded Rectangular Callout 61"/>
          <p:cNvSpPr/>
          <p:nvPr/>
        </p:nvSpPr>
        <p:spPr bwMode="auto">
          <a:xfrm>
            <a:off x="5072066" y="3357562"/>
            <a:ext cx="1000132" cy="428628"/>
          </a:xfrm>
          <a:prstGeom prst="wedgeRoundRectCallout">
            <a:avLst>
              <a:gd name="adj1" fmla="val -65595"/>
              <a:gd name="adj2" fmla="val 9167"/>
              <a:gd name="adj3" fmla="val 16667"/>
            </a:avLst>
          </a:prstGeom>
          <a:solidFill>
            <a:srgbClr val="FF99CC"/>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2-itemsets</a:t>
            </a:r>
            <a:endParaRPr lang="th-TH" sz="1200" b="1" dirty="0" smtClean="0">
              <a:solidFill>
                <a:schemeClr val="tx1"/>
              </a:solidFill>
              <a:latin typeface="Segoe" pitchFamily="34" charset="0"/>
            </a:endParaRPr>
          </a:p>
        </p:txBody>
      </p:sp>
      <p:sp>
        <p:nvSpPr>
          <p:cNvPr id="63" name="Rounded Rectangular Callout 62"/>
          <p:cNvSpPr/>
          <p:nvPr/>
        </p:nvSpPr>
        <p:spPr bwMode="auto">
          <a:xfrm>
            <a:off x="5429256" y="4000504"/>
            <a:ext cx="1000132" cy="428628"/>
          </a:xfrm>
          <a:prstGeom prst="wedgeRoundRectCallout">
            <a:avLst>
              <a:gd name="adj1" fmla="val -65595"/>
              <a:gd name="adj2" fmla="val 9167"/>
              <a:gd name="adj3" fmla="val 16667"/>
            </a:avLst>
          </a:prstGeom>
          <a:solidFill>
            <a:schemeClr val="accent6">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3-itemsets</a:t>
            </a:r>
            <a:endParaRPr lang="th-TH" sz="1200" b="1" dirty="0" smtClean="0">
              <a:solidFill>
                <a:schemeClr val="tx1"/>
              </a:solidFill>
              <a:latin typeface="Segoe" pitchFamily="34" charset="0"/>
            </a:endParaRPr>
          </a:p>
        </p:txBody>
      </p:sp>
      <p:sp>
        <p:nvSpPr>
          <p:cNvPr id="64" name="Rounded Rectangular Callout 63"/>
          <p:cNvSpPr/>
          <p:nvPr/>
        </p:nvSpPr>
        <p:spPr bwMode="auto">
          <a:xfrm>
            <a:off x="5786446" y="4643446"/>
            <a:ext cx="1000132" cy="428628"/>
          </a:xfrm>
          <a:prstGeom prst="wedgeRoundRectCallout">
            <a:avLst>
              <a:gd name="adj1" fmla="val -65595"/>
              <a:gd name="adj2" fmla="val 9167"/>
              <a:gd name="adj3" fmla="val 16667"/>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4-itemsets</a:t>
            </a:r>
            <a:endParaRPr lang="th-TH" sz="1200" b="1" dirty="0" smtClean="0">
              <a:solidFill>
                <a:schemeClr val="tx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0-#ppt_h/2"/>
                                          </p:val>
                                        </p:tav>
                                        <p:tav tm="100000">
                                          <p:val>
                                            <p:strVal val="#ppt_y"/>
                                          </p:val>
                                        </p:tav>
                                      </p:tavLst>
                                    </p:anim>
                                  </p:childTnLst>
                                </p:cTn>
                              </p:par>
                              <p:par>
                                <p:cTn id="63" presetID="2" presetClass="entr" presetSubtype="1"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ppt_x"/>
                                          </p:val>
                                        </p:tav>
                                        <p:tav tm="100000">
                                          <p:val>
                                            <p:strVal val="#ppt_x"/>
                                          </p:val>
                                        </p:tav>
                                      </p:tavLst>
                                    </p:anim>
                                    <p:anim calcmode="lin" valueType="num">
                                      <p:cBhvr additive="base">
                                        <p:cTn id="66" dur="500" fill="hold"/>
                                        <p:tgtEl>
                                          <p:spTgt spid="28"/>
                                        </p:tgtEl>
                                        <p:attrNameLst>
                                          <p:attrName>ppt_y</p:attrName>
                                        </p:attrNameLst>
                                      </p:cBhvr>
                                      <p:tavLst>
                                        <p:tav tm="0">
                                          <p:val>
                                            <p:strVal val="0-#ppt_h/2"/>
                                          </p:val>
                                        </p:tav>
                                        <p:tav tm="100000">
                                          <p:val>
                                            <p:strVal val="#ppt_y"/>
                                          </p:val>
                                        </p:tav>
                                      </p:tavLst>
                                    </p:anim>
                                  </p:childTnLst>
                                </p:cTn>
                              </p:par>
                              <p:par>
                                <p:cTn id="67" presetID="2" presetClass="entr" presetSubtype="1"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500" fill="hold"/>
                                        <p:tgtEl>
                                          <p:spTgt spid="40"/>
                                        </p:tgtEl>
                                        <p:attrNameLst>
                                          <p:attrName>ppt_x</p:attrName>
                                        </p:attrNameLst>
                                      </p:cBhvr>
                                      <p:tavLst>
                                        <p:tav tm="0">
                                          <p:val>
                                            <p:strVal val="#ppt_x"/>
                                          </p:val>
                                        </p:tav>
                                        <p:tav tm="100000">
                                          <p:val>
                                            <p:strVal val="#ppt_x"/>
                                          </p:val>
                                        </p:tav>
                                      </p:tavLst>
                                    </p:anim>
                                    <p:anim calcmode="lin" valueType="num">
                                      <p:cBhvr additive="base">
                                        <p:cTn id="70" dur="500" fill="hold"/>
                                        <p:tgtEl>
                                          <p:spTgt spid="40"/>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0-#ppt_h/2"/>
                                          </p:val>
                                        </p:tav>
                                        <p:tav tm="100000">
                                          <p:val>
                                            <p:strVal val="#ppt_y"/>
                                          </p:val>
                                        </p:tav>
                                      </p:tavLst>
                                    </p:anim>
                                  </p:childTnLst>
                                </p:cTn>
                              </p:par>
                              <p:par>
                                <p:cTn id="75" presetID="2" presetClass="entr" presetSubtype="1"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0-#ppt_h/2"/>
                                          </p:val>
                                        </p:tav>
                                        <p:tav tm="100000">
                                          <p:val>
                                            <p:strVal val="#ppt_y"/>
                                          </p:val>
                                        </p:tav>
                                      </p:tavLst>
                                    </p:anim>
                                  </p:childTnLst>
                                </p:cTn>
                              </p:par>
                              <p:par>
                                <p:cTn id="89" presetID="2" presetClass="entr" presetSubtype="1"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ppt_x"/>
                                          </p:val>
                                        </p:tav>
                                        <p:tav tm="100000">
                                          <p:val>
                                            <p:strVal val="#ppt_x"/>
                                          </p:val>
                                        </p:tav>
                                      </p:tavLst>
                                    </p:anim>
                                    <p:anim calcmode="lin" valueType="num">
                                      <p:cBhvr additive="base">
                                        <p:cTn id="96" dur="500" fill="hold"/>
                                        <p:tgtEl>
                                          <p:spTgt spid="35"/>
                                        </p:tgtEl>
                                        <p:attrNameLst>
                                          <p:attrName>ppt_y</p:attrName>
                                        </p:attrNameLst>
                                      </p:cBhvr>
                                      <p:tavLst>
                                        <p:tav tm="0">
                                          <p:val>
                                            <p:strVal val="0-#ppt_h/2"/>
                                          </p:val>
                                        </p:tav>
                                        <p:tav tm="100000">
                                          <p:val>
                                            <p:strVal val="#ppt_y"/>
                                          </p:val>
                                        </p:tav>
                                      </p:tavLst>
                                    </p:anim>
                                  </p:childTnLst>
                                </p:cTn>
                              </p:par>
                              <p:par>
                                <p:cTn id="97" presetID="2" presetClass="entr" presetSubtype="1" fill="hold" nodeType="with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0-#ppt_h/2"/>
                                          </p:val>
                                        </p:tav>
                                        <p:tav tm="100000">
                                          <p:val>
                                            <p:strVal val="#ppt_y"/>
                                          </p:val>
                                        </p:tav>
                                      </p:tavLst>
                                    </p:anim>
                                  </p:childTnLst>
                                </p:cTn>
                              </p:par>
                              <p:par>
                                <p:cTn id="107" presetID="2" presetClass="entr" presetSubtype="1"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additive="base">
                                        <p:cTn id="109" dur="500" fill="hold"/>
                                        <p:tgtEl>
                                          <p:spTgt spid="50"/>
                                        </p:tgtEl>
                                        <p:attrNameLst>
                                          <p:attrName>ppt_x</p:attrName>
                                        </p:attrNameLst>
                                      </p:cBhvr>
                                      <p:tavLst>
                                        <p:tav tm="0">
                                          <p:val>
                                            <p:strVal val="#ppt_x"/>
                                          </p:val>
                                        </p:tav>
                                        <p:tav tm="100000">
                                          <p:val>
                                            <p:strVal val="#ppt_x"/>
                                          </p:val>
                                        </p:tav>
                                      </p:tavLst>
                                    </p:anim>
                                    <p:anim calcmode="lin" valueType="num">
                                      <p:cBhvr additive="base">
                                        <p:cTn id="110" dur="500" fill="hold"/>
                                        <p:tgtEl>
                                          <p:spTgt spid="50"/>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0-#ppt_h/2"/>
                                          </p:val>
                                        </p:tav>
                                        <p:tav tm="100000">
                                          <p:val>
                                            <p:strVal val="#ppt_y"/>
                                          </p:val>
                                        </p:tav>
                                      </p:tavLst>
                                    </p:anim>
                                  </p:childTnLst>
                                </p:cTn>
                              </p:par>
                              <p:par>
                                <p:cTn id="115" presetID="2" presetClass="entr" presetSubtype="1" fill="hold"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additive="base">
                                        <p:cTn id="117" dur="500" fill="hold"/>
                                        <p:tgtEl>
                                          <p:spTgt spid="44"/>
                                        </p:tgtEl>
                                        <p:attrNameLst>
                                          <p:attrName>ppt_x</p:attrName>
                                        </p:attrNameLst>
                                      </p:cBhvr>
                                      <p:tavLst>
                                        <p:tav tm="0">
                                          <p:val>
                                            <p:strVal val="#ppt_x"/>
                                          </p:val>
                                        </p:tav>
                                        <p:tav tm="100000">
                                          <p:val>
                                            <p:strVal val="#ppt_x"/>
                                          </p:val>
                                        </p:tav>
                                      </p:tavLst>
                                    </p:anim>
                                    <p:anim calcmode="lin" valueType="num">
                                      <p:cBhvr additive="base">
                                        <p:cTn id="118" dur="500" fill="hold"/>
                                        <p:tgtEl>
                                          <p:spTgt spid="44"/>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ppt_x"/>
                                          </p:val>
                                        </p:tav>
                                        <p:tav tm="100000">
                                          <p:val>
                                            <p:strVal val="#ppt_x"/>
                                          </p:val>
                                        </p:tav>
                                      </p:tavLst>
                                    </p:anim>
                                    <p:anim calcmode="lin" valueType="num">
                                      <p:cBhvr additive="base">
                                        <p:cTn id="122" dur="500" fill="hold"/>
                                        <p:tgtEl>
                                          <p:spTgt spid="38"/>
                                        </p:tgtEl>
                                        <p:attrNameLst>
                                          <p:attrName>ppt_y</p:attrName>
                                        </p:attrNameLst>
                                      </p:cBhvr>
                                      <p:tavLst>
                                        <p:tav tm="0">
                                          <p:val>
                                            <p:strVal val="0-#ppt_h/2"/>
                                          </p:val>
                                        </p:tav>
                                        <p:tav tm="100000">
                                          <p:val>
                                            <p:strVal val="#ppt_y"/>
                                          </p:val>
                                        </p:tav>
                                      </p:tavLst>
                                    </p:anim>
                                  </p:childTnLst>
                                </p:cTn>
                              </p:par>
                              <p:par>
                                <p:cTn id="123" presetID="2" presetClass="entr" presetSubtype="1"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nodeType="clickEffect">
                                  <p:stCondLst>
                                    <p:cond delay="0"/>
                                  </p:stCondLst>
                                  <p:childTnLst>
                                    <p:set>
                                      <p:cBhvr>
                                        <p:cTn id="130" dur="1" fill="hold">
                                          <p:stCondLst>
                                            <p:cond delay="0"/>
                                          </p:stCondLst>
                                        </p:cTn>
                                        <p:tgtEl>
                                          <p:spTgt spid="51"/>
                                        </p:tgtEl>
                                        <p:attrNameLst>
                                          <p:attrName>style.visibility</p:attrName>
                                        </p:attrNameLst>
                                      </p:cBhvr>
                                      <p:to>
                                        <p:strVal val="visible"/>
                                      </p:to>
                                    </p:set>
                                    <p:anim calcmode="lin" valueType="num">
                                      <p:cBhvr additive="base">
                                        <p:cTn id="131" dur="500" fill="hold"/>
                                        <p:tgtEl>
                                          <p:spTgt spid="51"/>
                                        </p:tgtEl>
                                        <p:attrNameLst>
                                          <p:attrName>ppt_x</p:attrName>
                                        </p:attrNameLst>
                                      </p:cBhvr>
                                      <p:tavLst>
                                        <p:tav tm="0">
                                          <p:val>
                                            <p:strVal val="#ppt_x"/>
                                          </p:val>
                                        </p:tav>
                                        <p:tav tm="100000">
                                          <p:val>
                                            <p:strVal val="#ppt_x"/>
                                          </p:val>
                                        </p:tav>
                                      </p:tavLst>
                                    </p:anim>
                                    <p:anim calcmode="lin" valueType="num">
                                      <p:cBhvr additive="base">
                                        <p:cTn id="132" dur="500" fill="hold"/>
                                        <p:tgtEl>
                                          <p:spTgt spid="51"/>
                                        </p:tgtEl>
                                        <p:attrNameLst>
                                          <p:attrName>ppt_y</p:attrName>
                                        </p:attrNameLst>
                                      </p:cBhvr>
                                      <p:tavLst>
                                        <p:tav tm="0">
                                          <p:val>
                                            <p:strVal val="0-#ppt_h/2"/>
                                          </p:val>
                                        </p:tav>
                                        <p:tav tm="100000">
                                          <p:val>
                                            <p:strVal val="#ppt_y"/>
                                          </p:val>
                                        </p:tav>
                                      </p:tavLst>
                                    </p:anim>
                                  </p:childTnLst>
                                </p:cTn>
                              </p:par>
                              <p:par>
                                <p:cTn id="133" presetID="2" presetClass="entr" presetSubtype="1" fill="hold"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additive="base">
                                        <p:cTn id="135" dur="500" fill="hold"/>
                                        <p:tgtEl>
                                          <p:spTgt spid="45"/>
                                        </p:tgtEl>
                                        <p:attrNameLst>
                                          <p:attrName>ppt_x</p:attrName>
                                        </p:attrNameLst>
                                      </p:cBhvr>
                                      <p:tavLst>
                                        <p:tav tm="0">
                                          <p:val>
                                            <p:strVal val="#ppt_x"/>
                                          </p:val>
                                        </p:tav>
                                        <p:tav tm="100000">
                                          <p:val>
                                            <p:strVal val="#ppt_x"/>
                                          </p:val>
                                        </p:tav>
                                      </p:tavLst>
                                    </p:anim>
                                    <p:anim calcmode="lin" valueType="num">
                                      <p:cBhvr additive="base">
                                        <p:cTn id="136"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1" fill="hold" nodeType="clickEffect">
                                  <p:stCondLst>
                                    <p:cond delay="0"/>
                                  </p:stCondLst>
                                  <p:childTnLst>
                                    <p:set>
                                      <p:cBhvr>
                                        <p:cTn id="140" dur="1" fill="hold">
                                          <p:stCondLst>
                                            <p:cond delay="0"/>
                                          </p:stCondLst>
                                        </p:cTn>
                                        <p:tgtEl>
                                          <p:spTgt spid="52"/>
                                        </p:tgtEl>
                                        <p:attrNameLst>
                                          <p:attrName>style.visibility</p:attrName>
                                        </p:attrNameLst>
                                      </p:cBhvr>
                                      <p:to>
                                        <p:strVal val="visible"/>
                                      </p:to>
                                    </p:set>
                                    <p:anim calcmode="lin" valueType="num">
                                      <p:cBhvr additive="base">
                                        <p:cTn id="141" dur="500" fill="hold"/>
                                        <p:tgtEl>
                                          <p:spTgt spid="52"/>
                                        </p:tgtEl>
                                        <p:attrNameLst>
                                          <p:attrName>ppt_x</p:attrName>
                                        </p:attrNameLst>
                                      </p:cBhvr>
                                      <p:tavLst>
                                        <p:tav tm="0">
                                          <p:val>
                                            <p:strVal val="#ppt_x"/>
                                          </p:val>
                                        </p:tav>
                                        <p:tav tm="100000">
                                          <p:val>
                                            <p:strVal val="#ppt_x"/>
                                          </p:val>
                                        </p:tav>
                                      </p:tavLst>
                                    </p:anim>
                                    <p:anim calcmode="lin" valueType="num">
                                      <p:cBhvr additive="base">
                                        <p:cTn id="14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 calcmode="lin" valueType="num">
                                      <p:cBhvr additive="base">
                                        <p:cTn id="147" dur="500" fill="hold"/>
                                        <p:tgtEl>
                                          <p:spTgt spid="60"/>
                                        </p:tgtEl>
                                        <p:attrNameLst>
                                          <p:attrName>ppt_x</p:attrName>
                                        </p:attrNameLst>
                                      </p:cBhvr>
                                      <p:tavLst>
                                        <p:tav tm="0">
                                          <p:val>
                                            <p:strVal val="#ppt_x"/>
                                          </p:val>
                                        </p:tav>
                                        <p:tav tm="100000">
                                          <p:val>
                                            <p:strVal val="#ppt_x"/>
                                          </p:val>
                                        </p:tav>
                                      </p:tavLst>
                                    </p:anim>
                                    <p:anim calcmode="lin" valueType="num">
                                      <p:cBhvr additive="base">
                                        <p:cTn id="14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5" grpId="0" animBg="1"/>
      <p:bldP spid="16" grpId="0" animBg="1"/>
      <p:bldP spid="17" grpId="0" animBg="1"/>
      <p:bldP spid="38" grpId="0" animBg="1"/>
      <p:bldP spid="43" grpId="0" animBg="1"/>
      <p:bldP spid="49" grpId="0" animBg="1"/>
      <p:bldP spid="60" grpId="0" animBg="1"/>
      <p:bldP spid="61" grpId="0" animBg="1"/>
      <p:bldP spid="62" grpId="0" animBg="1"/>
      <p:bldP spid="63"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Apriori  vs  DIC</a:t>
            </a:r>
            <a:endParaRPr lang="th-TH" dirty="0"/>
          </a:p>
        </p:txBody>
      </p:sp>
      <p:graphicFrame>
        <p:nvGraphicFramePr>
          <p:cNvPr id="4" name="Table 3"/>
          <p:cNvGraphicFramePr>
            <a:graphicFrameLocks noGrp="1"/>
          </p:cNvGraphicFramePr>
          <p:nvPr/>
        </p:nvGraphicFramePr>
        <p:xfrm>
          <a:off x="571472" y="1357298"/>
          <a:ext cx="1571636" cy="4643470"/>
        </p:xfrm>
        <a:graphic>
          <a:graphicData uri="http://schemas.openxmlformats.org/drawingml/2006/table">
            <a:tbl>
              <a:tblPr firstRow="1" bandRow="1">
                <a:tableStyleId>{69CF1AB2-1976-4502-BF36-3FF5EA218861}</a:tableStyleId>
              </a:tblPr>
              <a:tblGrid>
                <a:gridCol w="1571636"/>
              </a:tblGrid>
              <a:tr h="917054">
                <a:tc>
                  <a:txBody>
                    <a:bodyPr/>
                    <a:lstStyle/>
                    <a:p>
                      <a:pPr algn="ctr"/>
                      <a:r>
                        <a:rPr lang="en-US" b="1" dirty="0" smtClean="0"/>
                        <a:t>10,000</a:t>
                      </a:r>
                      <a:r>
                        <a:rPr lang="en-US" b="1" baseline="0" dirty="0" smtClean="0"/>
                        <a:t> transactions</a:t>
                      </a:r>
                      <a:endParaRPr lang="th-TH" b="1" dirty="0"/>
                    </a:p>
                  </a:txBody>
                  <a:tcPr/>
                </a:tc>
              </a:tr>
              <a:tr h="931604">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dirty="0" smtClean="0"/>
                        <a:t>10,000</a:t>
                      </a:r>
                      <a:r>
                        <a:rPr lang="en-US" b="1" baseline="0" dirty="0" smtClean="0"/>
                        <a:t> transactions</a:t>
                      </a:r>
                      <a:endParaRPr lang="th-TH" b="1" dirty="0" smtClean="0"/>
                    </a:p>
                    <a:p>
                      <a:pPr algn="ctr"/>
                      <a:endParaRPr lang="th-TH" b="1" dirty="0"/>
                    </a:p>
                  </a:txBody>
                  <a:tcPr/>
                </a:tc>
              </a:tr>
              <a:tr h="931604">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dirty="0" smtClean="0"/>
                        <a:t>10,000</a:t>
                      </a:r>
                      <a:r>
                        <a:rPr lang="en-US" b="1" baseline="0" dirty="0" smtClean="0"/>
                        <a:t> transactions</a:t>
                      </a:r>
                      <a:endParaRPr lang="th-TH" b="1" dirty="0" smtClean="0"/>
                    </a:p>
                    <a:p>
                      <a:pPr algn="ctr"/>
                      <a:endParaRPr lang="th-TH" b="1" dirty="0"/>
                    </a:p>
                  </a:txBody>
                  <a:tcPr/>
                </a:tc>
              </a:tr>
              <a:tr h="931604">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dirty="0" smtClean="0"/>
                        <a:t>10,000</a:t>
                      </a:r>
                      <a:r>
                        <a:rPr lang="en-US" b="1" baseline="0" dirty="0" smtClean="0"/>
                        <a:t> transactions</a:t>
                      </a:r>
                      <a:endParaRPr lang="th-TH" b="1" dirty="0" smtClean="0"/>
                    </a:p>
                    <a:p>
                      <a:pPr algn="ctr"/>
                      <a:endParaRPr lang="th-TH" b="1" dirty="0"/>
                    </a:p>
                  </a:txBody>
                  <a:tcPr/>
                </a:tc>
              </a:tr>
              <a:tr h="931604">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dirty="0" smtClean="0"/>
                        <a:t>10,000</a:t>
                      </a:r>
                      <a:r>
                        <a:rPr lang="en-US" b="1" baseline="0" dirty="0" smtClean="0"/>
                        <a:t> transactions</a:t>
                      </a:r>
                      <a:endParaRPr lang="th-TH" b="1" dirty="0" smtClean="0"/>
                    </a:p>
                    <a:p>
                      <a:pPr algn="ctr"/>
                      <a:endParaRPr lang="th-TH" b="1" dirty="0"/>
                    </a:p>
                  </a:txBody>
                  <a:tcPr/>
                </a:tc>
              </a:tr>
            </a:tbl>
          </a:graphicData>
        </a:graphic>
      </p:graphicFrame>
      <p:cxnSp>
        <p:nvCxnSpPr>
          <p:cNvPr id="8" name="Straight Connector 7"/>
          <p:cNvCxnSpPr/>
          <p:nvPr/>
        </p:nvCxnSpPr>
        <p:spPr>
          <a:xfrm>
            <a:off x="714348" y="1357298"/>
            <a:ext cx="7715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1472" y="2285992"/>
            <a:ext cx="778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1472" y="3214686"/>
            <a:ext cx="778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1472" y="4143380"/>
            <a:ext cx="778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472" y="5072074"/>
            <a:ext cx="778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472" y="6000768"/>
            <a:ext cx="778674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52"/>
          <p:cNvGrpSpPr/>
          <p:nvPr/>
        </p:nvGrpSpPr>
        <p:grpSpPr>
          <a:xfrm>
            <a:off x="5929322" y="1285860"/>
            <a:ext cx="2357454" cy="4714908"/>
            <a:chOff x="4429124" y="2928934"/>
            <a:chExt cx="3071834" cy="3286149"/>
          </a:xfrm>
        </p:grpSpPr>
        <p:sp>
          <p:nvSpPr>
            <p:cNvPr id="14" name="Oval 13"/>
            <p:cNvSpPr/>
            <p:nvPr/>
          </p:nvSpPr>
          <p:spPr bwMode="auto">
            <a:xfrm>
              <a:off x="4429124" y="2928934"/>
              <a:ext cx="142876" cy="142876"/>
            </a:xfrm>
            <a:prstGeom prst="ellipse">
              <a:avLst/>
            </a:prstGeom>
            <a:solidFill>
              <a:schemeClr val="accent5">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5" name="Oval 14"/>
            <p:cNvSpPr/>
            <p:nvPr/>
          </p:nvSpPr>
          <p:spPr bwMode="auto">
            <a:xfrm>
              <a:off x="4857752" y="3571876"/>
              <a:ext cx="142876" cy="142876"/>
            </a:xfrm>
            <a:prstGeom prst="ellipse">
              <a:avLst/>
            </a:prstGeom>
            <a:solidFill>
              <a:srgbClr val="FF006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6" name="Oval 15"/>
            <p:cNvSpPr/>
            <p:nvPr/>
          </p:nvSpPr>
          <p:spPr bwMode="auto">
            <a:xfrm>
              <a:off x="5214942" y="4214818"/>
              <a:ext cx="142876" cy="142876"/>
            </a:xfrm>
            <a:prstGeom prst="ellipse">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17" name="Oval 16"/>
            <p:cNvSpPr/>
            <p:nvPr/>
          </p:nvSpPr>
          <p:spPr bwMode="auto">
            <a:xfrm>
              <a:off x="5572132" y="4857760"/>
              <a:ext cx="142876" cy="142876"/>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21" name="Straight Arrow Connector 20"/>
            <p:cNvCxnSpPr/>
            <p:nvPr/>
          </p:nvCxnSpPr>
          <p:spPr>
            <a:xfrm rot="5400000">
              <a:off x="4644629" y="4000901"/>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214810" y="4000504"/>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4"/>
            </p:cNvCxnSpPr>
            <p:nvPr/>
          </p:nvCxnSpPr>
          <p:spPr>
            <a:xfrm rot="5400000">
              <a:off x="4214810" y="3357562"/>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214810" y="4642652"/>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215604" y="5285594"/>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215604" y="5928536"/>
              <a:ext cx="571504"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644629" y="4643049"/>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4644629" y="5285991"/>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644629" y="5928933"/>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4"/>
            </p:cNvCxnSpPr>
            <p:nvPr/>
          </p:nvCxnSpPr>
          <p:spPr>
            <a:xfrm rot="16200000" flipH="1">
              <a:off x="5001025" y="4643049"/>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5001025" y="5285991"/>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5001025" y="5928934"/>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5358215" y="5285991"/>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5358215" y="5928933"/>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6643702" y="2928934"/>
              <a:ext cx="142876" cy="142876"/>
            </a:xfrm>
            <a:prstGeom prst="ellipse">
              <a:avLst/>
            </a:prstGeom>
            <a:solidFill>
              <a:srgbClr val="FF006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39" name="Straight Arrow Connector 38"/>
            <p:cNvCxnSpPr/>
            <p:nvPr/>
          </p:nvCxnSpPr>
          <p:spPr>
            <a:xfrm rot="5400000">
              <a:off x="6430579" y="3357959"/>
              <a:ext cx="57071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7000892" y="2928934"/>
              <a:ext cx="142876" cy="142876"/>
            </a:xfrm>
            <a:prstGeom prst="ellipse">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44" name="Straight Arrow Connector 43"/>
            <p:cNvCxnSpPr>
              <a:stCxn id="43" idx="4"/>
            </p:cNvCxnSpPr>
            <p:nvPr/>
          </p:nvCxnSpPr>
          <p:spPr>
            <a:xfrm rot="16200000" flipH="1">
              <a:off x="6786975" y="3357165"/>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6786975" y="4000107"/>
              <a:ext cx="571504" cy="79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7358082" y="2928934"/>
              <a:ext cx="142876" cy="142876"/>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50" name="Straight Arrow Connector 49"/>
            <p:cNvCxnSpPr/>
            <p:nvPr/>
          </p:nvCxnSpPr>
          <p:spPr>
            <a:xfrm rot="16200000" flipH="1">
              <a:off x="7144165" y="3357165"/>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H="1">
              <a:off x="7144165" y="4000107"/>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7144165" y="4643049"/>
              <a:ext cx="571504" cy="79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1" name="Rounded Rectangular Callout 60"/>
          <p:cNvSpPr/>
          <p:nvPr/>
        </p:nvSpPr>
        <p:spPr bwMode="auto">
          <a:xfrm>
            <a:off x="1571604" y="785794"/>
            <a:ext cx="1000132" cy="428628"/>
          </a:xfrm>
          <a:prstGeom prst="wedgeRoundRectCallout">
            <a:avLst>
              <a:gd name="adj1" fmla="val 66770"/>
              <a:gd name="adj2" fmla="val 98321"/>
              <a:gd name="adj3" fmla="val 16667"/>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1-itemsets</a:t>
            </a:r>
            <a:endParaRPr lang="th-TH" sz="1200" b="1" dirty="0" smtClean="0">
              <a:solidFill>
                <a:schemeClr val="tx1"/>
              </a:solidFill>
              <a:latin typeface="Segoe" pitchFamily="34" charset="0"/>
            </a:endParaRPr>
          </a:p>
        </p:txBody>
      </p:sp>
      <p:sp>
        <p:nvSpPr>
          <p:cNvPr id="62" name="Rounded Rectangular Callout 61"/>
          <p:cNvSpPr/>
          <p:nvPr/>
        </p:nvSpPr>
        <p:spPr bwMode="auto">
          <a:xfrm>
            <a:off x="2643174" y="785794"/>
            <a:ext cx="1000132" cy="428628"/>
          </a:xfrm>
          <a:prstGeom prst="wedgeRoundRectCallout">
            <a:avLst>
              <a:gd name="adj1" fmla="val 24468"/>
              <a:gd name="adj2" fmla="val 95136"/>
              <a:gd name="adj3" fmla="val 16667"/>
            </a:avLst>
          </a:prstGeom>
          <a:solidFill>
            <a:srgbClr val="FF99CC"/>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2-itemsets</a:t>
            </a:r>
            <a:endParaRPr lang="th-TH" sz="1200" b="1" dirty="0" smtClean="0">
              <a:solidFill>
                <a:schemeClr val="tx1"/>
              </a:solidFill>
              <a:latin typeface="Segoe" pitchFamily="34" charset="0"/>
            </a:endParaRPr>
          </a:p>
        </p:txBody>
      </p:sp>
      <p:sp>
        <p:nvSpPr>
          <p:cNvPr id="63" name="Rounded Rectangular Callout 62"/>
          <p:cNvSpPr/>
          <p:nvPr/>
        </p:nvSpPr>
        <p:spPr bwMode="auto">
          <a:xfrm>
            <a:off x="3786182" y="785794"/>
            <a:ext cx="1000132" cy="428628"/>
          </a:xfrm>
          <a:prstGeom prst="wedgeRoundRectCallout">
            <a:avLst>
              <a:gd name="adj1" fmla="val -38303"/>
              <a:gd name="adj2" fmla="val 72848"/>
              <a:gd name="adj3" fmla="val 16667"/>
            </a:avLst>
          </a:prstGeom>
          <a:solidFill>
            <a:schemeClr val="accent6">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3-itemsets</a:t>
            </a:r>
            <a:endParaRPr lang="th-TH" sz="1200" b="1" dirty="0" smtClean="0">
              <a:solidFill>
                <a:schemeClr val="tx1"/>
              </a:solidFill>
              <a:latin typeface="Segoe" pitchFamily="34" charset="0"/>
            </a:endParaRPr>
          </a:p>
        </p:txBody>
      </p:sp>
      <p:sp>
        <p:nvSpPr>
          <p:cNvPr id="64" name="Rounded Rectangular Callout 63"/>
          <p:cNvSpPr/>
          <p:nvPr/>
        </p:nvSpPr>
        <p:spPr bwMode="auto">
          <a:xfrm>
            <a:off x="4929190" y="857232"/>
            <a:ext cx="1000132" cy="428628"/>
          </a:xfrm>
          <a:prstGeom prst="wedgeRoundRectCallout">
            <a:avLst>
              <a:gd name="adj1" fmla="val -103803"/>
              <a:gd name="adj2" fmla="val 88768"/>
              <a:gd name="adj3" fmla="val 16667"/>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smtClean="0">
                <a:solidFill>
                  <a:schemeClr val="tx1"/>
                </a:solidFill>
                <a:latin typeface="Segoe" pitchFamily="34" charset="0"/>
              </a:rPr>
              <a:t>4-itemsets</a:t>
            </a:r>
            <a:endParaRPr lang="th-TH" sz="1200" b="1" dirty="0" smtClean="0">
              <a:solidFill>
                <a:schemeClr val="tx1"/>
              </a:solidFill>
              <a:latin typeface="Segoe" pitchFamily="34" charset="0"/>
            </a:endParaRPr>
          </a:p>
        </p:txBody>
      </p:sp>
      <p:sp>
        <p:nvSpPr>
          <p:cNvPr id="66" name="Oval 65"/>
          <p:cNvSpPr/>
          <p:nvPr/>
        </p:nvSpPr>
        <p:spPr bwMode="auto">
          <a:xfrm>
            <a:off x="2747839" y="1285860"/>
            <a:ext cx="109649" cy="204996"/>
          </a:xfrm>
          <a:prstGeom prst="ellipse">
            <a:avLst/>
          </a:prstGeom>
          <a:solidFill>
            <a:schemeClr val="accent5">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67" name="Oval 66"/>
          <p:cNvSpPr/>
          <p:nvPr/>
        </p:nvSpPr>
        <p:spPr bwMode="auto">
          <a:xfrm>
            <a:off x="3319343" y="1285860"/>
            <a:ext cx="109649" cy="204996"/>
          </a:xfrm>
          <a:prstGeom prst="ellipse">
            <a:avLst/>
          </a:prstGeom>
          <a:solidFill>
            <a:srgbClr val="FF006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68" name="Oval 67"/>
          <p:cNvSpPr/>
          <p:nvPr/>
        </p:nvSpPr>
        <p:spPr bwMode="auto">
          <a:xfrm>
            <a:off x="3819409" y="1285860"/>
            <a:ext cx="109649" cy="204996"/>
          </a:xfrm>
          <a:prstGeom prst="ellipse">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sp>
        <p:nvSpPr>
          <p:cNvPr id="69" name="Oval 68"/>
          <p:cNvSpPr/>
          <p:nvPr/>
        </p:nvSpPr>
        <p:spPr bwMode="auto">
          <a:xfrm>
            <a:off x="4357686" y="1285860"/>
            <a:ext cx="109649" cy="204996"/>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th-TH" sz="2300" dirty="0" smtClean="0">
              <a:solidFill>
                <a:schemeClr val="tx1"/>
              </a:solidFill>
              <a:latin typeface="Segoe" pitchFamily="34" charset="0"/>
            </a:endParaRPr>
          </a:p>
        </p:txBody>
      </p:sp>
      <p:cxnSp>
        <p:nvCxnSpPr>
          <p:cNvPr id="70" name="Straight Arrow Connector 69"/>
          <p:cNvCxnSpPr/>
          <p:nvPr/>
        </p:nvCxnSpPr>
        <p:spPr>
          <a:xfrm rot="5400000">
            <a:off x="518669" y="3733389"/>
            <a:ext cx="4534762" cy="1588"/>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1107256" y="3750471"/>
            <a:ext cx="4500594" cy="1"/>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H="1">
            <a:off x="1571604" y="3714753"/>
            <a:ext cx="4572034" cy="1"/>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6200000" flipH="1">
            <a:off x="2178825" y="3750471"/>
            <a:ext cx="4500596" cy="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071802" y="6143644"/>
            <a:ext cx="1220206" cy="523220"/>
          </a:xfrm>
          <a:prstGeom prst="rect">
            <a:avLst/>
          </a:prstGeom>
          <a:noFill/>
        </p:spPr>
        <p:txBody>
          <a:bodyPr wrap="none" rtlCol="0">
            <a:spAutoFit/>
          </a:bodyPr>
          <a:lstStyle/>
          <a:p>
            <a:r>
              <a:rPr lang="en-US" sz="2800" b="1" dirty="0" smtClean="0"/>
              <a:t>Apriori</a:t>
            </a:r>
            <a:endParaRPr lang="th-TH" sz="2800" b="1" dirty="0"/>
          </a:p>
        </p:txBody>
      </p:sp>
      <p:sp>
        <p:nvSpPr>
          <p:cNvPr id="79" name="TextBox 78"/>
          <p:cNvSpPr txBox="1"/>
          <p:nvPr/>
        </p:nvSpPr>
        <p:spPr>
          <a:xfrm>
            <a:off x="6500826" y="6143644"/>
            <a:ext cx="697627" cy="523220"/>
          </a:xfrm>
          <a:prstGeom prst="rect">
            <a:avLst/>
          </a:prstGeom>
          <a:noFill/>
        </p:spPr>
        <p:txBody>
          <a:bodyPr wrap="none" rtlCol="0">
            <a:spAutoFit/>
          </a:bodyPr>
          <a:lstStyle/>
          <a:p>
            <a:r>
              <a:rPr lang="en-US" sz="2800" b="1" dirty="0" smtClean="0"/>
              <a:t>DIC</a:t>
            </a:r>
            <a:endParaRPr lang="th-TH" sz="2800" b="1" dirty="0"/>
          </a:p>
        </p:txBody>
      </p:sp>
      <p:sp>
        <p:nvSpPr>
          <p:cNvPr id="80" name="Cloud 79"/>
          <p:cNvSpPr/>
          <p:nvPr/>
        </p:nvSpPr>
        <p:spPr bwMode="auto">
          <a:xfrm>
            <a:off x="2285984" y="2928934"/>
            <a:ext cx="2500330" cy="1214446"/>
          </a:xfrm>
          <a:prstGeom prst="cloud">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0066"/>
                </a:solidFill>
                <a:latin typeface="Segoe" pitchFamily="34" charset="0"/>
              </a:rPr>
              <a:t>4 passes</a:t>
            </a:r>
            <a:endParaRPr lang="th-TH" sz="2300" dirty="0" smtClean="0">
              <a:solidFill>
                <a:srgbClr val="FF0066"/>
              </a:solidFill>
              <a:latin typeface="Segoe" pitchFamily="34" charset="0"/>
            </a:endParaRPr>
          </a:p>
        </p:txBody>
      </p:sp>
      <p:sp>
        <p:nvSpPr>
          <p:cNvPr id="81" name="Cloud 80"/>
          <p:cNvSpPr/>
          <p:nvPr/>
        </p:nvSpPr>
        <p:spPr bwMode="auto">
          <a:xfrm>
            <a:off x="5857884" y="3000372"/>
            <a:ext cx="2500330" cy="1214446"/>
          </a:xfrm>
          <a:prstGeom prst="cloud">
            <a:avLst/>
          </a:prstGeom>
          <a:solidFill>
            <a:schemeClr val="accent5">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0066"/>
                </a:solidFill>
                <a:latin typeface="Segoe" pitchFamily="34" charset="0"/>
              </a:rPr>
              <a:t>&lt; 2 passes</a:t>
            </a:r>
            <a:endParaRPr lang="th-TH" sz="2300" dirty="0" smtClean="0">
              <a:solidFill>
                <a:srgbClr val="FF0066"/>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500" fill="hold"/>
                                        <p:tgtEl>
                                          <p:spTgt spid="72"/>
                                        </p:tgtEl>
                                        <p:attrNameLst>
                                          <p:attrName>ppt_x</p:attrName>
                                        </p:attrNameLst>
                                      </p:cBhvr>
                                      <p:tavLst>
                                        <p:tav tm="0">
                                          <p:val>
                                            <p:strVal val="#ppt_x"/>
                                          </p:val>
                                        </p:tav>
                                        <p:tav tm="100000">
                                          <p:val>
                                            <p:strVal val="#ppt_x"/>
                                          </p:val>
                                        </p:tav>
                                      </p:tavLst>
                                    </p:anim>
                                    <p:anim calcmode="lin" valueType="num">
                                      <p:cBhvr additive="base">
                                        <p:cTn id="22" dur="5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additive="base">
                                        <p:cTn id="37" dur="500" fill="hold"/>
                                        <p:tgtEl>
                                          <p:spTgt spid="64"/>
                                        </p:tgtEl>
                                        <p:attrNameLst>
                                          <p:attrName>ppt_x</p:attrName>
                                        </p:attrNameLst>
                                      </p:cBhvr>
                                      <p:tavLst>
                                        <p:tav tm="0">
                                          <p:val>
                                            <p:strVal val="#ppt_x"/>
                                          </p:val>
                                        </p:tav>
                                        <p:tav tm="100000">
                                          <p:val>
                                            <p:strVal val="#ppt_x"/>
                                          </p:val>
                                        </p:tav>
                                      </p:tavLst>
                                    </p:anim>
                                    <p:anim calcmode="lin" valueType="num">
                                      <p:cBhvr additive="base">
                                        <p:cTn id="38" dur="500" fill="hold"/>
                                        <p:tgtEl>
                                          <p:spTgt spid="64"/>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additive="base">
                                        <p:cTn id="41" dur="500" fill="hold"/>
                                        <p:tgtEl>
                                          <p:spTgt spid="76"/>
                                        </p:tgtEl>
                                        <p:attrNameLst>
                                          <p:attrName>ppt_x</p:attrName>
                                        </p:attrNameLst>
                                      </p:cBhvr>
                                      <p:tavLst>
                                        <p:tav tm="0">
                                          <p:val>
                                            <p:strVal val="#ppt_x"/>
                                          </p:val>
                                        </p:tav>
                                        <p:tav tm="100000">
                                          <p:val>
                                            <p:strVal val="#ppt_x"/>
                                          </p:val>
                                        </p:tav>
                                      </p:tavLst>
                                    </p:anim>
                                    <p:anim calcmode="lin" valueType="num">
                                      <p:cBhvr additive="base">
                                        <p:cTn id="42"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cBhvr additive="base">
                                        <p:cTn id="47" dur="500" fill="hold"/>
                                        <p:tgtEl>
                                          <p:spTgt spid="80"/>
                                        </p:tgtEl>
                                        <p:attrNameLst>
                                          <p:attrName>ppt_x</p:attrName>
                                        </p:attrNameLst>
                                      </p:cBhvr>
                                      <p:tavLst>
                                        <p:tav tm="0">
                                          <p:val>
                                            <p:strVal val="#ppt_x"/>
                                          </p:val>
                                        </p:tav>
                                        <p:tav tm="100000">
                                          <p:val>
                                            <p:strVal val="#ppt_x"/>
                                          </p:val>
                                        </p:tav>
                                      </p:tavLst>
                                    </p:anim>
                                    <p:anim calcmode="lin" valueType="num">
                                      <p:cBhvr additive="base">
                                        <p:cTn id="4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fill="hold"/>
                                        <p:tgtEl>
                                          <p:spTgt spid="81"/>
                                        </p:tgtEl>
                                        <p:attrNameLst>
                                          <p:attrName>ppt_x</p:attrName>
                                        </p:attrNameLst>
                                      </p:cBhvr>
                                      <p:tavLst>
                                        <p:tav tm="0">
                                          <p:val>
                                            <p:strVal val="1+#ppt_w/2"/>
                                          </p:val>
                                        </p:tav>
                                        <p:tav tm="100000">
                                          <p:val>
                                            <p:strVal val="#ppt_x"/>
                                          </p:val>
                                        </p:tav>
                                      </p:tavLst>
                                    </p:anim>
                                    <p:anim calcmode="lin" valueType="num">
                                      <p:cBhvr additive="base">
                                        <p:cTn id="58"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80" grpId="0" animBg="1"/>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928662" y="2071678"/>
            <a:ext cx="8229600" cy="3571900"/>
          </a:xfrm>
        </p:spPr>
        <p:txBody>
          <a:bodyPr>
            <a:noAutofit/>
          </a:bodyPr>
          <a:lstStyle/>
          <a:p>
            <a:pPr>
              <a:lnSpc>
                <a:spcPct val="150000"/>
              </a:lnSpc>
            </a:pPr>
            <a:r>
              <a:rPr lang="en-US" sz="2800" dirty="0" smtClean="0"/>
              <a:t>Solid box:        </a:t>
            </a:r>
            <a:r>
              <a:rPr lang="en-US" sz="2400" dirty="0" smtClean="0"/>
              <a:t>confirmed large </a:t>
            </a:r>
            <a:r>
              <a:rPr lang="en-US" sz="2400" dirty="0" err="1" smtClean="0"/>
              <a:t>itemset</a:t>
            </a:r>
            <a:r>
              <a:rPr lang="en-US" sz="2400" dirty="0" smtClean="0"/>
              <a:t> </a:t>
            </a:r>
          </a:p>
          <a:p>
            <a:pPr>
              <a:lnSpc>
                <a:spcPct val="150000"/>
              </a:lnSpc>
            </a:pPr>
            <a:r>
              <a:rPr lang="en-US" sz="2800" dirty="0" smtClean="0"/>
              <a:t>Solid circle:        </a:t>
            </a:r>
            <a:r>
              <a:rPr lang="en-US" sz="2400" dirty="0" smtClean="0"/>
              <a:t>confirmed small </a:t>
            </a:r>
            <a:r>
              <a:rPr lang="en-US" sz="2400" dirty="0" err="1" smtClean="0"/>
              <a:t>itemset</a:t>
            </a:r>
            <a:endParaRPr lang="en-US" sz="2800" dirty="0" smtClean="0"/>
          </a:p>
          <a:p>
            <a:pPr>
              <a:lnSpc>
                <a:spcPct val="150000"/>
              </a:lnSpc>
            </a:pPr>
            <a:r>
              <a:rPr lang="en-US" sz="2800" dirty="0" smtClean="0"/>
              <a:t>Dashed box:        </a:t>
            </a:r>
            <a:r>
              <a:rPr lang="en-US" sz="2400" dirty="0" smtClean="0"/>
              <a:t>suspected large </a:t>
            </a:r>
            <a:r>
              <a:rPr lang="en-US" sz="2400" dirty="0" err="1" smtClean="0"/>
              <a:t>itemset</a:t>
            </a:r>
            <a:r>
              <a:rPr lang="en-US" sz="2400" dirty="0" smtClean="0"/>
              <a:t> </a:t>
            </a:r>
            <a:endParaRPr lang="en-US" sz="2800" dirty="0" smtClean="0"/>
          </a:p>
          <a:p>
            <a:pPr>
              <a:lnSpc>
                <a:spcPct val="150000"/>
              </a:lnSpc>
            </a:pPr>
            <a:r>
              <a:rPr lang="en-US" sz="2800" dirty="0" smtClean="0"/>
              <a:t>Dashed circle:         </a:t>
            </a:r>
            <a:r>
              <a:rPr lang="en-US" sz="2400" dirty="0" smtClean="0"/>
              <a:t>suspected small </a:t>
            </a:r>
            <a:r>
              <a:rPr lang="en-US" sz="2400" dirty="0" err="1" smtClean="0"/>
              <a:t>itemset</a:t>
            </a:r>
            <a:r>
              <a:rPr lang="en-US" sz="2400" dirty="0" smtClean="0"/>
              <a:t> </a:t>
            </a:r>
            <a:endParaRPr lang="en-US" sz="2400" dirty="0"/>
          </a:p>
        </p:txBody>
      </p:sp>
      <p:sp>
        <p:nvSpPr>
          <p:cNvPr id="4" name="TextBox 3"/>
          <p:cNvSpPr txBox="1"/>
          <p:nvPr/>
        </p:nvSpPr>
        <p:spPr>
          <a:xfrm>
            <a:off x="500034" y="1428736"/>
            <a:ext cx="6185796" cy="523220"/>
          </a:xfrm>
          <a:prstGeom prst="rect">
            <a:avLst/>
          </a:prstGeom>
          <a:noFill/>
        </p:spPr>
        <p:txBody>
          <a:bodyPr wrap="none" rtlCol="0">
            <a:spAutoFit/>
          </a:bodyPr>
          <a:lstStyle/>
          <a:p>
            <a:r>
              <a:rPr lang="en-US" sz="2800" dirty="0" err="1" smtClean="0"/>
              <a:t>Itemsets</a:t>
            </a:r>
            <a:r>
              <a:rPr lang="en-US" sz="2800" dirty="0" smtClean="0"/>
              <a:t> are marked in 4 different ways : </a:t>
            </a:r>
            <a:endParaRPr lang="th-TH" sz="2800" dirty="0"/>
          </a:p>
        </p:txBody>
      </p:sp>
      <p:sp>
        <p:nvSpPr>
          <p:cNvPr id="6" name="Rectangle 5"/>
          <p:cNvSpPr/>
          <p:nvPr/>
        </p:nvSpPr>
        <p:spPr>
          <a:xfrm>
            <a:off x="2816544" y="2245048"/>
            <a:ext cx="408544" cy="408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7" name="Rectangle 6"/>
          <p:cNvSpPr/>
          <p:nvPr/>
        </p:nvSpPr>
        <p:spPr>
          <a:xfrm>
            <a:off x="3214678" y="3643314"/>
            <a:ext cx="408544" cy="40854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8" name="Oval 7"/>
          <p:cNvSpPr/>
          <p:nvPr/>
        </p:nvSpPr>
        <p:spPr>
          <a:xfrm>
            <a:off x="3017210" y="2857496"/>
            <a:ext cx="510680" cy="510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9" name="Oval 8"/>
          <p:cNvSpPr/>
          <p:nvPr/>
        </p:nvSpPr>
        <p:spPr>
          <a:xfrm>
            <a:off x="3428992" y="4347080"/>
            <a:ext cx="510680" cy="51068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a:p>
        </p:txBody>
      </p:sp>
      <p:sp>
        <p:nvSpPr>
          <p:cNvPr id="10" name="Title 1"/>
          <p:cNvSpPr>
            <a:spLocks noGrp="1"/>
          </p:cNvSpPr>
          <p:nvPr>
            <p:ph type="title"/>
          </p:nvPr>
        </p:nvSpPr>
        <p:spPr>
          <a:xfrm>
            <a:off x="381000" y="230188"/>
            <a:ext cx="8382000" cy="664797"/>
          </a:xfrm>
        </p:spPr>
        <p:txBody>
          <a:bodyPr/>
          <a:lstStyle/>
          <a:p>
            <a:r>
              <a:rPr lang="en-US" dirty="0" smtClean="0"/>
              <a:t>DIC Algorithm</a:t>
            </a:r>
            <a:endParaRPr lang="th-TH"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Sample presentation slides">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presentation slides</Template>
  <TotalTime>441</TotalTime>
  <Words>1797</Words>
  <Application>Microsoft Office PowerPoint</Application>
  <PresentationFormat>On-screen Show (4:3)</PresentationFormat>
  <Paragraphs>803</Paragraphs>
  <Slides>29</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Sample presentation slides</vt:lpstr>
      <vt:lpstr>White with Courier font for code slides</vt:lpstr>
      <vt:lpstr>Worksheet</vt:lpstr>
      <vt:lpstr>Dynamic Itemset Counting and implication Rules for Market Basket Data</vt:lpstr>
      <vt:lpstr>Authors</vt:lpstr>
      <vt:lpstr>Training data set: Buys_computer </vt:lpstr>
      <vt:lpstr>Frequent itemset generation</vt:lpstr>
      <vt:lpstr>Frequent itemset generation</vt:lpstr>
      <vt:lpstr>Frequent itemset generation</vt:lpstr>
      <vt:lpstr>Dynamic Itemset Counting(DIC)</vt:lpstr>
      <vt:lpstr>Apriori  vs  DIC</vt:lpstr>
      <vt:lpstr>DIC Algorithm</vt:lpstr>
      <vt:lpstr>Pseudocode Algorithm</vt:lpstr>
      <vt:lpstr>Pseudocode Algorithm</vt:lpstr>
      <vt:lpstr>DIC Algorithm</vt:lpstr>
      <vt:lpstr>DIC Algorithm</vt:lpstr>
      <vt:lpstr>DIC Algorithm</vt:lpstr>
      <vt:lpstr>DIC Algorithm</vt:lpstr>
      <vt:lpstr>DIC Algorithm</vt:lpstr>
      <vt:lpstr>DIC Algorithm</vt:lpstr>
      <vt:lpstr>DIC Algorithm</vt:lpstr>
      <vt:lpstr>DIC Algorithm</vt:lpstr>
      <vt:lpstr>DIC Algorithm</vt:lpstr>
      <vt:lpstr>DIC Algorithm</vt:lpstr>
      <vt:lpstr>Non-homogeneous Data</vt:lpstr>
      <vt:lpstr>Homogeneous Data</vt:lpstr>
      <vt:lpstr>Data structure : Tries</vt:lpstr>
      <vt:lpstr>Extension to DIC</vt:lpstr>
      <vt:lpstr>Parallelism</vt:lpstr>
      <vt:lpstr>Incremental Updates</vt:lpstr>
      <vt:lpstr>Incremental Updates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Itemset Counting and implication Rules for Market Basket Data</dc:title>
  <dc:creator>bloodmoon</dc:creator>
  <cp:lastModifiedBy>IIITDM</cp:lastModifiedBy>
  <cp:revision>31</cp:revision>
  <dcterms:created xsi:type="dcterms:W3CDTF">2009-12-27T14:39:28Z</dcterms:created>
  <dcterms:modified xsi:type="dcterms:W3CDTF">2016-09-19T08:23:29Z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TC102867881033</vt:lpwstr>
  </property>
</Properties>
</file>