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0KZzpwYWnvJAhzfgZuYU07GC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90d8d6b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3590d8d6ba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590d8d6ba7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 rot="5400000">
            <a:off x="285115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 rot="5400000">
            <a:off x="5231607" y="2532857"/>
            <a:ext cx="5183187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 rot="5400000">
            <a:off x="1269206" y="665957"/>
            <a:ext cx="5183187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10223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33"/>
          <p:cNvSpPr txBox="1"/>
          <p:nvPr>
            <p:ph idx="2" type="body"/>
          </p:nvPr>
        </p:nvSpPr>
        <p:spPr>
          <a:xfrm>
            <a:off x="498475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/>
          <p:nvPr/>
        </p:nvSpPr>
        <p:spPr>
          <a:xfrm>
            <a:off x="0" y="6073775"/>
            <a:ext cx="9144000" cy="795338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JIT_C_SD3_ko.eps" id="13" name="Google Shape;13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350" y="6149975"/>
            <a:ext cx="2438400" cy="6461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7"/>
          <p:cNvSpPr/>
          <p:nvPr/>
        </p:nvSpPr>
        <p:spPr>
          <a:xfrm>
            <a:off x="0" y="6073775"/>
            <a:ext cx="9144000" cy="795338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JIT_C_SD3_ko.eps" id="21" name="Google Shape;2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350" y="6149975"/>
            <a:ext cx="2438400" cy="6461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bigcode/the-stack-v2" TargetMode="External"/><Relationship Id="rId4" Type="http://schemas.openxmlformats.org/officeDocument/2006/relationships/hyperlink" Target="https://huggingface.co/bigcode/starcoder2-15b" TargetMode="External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295400" y="10668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0" y="1066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0" y="1524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lash-screen-background.png"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550" y="-196850"/>
            <a:ext cx="9307513" cy="72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1.2: Parsing &amp; Syntax Checking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272374" y="966214"/>
            <a:ext cx="7565231" cy="55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Sample Result: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5715000" cy="54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 1.3: Filter via vLLM Self-Validation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192247" y="897741"/>
            <a:ext cx="5029200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Process: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Summarize SQL into description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Validate description accuracy (Yes/No)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/>
              <a:t>Remove duplicates → Final seed list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3" y="2733472"/>
            <a:ext cx="5189021" cy="366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723" y="2622113"/>
            <a:ext cx="4701094" cy="336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 1.3: Filter via vLLM Self-Validation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272374" y="966214"/>
            <a:ext cx="7565231" cy="55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Sample Result: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74" y="1392042"/>
            <a:ext cx="8305800" cy="525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35085" y="1392042"/>
            <a:ext cx="8305800" cy="12706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212387" y="3200400"/>
            <a:ext cx="83058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272374" y="5638800"/>
            <a:ext cx="6509426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2: Self OSS-Instruct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Overview &amp; Challenges: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Convert seeds into concepts &amp; instructions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 few-shot prompts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natural, clear instructions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&amp; Setup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4800" y="990600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vLLM server or local Python package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Model: bigcode/starcoder2-7b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Prompt templates for S→C &amp; C→I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90800"/>
            <a:ext cx="6753806" cy="245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0144" y="5048135"/>
            <a:ext cx="4523362" cy="177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2.1: S→C (Seed → Concepts)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Prompt: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Extract SQL keywords &amp; constructs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Few-shot examples: CREATE TABLE, SELECT, JOIN, etc.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86" y="2429086"/>
            <a:ext cx="8757014" cy="435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2.2: C→I (Concepts → Instruction)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Prompt: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Turn concept list into natural language task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Few-shot examples for mapping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2438400"/>
            <a:ext cx="8763000" cy="402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3: Self-Validation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Overview &amp; Challenges: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Generate full solution with reasoning &amp; tests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Validate end-to-end correctness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3.1: I→R (Instruction → Response)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Prompt: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Generate Reasoning, Solution, Explanation, Tests sections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Few-shot examples provided</a:t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01279"/>
            <a:ext cx="7315200" cy="444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3.1: I→R (Instruction → Response)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Sample Result: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0869"/>
            <a:ext cx="9144000" cy="367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685800" y="18288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DS677 Project</a:t>
            </a:r>
            <a:b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Instruction-Response Generation Pipeline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vLLM Self-Alignment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Ananta Dian Pradipta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Tanmay Kapure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Sathwik Varma Mudduluri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092450" y="179775"/>
            <a:ext cx="2638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15th May 2025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3.1: I→R (Instruction → Response)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Sample Result: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7974"/>
            <a:ext cx="9144000" cy="28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3.1: I→R (Instruction → Response)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Sample Result: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1360"/>
            <a:ext cx="9144000" cy="317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3.2: Validation Steps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774700" y="1066800"/>
            <a:ext cx="615950" cy="5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/>
          </a:p>
        </p:txBody>
      </p:sp>
      <p:cxnSp>
        <p:nvCxnSpPr>
          <p:cNvPr id="240" name="Google Shape;240;p23"/>
          <p:cNvCxnSpPr/>
          <p:nvPr/>
        </p:nvCxnSpPr>
        <p:spPr>
          <a:xfrm>
            <a:off x="1390650" y="1309688"/>
            <a:ext cx="95091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/>
          <p:nvPr/>
        </p:nvSpPr>
        <p:spPr>
          <a:xfrm>
            <a:off x="412750" y="1828800"/>
            <a:ext cx="1295400" cy="70961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Check Format</a:t>
            </a:r>
            <a:endParaRPr/>
          </a:p>
        </p:txBody>
      </p:sp>
      <p:cxnSp>
        <p:nvCxnSpPr>
          <p:cNvPr id="242" name="Google Shape;242;p23"/>
          <p:cNvCxnSpPr>
            <a:endCxn id="241" idx="0"/>
          </p:cNvCxnSpPr>
          <p:nvPr/>
        </p:nvCxnSpPr>
        <p:spPr>
          <a:xfrm flipH="1">
            <a:off x="1060450" y="1563600"/>
            <a:ext cx="3300" cy="2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3"/>
          <p:cNvSpPr/>
          <p:nvPr/>
        </p:nvSpPr>
        <p:spPr>
          <a:xfrm>
            <a:off x="2344738" y="1066800"/>
            <a:ext cx="614362" cy="5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/>
          </a:p>
        </p:txBody>
      </p:sp>
      <p:cxnSp>
        <p:nvCxnSpPr>
          <p:cNvPr id="244" name="Google Shape;244;p23"/>
          <p:cNvCxnSpPr/>
          <p:nvPr/>
        </p:nvCxnSpPr>
        <p:spPr>
          <a:xfrm>
            <a:off x="2959100" y="1309688"/>
            <a:ext cx="95091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3"/>
          <p:cNvSpPr/>
          <p:nvPr/>
        </p:nvSpPr>
        <p:spPr>
          <a:xfrm>
            <a:off x="1981200" y="1828800"/>
            <a:ext cx="1295400" cy="70961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Syntax Checking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" name="Google Shape;246;p23"/>
          <p:cNvCxnSpPr>
            <a:endCxn id="245" idx="0"/>
          </p:cNvCxnSpPr>
          <p:nvPr/>
        </p:nvCxnSpPr>
        <p:spPr>
          <a:xfrm flipH="1">
            <a:off x="2628900" y="1563600"/>
            <a:ext cx="3300" cy="2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3"/>
          <p:cNvSpPr/>
          <p:nvPr/>
        </p:nvSpPr>
        <p:spPr>
          <a:xfrm>
            <a:off x="3924300" y="1069975"/>
            <a:ext cx="615950" cy="5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/>
          </a:p>
        </p:txBody>
      </p:sp>
      <p:cxnSp>
        <p:nvCxnSpPr>
          <p:cNvPr id="248" name="Google Shape;248;p23"/>
          <p:cNvCxnSpPr/>
          <p:nvPr/>
        </p:nvCxnSpPr>
        <p:spPr>
          <a:xfrm>
            <a:off x="4540250" y="1312863"/>
            <a:ext cx="95091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3"/>
          <p:cNvSpPr/>
          <p:nvPr/>
        </p:nvSpPr>
        <p:spPr>
          <a:xfrm>
            <a:off x="3562350" y="1831975"/>
            <a:ext cx="1295400" cy="70961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Token Level Similarity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0" name="Google Shape;250;p23"/>
          <p:cNvCxnSpPr>
            <a:endCxn id="249" idx="0"/>
          </p:cNvCxnSpPr>
          <p:nvPr/>
        </p:nvCxnSpPr>
        <p:spPr>
          <a:xfrm flipH="1">
            <a:off x="4210050" y="1565275"/>
            <a:ext cx="3300" cy="2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3"/>
          <p:cNvSpPr/>
          <p:nvPr/>
        </p:nvSpPr>
        <p:spPr>
          <a:xfrm>
            <a:off x="5502275" y="1066800"/>
            <a:ext cx="615950" cy="5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/>
          </a:p>
        </p:txBody>
      </p:sp>
      <p:cxnSp>
        <p:nvCxnSpPr>
          <p:cNvPr id="252" name="Google Shape;252;p23"/>
          <p:cNvCxnSpPr/>
          <p:nvPr/>
        </p:nvCxnSpPr>
        <p:spPr>
          <a:xfrm>
            <a:off x="6118225" y="1309688"/>
            <a:ext cx="95091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3"/>
          <p:cNvSpPr/>
          <p:nvPr/>
        </p:nvSpPr>
        <p:spPr>
          <a:xfrm>
            <a:off x="5140325" y="1828800"/>
            <a:ext cx="1295400" cy="70961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Self Validate with LLM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4" name="Google Shape;254;p23"/>
          <p:cNvCxnSpPr>
            <a:endCxn id="253" idx="0"/>
          </p:cNvCxnSpPr>
          <p:nvPr/>
        </p:nvCxnSpPr>
        <p:spPr>
          <a:xfrm flipH="1">
            <a:off x="5788025" y="1563600"/>
            <a:ext cx="3300" cy="2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3"/>
          <p:cNvSpPr/>
          <p:nvPr/>
        </p:nvSpPr>
        <p:spPr>
          <a:xfrm>
            <a:off x="7067550" y="1073150"/>
            <a:ext cx="615950" cy="5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6705600" y="1836738"/>
            <a:ext cx="1295400" cy="70802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Selected Response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7" name="Google Shape;257;p23"/>
          <p:cNvCxnSpPr>
            <a:endCxn id="256" idx="0"/>
          </p:cNvCxnSpPr>
          <p:nvPr/>
        </p:nvCxnSpPr>
        <p:spPr>
          <a:xfrm flipH="1">
            <a:off x="7353300" y="1570038"/>
            <a:ext cx="3300" cy="2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3"/>
          <p:cNvSpPr txBox="1"/>
          <p:nvPr/>
        </p:nvSpPr>
        <p:spPr>
          <a:xfrm>
            <a:off x="304800" y="2786063"/>
            <a:ext cx="1676400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check if response follows I→R format: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'Reasoning:'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'Solution:'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'Explanation:'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'Tests:'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1981200" y="2786063"/>
            <a:ext cx="1295400" cy="10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Correctness &amp; Validity via SQL parsing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sqlparse.parse</a:t>
            </a:r>
            <a:endParaRPr/>
          </a:p>
          <a:p>
            <a:pPr indent="0" lvl="0" marL="0" marR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None/>
            </a:pPr>
            <a:r>
              <a:rPr b="0"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 sz="11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3584575" y="2794169"/>
            <a:ext cx="1295400" cy="80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Compute similarity between Seed and Response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18" y="4331072"/>
            <a:ext cx="7048990" cy="15036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10000" t="0"/>
          <a:stretch/>
        </p:blipFill>
        <p:spPr>
          <a:xfrm>
            <a:off x="76200" y="457200"/>
            <a:ext cx="8934710" cy="5486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90d8d6ba7_0_0"/>
          <p:cNvSpPr txBox="1"/>
          <p:nvPr>
            <p:ph type="title"/>
          </p:nvPr>
        </p:nvSpPr>
        <p:spPr>
          <a:xfrm>
            <a:off x="235675" y="277325"/>
            <a:ext cx="83058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Conclusion: Data Generated Pipeline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74" name="Google Shape;274;g3590d8d6ba7_0_0"/>
          <p:cNvSpPr/>
          <p:nvPr/>
        </p:nvSpPr>
        <p:spPr>
          <a:xfrm>
            <a:off x="2018725" y="1766775"/>
            <a:ext cx="615900" cy="5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/>
          </a:p>
        </p:txBody>
      </p:sp>
      <p:cxnSp>
        <p:nvCxnSpPr>
          <p:cNvPr id="275" name="Google Shape;275;g3590d8d6ba7_0_0"/>
          <p:cNvCxnSpPr/>
          <p:nvPr/>
        </p:nvCxnSpPr>
        <p:spPr>
          <a:xfrm>
            <a:off x="2634675" y="2009663"/>
            <a:ext cx="95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g3590d8d6ba7_0_0"/>
          <p:cNvSpPr/>
          <p:nvPr/>
        </p:nvSpPr>
        <p:spPr>
          <a:xfrm>
            <a:off x="1656775" y="2528775"/>
            <a:ext cx="1295400" cy="70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Seed Gathering</a:t>
            </a:r>
            <a:endParaRPr/>
          </a:p>
        </p:txBody>
      </p:sp>
      <p:cxnSp>
        <p:nvCxnSpPr>
          <p:cNvPr id="277" name="Google Shape;277;g3590d8d6ba7_0_0"/>
          <p:cNvCxnSpPr>
            <a:endCxn id="276" idx="0"/>
          </p:cNvCxnSpPr>
          <p:nvPr/>
        </p:nvCxnSpPr>
        <p:spPr>
          <a:xfrm flipH="1">
            <a:off x="2304475" y="2263575"/>
            <a:ext cx="3300" cy="2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g3590d8d6ba7_0_0"/>
          <p:cNvSpPr/>
          <p:nvPr/>
        </p:nvSpPr>
        <p:spPr>
          <a:xfrm>
            <a:off x="3588763" y="1766775"/>
            <a:ext cx="614400" cy="5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/>
          </a:p>
        </p:txBody>
      </p:sp>
      <p:cxnSp>
        <p:nvCxnSpPr>
          <p:cNvPr id="279" name="Google Shape;279;g3590d8d6ba7_0_0"/>
          <p:cNvCxnSpPr>
            <a:endCxn id="280" idx="1"/>
          </p:cNvCxnSpPr>
          <p:nvPr/>
        </p:nvCxnSpPr>
        <p:spPr>
          <a:xfrm>
            <a:off x="4203225" y="2009800"/>
            <a:ext cx="1193700" cy="1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g3590d8d6ba7_0_0"/>
          <p:cNvSpPr/>
          <p:nvPr/>
        </p:nvSpPr>
        <p:spPr>
          <a:xfrm>
            <a:off x="3225225" y="2528775"/>
            <a:ext cx="1295400" cy="70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Filtering High Quality S</a:t>
            </a: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u</a:t>
            </a: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bset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2" name="Google Shape;282;g3590d8d6ba7_0_0"/>
          <p:cNvCxnSpPr>
            <a:endCxn id="281" idx="0"/>
          </p:cNvCxnSpPr>
          <p:nvPr/>
        </p:nvCxnSpPr>
        <p:spPr>
          <a:xfrm flipH="1">
            <a:off x="3872925" y="2263575"/>
            <a:ext cx="3300" cy="2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g3590d8d6ba7_0_0"/>
          <p:cNvSpPr/>
          <p:nvPr/>
        </p:nvSpPr>
        <p:spPr>
          <a:xfrm>
            <a:off x="5396925" y="1769950"/>
            <a:ext cx="615900" cy="5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SemiBold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/>
          </a:p>
        </p:txBody>
      </p:sp>
      <p:sp>
        <p:nvSpPr>
          <p:cNvPr id="283" name="Google Shape;283;g3590d8d6ba7_0_0"/>
          <p:cNvSpPr/>
          <p:nvPr/>
        </p:nvSpPr>
        <p:spPr>
          <a:xfrm>
            <a:off x="4806375" y="2531950"/>
            <a:ext cx="1999800" cy="70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 SemiBold"/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Instruction_response after Validation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4" name="Google Shape;284;g3590d8d6ba7_0_0"/>
          <p:cNvCxnSpPr>
            <a:endCxn id="283" idx="0"/>
          </p:cNvCxnSpPr>
          <p:nvPr/>
        </p:nvCxnSpPr>
        <p:spPr>
          <a:xfrm flipH="1">
            <a:off x="5806275" y="2265250"/>
            <a:ext cx="3300" cy="2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g3590d8d6ba7_0_0"/>
          <p:cNvSpPr txBox="1"/>
          <p:nvPr/>
        </p:nvSpPr>
        <p:spPr>
          <a:xfrm>
            <a:off x="1548825" y="3486038"/>
            <a:ext cx="167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No of records: 221848</a:t>
            </a:r>
            <a:endParaRPr b="0" i="0" sz="1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g3590d8d6ba7_0_0"/>
          <p:cNvSpPr txBox="1"/>
          <p:nvPr/>
        </p:nvSpPr>
        <p:spPr>
          <a:xfrm>
            <a:off x="3225225" y="3486038"/>
            <a:ext cx="129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 of records: 50986</a:t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None/>
            </a:pPr>
            <a:r>
              <a:t/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g3590d8d6ba7_0_0"/>
          <p:cNvSpPr txBox="1"/>
          <p:nvPr/>
        </p:nvSpPr>
        <p:spPr>
          <a:xfrm>
            <a:off x="4828600" y="3494150"/>
            <a:ext cx="199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 SemiBold"/>
                <a:ea typeface="Montserrat SemiBold"/>
                <a:cs typeface="Montserrat SemiBold"/>
                <a:sym typeface="Montserrat SemiBold"/>
              </a:rPr>
              <a:t>No of records: 50333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200400" y="1981200"/>
            <a:ext cx="3035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&amp; Setup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304800" y="990600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Tools &amp; Environment: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Hugging Face Datasets (streaming)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tree-sitter SQL grammar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vLLM (openai-compatible API)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Env vars: OPENAI_API_KEY, OPENAI_BASE_URL</a:t>
            </a:r>
            <a:endParaRPr/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32" y="2810762"/>
            <a:ext cx="5992061" cy="12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 rotWithShape="1">
          <a:blip r:embed="rId4">
            <a:alphaModFix/>
          </a:blip>
          <a:srcRect b="33342" l="0" r="0" t="0"/>
          <a:stretch/>
        </p:blipFill>
        <p:spPr>
          <a:xfrm>
            <a:off x="269132" y="4129571"/>
            <a:ext cx="3934374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132" y="5524410"/>
            <a:ext cx="5915851" cy="64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1022350" y="912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&amp; Next Steps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102235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Pipeline recap and future directions: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Evaluate quality and coverage -&gt; Validation with LLM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Optimize batching and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533400" y="228600"/>
            <a:ext cx="48006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Project Overview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241215" y="939798"/>
            <a:ext cx="8403432" cy="3175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Objective: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Generate Pipeline for that enhances a code language model without relying on human annotations or </a:t>
            </a:r>
            <a:r>
              <a:rPr b="0" i="0" lang="en-US" sz="1800">
                <a:solidFill>
                  <a:srgbClr val="1F2328"/>
                </a:solidFill>
                <a:latin typeface="Calibri"/>
                <a:ea typeface="Calibri"/>
                <a:cs typeface="Calibri"/>
                <a:sym typeface="Calibri"/>
              </a:rPr>
              <a:t>distillation from large, proprietary models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Generate high-quality SQL instruction-response pairs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https://huggingface.co/datasets/bigcode/the-stack-v2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LLM: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https://huggingface.co/bigcode/starcoder2-15b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Lack of documented SQL seeds with descriptions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Redundant and Duplicated Dataset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Noisy, unstructured open-source codebases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Need automated filtering and validation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334000"/>
            <a:ext cx="8991600" cy="140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33400" y="228600"/>
            <a:ext cx="48006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 Overview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241215" y="990600"/>
            <a:ext cx="8403432" cy="3175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Three main stages: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Seed Gathering &amp; Curation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Self OSS-Instruct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Self-Validation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50" y="2523892"/>
            <a:ext cx="7437326" cy="350165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/>
          <p:nvPr/>
        </p:nvSpPr>
        <p:spPr>
          <a:xfrm>
            <a:off x="1460500" y="3256625"/>
            <a:ext cx="846600" cy="20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SQL Stack V2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1: Seed Gathering &amp; Curation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Overview &amp; Challenges: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Extract raw SQL snippets from The Stack v2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Large data volume, diverse formats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Ensure syntactic validity and quality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1.1: Gather Unfiltered Seeds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04800" y="1199711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Process: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Load metadata from The Stack v2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Download raw SQL blobs via blob_id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'seed' column for content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121" y="2819400"/>
            <a:ext cx="5820587" cy="3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1.1: Gather Unfiltered Seeds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272374" y="966214"/>
            <a:ext cx="7565231" cy="55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Sample Result:</a:t>
            </a:r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14445" l="0" r="0" t="7778"/>
          <a:stretch/>
        </p:blipFill>
        <p:spPr>
          <a:xfrm>
            <a:off x="772381" y="1702067"/>
            <a:ext cx="6717957" cy="460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1.2: Parsing &amp; Syntax Checking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228600" y="914400"/>
            <a:ext cx="7565231" cy="142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Process: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tree-sitter SQL parser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Extract statements &amp; comments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Validate syntax and filter errors</a:t>
            </a:r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14622" l="0" r="0" t="0"/>
          <a:stretch/>
        </p:blipFill>
        <p:spPr>
          <a:xfrm>
            <a:off x="0" y="2765260"/>
            <a:ext cx="4867228" cy="289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809124"/>
            <a:ext cx="4215066" cy="23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4191000"/>
            <a:ext cx="2593853" cy="190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533400" y="228600"/>
            <a:ext cx="8305800" cy="99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 1.2: Parsing &amp; Syntax Checking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272374" y="966214"/>
            <a:ext cx="7565231" cy="55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Tree Sitter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60901"/>
            <a:ext cx="5934690" cy="412095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3" name="Google Shape;133;p10"/>
          <p:cNvSpPr/>
          <p:nvPr/>
        </p:nvSpPr>
        <p:spPr>
          <a:xfrm>
            <a:off x="685800" y="2971800"/>
            <a:ext cx="6858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CF1E21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4ABA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2014-02-18T17:37:52Z</dcterms:created>
  <dc:creator>Brad Manier</dc:creator>
</cp:coreProperties>
</file>