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66" r:id="rId5"/>
    <p:sldId id="257" r:id="rId6"/>
    <p:sldId id="258" r:id="rId7"/>
    <p:sldId id="260" r:id="rId8"/>
    <p:sldId id="261" r:id="rId9"/>
    <p:sldId id="264" r:id="rId10"/>
    <p:sldId id="263" r:id="rId11"/>
    <p:sldId id="262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3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4FBF3-6C2D-431A-9D94-09A98EC39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21E128-77F3-4087-AFB0-AB14DE59E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488A8-04BC-4346-8329-5293320D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5F637-0ECA-4F95-9D8B-4A344ABFC0F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847D9-2035-4CC8-8AED-2E543CFA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45605-6572-459E-9F4E-A5B432EB0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26A0-024D-41AF-928C-98D6742FE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71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C9BE3-599F-4B95-A0D7-C60A0AD2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CEC1B-5322-4A79-ACCF-E4756852F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98646-33D9-4FBC-9B04-008053D74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5F637-0ECA-4F95-9D8B-4A344ABFC0F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2EDAE-DF25-49C0-9E8B-6070025F0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1A603-296B-4108-A391-C64216C4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26A0-024D-41AF-928C-98D6742FE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8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5FE39A-5B7D-44A2-AE69-FA2CAADE88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98819-FFBB-4150-9B81-779BE47D5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CE1A8-5E9E-4E04-BFC7-23E7BE8BC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5F637-0ECA-4F95-9D8B-4A344ABFC0F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24450-5F5F-4C25-A349-60D0A2296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8E01F-D4E7-4647-AFBB-B57E5BFC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26A0-024D-41AF-928C-98D6742FE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9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7763B-916A-4780-9D1D-D0D62E8E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9593B-5DC7-49E7-A2E9-76C6F6FFD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E7965-71E7-4F62-BC9C-0CB84B8AF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5F637-0ECA-4F95-9D8B-4A344ABFC0F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B9872-E2A3-41E7-A182-85B286C4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AC0B0-EC34-45CB-9104-4A9B582F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26A0-024D-41AF-928C-98D6742FE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0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09C4-AAD9-4237-8C2A-2B79F20D5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627DC-45F2-42D5-908C-1004BC73D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3A1EB-B430-4372-9429-7B4002B08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5F637-0ECA-4F95-9D8B-4A344ABFC0F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3681C-E21B-4379-80CC-56941EBCB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23C04-35CA-422B-B847-7D992AA12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26A0-024D-41AF-928C-98D6742FE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5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31EBB-1A65-4A4E-9FBF-184089F6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6BDC8-FFE1-47F1-A94E-272C9E7812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B802D-4F2D-43D8-80D2-E2551FDD6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B9FF8-BFD4-4006-AF73-B75387425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5F637-0ECA-4F95-9D8B-4A344ABFC0F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888B0-94F4-40DC-A401-47EE54CC9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97CC2-B97A-44A2-90E7-3999A3B52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26A0-024D-41AF-928C-98D6742FE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1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87ED-E44D-498D-9020-F47B6EFD9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B89DD-2891-4698-883B-61E8B4E64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E13A5-CF6A-45E6-B7A1-6C66E4A32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789CC2-1688-43D0-B064-78CA4319F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27C034-1E53-4D34-AE58-6117A1EC5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47304A-4E6E-421D-85D0-066B10E5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5F637-0ECA-4F95-9D8B-4A344ABFC0F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791D87-7D17-4498-BEBD-932B05DD2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568AEF-E90B-4E5F-B545-AFF7AC25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26A0-024D-41AF-928C-98D6742FE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8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E492-E12F-4E79-AE0C-7E5F46178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EBB051-3BD2-4805-8C45-B2AB1C280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5F637-0ECA-4F95-9D8B-4A344ABFC0F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0AF21-A066-46D0-A582-0CBCE7B7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6F563-E77E-418E-AB51-CB3174B88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26A0-024D-41AF-928C-98D6742FE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09A57F-79C0-46B0-A9AD-515582D31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5F637-0ECA-4F95-9D8B-4A344ABFC0F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2E416-C037-4673-ABC5-55F1DC738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07E1C-DF91-48D4-8C4E-687835ABC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26A0-024D-41AF-928C-98D6742FE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7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F988-C782-4E18-B2AA-085834053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59DF1-60B3-4C98-9754-3DB518DA6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578D1-0332-4EAB-BCF1-8CA336C4C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370C5-3413-4A5B-B4D3-FF2EC9AB8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5F637-0ECA-4F95-9D8B-4A344ABFC0F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EB69D-CFA1-41D1-A5D2-AAA693421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92737-FF90-46A6-A367-977C0650A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26A0-024D-41AF-928C-98D6742FE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6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84BA-85E2-4AA8-BBA7-F3B5422A3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E9D218-271E-4DED-B414-58E781C68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73C5B9-4967-40D9-9831-8B913313D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2726F-AE34-4D9E-A005-FCF0BEE98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5F637-0ECA-4F95-9D8B-4A344ABFC0F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AD917-52F8-4B70-8958-6B5DD3698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C9134-BDA0-4105-829D-BABB2D9B6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C26A0-024D-41AF-928C-98D6742FE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EFFC36-6AEA-4BB4-AB8B-BF2D3AE37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5EBBF-B8ED-4596-8436-9AD02D45B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A8BB8-8746-4C1B-954A-80B8FFDBA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5F637-0ECA-4F95-9D8B-4A344ABFC0F4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19BA4-AC36-4556-A09B-58D7CD9FD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94680-84CE-4E36-A579-56FE5352F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C26A0-024D-41AF-928C-98D6742FE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9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cg.unam.mx/~vinuesa/tlem/pdfs/Bioinformatics_explained_BLAST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043F8-0CFE-4E0B-91F6-758C440BEF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Sequence Alignment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EC9C0-3EEA-46C5-A3D2-A10FCF6F79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43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6B389-B071-4B94-AEB4-57091BD7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F6D1C-50B9-4C7C-8CCB-8C3F3535A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 dirty="0">
                <a:solidFill>
                  <a:srgbClr val="0033CC"/>
                </a:solidFill>
                <a:latin typeface="Courier New" panose="02070309020205020404" pitchFamily="49" charset="0"/>
              </a:rPr>
              <a:t>-   A   G   C   T 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33CC"/>
                </a:solidFill>
                <a:latin typeface="Courier New" panose="02070309020205020404" pitchFamily="49" charset="0"/>
              </a:rPr>
              <a:t>A  </a:t>
            </a:r>
            <a:r>
              <a:rPr lang="en-US" altLang="en-US" b="1" dirty="0">
                <a:solidFill>
                  <a:srgbClr val="666633"/>
                </a:solidFill>
                <a:latin typeface="Courier New" panose="02070309020205020404" pitchFamily="49" charset="0"/>
              </a:rPr>
              <a:t>10  -1  -3  -4</a:t>
            </a:r>
            <a:r>
              <a:rPr lang="en-US" altLang="en-US" b="1" dirty="0">
                <a:solidFill>
                  <a:srgbClr val="0033CC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33CC"/>
                </a:solidFill>
                <a:latin typeface="Courier New" panose="02070309020205020404" pitchFamily="49" charset="0"/>
              </a:rPr>
              <a:t>G  </a:t>
            </a:r>
            <a:r>
              <a:rPr lang="en-US" altLang="en-US" b="1" dirty="0">
                <a:solidFill>
                  <a:srgbClr val="666633"/>
                </a:solidFill>
                <a:latin typeface="Courier New" panose="02070309020205020404" pitchFamily="49" charset="0"/>
              </a:rPr>
              <a:t>-1   7  -5  -3</a:t>
            </a:r>
            <a:r>
              <a:rPr lang="en-US" altLang="en-US" b="1" dirty="0">
                <a:solidFill>
                  <a:srgbClr val="0033CC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33CC"/>
                </a:solidFill>
                <a:latin typeface="Courier New" panose="02070309020205020404" pitchFamily="49" charset="0"/>
              </a:rPr>
              <a:t>C  </a:t>
            </a:r>
            <a:r>
              <a:rPr lang="en-US" altLang="en-US" b="1" dirty="0">
                <a:solidFill>
                  <a:srgbClr val="666633"/>
                </a:solidFill>
                <a:latin typeface="Courier New" panose="02070309020205020404" pitchFamily="49" charset="0"/>
              </a:rPr>
              <a:t>-3  -5   9   0</a:t>
            </a:r>
            <a:r>
              <a:rPr lang="en-US" altLang="en-US" b="1" dirty="0">
                <a:solidFill>
                  <a:srgbClr val="0033CC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33CC"/>
                </a:solidFill>
                <a:latin typeface="Courier New" panose="02070309020205020404" pitchFamily="49" charset="0"/>
              </a:rPr>
              <a:t>T  </a:t>
            </a:r>
            <a:r>
              <a:rPr lang="en-US" altLang="en-US" b="1" dirty="0">
                <a:solidFill>
                  <a:srgbClr val="666633"/>
                </a:solidFill>
                <a:latin typeface="Courier New" panose="02070309020205020404" pitchFamily="49" charset="0"/>
              </a:rPr>
              <a:t>-4  -3   0   8</a:t>
            </a:r>
            <a:r>
              <a:rPr lang="en-US" altLang="en-US" dirty="0">
                <a:solidFill>
                  <a:srgbClr val="666633"/>
                </a:solidFill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467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B0130-60B7-4979-8A05-2AB44365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BLOSUM62</a:t>
            </a:r>
          </a:p>
        </p:txBody>
      </p:sp>
      <p:pic>
        <p:nvPicPr>
          <p:cNvPr id="1026" name="Picture 2" descr="Image result for blosum62 matrix&quot;">
            <a:extLst>
              <a:ext uri="{FF2B5EF4-FFF2-40B4-BE49-F238E27FC236}">
                <a16:creationId xmlns:a16="http://schemas.microsoft.com/office/drawing/2014/main" id="{913FDE14-95A6-4DE2-8E16-C8EAD00FAD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628" y="1825625"/>
            <a:ext cx="664874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084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6CB14-CCD9-41D3-8EAE-633ACC8C4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AEC36-8D78-4D16-A35A-0D9B090AD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http://www.ccg.unam.mx/~vinuesa/tlem/pdfs/Bioinformatics_explained_BLAST.pdf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077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94FB-A085-4FB4-914A-B5E77F183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6F565-675E-4F96-BD3F-7FFD26EF4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90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758B-A766-4D3E-BD2D-258B1A8E6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9B3A6-A03E-491B-8572-D1369610C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analysis tools depending on pairwise comparison </a:t>
            </a:r>
          </a:p>
          <a:p>
            <a:r>
              <a:rPr lang="en-US" dirty="0"/>
              <a:t> Multiple alignments </a:t>
            </a:r>
          </a:p>
          <a:p>
            <a:r>
              <a:rPr lang="en-US" dirty="0"/>
              <a:t> Profile and protein family</a:t>
            </a:r>
          </a:p>
          <a:p>
            <a:r>
              <a:rPr lang="en-US" dirty="0"/>
              <a:t>3D protein structure prediction </a:t>
            </a:r>
          </a:p>
          <a:p>
            <a:r>
              <a:rPr lang="en-US" dirty="0"/>
              <a:t>Phylogenetic analysis </a:t>
            </a:r>
          </a:p>
          <a:p>
            <a:r>
              <a:rPr lang="en-US" dirty="0"/>
              <a:t> Construction of certain substitution matrices </a:t>
            </a:r>
          </a:p>
          <a:p>
            <a:r>
              <a:rPr lang="en-US" dirty="0"/>
              <a:t>Similarity searches in a database</a:t>
            </a:r>
          </a:p>
        </p:txBody>
      </p:sp>
    </p:spTree>
    <p:extLst>
      <p:ext uri="{BB962C8B-B14F-4D97-AF65-F5344CB8AC3E}">
        <p14:creationId xmlns:p14="http://schemas.microsoft.com/office/powerpoint/2010/main" val="2873805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82B00-323B-46F6-AC71-8992FE44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Phylogeny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7AFCF57-D975-4139-AEE0-2B7B393EE5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91" y="1714309"/>
            <a:ext cx="9144000" cy="468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66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AA4C3-9931-4272-9C0F-4E91431B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68432-FB01-4969-AAB1-FB709DC47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likely, every bioinformatics problem starts with sequence alignment. </a:t>
            </a:r>
          </a:p>
        </p:txBody>
      </p:sp>
    </p:spTree>
    <p:extLst>
      <p:ext uri="{BB962C8B-B14F-4D97-AF65-F5344CB8AC3E}">
        <p14:creationId xmlns:p14="http://schemas.microsoft.com/office/powerpoint/2010/main" val="2490354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F702-18F3-44BD-A5DB-A2D45666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6C025-2EE4-479D-9BB3-C52AFE6C5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Identity </a:t>
            </a:r>
          </a:p>
          <a:p>
            <a:pPr lvl="1"/>
            <a:r>
              <a:rPr lang="en-US" dirty="0"/>
              <a:t>Proportion of pairs of identical residues between two aligned sequences. Generally expressed as a percentage. This value strongly depends on how the two sequences are aligned. </a:t>
            </a:r>
          </a:p>
          <a:p>
            <a:r>
              <a:rPr lang="en-US" dirty="0"/>
              <a:t>Similarity </a:t>
            </a:r>
          </a:p>
          <a:p>
            <a:pPr lvl="1"/>
            <a:r>
              <a:rPr lang="en-US" dirty="0"/>
              <a:t>Proportion of pairs of similar residues between two aligned sequences. If two residues are similar is determined by a substitution matrix. This value also depends strongly on how the two sequences are aligned, as well as on the substitution matrix used. </a:t>
            </a:r>
          </a:p>
          <a:p>
            <a:r>
              <a:rPr lang="en-US" dirty="0"/>
              <a:t>Homology </a:t>
            </a:r>
          </a:p>
          <a:p>
            <a:pPr lvl="1"/>
            <a:r>
              <a:rPr lang="en-US" dirty="0"/>
              <a:t>Two sequences are homologous if and only if they have a common ancestor. </a:t>
            </a:r>
          </a:p>
          <a:p>
            <a:r>
              <a:rPr lang="en-US" dirty="0"/>
              <a:t>Other</a:t>
            </a:r>
          </a:p>
          <a:p>
            <a:pPr lvl="1"/>
            <a:r>
              <a:rPr lang="en-US" dirty="0"/>
              <a:t>Paralog, homeolog</a:t>
            </a:r>
          </a:p>
        </p:txBody>
      </p:sp>
    </p:spTree>
    <p:extLst>
      <p:ext uri="{BB962C8B-B14F-4D97-AF65-F5344CB8AC3E}">
        <p14:creationId xmlns:p14="http://schemas.microsoft.com/office/powerpoint/2010/main" val="2024151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F6BBB-DA09-4172-9B3B-8E8053382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4A859-EC8D-483D-B060-E0B9993DD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Alignement</a:t>
            </a:r>
            <a:r>
              <a:rPr lang="en-US" dirty="0"/>
              <a:t> types </a:t>
            </a:r>
          </a:p>
          <a:p>
            <a:pPr lvl="1"/>
            <a:r>
              <a:rPr lang="en-US" dirty="0"/>
              <a:t> Global Alignment between the complete sequence A and the complete sequence B </a:t>
            </a:r>
          </a:p>
          <a:p>
            <a:pPr lvl="1"/>
            <a:r>
              <a:rPr lang="en-US" dirty="0"/>
              <a:t> Local Alignment between a sub-sequence of A an a subsequence of B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Computer implementation (Algorithms) </a:t>
            </a:r>
          </a:p>
          <a:p>
            <a:pPr lvl="1"/>
            <a:r>
              <a:rPr lang="en-US" dirty="0"/>
              <a:t>Dynamic programing </a:t>
            </a:r>
          </a:p>
          <a:p>
            <a:pPr lvl="1"/>
            <a:r>
              <a:rPr lang="en-US" dirty="0"/>
              <a:t>Global Needleman-Wunsch </a:t>
            </a:r>
          </a:p>
          <a:p>
            <a:pPr lvl="1"/>
            <a:r>
              <a:rPr lang="en-US" dirty="0"/>
              <a:t>Local Smith-Waterman</a:t>
            </a:r>
          </a:p>
        </p:txBody>
      </p:sp>
    </p:spTree>
    <p:extLst>
      <p:ext uri="{BB962C8B-B14F-4D97-AF65-F5344CB8AC3E}">
        <p14:creationId xmlns:p14="http://schemas.microsoft.com/office/powerpoint/2010/main" val="3995552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5237-8749-4032-9EB3-33D304B51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 8">
            <a:extLst>
              <a:ext uri="{FF2B5EF4-FFF2-40B4-BE49-F238E27FC236}">
                <a16:creationId xmlns:a16="http://schemas.microsoft.com/office/drawing/2014/main" id="{52B82345-41C3-4D5D-B075-01CDFE3CD5CE}"/>
              </a:ext>
            </a:extLst>
          </p:cNvPr>
          <p:cNvSpPr>
            <a:spLocks noGrp="1"/>
          </p:cNvSpPr>
          <p:nvPr/>
        </p:nvSpPr>
        <p:spPr bwMode="auto">
          <a:xfrm>
            <a:off x="8027987" y="6019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9pPr>
          </a:lstStyle>
          <a:p>
            <a:fld id="{26CDDA54-2DCD-4B3B-9355-26214DA27B4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0284FBC4-0D75-4748-85ED-3C5C963E0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44663"/>
            <a:ext cx="36957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en-US" altLang="en-US" sz="2800" dirty="0">
                <a:latin typeface="Comic Sans MS" panose="030F0702030302020204" pitchFamily="66" charset="0"/>
              </a:rPr>
              <a:t>S =</a:t>
            </a:r>
            <a:r>
              <a:rPr lang="en-US" altLang="en-US" sz="2800" dirty="0">
                <a:latin typeface="Courier New" panose="02070309020205020404" pitchFamily="49" charset="0"/>
              </a:rPr>
              <a:t> </a:t>
            </a:r>
            <a:r>
              <a:rPr lang="en-US" altLang="en-US" sz="2800" b="1" dirty="0">
                <a:solidFill>
                  <a:srgbClr val="666699"/>
                </a:solidFill>
                <a:latin typeface="Courier New" panose="02070309020205020404" pitchFamily="49" charset="0"/>
              </a:rPr>
              <a:t>CTGTCGCTGCACG</a:t>
            </a:r>
          </a:p>
          <a:p>
            <a:pPr algn="l" eaLnBrk="1" hangingPunct="1"/>
            <a:r>
              <a:rPr lang="en-US" altLang="en-US" sz="2800" dirty="0">
                <a:latin typeface="Comic Sans MS" panose="030F0702030302020204" pitchFamily="66" charset="0"/>
              </a:rPr>
              <a:t>T =</a:t>
            </a:r>
            <a:r>
              <a:rPr lang="en-US" altLang="en-US" sz="2800" dirty="0">
                <a:latin typeface="Courier New" panose="02070309020205020404" pitchFamily="49" charset="0"/>
              </a:rPr>
              <a:t> </a:t>
            </a:r>
            <a:r>
              <a:rPr lang="en-US" altLang="en-US" sz="2800" b="1" dirty="0">
                <a:solidFill>
                  <a:srgbClr val="666699"/>
                </a:solidFill>
                <a:latin typeface="Courier New" panose="02070309020205020404" pitchFamily="49" charset="0"/>
              </a:rPr>
              <a:t>TGCCGTG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068D5C1B-D921-46BB-9625-FC0570CA8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6387" y="3962400"/>
            <a:ext cx="33750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en-US" altLang="en-US" sz="2800" b="1">
                <a:solidFill>
                  <a:schemeClr val="folHlink"/>
                </a:solidFill>
                <a:latin typeface="Courier New" panose="02070309020205020404" pitchFamily="49" charset="0"/>
              </a:rPr>
              <a:t>CTGTCGC</a:t>
            </a:r>
            <a:r>
              <a:rPr lang="en-US" altLang="en-US" sz="2800" b="1">
                <a:solidFill>
                  <a:schemeClr val="accent1"/>
                </a:solidFill>
                <a:latin typeface="Courier New" panose="02070309020205020404" pitchFamily="49" charset="0"/>
              </a:rPr>
              <a:t>TGC</a:t>
            </a:r>
            <a:r>
              <a: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A</a:t>
            </a:r>
            <a:r>
              <a:rPr lang="en-US" altLang="en-US" sz="2800" b="1">
                <a:solidFill>
                  <a:schemeClr val="accent1"/>
                </a:solidFill>
                <a:latin typeface="Courier New" panose="02070309020205020404" pitchFamily="49" charset="0"/>
              </a:rPr>
              <a:t>CG</a:t>
            </a:r>
            <a:r>
              <a:rPr lang="en-US" altLang="en-US" sz="2800" b="1">
                <a:solidFill>
                  <a:schemeClr val="folHlink"/>
                </a:solidFill>
                <a:latin typeface="Courier New" panose="02070309020205020404" pitchFamily="49" charset="0"/>
              </a:rPr>
              <a:t>--</a:t>
            </a:r>
          </a:p>
          <a:p>
            <a:pPr algn="l" eaLnBrk="1" hangingPunct="1"/>
            <a:r>
              <a:rPr lang="en-US" altLang="en-US" sz="2800" b="1">
                <a:solidFill>
                  <a:schemeClr val="folHlink"/>
                </a:solidFill>
                <a:latin typeface="Courier New" panose="02070309020205020404" pitchFamily="49" charset="0"/>
              </a:rPr>
              <a:t>-------</a:t>
            </a:r>
            <a:r>
              <a:rPr lang="en-US" altLang="en-US" sz="2800" b="1">
                <a:solidFill>
                  <a:schemeClr val="accent1"/>
                </a:solidFill>
                <a:latin typeface="Courier New" panose="02070309020205020404" pitchFamily="49" charset="0"/>
              </a:rPr>
              <a:t>TGC</a:t>
            </a:r>
            <a:r>
              <a: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-</a:t>
            </a:r>
            <a:r>
              <a:rPr lang="en-US" altLang="en-US" sz="2800" b="1">
                <a:solidFill>
                  <a:schemeClr val="accent1"/>
                </a:solidFill>
                <a:latin typeface="Courier New" panose="02070309020205020404" pitchFamily="49" charset="0"/>
              </a:rPr>
              <a:t>CG</a:t>
            </a:r>
            <a:r>
              <a:rPr lang="en-US" altLang="en-US" sz="2800" b="1">
                <a:solidFill>
                  <a:schemeClr val="folHlink"/>
                </a:solidFill>
                <a:latin typeface="Courier New" panose="02070309020205020404" pitchFamily="49" charset="0"/>
              </a:rPr>
              <a:t>TG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1B403C-6C18-4CE3-B518-DD4BDAE4B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187" y="3962400"/>
            <a:ext cx="3382963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C</a:t>
            </a:r>
            <a:r>
              <a:rPr lang="en-US" altLang="en-US" sz="2800" b="1">
                <a:solidFill>
                  <a:schemeClr val="accent1"/>
                </a:solidFill>
                <a:latin typeface="Courier New" panose="02070309020205020404" pitchFamily="49" charset="0"/>
              </a:rPr>
              <a:t>TG</a:t>
            </a:r>
            <a:r>
              <a:rPr lang="en-US" altLang="en-US" sz="2800" b="1">
                <a:solidFill>
                  <a:srgbClr val="FF0000"/>
                </a:solidFill>
                <a:latin typeface="Courier New" panose="02070309020205020404" pitchFamily="49" charset="0"/>
              </a:rPr>
              <a:t>T</a:t>
            </a:r>
            <a:r>
              <a: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C</a:t>
            </a:r>
            <a:r>
              <a:rPr lang="en-US" altLang="en-US" sz="2800" b="1">
                <a:solidFill>
                  <a:srgbClr val="FF0000"/>
                </a:solidFill>
                <a:latin typeface="Courier New" panose="02070309020205020404" pitchFamily="49" charset="0"/>
              </a:rPr>
              <a:t>G</a:t>
            </a:r>
            <a:r>
              <a: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-C</a:t>
            </a:r>
            <a:r>
              <a:rPr lang="en-US" altLang="en-US" sz="2800" b="1">
                <a:solidFill>
                  <a:schemeClr val="accent1"/>
                </a:solidFill>
                <a:latin typeface="Courier New" panose="02070309020205020404" pitchFamily="49" charset="0"/>
              </a:rPr>
              <a:t>TG</a:t>
            </a:r>
            <a:r>
              <a: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CACG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-</a:t>
            </a:r>
            <a:r>
              <a:rPr lang="en-US" altLang="en-US" sz="2800" b="1">
                <a:solidFill>
                  <a:schemeClr val="accent1"/>
                </a:solidFill>
                <a:latin typeface="Courier New" panose="02070309020205020404" pitchFamily="49" charset="0"/>
              </a:rPr>
              <a:t>TG</a:t>
            </a:r>
            <a:r>
              <a:rPr lang="en-US" altLang="en-US" sz="2800" b="1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-</a:t>
            </a:r>
            <a:r>
              <a:rPr lang="en-US" altLang="en-US" sz="2800" b="1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G-</a:t>
            </a:r>
            <a:r>
              <a:rPr lang="en-US" altLang="en-US" sz="2800" b="1">
                <a:solidFill>
                  <a:schemeClr val="accent1"/>
                </a:solidFill>
                <a:latin typeface="Courier New" panose="02070309020205020404" pitchFamily="49" charset="0"/>
              </a:rPr>
              <a:t>TG</a:t>
            </a:r>
            <a:r>
              <a:rPr lang="en-US" alt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----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DE309EBB-9B06-48A9-BDFB-E304C2519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5700" y="3105150"/>
            <a:ext cx="2886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en-US" altLang="en-US" sz="2800">
                <a:latin typeface="Comic Sans MS" panose="030F0702030302020204" pitchFamily="66" charset="0"/>
              </a:rPr>
              <a:t>Global alignment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C8054D74-9A8A-4EE2-9089-EC75FEADC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4962" y="3122613"/>
            <a:ext cx="2930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en-US" altLang="en-US" sz="2800">
                <a:latin typeface="Comic Sans MS" panose="030F0702030302020204" pitchFamily="66" charset="0"/>
              </a:rPr>
              <a:t>Local alignment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250059-F244-4EBF-AE71-8128CC564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0387" y="4038600"/>
            <a:ext cx="1371600" cy="811213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 Unicode MS" pitchFamily="34" charset="-128"/>
                <a:ea typeface="+mn-ea"/>
                <a:cs typeface="+mn-cs"/>
              </a:defRPr>
            </a:lvl9pPr>
          </a:lstStyle>
          <a:p>
            <a:pPr eaLnBrk="1" hangingPunct="1"/>
            <a:endParaRPr lang="en-US" altLang="en-US" sz="24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611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EFEF-364E-42E5-A299-D5C915BC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An example of aligning text strings</a:t>
            </a:r>
            <a:br>
              <a:rPr lang="en-US" altLang="en-US" b="1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86CF3A-D72B-42F8-9B30-3D6442BA860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133600" y="1190625"/>
            <a:ext cx="9011920" cy="1125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200" b="1" dirty="0"/>
              <a:t>Raw Data </a:t>
            </a:r>
            <a:br>
              <a:rPr lang="en-US" altLang="en-US" sz="2200" dirty="0"/>
            </a:br>
            <a:r>
              <a:rPr lang="en-US" altLang="en-US" sz="2200" b="1" dirty="0"/>
              <a:t>T  C  A  T  G                                            C  A  T  </a:t>
            </a:r>
            <a:r>
              <a:rPr lang="en-US" altLang="en-US" sz="2200" b="1" dirty="0" err="1"/>
              <a:t>T</a:t>
            </a:r>
            <a:r>
              <a:rPr lang="en-US" altLang="en-US" sz="2200" b="1" dirty="0"/>
              <a:t>  G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en-US" sz="2200" b="1" dirty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200" b="1" dirty="0"/>
              <a:t>2 matches, 0 gaps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200" b="1" dirty="0"/>
              <a:t>	T  C  A  T  G</a:t>
            </a:r>
            <a:br>
              <a:rPr lang="en-US" altLang="en-US" sz="2200" b="1" dirty="0"/>
            </a:br>
            <a:r>
              <a:rPr lang="en-US" altLang="en-US" sz="2200" b="1" dirty="0"/>
              <a:t>              |   |</a:t>
            </a:r>
            <a:br>
              <a:rPr lang="en-US" altLang="en-US" sz="2200" b="1" dirty="0"/>
            </a:br>
            <a:r>
              <a:rPr lang="en-US" altLang="en-US" sz="2200" b="1" dirty="0"/>
              <a:t>C  A  T  </a:t>
            </a:r>
            <a:r>
              <a:rPr lang="en-US" altLang="en-US" sz="2200" b="1" dirty="0" err="1"/>
              <a:t>T</a:t>
            </a:r>
            <a:r>
              <a:rPr lang="en-US" altLang="en-US" sz="2200" b="1" dirty="0"/>
              <a:t>  G</a:t>
            </a:r>
            <a:endParaRPr lang="en-US" altLang="en-US" sz="2200" dirty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en-US" sz="2200" b="1" dirty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200" b="1" dirty="0"/>
              <a:t>3 matches (2 end gaps)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200" b="1" dirty="0"/>
              <a:t>	T  C  A  T  G  .</a:t>
            </a:r>
            <a:br>
              <a:rPr lang="en-US" altLang="en-US" sz="2200" b="1" dirty="0"/>
            </a:br>
            <a:r>
              <a:rPr lang="en-US" altLang="en-US" sz="2200" b="1" dirty="0"/>
              <a:t>      |   |   |   </a:t>
            </a:r>
            <a:br>
              <a:rPr lang="en-US" altLang="en-US" sz="2200" b="1" dirty="0"/>
            </a:br>
            <a:r>
              <a:rPr lang="en-US" altLang="en-US" sz="2200" b="1" dirty="0"/>
              <a:t>  .  C  A  T  </a:t>
            </a:r>
            <a:r>
              <a:rPr lang="en-US" altLang="en-US" sz="2200" b="1" dirty="0" err="1"/>
              <a:t>T</a:t>
            </a:r>
            <a:r>
              <a:rPr lang="en-US" altLang="en-US" sz="2200" b="1" dirty="0"/>
              <a:t>  G</a:t>
            </a:r>
            <a:endParaRPr lang="en-US" altLang="en-US" sz="2200" dirty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en-US" sz="2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811419-6383-464B-B18A-532072D52EA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019800" y="1231900"/>
            <a:ext cx="4033838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en-US" b="1">
              <a:latin typeface="Courier New" panose="02070309020205020404" pitchFamily="49" charset="0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200" b="1"/>
              <a:t>4 matches, 1 insertion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200" b="1"/>
              <a:t>	T  C  A -  T  G</a:t>
            </a:r>
            <a:br>
              <a:rPr lang="en-US" altLang="en-US" sz="2200" b="1"/>
            </a:br>
            <a:r>
              <a:rPr lang="en-US" altLang="en-US" sz="2200" b="1"/>
              <a:t>     |    |     |   |   </a:t>
            </a:r>
            <a:br>
              <a:rPr lang="en-US" altLang="en-US" sz="2200" b="1"/>
            </a:br>
            <a:r>
              <a:rPr lang="en-US" altLang="en-US" sz="2200" b="1"/>
              <a:t> .  C  A T T  G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en-US" sz="2200" b="1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200" b="1"/>
              <a:t>4 matches, 1 insertion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200" b="1"/>
              <a:t>	T  C  A  T  -  G</a:t>
            </a:r>
            <a:br>
              <a:rPr lang="en-US" altLang="en-US" sz="2200" b="1"/>
            </a:br>
            <a:r>
              <a:rPr lang="en-US" altLang="en-US" sz="2200" b="1"/>
              <a:t>     |    |   |       |   </a:t>
            </a:r>
            <a:br>
              <a:rPr lang="en-US" altLang="en-US" sz="2200" b="1"/>
            </a:br>
            <a:r>
              <a:rPr lang="en-US" altLang="en-US" sz="2200" b="1"/>
              <a:t> .  C  A  T  T  G</a:t>
            </a:r>
          </a:p>
        </p:txBody>
      </p:sp>
    </p:spTree>
    <p:extLst>
      <p:ext uri="{BB962C8B-B14F-4D97-AF65-F5344CB8AC3E}">
        <p14:creationId xmlns:p14="http://schemas.microsoft.com/office/powerpoint/2010/main" val="3328466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1484-217D-4E8C-827C-16D4F5F2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Smith-Waterman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59ED-6184-4116-8A10-A8375FDD5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Tx/>
              <a:buAutoNum type="arabicPeriod"/>
            </a:pPr>
            <a:r>
              <a:rPr lang="en-US" altLang="en-US" dirty="0"/>
              <a:t>Create a table of size (</a:t>
            </a:r>
            <a:r>
              <a:rPr lang="en-US" altLang="en-US" i="1" dirty="0"/>
              <a:t>m</a:t>
            </a:r>
            <a:r>
              <a:rPr lang="en-US" altLang="en-US" dirty="0"/>
              <a:t>+1)x(</a:t>
            </a:r>
            <a:r>
              <a:rPr lang="en-US" altLang="en-US" i="1" dirty="0"/>
              <a:t>n</a:t>
            </a:r>
            <a:r>
              <a:rPr lang="en-US" altLang="en-US" dirty="0"/>
              <a:t>+1) for sequences </a:t>
            </a:r>
            <a:r>
              <a:rPr lang="en-US" altLang="en-US" b="1" dirty="0"/>
              <a:t>s</a:t>
            </a:r>
            <a:r>
              <a:rPr lang="en-US" altLang="en-US" dirty="0"/>
              <a:t> and </a:t>
            </a:r>
            <a:r>
              <a:rPr lang="en-US" altLang="en-US" b="1" dirty="0"/>
              <a:t>t </a:t>
            </a:r>
            <a:r>
              <a:rPr lang="en-US" altLang="en-US" dirty="0"/>
              <a:t>of lengths </a:t>
            </a:r>
            <a:r>
              <a:rPr lang="en-US" altLang="en-US" i="1" dirty="0"/>
              <a:t>m </a:t>
            </a:r>
            <a:r>
              <a:rPr lang="en-US" altLang="en-US" dirty="0"/>
              <a:t>and </a:t>
            </a:r>
            <a:r>
              <a:rPr lang="en-US" altLang="en-US" i="1" dirty="0"/>
              <a:t>n</a:t>
            </a:r>
            <a:r>
              <a:rPr lang="en-US" altLang="en-US" dirty="0"/>
              <a:t>,</a:t>
            </a:r>
          </a:p>
          <a:p>
            <a:pPr>
              <a:buFontTx/>
              <a:buAutoNum type="arabicPeriod"/>
            </a:pP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Fill table entries (1,1:</a:t>
            </a:r>
            <a:r>
              <a:rPr lang="en-US" altLang="en-US" i="1" dirty="0"/>
              <a:t>m</a:t>
            </a:r>
            <a:r>
              <a:rPr lang="en-US" altLang="en-US" dirty="0"/>
              <a:t>+1) and (1:n+1,1) with zeros. </a:t>
            </a:r>
            <a:br>
              <a:rPr lang="en-US" altLang="en-US" dirty="0"/>
            </a:b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Starting from the top left, compute each entry using the recursive relation:</a:t>
            </a:r>
            <a:br>
              <a:rPr lang="en-US" altLang="en-US" dirty="0"/>
            </a:br>
            <a:endParaRPr lang="en-US" altLang="en-US" dirty="0"/>
          </a:p>
          <a:p>
            <a:pPr>
              <a:buFontTx/>
              <a:buAutoNum type="arabicPeriod"/>
            </a:pPr>
            <a:endParaRPr lang="en-US" altLang="en-US" dirty="0"/>
          </a:p>
          <a:p>
            <a:pPr>
              <a:buFontTx/>
              <a:buAutoNum type="arabicPeriod"/>
            </a:pPr>
            <a:endParaRPr lang="en-US" altLang="en-US" dirty="0"/>
          </a:p>
          <a:p>
            <a:pPr>
              <a:buFontTx/>
              <a:buAutoNum type="arabicPeriod"/>
            </a:pPr>
            <a:endParaRPr lang="en-US" altLang="en-US" dirty="0"/>
          </a:p>
          <a:p>
            <a:pPr>
              <a:buFontTx/>
              <a:buAutoNum type="arabicPeriod"/>
            </a:pPr>
            <a:endParaRPr lang="en-US" altLang="en-US" dirty="0"/>
          </a:p>
          <a:p>
            <a:pPr>
              <a:buFontTx/>
              <a:buAutoNum type="arabicPeriod"/>
            </a:pPr>
            <a:endParaRPr lang="en-US" altLang="en-US" dirty="0"/>
          </a:p>
          <a:p>
            <a:pPr>
              <a:buFontTx/>
              <a:buAutoNum type="arabicPeriod"/>
            </a:pPr>
            <a:endParaRPr lang="en-US" altLang="en-US" dirty="0"/>
          </a:p>
          <a:p>
            <a:pPr>
              <a:buFontTx/>
              <a:buAutoNum type="arabicPeriod"/>
            </a:pPr>
            <a:endParaRPr lang="en-US" altLang="en-US" dirty="0"/>
          </a:p>
          <a:p>
            <a:pPr>
              <a:buFontTx/>
              <a:buAutoNum type="arabicPeriod"/>
            </a:pPr>
            <a:endParaRPr lang="en-US" altLang="en-US" dirty="0"/>
          </a:p>
          <a:p>
            <a:pPr>
              <a:buFontTx/>
              <a:buAutoNum type="arabicPeriod"/>
            </a:pP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Perform the trace-back procedure from the maximum element in the table to the first zero element on the trace-back path.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FA86CE-396C-494B-989B-3F5A6FA07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023" y="3429000"/>
            <a:ext cx="4206263" cy="195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85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2812</TotalTime>
  <Words>473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Comic Sans MS</vt:lpstr>
      <vt:lpstr>Courier New</vt:lpstr>
      <vt:lpstr>Wingdings</vt:lpstr>
      <vt:lpstr>Office Theme</vt:lpstr>
      <vt:lpstr>Sequence Alignment</vt:lpstr>
      <vt:lpstr>Why</vt:lpstr>
      <vt:lpstr>Phylogeny</vt:lpstr>
      <vt:lpstr>PowerPoint Presentation</vt:lpstr>
      <vt:lpstr>Some Concepts</vt:lpstr>
      <vt:lpstr>Alignment</vt:lpstr>
      <vt:lpstr>Example</vt:lpstr>
      <vt:lpstr>An example of aligning text strings </vt:lpstr>
      <vt:lpstr>Smith-Waterman</vt:lpstr>
      <vt:lpstr>Substitution Matrix</vt:lpstr>
      <vt:lpstr>BLOSUM62</vt:lpstr>
      <vt:lpstr>BLAST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Alignment</dc:title>
  <dc:creator>ananta acharya</dc:creator>
  <cp:lastModifiedBy>ananta acharya</cp:lastModifiedBy>
  <cp:revision>6</cp:revision>
  <dcterms:created xsi:type="dcterms:W3CDTF">2019-11-26T00:36:06Z</dcterms:created>
  <dcterms:modified xsi:type="dcterms:W3CDTF">2019-11-27T23:28:42Z</dcterms:modified>
</cp:coreProperties>
</file>