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7"/>
  </p:notesMasterIdLst>
  <p:handoutMasterIdLst>
    <p:handoutMasterId r:id="rId18"/>
  </p:handoutMasterIdLst>
  <p:sldIdLst>
    <p:sldId id="1720" r:id="rId7"/>
    <p:sldId id="1995" r:id="rId8"/>
    <p:sldId id="269" r:id="rId9"/>
    <p:sldId id="1660" r:id="rId10"/>
    <p:sldId id="2042" r:id="rId11"/>
    <p:sldId id="264" r:id="rId12"/>
    <p:sldId id="2043" r:id="rId13"/>
    <p:sldId id="1527" r:id="rId14"/>
    <p:sldId id="2045" r:id="rId15"/>
    <p:sldId id="2044"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64"/>
            <p14:sldId id="2043"/>
            <p14:sldId id="1527"/>
            <p14:sldId id="2045"/>
            <p14:sldId id="2044"/>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41" autoAdjust="0"/>
  </p:normalViewPr>
  <p:slideViewPr>
    <p:cSldViewPr snapToGrid="0">
      <p:cViewPr varScale="1">
        <p:scale>
          <a:sx n="110" d="100"/>
          <a:sy n="110" d="100"/>
        </p:scale>
        <p:origin x="180"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11:23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11:22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1/16/2020 11:22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11:22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11:22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1/16/2020 11:22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11:22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4366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ervicebrokerapi.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github.com/Azure/open-service-broker-azure" TargetMode="External"/><Relationship Id="rId4" Type="http://schemas.openxmlformats.org/officeDocument/2006/relationships/hyperlink" Target="https://osba.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spTree>
    <p:extLst>
      <p:ext uri="{BB962C8B-B14F-4D97-AF65-F5344CB8AC3E}">
        <p14:creationId xmlns:p14="http://schemas.microsoft.com/office/powerpoint/2010/main" val="138178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Service Broker</a:t>
            </a:r>
          </a:p>
        </p:txBody>
      </p:sp>
      <p:sp>
        <p:nvSpPr>
          <p:cNvPr id="6" name="Text Placeholder 5"/>
          <p:cNvSpPr>
            <a:spLocks noGrp="1"/>
          </p:cNvSpPr>
          <p:nvPr>
            <p:ph type="body" sz="quarter" idx="10"/>
          </p:nvPr>
        </p:nvSpPr>
        <p:spPr>
          <a:xfrm>
            <a:off x="586740" y="2171020"/>
            <a:ext cx="11018520" cy="2031325"/>
          </a:xfrm>
        </p:spPr>
        <p:txBody>
          <a:bodyPr/>
          <a:lstStyle/>
          <a:p>
            <a:r>
              <a:rPr lang="en-US" sz="4400" dirty="0">
                <a:solidFill>
                  <a:schemeClr val="accent6"/>
                </a:solidFill>
              </a:rPr>
              <a:t>“Deliver and Manage Services to Applications Running in a Cloud Native Environment”</a:t>
            </a:r>
          </a:p>
        </p:txBody>
      </p:sp>
      <p:pic>
        <p:nvPicPr>
          <p:cNvPr id="1028" name="Picture 4" descr="Image result for open service broker">
            <a:extLst>
              <a:ext uri="{FF2B5EF4-FFF2-40B4-BE49-F238E27FC236}">
                <a16:creationId xmlns:a16="http://schemas.microsoft.com/office/drawing/2014/main" id="{CCADB434-989D-45EA-AF9B-F1C0A0D89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183" y="5362167"/>
            <a:ext cx="76200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Open Service Broker</a:t>
            </a:r>
          </a:p>
        </p:txBody>
      </p:sp>
      <p:sp>
        <p:nvSpPr>
          <p:cNvPr id="2" name="Rectangle 1">
            <a:extLst>
              <a:ext uri="{FF2B5EF4-FFF2-40B4-BE49-F238E27FC236}">
                <a16:creationId xmlns:a16="http://schemas.microsoft.com/office/drawing/2014/main" id="{D16B10C7-5BE5-469F-A1E5-D3C37F587CF7}"/>
              </a:ext>
            </a:extLst>
          </p:cNvPr>
          <p:cNvSpPr/>
          <p:nvPr/>
        </p:nvSpPr>
        <p:spPr>
          <a:xfrm>
            <a:off x="1841589" y="1805251"/>
            <a:ext cx="6734216" cy="707886"/>
          </a:xfrm>
          <a:prstGeom prst="rect">
            <a:avLst/>
          </a:prstGeom>
        </p:spPr>
        <p:txBody>
          <a:bodyPr wrap="none">
            <a:spAutoFit/>
          </a:bodyPr>
          <a:lstStyle/>
          <a:p>
            <a:r>
              <a:rPr lang="en-US" sz="4000" dirty="0"/>
              <a:t>Provide a Catalog of Services</a:t>
            </a:r>
          </a:p>
        </p:txBody>
      </p:sp>
      <p:sp>
        <p:nvSpPr>
          <p:cNvPr id="3" name="Rectangle 2">
            <a:extLst>
              <a:ext uri="{FF2B5EF4-FFF2-40B4-BE49-F238E27FC236}">
                <a16:creationId xmlns:a16="http://schemas.microsoft.com/office/drawing/2014/main" id="{39716005-7B4F-4504-8CDF-93900270315D}"/>
              </a:ext>
            </a:extLst>
          </p:cNvPr>
          <p:cNvSpPr/>
          <p:nvPr/>
        </p:nvSpPr>
        <p:spPr>
          <a:xfrm>
            <a:off x="1841589" y="2549105"/>
            <a:ext cx="5644174" cy="707886"/>
          </a:xfrm>
          <a:prstGeom prst="rect">
            <a:avLst/>
          </a:prstGeom>
        </p:spPr>
        <p:txBody>
          <a:bodyPr wrap="none">
            <a:spAutoFit/>
          </a:bodyPr>
          <a:lstStyle/>
          <a:p>
            <a:r>
              <a:rPr lang="en-US" sz="4000" dirty="0"/>
              <a:t>Provision New Instances</a:t>
            </a:r>
          </a:p>
        </p:txBody>
      </p:sp>
      <p:sp>
        <p:nvSpPr>
          <p:cNvPr id="4" name="Rectangle 3">
            <a:extLst>
              <a:ext uri="{FF2B5EF4-FFF2-40B4-BE49-F238E27FC236}">
                <a16:creationId xmlns:a16="http://schemas.microsoft.com/office/drawing/2014/main" id="{9DF637CE-F93F-4821-A42B-39CC0F5363C5}"/>
              </a:ext>
            </a:extLst>
          </p:cNvPr>
          <p:cNvSpPr/>
          <p:nvPr/>
        </p:nvSpPr>
        <p:spPr>
          <a:xfrm>
            <a:off x="1841589" y="3292959"/>
            <a:ext cx="8626079" cy="707886"/>
          </a:xfrm>
          <a:prstGeom prst="rect">
            <a:avLst/>
          </a:prstGeom>
        </p:spPr>
        <p:txBody>
          <a:bodyPr wrap="none">
            <a:spAutoFit/>
          </a:bodyPr>
          <a:lstStyle/>
          <a:p>
            <a:r>
              <a:rPr lang="en-US" sz="4000" dirty="0"/>
              <a:t>Connect and Disconnect Applications</a:t>
            </a:r>
          </a:p>
        </p:txBody>
      </p:sp>
      <p:sp>
        <p:nvSpPr>
          <p:cNvPr id="5" name="Rectangle 4">
            <a:extLst>
              <a:ext uri="{FF2B5EF4-FFF2-40B4-BE49-F238E27FC236}">
                <a16:creationId xmlns:a16="http://schemas.microsoft.com/office/drawing/2014/main" id="{5116BE78-EA80-45B0-89BB-602FF0D8F38B}"/>
              </a:ext>
            </a:extLst>
          </p:cNvPr>
          <p:cNvSpPr/>
          <p:nvPr/>
        </p:nvSpPr>
        <p:spPr>
          <a:xfrm>
            <a:off x="1841589" y="4036814"/>
            <a:ext cx="5839740" cy="707886"/>
          </a:xfrm>
          <a:prstGeom prst="rect">
            <a:avLst/>
          </a:prstGeom>
        </p:spPr>
        <p:txBody>
          <a:bodyPr wrap="none">
            <a:spAutoFit/>
          </a:bodyPr>
          <a:lstStyle/>
          <a:p>
            <a:r>
              <a:rPr lang="en-US" sz="4000" dirty="0"/>
              <a:t>Deprovisioning Instances</a:t>
            </a:r>
          </a:p>
        </p:txBody>
      </p:sp>
      <p:pic>
        <p:nvPicPr>
          <p:cNvPr id="10" name="Graphic 9">
            <a:extLst>
              <a:ext uri="{FF2B5EF4-FFF2-40B4-BE49-F238E27FC236}">
                <a16:creationId xmlns:a16="http://schemas.microsoft.com/office/drawing/2014/main" id="{26EE20BD-2FD4-4068-B5BA-7A0B90BA26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6651" y="1903537"/>
            <a:ext cx="609600" cy="609600"/>
          </a:xfrm>
          <a:prstGeom prst="rect">
            <a:avLst/>
          </a:prstGeom>
        </p:spPr>
      </p:pic>
      <p:pic>
        <p:nvPicPr>
          <p:cNvPr id="12" name="Graphic 11">
            <a:extLst>
              <a:ext uri="{FF2B5EF4-FFF2-40B4-BE49-F238E27FC236}">
                <a16:creationId xmlns:a16="http://schemas.microsoft.com/office/drawing/2014/main" id="{C1D5F40F-849D-48FC-A2C3-0C20A53C71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651" y="2647391"/>
            <a:ext cx="609600" cy="609600"/>
          </a:xfrm>
          <a:prstGeom prst="rect">
            <a:avLst/>
          </a:prstGeom>
        </p:spPr>
      </p:pic>
      <p:pic>
        <p:nvPicPr>
          <p:cNvPr id="14" name="Graphic 13">
            <a:extLst>
              <a:ext uri="{FF2B5EF4-FFF2-40B4-BE49-F238E27FC236}">
                <a16:creationId xmlns:a16="http://schemas.microsoft.com/office/drawing/2014/main" id="{BF9B3EEE-79F7-4CB4-B5AC-902F7B865F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651" y="3391245"/>
            <a:ext cx="609600" cy="609600"/>
          </a:xfrm>
          <a:prstGeom prst="rect">
            <a:avLst/>
          </a:prstGeom>
        </p:spPr>
      </p:pic>
      <p:pic>
        <p:nvPicPr>
          <p:cNvPr id="16" name="Graphic 15">
            <a:extLst>
              <a:ext uri="{FF2B5EF4-FFF2-40B4-BE49-F238E27FC236}">
                <a16:creationId xmlns:a16="http://schemas.microsoft.com/office/drawing/2014/main" id="{F80C5230-0D63-4AF3-B1A3-DAEC3FDA70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6651" y="4135099"/>
            <a:ext cx="609600" cy="609600"/>
          </a:xfrm>
          <a:prstGeom prst="rect">
            <a:avLst/>
          </a:prstGeom>
        </p:spPr>
      </p:pic>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a:t>
            </a:r>
            <a:endParaRPr lang="en-CH" dirty="0"/>
          </a:p>
        </p:txBody>
      </p:sp>
      <p:pic>
        <p:nvPicPr>
          <p:cNvPr id="2050" name="Picture 2" descr="https://miro.medium.com/max/1600/0*ShREQ8iL8eMYE-Vd">
            <a:extLst>
              <a:ext uri="{FF2B5EF4-FFF2-40B4-BE49-F238E27FC236}">
                <a16:creationId xmlns:a16="http://schemas.microsoft.com/office/drawing/2014/main" id="{7D064C66-A56F-4E47-A8B1-33A2C7011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40305"/>
            <a:ext cx="10567469" cy="53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2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 for Azure</a:t>
            </a:r>
            <a:endParaRPr lang="en-CH" dirty="0"/>
          </a:p>
        </p:txBody>
      </p:sp>
      <p:pic>
        <p:nvPicPr>
          <p:cNvPr id="5" name="Picture 4">
            <a:extLst>
              <a:ext uri="{FF2B5EF4-FFF2-40B4-BE49-F238E27FC236}">
                <a16:creationId xmlns:a16="http://schemas.microsoft.com/office/drawing/2014/main" id="{0B1F6395-A3A1-4440-8C30-A8760755C52C}"/>
              </a:ext>
            </a:extLst>
          </p:cNvPr>
          <p:cNvPicPr>
            <a:picLocks noChangeAspect="1"/>
          </p:cNvPicPr>
          <p:nvPr/>
        </p:nvPicPr>
        <p:blipFill>
          <a:blip r:embed="rId2"/>
          <a:stretch>
            <a:fillRect/>
          </a:stretch>
        </p:blipFill>
        <p:spPr>
          <a:xfrm>
            <a:off x="2305601" y="1027875"/>
            <a:ext cx="7580798" cy="5540875"/>
          </a:xfrm>
          <a:prstGeom prst="rect">
            <a:avLst/>
          </a:prstGeom>
        </p:spPr>
      </p:pic>
    </p:spTree>
    <p:extLst>
      <p:ext uri="{BB962C8B-B14F-4D97-AF65-F5344CB8AC3E}">
        <p14:creationId xmlns:p14="http://schemas.microsoft.com/office/powerpoint/2010/main" val="119631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a:t>
            </a:r>
          </a:p>
        </p:txBody>
      </p:sp>
      <p:sp>
        <p:nvSpPr>
          <p:cNvPr id="6" name="Text Placeholder 5"/>
          <p:cNvSpPr>
            <a:spLocks noGrp="1"/>
          </p:cNvSpPr>
          <p:nvPr>
            <p:ph type="body" sz="quarter" idx="10"/>
          </p:nvPr>
        </p:nvSpPr>
        <p:spPr>
          <a:xfrm>
            <a:off x="586740" y="1770425"/>
            <a:ext cx="11544300" cy="1465016"/>
          </a:xfrm>
        </p:spPr>
        <p:txBody>
          <a:bodyPr/>
          <a:lstStyle/>
          <a:p>
            <a:r>
              <a:rPr lang="en-US" dirty="0">
                <a:solidFill>
                  <a:schemeClr val="tx1"/>
                </a:solidFill>
              </a:rPr>
              <a:t>Open Service Broker - </a:t>
            </a:r>
            <a:r>
              <a:rPr lang="en-GB" dirty="0">
                <a:hlinkClick r:id="rId3"/>
              </a:rPr>
              <a:t>https://www.openservicebrokerapi.org/</a:t>
            </a:r>
            <a:endParaRPr lang="en-GB" dirty="0"/>
          </a:p>
          <a:p>
            <a:r>
              <a:rPr lang="en-GB" dirty="0">
                <a:solidFill>
                  <a:schemeClr val="tx1"/>
                </a:solidFill>
              </a:rPr>
              <a:t>Open Service Broker for Azure - </a:t>
            </a:r>
            <a:r>
              <a:rPr lang="en-GB" dirty="0">
                <a:hlinkClick r:id="rId4"/>
              </a:rPr>
              <a:t>https://osba.sh/</a:t>
            </a:r>
            <a:endParaRPr lang="en-GB" dirty="0"/>
          </a:p>
          <a:p>
            <a:r>
              <a:rPr lang="en-GB" dirty="0">
                <a:solidFill>
                  <a:schemeClr val="tx1"/>
                </a:solidFill>
              </a:rPr>
              <a:t>OSBA </a:t>
            </a:r>
            <a:r>
              <a:rPr lang="en-GB" dirty="0" err="1">
                <a:solidFill>
                  <a:schemeClr val="tx1"/>
                </a:solidFill>
              </a:rPr>
              <a:t>Github</a:t>
            </a:r>
            <a:r>
              <a:rPr lang="en-GB" dirty="0">
                <a:solidFill>
                  <a:schemeClr val="tx1"/>
                </a:solidFill>
              </a:rPr>
              <a:t> - </a:t>
            </a:r>
            <a:r>
              <a:rPr lang="en-GB" dirty="0">
                <a:hlinkClick r:id="rId5"/>
              </a:rPr>
              <a:t>https://github.com/Azure/open-service-broker-azure</a:t>
            </a:r>
            <a:endParaRPr lang="en-US" dirty="0">
              <a:solidFill>
                <a:schemeClr val="tx1"/>
              </a:solidFill>
            </a:endParaRPr>
          </a:p>
        </p:txBody>
      </p:sp>
    </p:spTree>
    <p:extLst>
      <p:ext uri="{BB962C8B-B14F-4D97-AF65-F5344CB8AC3E}">
        <p14:creationId xmlns:p14="http://schemas.microsoft.com/office/powerpoint/2010/main" val="417452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06670dda-0291-4061-b6e0-f6c0cb392c51"/>
    <ds:schemaRef ds:uri="http://purl.org/dc/elements/1.1/"/>
    <ds:schemaRef ds:uri="http://schemas.openxmlformats.org/package/2006/metadata/core-properties"/>
    <ds:schemaRef ds:uri="http://www.w3.org/XML/1998/namespace"/>
    <ds:schemaRef ds:uri="http://schemas.microsoft.com/office/infopath/2007/PartnerControls"/>
    <ds:schemaRef ds:uri="e4aa919a-b200-49cb-beca-4c7e0810321e"/>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34</TotalTime>
  <Words>259</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Consolas</vt:lpstr>
      <vt:lpstr>Segoe UI</vt:lpstr>
      <vt:lpstr>Segoe UI Semibold</vt:lpstr>
      <vt:lpstr>Wingdings</vt:lpstr>
      <vt:lpstr>White Template</vt:lpstr>
      <vt:lpstr>Light Gray Template</vt:lpstr>
      <vt:lpstr>Black Template</vt:lpstr>
      <vt:lpstr>PowerPoint Presentation</vt:lpstr>
      <vt:lpstr>Presentation title</vt:lpstr>
      <vt:lpstr>About Me</vt:lpstr>
      <vt:lpstr>Open Service Broker</vt:lpstr>
      <vt:lpstr>Open Service Broker</vt:lpstr>
      <vt:lpstr>Open Service Broker</vt:lpstr>
      <vt:lpstr>Open Service Broker for Azure</vt:lpstr>
      <vt:lpstr>Demo</vt:lpstr>
      <vt:lpstr>Get Started</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Cogan, Sam (Cambridge)</cp:lastModifiedBy>
  <cp:revision>6</cp:revision>
  <dcterms:created xsi:type="dcterms:W3CDTF">2020-01-08T19:39:33Z</dcterms:created>
  <dcterms:modified xsi:type="dcterms:W3CDTF">2020-01-16T11:27:22Z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