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56" r:id="rId2"/>
    <p:sldId id="270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870" y="13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18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7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456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355600"/>
            <a:ext cx="10944192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de-DE" dirty="0"/>
              <a:t>Title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392" y="1615667"/>
            <a:ext cx="10944192" cy="4693653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marL="609585" lvl="0" indent="-609585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98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94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63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5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5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45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33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84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84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98590-789C-43A1-B147-D5ADEA142354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05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4.svg"/><Relationship Id="rId7" Type="http://schemas.openxmlformats.org/officeDocument/2006/relationships/image" Target="../media/image2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8.svg"/><Relationship Id="rId5" Type="http://schemas.openxmlformats.org/officeDocument/2006/relationships/image" Target="../media/image18.svg"/><Relationship Id="rId10" Type="http://schemas.openxmlformats.org/officeDocument/2006/relationships/image" Target="../media/image37.png"/><Relationship Id="rId4" Type="http://schemas.openxmlformats.org/officeDocument/2006/relationships/image" Target="../media/image17.png"/><Relationship Id="rId9" Type="http://schemas.openxmlformats.org/officeDocument/2006/relationships/image" Target="../media/image3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4.svg"/><Relationship Id="rId7" Type="http://schemas.openxmlformats.org/officeDocument/2006/relationships/image" Target="../media/image2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8.svg"/><Relationship Id="rId5" Type="http://schemas.openxmlformats.org/officeDocument/2006/relationships/image" Target="../media/image18.svg"/><Relationship Id="rId10" Type="http://schemas.openxmlformats.org/officeDocument/2006/relationships/image" Target="../media/image37.png"/><Relationship Id="rId4" Type="http://schemas.openxmlformats.org/officeDocument/2006/relationships/image" Target="../media/image17.png"/><Relationship Id="rId9" Type="http://schemas.openxmlformats.org/officeDocument/2006/relationships/image" Target="../media/image3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9E35AA5-0D4F-4001-B2A3-4B3E4CD8A1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698" y="-111125"/>
            <a:ext cx="6570196" cy="65701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4C65BC-D794-4019-84AF-E226B401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GB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Azure AD Domain Services</a:t>
            </a:r>
            <a:b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</a:b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Domain Controllers in the Cloud?</a:t>
            </a:r>
            <a:endParaRPr lang="en-GB" sz="40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039BC-2378-481E-AC12-84D135B88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Sam Cogan</a:t>
            </a:r>
          </a:p>
          <a:p>
            <a:pPr algn="l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Solution Architect, Willis Towers Watson &amp; Microsoft MVP</a:t>
            </a:r>
          </a:p>
          <a:p>
            <a:pPr algn="l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AC5797-7E80-4D6A-BC90-315D2634C5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975" y="5980837"/>
            <a:ext cx="3372971" cy="6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06" y="164831"/>
            <a:ext cx="4788408" cy="7137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Benefits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AD6CA-3318-40C3-8D05-200AAD4DB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694" y="1208255"/>
            <a:ext cx="468000" cy="468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0DE1865-BBEC-482A-9F25-4FFB66339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694" y="1867656"/>
            <a:ext cx="468000" cy="4680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5C0BBB1-B4B9-4B6F-889F-A20EDF2E07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7694" y="2527057"/>
            <a:ext cx="468000" cy="468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3B8D20B-B1EC-47CD-A84E-8A0E0F7532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7694" y="3845859"/>
            <a:ext cx="468000" cy="4680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69A8FFD7-2D57-49A1-B6D3-C1F2D33EB3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7694" y="4505260"/>
            <a:ext cx="468000" cy="4680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6962F138-81E3-4882-B32C-997225825B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7694" y="3186458"/>
            <a:ext cx="468000" cy="468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2554868F-5694-4EBE-BDDF-854758B2B4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7694" y="5824062"/>
            <a:ext cx="468000" cy="468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66649485-553B-4DDD-8545-697B45633BF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7694" y="5164661"/>
            <a:ext cx="468000" cy="46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1470479-AE2D-4BFE-84A6-78A3320EF00A}"/>
              </a:ext>
            </a:extLst>
          </p:cNvPr>
          <p:cNvSpPr/>
          <p:nvPr/>
        </p:nvSpPr>
        <p:spPr>
          <a:xfrm>
            <a:off x="1165694" y="1196124"/>
            <a:ext cx="3608680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latin typeface="Metropolis" panose="00000500000000000000" pitchFamily="50" charset="0"/>
              </a:rPr>
              <a:t>Simple Deployment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E392299-8B63-46DB-A9F9-7488D90EECC4}"/>
              </a:ext>
            </a:extLst>
          </p:cNvPr>
          <p:cNvSpPr/>
          <p:nvPr/>
        </p:nvSpPr>
        <p:spPr>
          <a:xfrm>
            <a:off x="1165694" y="1826347"/>
            <a:ext cx="4857420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latin typeface="Metropolis" panose="00000500000000000000" pitchFamily="50" charset="0"/>
              </a:rPr>
              <a:t>No management overhead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522CA3-6F84-4EB6-9C21-CFDB43884BF3}"/>
              </a:ext>
            </a:extLst>
          </p:cNvPr>
          <p:cNvSpPr/>
          <p:nvPr/>
        </p:nvSpPr>
        <p:spPr>
          <a:xfrm>
            <a:off x="1165694" y="2556855"/>
            <a:ext cx="416171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latin typeface="Metropolis" panose="00000500000000000000" pitchFamily="50" charset="0"/>
              </a:rPr>
              <a:t>High availability built 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B2D8F0-260D-4AF1-97F9-3D6911A6F899}"/>
              </a:ext>
            </a:extLst>
          </p:cNvPr>
          <p:cNvSpPr/>
          <p:nvPr/>
        </p:nvSpPr>
        <p:spPr>
          <a:xfrm>
            <a:off x="1165694" y="3860179"/>
            <a:ext cx="4605748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latin typeface="Metropolis" panose="00000500000000000000" pitchFamily="50" charset="0"/>
              </a:rPr>
              <a:t>Achieve AAD to AD Sync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318842-AEC1-4FE4-AFAC-B935D4A8EAB3}"/>
              </a:ext>
            </a:extLst>
          </p:cNvPr>
          <p:cNvSpPr/>
          <p:nvPr/>
        </p:nvSpPr>
        <p:spPr>
          <a:xfrm>
            <a:off x="1165694" y="4574443"/>
            <a:ext cx="3457998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latin typeface="Metropolis" panose="00000500000000000000" pitchFamily="50" charset="0"/>
              </a:rPr>
              <a:t>JIT Admin Support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E850EB8-1D05-4D4F-9F91-5FAED675AB5C}"/>
              </a:ext>
            </a:extLst>
          </p:cNvPr>
          <p:cNvSpPr/>
          <p:nvPr/>
        </p:nvSpPr>
        <p:spPr>
          <a:xfrm>
            <a:off x="1165694" y="3222277"/>
            <a:ext cx="2523448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latin typeface="Metropolis" panose="00000500000000000000" pitchFamily="50" charset="0"/>
              </a:rPr>
              <a:t>GPO Support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37A31A-EDF7-44F1-A872-A4851B6CF18E}"/>
              </a:ext>
            </a:extLst>
          </p:cNvPr>
          <p:cNvSpPr/>
          <p:nvPr/>
        </p:nvSpPr>
        <p:spPr>
          <a:xfrm>
            <a:off x="1165694" y="5862795"/>
            <a:ext cx="419377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latin typeface="Metropolis" panose="00000500000000000000" pitchFamily="50" charset="0"/>
              </a:rPr>
              <a:t>LDAP, NTLM, Kerberos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4EEF08-D56D-475B-A3BF-9CD83E71479B}"/>
              </a:ext>
            </a:extLst>
          </p:cNvPr>
          <p:cNvSpPr/>
          <p:nvPr/>
        </p:nvSpPr>
        <p:spPr>
          <a:xfrm>
            <a:off x="1165694" y="5215278"/>
            <a:ext cx="4679486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latin typeface="Metropolis" panose="00000500000000000000" pitchFamily="50" charset="0"/>
              </a:rPr>
              <a:t>No VPN or Express Route</a:t>
            </a:r>
          </a:p>
        </p:txBody>
      </p:sp>
    </p:spTree>
    <p:extLst>
      <p:ext uri="{BB962C8B-B14F-4D97-AF65-F5344CB8AC3E}">
        <p14:creationId xmlns:p14="http://schemas.microsoft.com/office/powerpoint/2010/main" val="4262616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2D86-A34D-47E4-B2B9-669D2401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24" y="2516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Resolved Issues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7BE960-E597-4D5B-AD74-907A32E6B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858" y="2492538"/>
            <a:ext cx="468000" cy="468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13932CB-B1D2-4740-A645-A1888A390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858" y="1825625"/>
            <a:ext cx="468000" cy="468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E9004F30-E8AB-4725-905B-64715577F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858" y="3159451"/>
            <a:ext cx="468000" cy="468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CB5F42AF-8A1C-45C4-9A40-A2CF2F6332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0858" y="3826365"/>
            <a:ext cx="468000" cy="468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9175C5F-912A-4488-9754-E28E96DDC2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0858" y="4493279"/>
            <a:ext cx="468000" cy="46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1890418-D36B-40DE-B784-64B1958EB17E}"/>
              </a:ext>
            </a:extLst>
          </p:cNvPr>
          <p:cNvSpPr/>
          <p:nvPr/>
        </p:nvSpPr>
        <p:spPr>
          <a:xfrm>
            <a:off x="1230757" y="1905674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strike="sngStrike" dirty="0">
                <a:latin typeface="Metropolis" panose="00000500000000000000" pitchFamily="50" charset="0"/>
              </a:rPr>
              <a:t>Classic </a:t>
            </a:r>
            <a:r>
              <a:rPr lang="en-GB" sz="2400" strike="sngStrike" dirty="0" err="1">
                <a:latin typeface="Metropolis" panose="00000500000000000000" pitchFamily="50" charset="0"/>
              </a:rPr>
              <a:t>vNet</a:t>
            </a:r>
            <a:r>
              <a:rPr lang="en-GB" sz="2400" strike="sngStrike" dirty="0">
                <a:latin typeface="Metropolis" panose="00000500000000000000" pitchFamily="50" charset="0"/>
              </a:rPr>
              <a:t> Only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12EEBF-242D-4E09-820B-C4CFABF5D628}"/>
              </a:ext>
            </a:extLst>
          </p:cNvPr>
          <p:cNvSpPr/>
          <p:nvPr/>
        </p:nvSpPr>
        <p:spPr>
          <a:xfrm>
            <a:off x="1230757" y="2537313"/>
            <a:ext cx="2553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strike="sngStrike" dirty="0">
                <a:latin typeface="Metropolis" panose="00000500000000000000" pitchFamily="50" charset="0"/>
              </a:rPr>
              <a:t>No Custom OUs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B391AD-C2F5-425B-BFB4-ABF4C5C73536}"/>
              </a:ext>
            </a:extLst>
          </p:cNvPr>
          <p:cNvSpPr/>
          <p:nvPr/>
        </p:nvSpPr>
        <p:spPr>
          <a:xfrm>
            <a:off x="1230757" y="3182371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strike="sngStrike" dirty="0">
                <a:latin typeface="Metropolis" panose="00000500000000000000" pitchFamily="50" charset="0"/>
              </a:rPr>
              <a:t>No Custom GPOs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86A1B7-110F-4D70-B269-6B3BBBDE2263}"/>
              </a:ext>
            </a:extLst>
          </p:cNvPr>
          <p:cNvSpPr/>
          <p:nvPr/>
        </p:nvSpPr>
        <p:spPr>
          <a:xfrm>
            <a:off x="1230757" y="3803949"/>
            <a:ext cx="5497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strike="sngStrike" dirty="0">
                <a:latin typeface="Metropolis" panose="00000500000000000000" pitchFamily="50" charset="0"/>
              </a:rPr>
              <a:t>No support for Kerberos Delegation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C74D6B-1AF7-450F-96DA-02AC2FC681EE}"/>
              </a:ext>
            </a:extLst>
          </p:cNvPr>
          <p:cNvSpPr/>
          <p:nvPr/>
        </p:nvSpPr>
        <p:spPr>
          <a:xfrm>
            <a:off x="1230757" y="4514051"/>
            <a:ext cx="3139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strike="sngStrike" dirty="0">
                <a:latin typeface="Metropolis" panose="00000500000000000000" pitchFamily="50" charset="0"/>
              </a:rPr>
              <a:t>Not available in CSP</a:t>
            </a:r>
          </a:p>
        </p:txBody>
      </p:sp>
    </p:spTree>
    <p:extLst>
      <p:ext uri="{BB962C8B-B14F-4D97-AF65-F5344CB8AC3E}">
        <p14:creationId xmlns:p14="http://schemas.microsoft.com/office/powerpoint/2010/main" val="351602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2D86-A34D-47E4-B2B9-669D2401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24" y="2516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Current Issues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7BE960-E597-4D5B-AD74-907A32E6B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858" y="2492538"/>
            <a:ext cx="468000" cy="468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13932CB-B1D2-4740-A645-A1888A390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858" y="1825625"/>
            <a:ext cx="468000" cy="468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E9004F30-E8AB-4725-905B-64715577F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858" y="3159451"/>
            <a:ext cx="468000" cy="468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CB5F42AF-8A1C-45C4-9A40-A2CF2F6332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0858" y="3826365"/>
            <a:ext cx="468000" cy="468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9175C5F-912A-4488-9754-E28E96DDC2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0858" y="4493279"/>
            <a:ext cx="468000" cy="46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1890418-D36B-40DE-B784-64B1958EB17E}"/>
              </a:ext>
            </a:extLst>
          </p:cNvPr>
          <p:cNvSpPr/>
          <p:nvPr/>
        </p:nvSpPr>
        <p:spPr>
          <a:xfrm>
            <a:off x="1230757" y="1905674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strike="sngStrike" dirty="0">
                <a:latin typeface="Metropolis" panose="00000500000000000000" pitchFamily="50" charset="0"/>
              </a:rPr>
              <a:t>Classic </a:t>
            </a:r>
            <a:r>
              <a:rPr lang="en-GB" sz="2400" strike="sngStrike" dirty="0" err="1">
                <a:latin typeface="Metropolis" panose="00000500000000000000" pitchFamily="50" charset="0"/>
              </a:rPr>
              <a:t>vNet</a:t>
            </a:r>
            <a:r>
              <a:rPr lang="en-GB" sz="2400" strike="sngStrike" dirty="0">
                <a:latin typeface="Metropolis" panose="00000500000000000000" pitchFamily="50" charset="0"/>
              </a:rPr>
              <a:t> Only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12EEBF-242D-4E09-820B-C4CFABF5D628}"/>
              </a:ext>
            </a:extLst>
          </p:cNvPr>
          <p:cNvSpPr/>
          <p:nvPr/>
        </p:nvSpPr>
        <p:spPr>
          <a:xfrm>
            <a:off x="1230757" y="2537313"/>
            <a:ext cx="2553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strike="sngStrike" dirty="0">
                <a:latin typeface="Metropolis" panose="00000500000000000000" pitchFamily="50" charset="0"/>
              </a:rPr>
              <a:t>No Custom OUs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B391AD-C2F5-425B-BFB4-ABF4C5C73536}"/>
              </a:ext>
            </a:extLst>
          </p:cNvPr>
          <p:cNvSpPr/>
          <p:nvPr/>
        </p:nvSpPr>
        <p:spPr>
          <a:xfrm>
            <a:off x="1230757" y="3182371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strike="sngStrike" dirty="0">
                <a:latin typeface="Metropolis" panose="00000500000000000000" pitchFamily="50" charset="0"/>
              </a:rPr>
              <a:t>No Custom GPOs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86A1B7-110F-4D70-B269-6B3BBBDE2263}"/>
              </a:ext>
            </a:extLst>
          </p:cNvPr>
          <p:cNvSpPr/>
          <p:nvPr/>
        </p:nvSpPr>
        <p:spPr>
          <a:xfrm>
            <a:off x="1230757" y="3803949"/>
            <a:ext cx="5497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strike="sngStrike" dirty="0">
                <a:latin typeface="Metropolis" panose="00000500000000000000" pitchFamily="50" charset="0"/>
              </a:rPr>
              <a:t>No support for Kerberos Delegation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C74D6B-1AF7-450F-96DA-02AC2FC681EE}"/>
              </a:ext>
            </a:extLst>
          </p:cNvPr>
          <p:cNvSpPr/>
          <p:nvPr/>
        </p:nvSpPr>
        <p:spPr>
          <a:xfrm>
            <a:off x="1230757" y="4514051"/>
            <a:ext cx="3139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strike="sngStrike" dirty="0">
                <a:latin typeface="Metropolis" panose="00000500000000000000" pitchFamily="50" charset="0"/>
              </a:rPr>
              <a:t>Not available in CSP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70048B-0D04-42D2-993D-210111A9519C}"/>
              </a:ext>
            </a:extLst>
          </p:cNvPr>
          <p:cNvSpPr/>
          <p:nvPr/>
        </p:nvSpPr>
        <p:spPr>
          <a:xfrm>
            <a:off x="4743824" y="150261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- Multi Region Support</a:t>
            </a:r>
          </a:p>
          <a:p>
            <a:r>
              <a:rPr lang="en-GB" dirty="0"/>
              <a:t>- Domain Admin Rights</a:t>
            </a:r>
          </a:p>
          <a:p>
            <a:r>
              <a:rPr lang="en-GB" dirty="0"/>
              <a:t>- User Creation</a:t>
            </a:r>
          </a:p>
          <a:p>
            <a:r>
              <a:rPr lang="en-GB" dirty="0"/>
              <a:t>- Hybrid Sync</a:t>
            </a:r>
          </a:p>
          <a:p>
            <a:r>
              <a:rPr lang="en-GB" dirty="0"/>
              <a:t>- Custom OUs &amp; GPOs</a:t>
            </a:r>
          </a:p>
          <a:p>
            <a:r>
              <a:rPr lang="en-GB" dirty="0"/>
              <a:t>- Kerberos Delegation</a:t>
            </a:r>
          </a:p>
        </p:txBody>
      </p:sp>
    </p:spTree>
    <p:extLst>
      <p:ext uri="{BB962C8B-B14F-4D97-AF65-F5344CB8AC3E}">
        <p14:creationId xmlns:p14="http://schemas.microsoft.com/office/powerpoint/2010/main" val="645428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2D86-A34D-47E4-B2B9-669D2401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24" y="251625"/>
            <a:ext cx="10515600" cy="1325563"/>
          </a:xfrm>
        </p:spPr>
        <p:txBody>
          <a:bodyPr/>
          <a:lstStyle/>
          <a:p>
            <a:r>
              <a:rPr lang="en-GB">
                <a:solidFill>
                  <a:schemeClr val="tx1">
                    <a:lumMod val="65000"/>
                    <a:lumOff val="35000"/>
                  </a:schemeClr>
                </a:solidFill>
              </a:rPr>
              <a:t>Multi Region Support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FE50875-FC02-42AC-BAC4-03B9FB7D5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7341" y="456587"/>
            <a:ext cx="6149788" cy="61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81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2D86-A34D-47E4-B2B9-669D2401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24" y="2516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Domain Admin Rights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2B8BD49-0ECA-4053-B853-BD20DE20E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1188" y="506506"/>
            <a:ext cx="5946588" cy="594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787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About Me</a:t>
            </a:r>
            <a:endParaRPr lang="en-CH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4" name="Picture 2" descr="Title762406932">
            <a:extLst>
              <a:ext uri="{FF2B5EF4-FFF2-40B4-BE49-F238E27FC236}">
                <a16:creationId xmlns:a16="http://schemas.microsoft.com/office/drawing/2014/main" id="{7BA46E82-A330-4DEF-98B2-20DEE300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67" y="1630247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2E7FA-7992-477F-8C4E-C1FB1F056038}"/>
              </a:ext>
            </a:extLst>
          </p:cNvPr>
          <p:cNvSpPr txBox="1"/>
          <p:nvPr/>
        </p:nvSpPr>
        <p:spPr>
          <a:xfrm>
            <a:off x="4470400" y="1630247"/>
            <a:ext cx="6868868" cy="2216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6400" dirty="0">
                <a:solidFill>
                  <a:schemeClr val="accent1"/>
                </a:solidFill>
                <a:latin typeface="Metropolis" panose="00000500000000000000" pitchFamily="50" charset="0"/>
              </a:rPr>
              <a:t>Sam Cogan</a:t>
            </a:r>
          </a:p>
          <a:p>
            <a:pPr algn="l"/>
            <a:br>
              <a:rPr lang="en-GB" sz="266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tropolis" panose="00000500000000000000" pitchFamily="50" charset="0"/>
              </a:rPr>
            </a:br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Solution Architect – Willis Towers Watson</a:t>
            </a:r>
          </a:p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Microsoft Azure MVP</a:t>
            </a:r>
            <a:endParaRPr lang="en-US" sz="2667" dirty="0" err="1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22BEF-6E4F-4173-9BCF-3D301F132299}"/>
              </a:ext>
            </a:extLst>
          </p:cNvPr>
          <p:cNvSpPr txBox="1"/>
          <p:nvPr/>
        </p:nvSpPr>
        <p:spPr>
          <a:xfrm>
            <a:off x="4947458" y="4647155"/>
            <a:ext cx="3781849" cy="410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486BDD-2E81-4057-B118-D61C45BE6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0400" y="4647153"/>
            <a:ext cx="410371" cy="410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6D920-E851-40EA-AD43-4817ADB66F02}"/>
              </a:ext>
            </a:extLst>
          </p:cNvPr>
          <p:cNvSpPr txBox="1"/>
          <p:nvPr/>
        </p:nvSpPr>
        <p:spPr>
          <a:xfrm>
            <a:off x="4947458" y="5114149"/>
            <a:ext cx="1990930" cy="41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@</a:t>
            </a:r>
            <a:r>
              <a:rPr lang="en-GB" sz="26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</a:t>
            </a:r>
            <a:endParaRPr lang="en-GB" sz="2667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D77926-6B43-46A4-8531-41825BB99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70401" y="5114149"/>
            <a:ext cx="410369" cy="410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917EE-278B-4969-9893-5A9728BCB1BE}"/>
              </a:ext>
            </a:extLst>
          </p:cNvPr>
          <p:cNvSpPr txBox="1"/>
          <p:nvPr/>
        </p:nvSpPr>
        <p:spPr>
          <a:xfrm>
            <a:off x="4947458" y="5581142"/>
            <a:ext cx="1689565" cy="41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6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</a:t>
            </a:r>
            <a:endParaRPr lang="en-GB" sz="2667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709674-EC71-4F67-85DC-FB88FA484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74369" y="5585111"/>
            <a:ext cx="406400" cy="406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7ED0C9-C5A8-4D71-9EF4-B76CB5CDA0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40" y="4857560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4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About Me</a:t>
            </a:r>
            <a:endParaRPr lang="en-CH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4" name="Picture 2" descr="Title762406932">
            <a:extLst>
              <a:ext uri="{FF2B5EF4-FFF2-40B4-BE49-F238E27FC236}">
                <a16:creationId xmlns:a16="http://schemas.microsoft.com/office/drawing/2014/main" id="{7BA46E82-A330-4DEF-98B2-20DEE300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67" y="1630247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2E7FA-7992-477F-8C4E-C1FB1F056038}"/>
              </a:ext>
            </a:extLst>
          </p:cNvPr>
          <p:cNvSpPr txBox="1"/>
          <p:nvPr/>
        </p:nvSpPr>
        <p:spPr>
          <a:xfrm>
            <a:off x="4470400" y="1630247"/>
            <a:ext cx="6868868" cy="2216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6400" dirty="0">
                <a:solidFill>
                  <a:schemeClr val="accent1"/>
                </a:solidFill>
                <a:latin typeface="Metropolis" panose="00000500000000000000" pitchFamily="50" charset="0"/>
              </a:rPr>
              <a:t>Sam Cogan</a:t>
            </a:r>
          </a:p>
          <a:p>
            <a:pPr algn="l"/>
            <a:br>
              <a:rPr lang="en-GB" sz="266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tropolis" panose="00000500000000000000" pitchFamily="50" charset="0"/>
              </a:rPr>
            </a:br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Solution Architect – Willis Towers Watson</a:t>
            </a:r>
          </a:p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Microsoft Azure MVP</a:t>
            </a:r>
            <a:endParaRPr lang="en-US" sz="2667" dirty="0" err="1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22BEF-6E4F-4173-9BCF-3D301F132299}"/>
              </a:ext>
            </a:extLst>
          </p:cNvPr>
          <p:cNvSpPr txBox="1"/>
          <p:nvPr/>
        </p:nvSpPr>
        <p:spPr>
          <a:xfrm>
            <a:off x="4947458" y="4647155"/>
            <a:ext cx="3781849" cy="410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486BDD-2E81-4057-B118-D61C45BE6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0400" y="4647153"/>
            <a:ext cx="410371" cy="410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6D920-E851-40EA-AD43-4817ADB66F02}"/>
              </a:ext>
            </a:extLst>
          </p:cNvPr>
          <p:cNvSpPr txBox="1"/>
          <p:nvPr/>
        </p:nvSpPr>
        <p:spPr>
          <a:xfrm>
            <a:off x="4947458" y="5114149"/>
            <a:ext cx="1990930" cy="41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@</a:t>
            </a:r>
            <a:r>
              <a:rPr lang="en-GB" sz="26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</a:t>
            </a:r>
            <a:endParaRPr lang="en-GB" sz="2667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D77926-6B43-46A4-8531-41825BB99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70401" y="5114149"/>
            <a:ext cx="410369" cy="410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917EE-278B-4969-9893-5A9728BCB1BE}"/>
              </a:ext>
            </a:extLst>
          </p:cNvPr>
          <p:cNvSpPr txBox="1"/>
          <p:nvPr/>
        </p:nvSpPr>
        <p:spPr>
          <a:xfrm>
            <a:off x="4947458" y="5581142"/>
            <a:ext cx="1689565" cy="41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6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</a:t>
            </a:r>
            <a:endParaRPr lang="en-GB" sz="2667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709674-EC71-4F67-85DC-FB88FA484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74369" y="5585111"/>
            <a:ext cx="406400" cy="406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7ED0C9-C5A8-4D71-9EF4-B76CB5CDA0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40" y="4857560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3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Metropolis" panose="00000500000000000000" pitchFamily="50" charset="0"/>
              </a:rPr>
              <a:t>In The Beginning!</a:t>
            </a:r>
            <a:endParaRPr lang="en-CH" dirty="0">
              <a:solidFill>
                <a:schemeClr val="bg1"/>
              </a:solidFill>
              <a:latin typeface="Metropolis" panose="00000500000000000000" pitchFamily="50" charset="0"/>
            </a:endParaRPr>
          </a:p>
        </p:txBody>
      </p:sp>
      <p:pic>
        <p:nvPicPr>
          <p:cNvPr id="1028" name="Picture 4" descr="Image result for azure Active Directory logo">
            <a:extLst>
              <a:ext uri="{FF2B5EF4-FFF2-40B4-BE49-F238E27FC236}">
                <a16:creationId xmlns:a16="http://schemas.microsoft.com/office/drawing/2014/main" id="{11F26349-2BA3-45BD-81CA-012370DA1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591" y="1307260"/>
            <a:ext cx="8618818" cy="452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8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37D9A6-FA67-438A-98B6-69263FE5B003}"/>
              </a:ext>
            </a:extLst>
          </p:cNvPr>
          <p:cNvSpPr txBox="1"/>
          <p:nvPr/>
        </p:nvSpPr>
        <p:spPr>
          <a:xfrm>
            <a:off x="370542" y="770965"/>
            <a:ext cx="8800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How do I join machines to this domain?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BBA1A-DFF7-4125-9B62-212167EC76BA}"/>
              </a:ext>
            </a:extLst>
          </p:cNvPr>
          <p:cNvSpPr txBox="1"/>
          <p:nvPr/>
        </p:nvSpPr>
        <p:spPr>
          <a:xfrm>
            <a:off x="298823" y="4037106"/>
            <a:ext cx="7229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Where do I setup Group Policy?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497D8B-9EDA-4DCF-93D6-B349F49795B0}"/>
              </a:ext>
            </a:extLst>
          </p:cNvPr>
          <p:cNvSpPr txBox="1"/>
          <p:nvPr/>
        </p:nvSpPr>
        <p:spPr>
          <a:xfrm>
            <a:off x="1850113" y="2823010"/>
            <a:ext cx="7321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I can still do LDAP queries right?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D55C02-3F36-45E9-96CE-9B6BC97E0D47}"/>
              </a:ext>
            </a:extLst>
          </p:cNvPr>
          <p:cNvSpPr txBox="1"/>
          <p:nvPr/>
        </p:nvSpPr>
        <p:spPr>
          <a:xfrm>
            <a:off x="6684129" y="1985061"/>
            <a:ext cx="5208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Where has DNS gone?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B55192-C44B-4B09-B728-B3EAEA5C9DE1}"/>
              </a:ext>
            </a:extLst>
          </p:cNvPr>
          <p:cNvSpPr txBox="1"/>
          <p:nvPr/>
        </p:nvSpPr>
        <p:spPr>
          <a:xfrm>
            <a:off x="5026211" y="5237133"/>
            <a:ext cx="627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My application needs LDAP</a:t>
            </a:r>
          </a:p>
        </p:txBody>
      </p:sp>
    </p:spTree>
    <p:extLst>
      <p:ext uri="{BB962C8B-B14F-4D97-AF65-F5344CB8AC3E}">
        <p14:creationId xmlns:p14="http://schemas.microsoft.com/office/powerpoint/2010/main" val="40611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Metropolis" panose="00000500000000000000" pitchFamily="50" charset="0"/>
              </a:rPr>
              <a:t>In The Beginning!</a:t>
            </a:r>
            <a:endParaRPr lang="en-CH" dirty="0">
              <a:solidFill>
                <a:schemeClr val="bg1"/>
              </a:solidFill>
              <a:latin typeface="Metropolis" panose="00000500000000000000" pitchFamily="50" charset="0"/>
            </a:endParaRPr>
          </a:p>
        </p:txBody>
      </p:sp>
      <p:pic>
        <p:nvPicPr>
          <p:cNvPr id="1028" name="Picture 4" descr="Image result for azure Active Directory logo">
            <a:extLst>
              <a:ext uri="{FF2B5EF4-FFF2-40B4-BE49-F238E27FC236}">
                <a16:creationId xmlns:a16="http://schemas.microsoft.com/office/drawing/2014/main" id="{11F26349-2BA3-45BD-81CA-012370DA1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591" y="1307260"/>
            <a:ext cx="8618818" cy="452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91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Your scientists were so preoccupied with whether or not they could, that they didn’t stop to think if they should.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E4315C-6B7D-4CD4-9744-C6D4A3245A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3" r="23652" b="3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08601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Deployment Scenarios</a:t>
            </a:r>
            <a:endParaRPr lang="en-CH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5122" name="Picture 2" descr="Azure Active Directory Domain Services for a cloud-only organization with no on-premises synchronization">
            <a:extLst>
              <a:ext uri="{FF2B5EF4-FFF2-40B4-BE49-F238E27FC236}">
                <a16:creationId xmlns:a16="http://schemas.microsoft.com/office/drawing/2014/main" id="{06EB2BC2-A663-4A1A-A437-65A1B0FD2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79" y="1253219"/>
            <a:ext cx="10121442" cy="524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706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Deployment Scenarios</a:t>
            </a:r>
            <a:endParaRPr lang="en-CH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6146" name="Picture 2" descr="Azure Active Directory Domain Services for a hybrid organization that includes on-premises synchronization">
            <a:extLst>
              <a:ext uri="{FF2B5EF4-FFF2-40B4-BE49-F238E27FC236}">
                <a16:creationId xmlns:a16="http://schemas.microsoft.com/office/drawing/2014/main" id="{FB12BFAD-4A06-4C27-B1C2-AAC94C352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48" y="1262401"/>
            <a:ext cx="9433204" cy="541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13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192" y="3140636"/>
            <a:ext cx="10944192" cy="1143000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AAD DS Demo</a:t>
            </a:r>
            <a:endParaRPr lang="en-CH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99214-877F-4F1B-9AA9-C3D10C81B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975" y="5980837"/>
            <a:ext cx="3372971" cy="6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69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203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Metropolis</vt:lpstr>
      <vt:lpstr>Segoe UI</vt:lpstr>
      <vt:lpstr>Wingdings</vt:lpstr>
      <vt:lpstr>Office Theme</vt:lpstr>
      <vt:lpstr>Azure AD Domain Services Domain Controllers in the Cloud?</vt:lpstr>
      <vt:lpstr>About Me</vt:lpstr>
      <vt:lpstr>In The Beginning!</vt:lpstr>
      <vt:lpstr>PowerPoint Presentation</vt:lpstr>
      <vt:lpstr>In The Beginning!</vt:lpstr>
      <vt:lpstr>Your scientists were so preoccupied with whether or not they could, that they didn’t stop to think if they should.</vt:lpstr>
      <vt:lpstr>Deployment Scenarios</vt:lpstr>
      <vt:lpstr>Deployment Scenarios</vt:lpstr>
      <vt:lpstr>AAD DS Demo</vt:lpstr>
      <vt:lpstr>Benefits</vt:lpstr>
      <vt:lpstr>Resolved Issues</vt:lpstr>
      <vt:lpstr>Current Issues</vt:lpstr>
      <vt:lpstr>Multi Region Support</vt:lpstr>
      <vt:lpstr>Domain Admin Rights</vt:lpstr>
      <vt:lpstr>About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AD Domain Services Domain Controllers in the Cloud?</dc:title>
  <dc:creator>Sam Cogan</dc:creator>
  <cp:lastModifiedBy>Sam Cogan</cp:lastModifiedBy>
  <cp:revision>5</cp:revision>
  <dcterms:created xsi:type="dcterms:W3CDTF">2019-12-08T16:37:57Z</dcterms:created>
  <dcterms:modified xsi:type="dcterms:W3CDTF">2019-12-08T22:49:41Z</dcterms:modified>
</cp:coreProperties>
</file>