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8" r:id="rId6"/>
    <p:sldId id="1900" r:id="rId7"/>
    <p:sldId id="1912" r:id="rId8"/>
    <p:sldId id="1904" r:id="rId9"/>
    <p:sldId id="1902" r:id="rId10"/>
    <p:sldId id="1901" r:id="rId11"/>
    <p:sldId id="1905" r:id="rId12"/>
    <p:sldId id="1906" r:id="rId13"/>
    <p:sldId id="1913" r:id="rId14"/>
    <p:sldId id="1907" r:id="rId15"/>
    <p:sldId id="1909" r:id="rId16"/>
    <p:sldId id="1910" r:id="rId17"/>
    <p:sldId id="1916" r:id="rId18"/>
    <p:sldId id="1911" r:id="rId19"/>
    <p:sldId id="1915" r:id="rId20"/>
    <p:sldId id="269" r:id="rId21"/>
    <p:sldId id="259" r:id="rId22"/>
    <p:sldId id="26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FF7F27"/>
    <a:srgbClr val="B797CF"/>
    <a:srgbClr val="00A2E8"/>
    <a:srgbClr val="A6CE39"/>
    <a:srgbClr val="FFCC00"/>
    <a:srgbClr val="A2CADF"/>
    <a:srgbClr val="2590A3"/>
    <a:srgbClr val="1084C6"/>
    <a:srgbClr val="6D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3686" autoAdjust="0"/>
  </p:normalViewPr>
  <p:slideViewPr>
    <p:cSldViewPr snapToObjects="1">
      <p:cViewPr varScale="1">
        <p:scale>
          <a:sx n="136" d="100"/>
          <a:sy n="136" d="100"/>
        </p:scale>
        <p:origin x="192" y="78"/>
      </p:cViewPr>
      <p:guideLst>
        <p:guide orient="horz" pos="1619"/>
        <p:guide pos="5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DA48D-2A66-4BA8-A0A6-18B7094E3EE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0B5-B49C-4298-AF3B-EF4073D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8:37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8:37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ARM Template has an Output section</a:t>
            </a:r>
          </a:p>
          <a:p>
            <a:r>
              <a:rPr lang="en-GB" dirty="0"/>
              <a:t>This can contain any information that is available to the template</a:t>
            </a:r>
          </a:p>
          <a:p>
            <a:pPr lvl="1"/>
            <a:r>
              <a:rPr lang="en-GB" dirty="0"/>
              <a:t>Resource ID’s</a:t>
            </a:r>
          </a:p>
          <a:p>
            <a:pPr lvl="1"/>
            <a:r>
              <a:rPr lang="en-GB" dirty="0"/>
              <a:t>Keys</a:t>
            </a:r>
          </a:p>
          <a:p>
            <a:pPr lvl="1"/>
            <a:r>
              <a:rPr lang="en-GB" dirty="0"/>
              <a:t>Parameters and/or variables</a:t>
            </a:r>
          </a:p>
          <a:p>
            <a:pPr lvl="1"/>
            <a:r>
              <a:rPr lang="en-GB" dirty="0"/>
              <a:t>Whole resources</a:t>
            </a:r>
          </a:p>
          <a:p>
            <a:r>
              <a:rPr lang="en-GB" dirty="0"/>
              <a:t>Output data is passed to the caller:</a:t>
            </a:r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/>
              <a:t>Build Tool</a:t>
            </a:r>
          </a:p>
          <a:p>
            <a:pPr lvl="1"/>
            <a:r>
              <a:rPr lang="en-GB" dirty="0"/>
              <a:t>Another ARM Template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8:37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8:37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8:37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Speaker Details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266700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457200" lvl="0" indent="-45720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73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4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5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25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D8CD9-B688-407A-9A3F-0B6B75E69EC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4817690"/>
            <a:ext cx="1524000" cy="25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C3105-212B-429E-BC33-F5BDA90315C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7657587" y="4826279"/>
            <a:ext cx="1302468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7" r:id="rId4"/>
    <p:sldLayoutId id="2147483658" r:id="rId5"/>
    <p:sldLayoutId id="2147483659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jp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1F6-D14B-4C66-958B-B7ABB48B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6071592" cy="2520280"/>
          </a:xfrm>
        </p:spPr>
        <p:txBody>
          <a:bodyPr>
            <a:normAutofit/>
          </a:bodyPr>
          <a:lstStyle/>
          <a:p>
            <a:r>
              <a:rPr lang="en-GB" b="1" dirty="0"/>
              <a:t>ARM Templates</a:t>
            </a:r>
            <a:br>
              <a:rPr lang="en-GB" b="1" dirty="0"/>
            </a:br>
            <a:r>
              <a:rPr lang="en-GB" sz="2800" b="1" dirty="0"/>
              <a:t>Tips, Tricks &amp; Advanced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06A5-8CCF-439F-BFA9-C6EE82DA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175706"/>
            <a:ext cx="576064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 Cogan</a:t>
            </a:r>
          </a:p>
          <a:p>
            <a:r>
              <a:rPr lang="en-US" dirty="0"/>
              <a:t>Solution Architect, Willis Towers Watson &amp; Microsoft MVP</a:t>
            </a:r>
          </a:p>
          <a:p>
            <a:r>
              <a:rPr lang="en-US" dirty="0"/>
              <a:t>samcogan.com</a:t>
            </a:r>
          </a:p>
          <a:p>
            <a:r>
              <a:rPr lang="en-US" dirty="0"/>
              <a:t>@</a:t>
            </a:r>
            <a:r>
              <a:rPr lang="en-US" dirty="0" err="1"/>
              <a:t>samcogan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580" y="1381869"/>
            <a:ext cx="1045845" cy="104584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1580" y="2960370"/>
            <a:ext cx="1002983" cy="1002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2983230" y="1490633"/>
            <a:ext cx="2994794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2983230" y="2960370"/>
            <a:ext cx="246574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Subscription Level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05" y="1445265"/>
            <a:ext cx="1752585" cy="17525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983" y="1012677"/>
            <a:ext cx="3372034" cy="26177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6810" y="1613659"/>
            <a:ext cx="1415797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9. Testing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74" y="1047750"/>
            <a:ext cx="4807143" cy="3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Container Jobs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447" y="1907063"/>
            <a:ext cx="1329375" cy="13293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3780" y="2000046"/>
            <a:ext cx="1060005" cy="106000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545" y="1855313"/>
            <a:ext cx="1381125" cy="138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25060-8C30-4EE7-B478-0034007E0490}"/>
              </a:ext>
            </a:extLst>
          </p:cNvPr>
          <p:cNvSpPr/>
          <p:nvPr/>
        </p:nvSpPr>
        <p:spPr>
          <a:xfrm>
            <a:off x="1066800" y="4029549"/>
            <a:ext cx="597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https://aka.ms/armtemplatepreviews</a:t>
            </a:r>
          </a:p>
        </p:txBody>
      </p:sp>
    </p:spTree>
    <p:extLst>
      <p:ext uri="{BB962C8B-B14F-4D97-AF65-F5344CB8AC3E}">
        <p14:creationId xmlns:p14="http://schemas.microsoft.com/office/powerpoint/2010/main" val="23876957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What-If?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80E8-EBC6-4C08-BCE8-877ECBC98E2C}"/>
              </a:ext>
            </a:extLst>
          </p:cNvPr>
          <p:cNvSpPr/>
          <p:nvPr/>
        </p:nvSpPr>
        <p:spPr>
          <a:xfrm>
            <a:off x="1752600" y="3343877"/>
            <a:ext cx="597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https://aka.ms/armtemplatepreviews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DE62-63C0-40C4-853A-1BABDC69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28750"/>
            <a:ext cx="8839200" cy="16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03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1355-750A-48C9-A4FA-2DB64C4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85129"/>
            <a:ext cx="6418085" cy="38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58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Continuous Delivery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C9358-CC5A-4F4F-A9CB-AEB969B7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2" y="1334193"/>
            <a:ext cx="2115589" cy="2115589"/>
          </a:xfrm>
          <a:prstGeom prst="rect">
            <a:avLst/>
          </a:prstGeom>
        </p:spPr>
      </p:pic>
      <p:pic>
        <p:nvPicPr>
          <p:cNvPr id="1036" name="Picture 12" descr="Image result for azure repos">
            <a:extLst>
              <a:ext uri="{FF2B5EF4-FFF2-40B4-BE49-F238E27FC236}">
                <a16:creationId xmlns:a16="http://schemas.microsoft.com/office/drawing/2014/main" id="{3715C744-BFAE-445E-91EA-A78CC950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30" y="1629295"/>
            <a:ext cx="1820487" cy="1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ipelines">
            <a:extLst>
              <a:ext uri="{FF2B5EF4-FFF2-40B4-BE49-F238E27FC236}">
                <a16:creationId xmlns:a16="http://schemas.microsoft.com/office/drawing/2014/main" id="{70C938AD-B9F1-404E-AF61-5076EF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66" y="1721774"/>
            <a:ext cx="1728008" cy="172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55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4B8E6A-838F-480E-800E-B816F4198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929254"/>
            <a:ext cx="1812714" cy="18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4321-D018-4DA0-B70A-5B75C28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 you Sponsors!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FF30C3-72D7-472F-8227-416ED0E6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95680"/>
            <a:ext cx="1410444" cy="245364"/>
          </a:xfrm>
          <a:prstGeom prst="rect">
            <a:avLst/>
          </a:prstGeom>
        </p:spPr>
      </p:pic>
      <p:pic>
        <p:nvPicPr>
          <p:cNvPr id="6" name="Picture 5" descr="A picture containing food, drawing, mug&#10;&#10;Description automatically generated">
            <a:extLst>
              <a:ext uri="{FF2B5EF4-FFF2-40B4-BE49-F238E27FC236}">
                <a16:creationId xmlns:a16="http://schemas.microsoft.com/office/drawing/2014/main" id="{4AF2BEFD-BEA2-48FB-A373-3EFD8E8B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22" y="1427543"/>
            <a:ext cx="2667000" cy="487040"/>
          </a:xfrm>
          <a:prstGeom prst="rect">
            <a:avLst/>
          </a:prstGeom>
        </p:spPr>
      </p:pic>
      <p:pic>
        <p:nvPicPr>
          <p:cNvPr id="9" name="Picture 8" descr="A picture containing drawing, player&#10;&#10;Description automatically generated">
            <a:extLst>
              <a:ext uri="{FF2B5EF4-FFF2-40B4-BE49-F238E27FC236}">
                <a16:creationId xmlns:a16="http://schemas.microsoft.com/office/drawing/2014/main" id="{E2ACFFA4-1EF0-40CA-BD99-D7388613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312" y="1121016"/>
            <a:ext cx="3113856" cy="111096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1D45B19-0535-4D4F-9E92-719A87D22E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28" b="35003"/>
          <a:stretch/>
        </p:blipFill>
        <p:spPr>
          <a:xfrm>
            <a:off x="4953000" y="2404923"/>
            <a:ext cx="1410444" cy="248635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942AC2-6A1F-4965-B908-E0CACAA9C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450" y="2989906"/>
            <a:ext cx="1371599" cy="456914"/>
          </a:xfrm>
          <a:prstGeom prst="rect">
            <a:avLst/>
          </a:prstGeom>
        </p:spPr>
      </p:pic>
      <p:pic>
        <p:nvPicPr>
          <p:cNvPr id="16" name="Picture 1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E89E7D2-2314-482E-8371-EC0C72EA8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224" y="2949881"/>
            <a:ext cx="1752600" cy="536963"/>
          </a:xfrm>
          <a:prstGeom prst="rect">
            <a:avLst/>
          </a:prstGeom>
        </p:spPr>
      </p:pic>
      <p:pic>
        <p:nvPicPr>
          <p:cNvPr id="18" name="Picture 1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0FC2DE0-FC75-409C-9CB4-540E89487A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173"/>
          <a:stretch/>
        </p:blipFill>
        <p:spPr>
          <a:xfrm>
            <a:off x="5239122" y="3862703"/>
            <a:ext cx="838199" cy="243559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D38F09-CA8C-4E0B-910C-C3777ECFE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2449" y="3775174"/>
            <a:ext cx="1371599" cy="396447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B82F59-AA92-4DB2-8855-D28C8C74DA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725" y="3875551"/>
            <a:ext cx="1371598" cy="209604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E3F41E-562C-47C5-92C6-CFC4CC72E6E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3092" b="21447"/>
          <a:stretch/>
        </p:blipFill>
        <p:spPr>
          <a:xfrm>
            <a:off x="6623690" y="3033771"/>
            <a:ext cx="1561354" cy="447399"/>
          </a:xfrm>
          <a:prstGeom prst="rect">
            <a:avLst/>
          </a:prstGeom>
        </p:spPr>
      </p:pic>
      <p:pic>
        <p:nvPicPr>
          <p:cNvPr id="26" name="Picture 2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93B37EB-DF2C-49CC-9EB8-BBCA764764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404" y="2401296"/>
            <a:ext cx="1486645" cy="270424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5F65EC22-C3EB-4DCA-A585-7D8B4BBD2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200" y="2216605"/>
            <a:ext cx="1702336" cy="62527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69B95E-43B9-4BA8-9C29-D152AC35D61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3669"/>
          <a:stretch/>
        </p:blipFill>
        <p:spPr>
          <a:xfrm>
            <a:off x="3029081" y="2401296"/>
            <a:ext cx="1488887" cy="284123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489B71-FF0D-4FB8-99C2-BF9F1C49E77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3013" t="28396" r="10714" b="28394"/>
          <a:stretch/>
        </p:blipFill>
        <p:spPr>
          <a:xfrm>
            <a:off x="6623690" y="3775174"/>
            <a:ext cx="1561355" cy="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CD4-57B5-4643-A8DE-C865DBB3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19150"/>
            <a:ext cx="8208144" cy="8572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Please submit your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E74F3-4F9E-45F6-AF17-B69E508DD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Don’t forget to rate this session in the </a:t>
            </a:r>
            <a:r>
              <a:rPr lang="en-US" sz="2400">
                <a:solidFill>
                  <a:schemeClr val="accent1"/>
                </a:solidFill>
              </a:rPr>
              <a:t>conference app 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66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079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4B8E6A-838F-480E-800E-B816F4198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929254"/>
            <a:ext cx="1812714" cy="18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4136517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Numeric</a:t>
            </a:r>
            <a:r>
              <a:rPr lang="en-GB" dirty="0"/>
              <a:t> – add, div, min, max, </a:t>
            </a:r>
            <a:r>
              <a:rPr lang="en-GB" dirty="0" err="1"/>
              <a:t>copyIndex</a:t>
            </a:r>
            <a:endParaRPr lang="en-GB" dirty="0"/>
          </a:p>
          <a:p>
            <a:r>
              <a:rPr lang="en-GB" b="1" dirty="0"/>
              <a:t>String</a:t>
            </a:r>
            <a:r>
              <a:rPr lang="en-GB" dirty="0"/>
              <a:t> – </a:t>
            </a:r>
            <a:r>
              <a:rPr lang="en-GB" dirty="0" err="1"/>
              <a:t>concat</a:t>
            </a:r>
            <a:r>
              <a:rPr lang="en-GB" dirty="0"/>
              <a:t>, contains, split, replace, trim</a:t>
            </a:r>
          </a:p>
          <a:p>
            <a:r>
              <a:rPr lang="en-GB" b="1" dirty="0"/>
              <a:t>Resource</a:t>
            </a:r>
            <a:r>
              <a:rPr lang="en-GB" dirty="0"/>
              <a:t> – List Keys, </a:t>
            </a:r>
            <a:r>
              <a:rPr lang="en-GB" dirty="0" err="1"/>
              <a:t>ResourceGroup</a:t>
            </a:r>
            <a:endParaRPr lang="en-GB" dirty="0"/>
          </a:p>
          <a:p>
            <a:r>
              <a:rPr lang="en-GB" b="1" dirty="0"/>
              <a:t>Deployment</a:t>
            </a:r>
            <a:r>
              <a:rPr lang="en-GB" dirty="0"/>
              <a:t> – Parameters, Variables</a:t>
            </a:r>
          </a:p>
          <a:p>
            <a:r>
              <a:rPr lang="en-GB" b="1" dirty="0"/>
              <a:t>Comparison</a:t>
            </a:r>
            <a:r>
              <a:rPr lang="en-GB" dirty="0"/>
              <a:t> – equals, greater, less</a:t>
            </a:r>
          </a:p>
          <a:p>
            <a:r>
              <a:rPr lang="en-GB" b="1" dirty="0"/>
              <a:t>Logical </a:t>
            </a:r>
            <a:r>
              <a:rPr lang="en-GB" dirty="0"/>
              <a:t>– and, or, not, if</a:t>
            </a:r>
          </a:p>
          <a:p>
            <a:r>
              <a:rPr lang="en-GB" b="1" dirty="0"/>
              <a:t>Array – </a:t>
            </a:r>
            <a:r>
              <a:rPr lang="en-GB" dirty="0" err="1"/>
              <a:t>concat</a:t>
            </a:r>
            <a:r>
              <a:rPr lang="en-GB" dirty="0"/>
              <a:t>, length, range, take, union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https://docs.microsoft.com/en-us/azure/azure-resource-manager/resource-group-template-functions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223445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E06C75"/>
                </a:solidFill>
                <a:latin typeface="Consolas" panose="020B0609020204030204" pitchFamily="49" charset="0"/>
              </a:rPr>
              <a:t>"value"</a:t>
            </a:r>
            <a:r>
              <a:rPr lang="en-GB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"[take(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toLower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(replace(parameters('prefix'),' ','-')), 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uniqueString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resourceGroup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().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id,parameters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('prefix'))),15)]"</a:t>
            </a:r>
            <a:r>
              <a:rPr lang="en-GB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DC4-39F6-4F21-B6AD-4EE31E3F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1CAC6-E3C7-4196-83E7-FAA14573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7" y="1148035"/>
            <a:ext cx="8157143" cy="55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93603-CC1A-4119-B876-877805ED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7" y="2087671"/>
            <a:ext cx="8630818" cy="9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858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Nested Templates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421CD5-0BE0-4F26-9520-4EDEF107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1911" y="1355947"/>
            <a:ext cx="857615" cy="8576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D8597F-401D-4DAF-8B63-E9DC8D80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2812" y="2456722"/>
            <a:ext cx="808109" cy="8081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E35D8A-9693-4F15-B1D7-B249C951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628" y="2456722"/>
            <a:ext cx="808109" cy="8081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DE7D41-3C63-4766-A107-660CFAE4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4444" y="2456722"/>
            <a:ext cx="808109" cy="80810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597E-645C-475C-AB4D-E3F8D3263EC2}"/>
              </a:ext>
            </a:extLst>
          </p:cNvPr>
          <p:cNvCxnSpPr/>
          <p:nvPr/>
        </p:nvCxnSpPr>
        <p:spPr>
          <a:xfrm flipH="1">
            <a:off x="2695150" y="2105450"/>
            <a:ext cx="638477" cy="31450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BF67C-CF82-4968-B5F3-A3C5017C2C57}"/>
              </a:ext>
            </a:extLst>
          </p:cNvPr>
          <p:cNvCxnSpPr/>
          <p:nvPr/>
        </p:nvCxnSpPr>
        <p:spPr>
          <a:xfrm>
            <a:off x="3643040" y="2164784"/>
            <a:ext cx="0" cy="2464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1EBEC-7476-48B6-B8DA-09AF3E2A467B}"/>
              </a:ext>
            </a:extLst>
          </p:cNvPr>
          <p:cNvCxnSpPr/>
          <p:nvPr/>
        </p:nvCxnSpPr>
        <p:spPr>
          <a:xfrm>
            <a:off x="4289526" y="2153499"/>
            <a:ext cx="380030" cy="2664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68" y="977579"/>
            <a:ext cx="5486400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79" y="192096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93" y="944135"/>
            <a:ext cx="2405579" cy="24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00" y="2413655"/>
            <a:ext cx="936059" cy="9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experts live">
            <a:extLst>
              <a:ext uri="{FF2B5EF4-FFF2-40B4-BE49-F238E27FC236}">
                <a16:creationId xmlns:a16="http://schemas.microsoft.com/office/drawing/2014/main" id="{9591FA3F-DA12-455C-8BF2-7FD6CFAC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99218"/>
            <a:ext cx="1024760" cy="10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perts live">
            <a:extLst>
              <a:ext uri="{FF2B5EF4-FFF2-40B4-BE49-F238E27FC236}">
                <a16:creationId xmlns:a16="http://schemas.microsoft.com/office/drawing/2014/main" id="{F501C4B7-3B4A-4163-BB36-CF25213F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43150"/>
            <a:ext cx="542619" cy="5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erts live">
            <a:extLst>
              <a:ext uri="{FF2B5EF4-FFF2-40B4-BE49-F238E27FC236}">
                <a16:creationId xmlns:a16="http://schemas.microsoft.com/office/drawing/2014/main" id="{05B150EA-210F-4DDE-82E9-B922E7E4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2718129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441197" y="1042841"/>
            <a:ext cx="83084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"condition"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"[equals(parameters('</a:t>
            </a:r>
            <a:r>
              <a:rPr lang="en-GB" sz="2700" dirty="0" err="1">
                <a:solidFill>
                  <a:srgbClr val="98C379"/>
                </a:solidFill>
                <a:latin typeface="Consolas" panose="020B0609020204030204" pitchFamily="49" charset="0"/>
              </a:rPr>
              <a:t>NetworkInterfaceType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'),'Public')]"</a:t>
            </a:r>
            <a:endParaRPr lang="en-GB" sz="27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441196" y="2809485"/>
            <a:ext cx="91714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en-GB" sz="2700" dirty="0" err="1">
                <a:solidFill>
                  <a:srgbClr val="E06C75"/>
                </a:solidFill>
                <a:latin typeface="Consolas" panose="020B0609020204030204" pitchFamily="49" charset="0"/>
              </a:rPr>
              <a:t>publicIPAddress</a:t>
            </a:r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"[if(variables('</a:t>
            </a:r>
            <a:r>
              <a:rPr lang="en-GB" sz="2700" dirty="0" err="1">
                <a:solidFill>
                  <a:srgbClr val="98C379"/>
                </a:solidFill>
                <a:latin typeface="Consolas" panose="020B0609020204030204" pitchFamily="49" charset="0"/>
              </a:rPr>
              <a:t>requirePublicIP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'), variables('publicIP1'), json('null'))]"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D17CFB16F4D4BA5610B206558CEE9" ma:contentTypeVersion="8" ma:contentTypeDescription="Create a new document." ma:contentTypeScope="" ma:versionID="c8c0fc72a37e6e3dd509f65a574b5e5f">
  <xsd:schema xmlns:xsd="http://www.w3.org/2001/XMLSchema" xmlns:xs="http://www.w3.org/2001/XMLSchema" xmlns:p="http://schemas.microsoft.com/office/2006/metadata/properties" xmlns:ns3="418ae95e-040f-4a03-ab7f-9099d8deb009" targetNamespace="http://schemas.microsoft.com/office/2006/metadata/properties" ma:root="true" ma:fieldsID="8c3479b44110e96e5c713068ebbc2528" ns3:_="">
    <xsd:import namespace="418ae95e-040f-4a03-ab7f-9099d8deb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ae95e-040f-4a03-ab7f-9099d8de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6BAE2A-3DA5-4EE8-819D-1C3E1939D3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9F81-828F-487E-B733-C40C548226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18ae95e-040f-4a03-ab7f-9099d8deb00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361E7-7AB2-40FA-AE5C-18B94EB1B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ae95e-040f-4a03-ab7f-9099d8deb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ELEU17-Template</Template>
  <TotalTime>4470</TotalTime>
  <Words>581</Words>
  <Application>Microsoft Office PowerPoint</Application>
  <PresentationFormat>On-screen Show (16:9)</PresentationFormat>
  <Paragraphs>100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Wingdings</vt:lpstr>
      <vt:lpstr>Master</vt:lpstr>
      <vt:lpstr>ARM Templates Tips, Tricks &amp; Advanced Techniques</vt:lpstr>
      <vt:lpstr>About Me</vt:lpstr>
      <vt:lpstr>1. Functions</vt:lpstr>
      <vt:lpstr>2. User Defined Functions</vt:lpstr>
      <vt:lpstr>3. Outputs</vt:lpstr>
      <vt:lpstr>4. Nested Templates</vt:lpstr>
      <vt:lpstr>4. Nested Templates</vt:lpstr>
      <vt:lpstr>5. T-Shirt Sizing</vt:lpstr>
      <vt:lpstr>6. Conditions</vt:lpstr>
      <vt:lpstr>7. Deployment Modes</vt:lpstr>
      <vt:lpstr>8. Subscription Level Deployments</vt:lpstr>
      <vt:lpstr>9. Testing </vt:lpstr>
      <vt:lpstr>10. Container Jobs</vt:lpstr>
      <vt:lpstr>11. What-If?</vt:lpstr>
      <vt:lpstr>12. Visual Studio Code</vt:lpstr>
      <vt:lpstr>13. Continuous Delivery</vt:lpstr>
      <vt:lpstr>About Me</vt:lpstr>
      <vt:lpstr>Thank you Sponsors!</vt:lpstr>
      <vt:lpstr>Please submit your feedback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Experts Live The Grand Opening!</dc:title>
  <dc:creator>Marcel Zehner</dc:creator>
  <cp:lastModifiedBy>Cogan, Sam (Cambridge)</cp:lastModifiedBy>
  <cp:revision>278</cp:revision>
  <dcterms:created xsi:type="dcterms:W3CDTF">2017-07-24T12:46:23Z</dcterms:created>
  <dcterms:modified xsi:type="dcterms:W3CDTF">2019-11-21T07:44:11Z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0x010100A1ED17CFB16F4D4BA5610B206558CEE9</vt:lpwstr>
  </property>
  <property fmtid="{D5CDD505-2E9C-101B-9397-08002B2CF9AE}" pid="3" name="Order">
    <vt:r8>80300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9c700311-1b20-487f-9129-30717d50ca8e_Enabled">
    <vt:lpwstr>True</vt:lpwstr>
  </property>
  <property fmtid="{D5CDD505-2E9C-101B-9397-08002B2CF9AE}" pid="9" name="MSIP_Label_9c700311-1b20-487f-9129-30717d50ca8e_SiteId">
    <vt:lpwstr>76e3921f-489b-4b7e-9547-9ea297add9b5</vt:lpwstr>
  </property>
  <property fmtid="{D5CDD505-2E9C-101B-9397-08002B2CF9AE}" pid="10" name="MSIP_Label_9c700311-1b20-487f-9129-30717d50ca8e_Owner">
    <vt:lpwstr>Sam.Cogan@towerswatson.com</vt:lpwstr>
  </property>
  <property fmtid="{D5CDD505-2E9C-101B-9397-08002B2CF9AE}" pid="11" name="MSIP_Label_9c700311-1b20-487f-9129-30717d50ca8e_SetDate">
    <vt:lpwstr>2019-11-19T13:55:38.9571922Z</vt:lpwstr>
  </property>
  <property fmtid="{D5CDD505-2E9C-101B-9397-08002B2CF9AE}" pid="12" name="MSIP_Label_9c700311-1b20-487f-9129-30717d50ca8e_Name">
    <vt:lpwstr>Confidential</vt:lpwstr>
  </property>
  <property fmtid="{D5CDD505-2E9C-101B-9397-08002B2CF9AE}" pid="13" name="MSIP_Label_9c700311-1b20-487f-9129-30717d50ca8e_Application">
    <vt:lpwstr>Microsoft Azure Information Protection</vt:lpwstr>
  </property>
  <property fmtid="{D5CDD505-2E9C-101B-9397-08002B2CF9AE}" pid="14" name="MSIP_Label_9c700311-1b20-487f-9129-30717d50ca8e_ActionId">
    <vt:lpwstr>15a5ec9e-0727-4a00-848a-502e3522ef88</vt:lpwstr>
  </property>
  <property fmtid="{D5CDD505-2E9C-101B-9397-08002B2CF9AE}" pid="15" name="MSIP_Label_9c700311-1b20-487f-9129-30717d50ca8e_Extended_MSFT_Method">
    <vt:lpwstr>Automatic</vt:lpwstr>
  </property>
  <property fmtid="{D5CDD505-2E9C-101B-9397-08002B2CF9AE}" pid="16" name="MSIP_Label_d347b247-e90e-43a3-9d7b-004f14ae6873_Enabled">
    <vt:lpwstr>True</vt:lpwstr>
  </property>
  <property fmtid="{D5CDD505-2E9C-101B-9397-08002B2CF9AE}" pid="17" name="MSIP_Label_d347b247-e90e-43a3-9d7b-004f14ae6873_SiteId">
    <vt:lpwstr>76e3921f-489b-4b7e-9547-9ea297add9b5</vt:lpwstr>
  </property>
  <property fmtid="{D5CDD505-2E9C-101B-9397-08002B2CF9AE}" pid="18" name="MSIP_Label_d347b247-e90e-43a3-9d7b-004f14ae6873_Owner">
    <vt:lpwstr>Sam.Cogan@towerswatson.com</vt:lpwstr>
  </property>
  <property fmtid="{D5CDD505-2E9C-101B-9397-08002B2CF9AE}" pid="19" name="MSIP_Label_d347b247-e90e-43a3-9d7b-004f14ae6873_SetDate">
    <vt:lpwstr>2019-11-19T13:55:38.9571922Z</vt:lpwstr>
  </property>
  <property fmtid="{D5CDD505-2E9C-101B-9397-08002B2CF9AE}" pid="20" name="MSIP_Label_d347b247-e90e-43a3-9d7b-004f14ae6873_Name">
    <vt:lpwstr>Anyone (No Protection)</vt:lpwstr>
  </property>
  <property fmtid="{D5CDD505-2E9C-101B-9397-08002B2CF9AE}" pid="21" name="MSIP_Label_d347b247-e90e-43a3-9d7b-004f14ae6873_Application">
    <vt:lpwstr>Microsoft Azure Information Protection</vt:lpwstr>
  </property>
  <property fmtid="{D5CDD505-2E9C-101B-9397-08002B2CF9AE}" pid="22" name="MSIP_Label_d347b247-e90e-43a3-9d7b-004f14ae6873_ActionId">
    <vt:lpwstr>15a5ec9e-0727-4a00-848a-502e3522ef88</vt:lpwstr>
  </property>
  <property fmtid="{D5CDD505-2E9C-101B-9397-08002B2CF9AE}" pid="23" name="MSIP_Label_d347b247-e90e-43a3-9d7b-004f14ae6873_Parent">
    <vt:lpwstr>9c700311-1b20-487f-9129-30717d50ca8e</vt:lpwstr>
  </property>
  <property fmtid="{D5CDD505-2E9C-101B-9397-08002B2CF9AE}" pid="24" name="MSIP_Label_d347b247-e90e-43a3-9d7b-004f14ae6873_Extended_MSFT_Method">
    <vt:lpwstr>Automatic</vt:lpwstr>
  </property>
  <property fmtid="{D5CDD505-2E9C-101B-9397-08002B2CF9AE}" pid="25" name="MSIP_Label_9f328265-8bb7-423f-ab44-50a34f814574_Enabled">
    <vt:lpwstr>True</vt:lpwstr>
  </property>
  <property fmtid="{D5CDD505-2E9C-101B-9397-08002B2CF9AE}" pid="26" name="MSIP_Label_9f328265-8bb7-423f-ab44-50a34f814574_SiteId">
    <vt:lpwstr>91346c29-45b4-4420-9d08-1b5f793f88f9</vt:lpwstr>
  </property>
  <property fmtid="{D5CDD505-2E9C-101B-9397-08002B2CF9AE}" pid="27" name="MSIP_Label_9f328265-8bb7-423f-ab44-50a34f814574_Owner">
    <vt:lpwstr>marcel.zehner@itnetx.ch</vt:lpwstr>
  </property>
  <property fmtid="{D5CDD505-2E9C-101B-9397-08002B2CF9AE}" pid="28" name="MSIP_Label_9f328265-8bb7-423f-ab44-50a34f814574_SetDate">
    <vt:lpwstr>2018-10-11T13:23:17.9821285Z</vt:lpwstr>
  </property>
  <property fmtid="{D5CDD505-2E9C-101B-9397-08002B2CF9AE}" pid="29" name="MSIP_Label_9f328265-8bb7-423f-ab44-50a34f814574_Name">
    <vt:lpwstr>Public</vt:lpwstr>
  </property>
  <property fmtid="{D5CDD505-2E9C-101B-9397-08002B2CF9AE}" pid="30" name="MSIP_Label_9f328265-8bb7-423f-ab44-50a34f814574_Application">
    <vt:lpwstr>Microsoft Azure Information Protection</vt:lpwstr>
  </property>
  <property fmtid="{D5CDD505-2E9C-101B-9397-08002B2CF9AE}" pid="31" name="MSIP_Label_9f328265-8bb7-423f-ab44-50a34f814574_Extended_MSFT_Method">
    <vt:lpwstr>Automatic</vt:lpwstr>
  </property>
  <property fmtid="{D5CDD505-2E9C-101B-9397-08002B2CF9AE}" pid="32" name="Sensitivity">
    <vt:lpwstr>Confidential Anyone (No Protection) Public</vt:lpwstr>
  </property>
</Properties>
</file>