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17"/>
  </p:notesMasterIdLst>
  <p:handoutMasterIdLst>
    <p:handoutMasterId r:id="rId18"/>
  </p:handoutMasterIdLst>
  <p:sldIdLst>
    <p:sldId id="1720" r:id="rId7"/>
    <p:sldId id="1995" r:id="rId8"/>
    <p:sldId id="269" r:id="rId9"/>
    <p:sldId id="1660" r:id="rId10"/>
    <p:sldId id="2042" r:id="rId11"/>
    <p:sldId id="264" r:id="rId12"/>
    <p:sldId id="2043" r:id="rId13"/>
    <p:sldId id="1527" r:id="rId14"/>
    <p:sldId id="2045" r:id="rId15"/>
    <p:sldId id="2044"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720"/>
            <p14:sldId id="1995"/>
            <p14:sldId id="269"/>
            <p14:sldId id="1660"/>
            <p14:sldId id="2042"/>
            <p14:sldId id="264"/>
            <p14:sldId id="2043"/>
            <p14:sldId id="1527"/>
            <p14:sldId id="2045"/>
            <p14:sldId id="2044"/>
          </p14:sldIdLst>
        </p14:section>
        <p14:section name="Light Gray" id="{4B1BBE2A-6D55-4595-AFBA-0E30BE368C15}">
          <p14:sldIdLst/>
        </p14:section>
        <p14:section name="Black" id="{CC80F8C8-EE4D-4D76-85E3-9D04C9AF18F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83B01"/>
    <a:srgbClr val="000000"/>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041" autoAdjust="0"/>
  </p:normalViewPr>
  <p:slideViewPr>
    <p:cSldViewPr snapToGrid="0">
      <p:cViewPr varScale="1">
        <p:scale>
          <a:sx n="110" d="100"/>
          <a:sy n="110" d="100"/>
        </p:scale>
        <p:origin x="180"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771"/>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1/8/2020 7:39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1/8/2020 7:39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1/8/2020 7:39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7:50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7:55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7106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1/8/2020 7:39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1/8/2020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436618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5" name="Picture 4" descr="Microsoft Ignite The Tour graphic">
            <a:extLst>
              <a:ext uri="{FF2B5EF4-FFF2-40B4-BE49-F238E27FC236}">
                <a16:creationId xmlns:a16="http://schemas.microsoft.com/office/drawing/2014/main" id="{6BC7859C-3559-4338-9DC0-EC0A6FB166F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grpSp>
        <p:nvGrpSpPr>
          <p:cNvPr id="11" name="Group 4" descr="Microsoft Ignite The Tour logo">
            <a:extLst>
              <a:ext uri="{FF2B5EF4-FFF2-40B4-BE49-F238E27FC236}">
                <a16:creationId xmlns:a16="http://schemas.microsoft.com/office/drawing/2014/main" id="{77D3015C-F206-4299-9E56-BE80355D041C}"/>
              </a:ext>
            </a:extLst>
          </p:cNvPr>
          <p:cNvGrpSpPr>
            <a:grpSpLocks noChangeAspect="1"/>
          </p:cNvGrpSpPr>
          <p:nvPr userDrawn="1"/>
        </p:nvGrpSpPr>
        <p:grpSpPr bwMode="black">
          <a:xfrm>
            <a:off x="537712" y="2913735"/>
            <a:ext cx="4655288" cy="1284967"/>
            <a:chOff x="342" y="1465"/>
            <a:chExt cx="2565" cy="708"/>
          </a:xfrm>
        </p:grpSpPr>
        <p:sp>
          <p:nvSpPr>
            <p:cNvPr id="12" name="Freeform 5">
              <a:extLst>
                <a:ext uri="{FF2B5EF4-FFF2-40B4-BE49-F238E27FC236}">
                  <a16:creationId xmlns:a16="http://schemas.microsoft.com/office/drawing/2014/main" id="{562B2DD0-9CB5-44D0-8DEF-3E7B1FD25602}"/>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91DB8217-F6EA-4C31-9D14-59EC72BFC62D}"/>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10" name="Picture 9" descr="Microsoft Ignite The Tour graphic">
            <a:extLst>
              <a:ext uri="{FF2B5EF4-FFF2-40B4-BE49-F238E27FC236}">
                <a16:creationId xmlns:a16="http://schemas.microsoft.com/office/drawing/2014/main" id="{36F1C851-4FAB-44D0-8FE4-F7187E5321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23392" y="355600"/>
            <a:ext cx="10944192" cy="1143000"/>
          </a:xfrm>
          <a:prstGeom prst="rect">
            <a:avLst/>
          </a:prstGeom>
        </p:spPr>
        <p:txBody>
          <a:bodyPr vert="horz" lIns="91440" tIns="45720" rIns="91440" bIns="45720" rtlCol="0" anchor="t">
            <a:normAutofit/>
          </a:bodyPr>
          <a:lstStyle>
            <a:lvl1pPr>
              <a:defRPr/>
            </a:lvl1pPr>
          </a:lstStyle>
          <a:p>
            <a:r>
              <a:rPr lang="de-DE" dirty="0"/>
              <a:t>Title</a:t>
            </a:r>
            <a:endParaRPr lang="en-US" dirty="0"/>
          </a:p>
        </p:txBody>
      </p:sp>
      <p:sp>
        <p:nvSpPr>
          <p:cNvPr id="10" name="Text Placeholder 9"/>
          <p:cNvSpPr>
            <a:spLocks noGrp="1"/>
          </p:cNvSpPr>
          <p:nvPr>
            <p:ph type="body" sz="quarter" idx="10"/>
          </p:nvPr>
        </p:nvSpPr>
        <p:spPr>
          <a:xfrm>
            <a:off x="623392" y="1615667"/>
            <a:ext cx="10944192" cy="430887"/>
          </a:xfrm>
        </p:spPr>
        <p:txBody>
          <a:bodyPr/>
          <a:lstStyle>
            <a:lvl1pPr marL="0" indent="0">
              <a:buFont typeface="Wingdings" panose="05000000000000000000" pitchFamily="2" charset="2"/>
              <a:buNone/>
              <a:defRPr>
                <a:solidFill>
                  <a:schemeClr val="tx1"/>
                </a:solidFill>
                <a:latin typeface="+mj-lt"/>
              </a:defRPr>
            </a:lvl1pPr>
          </a:lstStyle>
          <a:p>
            <a:pPr marL="609585" lvl="0" indent="-609585"/>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425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CFBD1E6B-D26A-48D5-BD12-9761C147E69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9" name="Group 4" descr="Microsoft Ignite The Tour logo">
            <a:extLst>
              <a:ext uri="{FF2B5EF4-FFF2-40B4-BE49-F238E27FC236}">
                <a16:creationId xmlns:a16="http://schemas.microsoft.com/office/drawing/2014/main" id="{147F2C60-DDCE-4C1B-AEA3-F213C4F1E781}"/>
              </a:ext>
            </a:extLst>
          </p:cNvPr>
          <p:cNvGrpSpPr>
            <a:grpSpLocks noChangeAspect="1"/>
          </p:cNvGrpSpPr>
          <p:nvPr userDrawn="1"/>
        </p:nvGrpSpPr>
        <p:grpSpPr bwMode="black">
          <a:xfrm>
            <a:off x="537712" y="2913735"/>
            <a:ext cx="4655288" cy="1284967"/>
            <a:chOff x="342" y="1465"/>
            <a:chExt cx="2565" cy="708"/>
          </a:xfrm>
        </p:grpSpPr>
        <p:sp>
          <p:nvSpPr>
            <p:cNvPr id="10" name="Freeform 5">
              <a:extLst>
                <a:ext uri="{FF2B5EF4-FFF2-40B4-BE49-F238E27FC236}">
                  <a16:creationId xmlns:a16="http://schemas.microsoft.com/office/drawing/2014/main" id="{5C8A7BA6-FE12-4B47-8B9C-2C33A4629346}"/>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6">
              <a:extLst>
                <a:ext uri="{FF2B5EF4-FFF2-40B4-BE49-F238E27FC236}">
                  <a16:creationId xmlns:a16="http://schemas.microsoft.com/office/drawing/2014/main" id="{C93A63F9-CDCB-491F-879D-800E02564217}"/>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634884E1-B5A4-420C-A2DE-6323A92F07E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8" name="Picture 7" descr="Microsoft Ignite The Tour graphic">
            <a:extLst>
              <a:ext uri="{FF2B5EF4-FFF2-40B4-BE49-F238E27FC236}">
                <a16:creationId xmlns:a16="http://schemas.microsoft.com/office/drawing/2014/main" id="{0DD4EC91-2113-42B5-BCCE-4B5CFDA84CC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08" userDrawn="1">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167E3A30-9E9A-405B-9E9F-54CF137646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9F398C71-09A7-4918-9E1F-FBE53114CE4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294626" y="-1"/>
            <a:ext cx="6897374" cy="6858001"/>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descr="Two people at a Microsoft event">
            <a:extLst>
              <a:ext uri="{FF2B5EF4-FFF2-40B4-BE49-F238E27FC236}">
                <a16:creationId xmlns:a16="http://schemas.microsoft.com/office/drawing/2014/main" id="{5AE3A432-5FE8-40A8-8DCA-ECEBE6936E3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49EFE72D-84A8-4C08-AF2F-E5E1B5A3FBD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The Tour graphic">
            <a:extLst>
              <a:ext uri="{FF2B5EF4-FFF2-40B4-BE49-F238E27FC236}">
                <a16:creationId xmlns:a16="http://schemas.microsoft.com/office/drawing/2014/main" id="{7CB8EBFF-20C5-402C-987B-C51DBE9A9D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965371" y="0"/>
            <a:ext cx="6226629"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pic>
        <p:nvPicPr>
          <p:cNvPr id="5" name="Picture 4" descr="Microsoft Ignite The Tour graphic">
            <a:extLst>
              <a:ext uri="{FF2B5EF4-FFF2-40B4-BE49-F238E27FC236}">
                <a16:creationId xmlns:a16="http://schemas.microsoft.com/office/drawing/2014/main" id="{2B62E3DF-BBC1-41ED-8E27-41B397B86E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906486" y="0"/>
            <a:ext cx="9285514" cy="6858000"/>
          </a:xfrm>
          <a:prstGeom prst="rect">
            <a:avLst/>
          </a:prstGeom>
        </p:spPr>
      </p:pic>
      <p:grpSp>
        <p:nvGrpSpPr>
          <p:cNvPr id="12" name="Group 4" descr="Microsoft Ignite The Tour logo">
            <a:extLst>
              <a:ext uri="{FF2B5EF4-FFF2-40B4-BE49-F238E27FC236}">
                <a16:creationId xmlns:a16="http://schemas.microsoft.com/office/drawing/2014/main" id="{EE383430-3FD6-44CF-9BF4-9DA6E877B920}"/>
              </a:ext>
            </a:extLst>
          </p:cNvPr>
          <p:cNvGrpSpPr>
            <a:grpSpLocks noChangeAspect="1"/>
          </p:cNvGrpSpPr>
          <p:nvPr userDrawn="1"/>
        </p:nvGrpSpPr>
        <p:grpSpPr bwMode="black">
          <a:xfrm>
            <a:off x="537712" y="2913735"/>
            <a:ext cx="4655288" cy="1284967"/>
            <a:chOff x="342" y="1465"/>
            <a:chExt cx="2565" cy="708"/>
          </a:xfrm>
        </p:grpSpPr>
        <p:sp>
          <p:nvSpPr>
            <p:cNvPr id="13" name="Freeform 5">
              <a:extLst>
                <a:ext uri="{FF2B5EF4-FFF2-40B4-BE49-F238E27FC236}">
                  <a16:creationId xmlns:a16="http://schemas.microsoft.com/office/drawing/2014/main" id="{65D6BEBC-E355-4513-9C0C-FCCDEE79AA3C}"/>
                </a:ext>
              </a:extLst>
            </p:cNvPr>
            <p:cNvSpPr>
              <a:spLocks noChangeAspect="1" noEditPoints="1"/>
            </p:cNvSpPr>
            <p:nvPr userDrawn="1"/>
          </p:nvSpPr>
          <p:spPr bwMode="black">
            <a:xfrm>
              <a:off x="368" y="1465"/>
              <a:ext cx="2539" cy="373"/>
            </a:xfrm>
            <a:custGeom>
              <a:avLst/>
              <a:gdLst>
                <a:gd name="T0" fmla="*/ 3327 w 3480"/>
                <a:gd name="T1" fmla="*/ 182 h 502"/>
                <a:gd name="T2" fmla="*/ 3305 w 3480"/>
                <a:gd name="T3" fmla="*/ 271 h 502"/>
                <a:gd name="T4" fmla="*/ 3367 w 3480"/>
                <a:gd name="T5" fmla="*/ 388 h 502"/>
                <a:gd name="T6" fmla="*/ 3451 w 3480"/>
                <a:gd name="T7" fmla="*/ 155 h 502"/>
                <a:gd name="T8" fmla="*/ 3176 w 3480"/>
                <a:gd name="T9" fmla="*/ 388 h 502"/>
                <a:gd name="T10" fmla="*/ 3101 w 3480"/>
                <a:gd name="T11" fmla="*/ 128 h 502"/>
                <a:gd name="T12" fmla="*/ 3221 w 3480"/>
                <a:gd name="T13" fmla="*/ 173 h 502"/>
                <a:gd name="T14" fmla="*/ 3221 w 3480"/>
                <a:gd name="T15" fmla="*/ 334 h 502"/>
                <a:gd name="T16" fmla="*/ 2957 w 3480"/>
                <a:gd name="T17" fmla="*/ 128 h 502"/>
                <a:gd name="T18" fmla="*/ 2962 w 3480"/>
                <a:gd name="T19" fmla="*/ 65 h 502"/>
                <a:gd name="T20" fmla="*/ 3021 w 3480"/>
                <a:gd name="T21" fmla="*/ 41 h 502"/>
                <a:gd name="T22" fmla="*/ 2843 w 3480"/>
                <a:gd name="T23" fmla="*/ 382 h 502"/>
                <a:gd name="T24" fmla="*/ 2731 w 3480"/>
                <a:gd name="T25" fmla="*/ 382 h 502"/>
                <a:gd name="T26" fmla="*/ 2732 w 3480"/>
                <a:gd name="T27" fmla="*/ 170 h 502"/>
                <a:gd name="T28" fmla="*/ 2555 w 3480"/>
                <a:gd name="T29" fmla="*/ 266 h 502"/>
                <a:gd name="T30" fmla="*/ 2441 w 3480"/>
                <a:gd name="T31" fmla="*/ 192 h 502"/>
                <a:gd name="T32" fmla="*/ 2555 w 3480"/>
                <a:gd name="T33" fmla="*/ 266 h 502"/>
                <a:gd name="T34" fmla="*/ 2383 w 3480"/>
                <a:gd name="T35" fmla="*/ 433 h 502"/>
                <a:gd name="T36" fmla="*/ 2467 w 3480"/>
                <a:gd name="T37" fmla="*/ 388 h 502"/>
                <a:gd name="T38" fmla="*/ 2553 w 3480"/>
                <a:gd name="T39" fmla="*/ 163 h 502"/>
                <a:gd name="T40" fmla="*/ 2313 w 3480"/>
                <a:gd name="T41" fmla="*/ 382 h 502"/>
                <a:gd name="T42" fmla="*/ 2313 w 3480"/>
                <a:gd name="T43" fmla="*/ 382 h 502"/>
                <a:gd name="T44" fmla="*/ 2023 w 3480"/>
                <a:gd name="T45" fmla="*/ 52 h 502"/>
                <a:gd name="T46" fmla="*/ 1864 w 3480"/>
                <a:gd name="T47" fmla="*/ 128 h 502"/>
                <a:gd name="T48" fmla="*/ 1899 w 3480"/>
                <a:gd name="T49" fmla="*/ 0 h 502"/>
                <a:gd name="T50" fmla="*/ 1763 w 3480"/>
                <a:gd name="T51" fmla="*/ 173 h 502"/>
                <a:gd name="T52" fmla="*/ 1922 w 3480"/>
                <a:gd name="T53" fmla="*/ 173 h 502"/>
                <a:gd name="T54" fmla="*/ 2084 w 3480"/>
                <a:gd name="T55" fmla="*/ 380 h 502"/>
                <a:gd name="T56" fmla="*/ 2023 w 3480"/>
                <a:gd name="T57" fmla="*/ 173 h 502"/>
                <a:gd name="T58" fmla="*/ 1541 w 3480"/>
                <a:gd name="T59" fmla="*/ 256 h 502"/>
                <a:gd name="T60" fmla="*/ 1667 w 3480"/>
                <a:gd name="T61" fmla="*/ 190 h 502"/>
                <a:gd name="T62" fmla="*/ 1481 w 3480"/>
                <a:gd name="T63" fmla="*/ 258 h 502"/>
                <a:gd name="T64" fmla="*/ 1708 w 3480"/>
                <a:gd name="T65" fmla="*/ 352 h 502"/>
                <a:gd name="T66" fmla="*/ 1338 w 3480"/>
                <a:gd name="T67" fmla="*/ 345 h 502"/>
                <a:gd name="T68" fmla="*/ 1332 w 3480"/>
                <a:gd name="T69" fmla="*/ 272 h 502"/>
                <a:gd name="T70" fmla="*/ 1275 w 3480"/>
                <a:gd name="T71" fmla="*/ 164 h 502"/>
                <a:gd name="T72" fmla="*/ 1434 w 3480"/>
                <a:gd name="T73" fmla="*/ 183 h 502"/>
                <a:gd name="T74" fmla="*/ 1324 w 3480"/>
                <a:gd name="T75" fmla="*/ 195 h 502"/>
                <a:gd name="T76" fmla="*/ 1406 w 3480"/>
                <a:gd name="T77" fmla="*/ 248 h 502"/>
                <a:gd name="T78" fmla="*/ 1414 w 3480"/>
                <a:gd name="T79" fmla="*/ 370 h 502"/>
                <a:gd name="T80" fmla="*/ 1097 w 3480"/>
                <a:gd name="T81" fmla="*/ 168 h 502"/>
                <a:gd name="T82" fmla="*/ 1150 w 3480"/>
                <a:gd name="T83" fmla="*/ 320 h 502"/>
                <a:gd name="T84" fmla="*/ 1094 w 3480"/>
                <a:gd name="T85" fmla="*/ 388 h 502"/>
                <a:gd name="T86" fmla="*/ 1194 w 3480"/>
                <a:gd name="T87" fmla="*/ 157 h 502"/>
                <a:gd name="T88" fmla="*/ 944 w 3480"/>
                <a:gd name="T89" fmla="*/ 182 h 502"/>
                <a:gd name="T90" fmla="*/ 796 w 3480"/>
                <a:gd name="T91" fmla="*/ 382 h 502"/>
                <a:gd name="T92" fmla="*/ 881 w 3480"/>
                <a:gd name="T93" fmla="*/ 138 h 502"/>
                <a:gd name="T94" fmla="*/ 743 w 3480"/>
                <a:gd name="T95" fmla="*/ 371 h 502"/>
                <a:gd name="T96" fmla="*/ 682 w 3480"/>
                <a:gd name="T97" fmla="*/ 122 h 502"/>
                <a:gd name="T98" fmla="*/ 603 w 3480"/>
                <a:gd name="T99" fmla="*/ 257 h 502"/>
                <a:gd name="T100" fmla="*/ 499 w 3480"/>
                <a:gd name="T101" fmla="*/ 382 h 502"/>
                <a:gd name="T102" fmla="*/ 499 w 3480"/>
                <a:gd name="T103" fmla="*/ 382 h 502"/>
                <a:gd name="T104" fmla="*/ 446 w 3480"/>
                <a:gd name="T105" fmla="*/ 18 h 502"/>
                <a:gd name="T106" fmla="*/ 470 w 3480"/>
                <a:gd name="T107" fmla="*/ 74 h 502"/>
                <a:gd name="T108" fmla="*/ 329 w 3480"/>
                <a:gd name="T109" fmla="*/ 82 h 502"/>
                <a:gd name="T110" fmla="*/ 63 w 3480"/>
                <a:gd name="T111" fmla="*/ 118 h 502"/>
                <a:gd name="T112" fmla="*/ 0 w 3480"/>
                <a:gd name="T113" fmla="*/ 382 h 502"/>
                <a:gd name="T114" fmla="*/ 193 w 3480"/>
                <a:gd name="T115" fmla="*/ 304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0" h="502">
                  <a:moveTo>
                    <a:pt x="3424" y="230"/>
                  </a:moveTo>
                  <a:lnTo>
                    <a:pt x="3424" y="230"/>
                  </a:lnTo>
                  <a:cubicBezTo>
                    <a:pt x="3423" y="209"/>
                    <a:pt x="3419" y="193"/>
                    <a:pt x="3409" y="181"/>
                  </a:cubicBezTo>
                  <a:cubicBezTo>
                    <a:pt x="3399" y="170"/>
                    <a:pt x="3386" y="164"/>
                    <a:pt x="3369" y="164"/>
                  </a:cubicBezTo>
                  <a:cubicBezTo>
                    <a:pt x="3352" y="164"/>
                    <a:pt x="3338" y="170"/>
                    <a:pt x="3327" y="182"/>
                  </a:cubicBezTo>
                  <a:cubicBezTo>
                    <a:pt x="3315" y="194"/>
                    <a:pt x="3308" y="210"/>
                    <a:pt x="3305" y="230"/>
                  </a:cubicBezTo>
                  <a:lnTo>
                    <a:pt x="3424" y="230"/>
                  </a:lnTo>
                  <a:close/>
                  <a:moveTo>
                    <a:pt x="3480" y="271"/>
                  </a:moveTo>
                  <a:lnTo>
                    <a:pt x="3480" y="271"/>
                  </a:lnTo>
                  <a:lnTo>
                    <a:pt x="3305" y="271"/>
                  </a:lnTo>
                  <a:cubicBezTo>
                    <a:pt x="3306" y="294"/>
                    <a:pt x="3313" y="312"/>
                    <a:pt x="3327" y="325"/>
                  </a:cubicBezTo>
                  <a:cubicBezTo>
                    <a:pt x="3341" y="338"/>
                    <a:pt x="3360" y="344"/>
                    <a:pt x="3384" y="344"/>
                  </a:cubicBezTo>
                  <a:cubicBezTo>
                    <a:pt x="3412" y="344"/>
                    <a:pt x="3437" y="336"/>
                    <a:pt x="3460" y="320"/>
                  </a:cubicBezTo>
                  <a:lnTo>
                    <a:pt x="3460" y="366"/>
                  </a:lnTo>
                  <a:cubicBezTo>
                    <a:pt x="3436" y="381"/>
                    <a:pt x="3405" y="388"/>
                    <a:pt x="3367" y="388"/>
                  </a:cubicBezTo>
                  <a:cubicBezTo>
                    <a:pt x="3329" y="388"/>
                    <a:pt x="3300" y="377"/>
                    <a:pt x="3279" y="354"/>
                  </a:cubicBezTo>
                  <a:cubicBezTo>
                    <a:pt x="3257" y="330"/>
                    <a:pt x="3246" y="298"/>
                    <a:pt x="3246" y="256"/>
                  </a:cubicBezTo>
                  <a:cubicBezTo>
                    <a:pt x="3246" y="216"/>
                    <a:pt x="3258" y="184"/>
                    <a:pt x="3282" y="159"/>
                  </a:cubicBezTo>
                  <a:cubicBezTo>
                    <a:pt x="3305" y="134"/>
                    <a:pt x="3335" y="122"/>
                    <a:pt x="3370" y="122"/>
                  </a:cubicBezTo>
                  <a:cubicBezTo>
                    <a:pt x="3405" y="122"/>
                    <a:pt x="3432" y="133"/>
                    <a:pt x="3451" y="155"/>
                  </a:cubicBezTo>
                  <a:cubicBezTo>
                    <a:pt x="3470" y="178"/>
                    <a:pt x="3480" y="209"/>
                    <a:pt x="3480" y="248"/>
                  </a:cubicBezTo>
                  <a:lnTo>
                    <a:pt x="3480" y="271"/>
                  </a:lnTo>
                  <a:close/>
                  <a:moveTo>
                    <a:pt x="3221" y="380"/>
                  </a:moveTo>
                  <a:lnTo>
                    <a:pt x="3221" y="380"/>
                  </a:lnTo>
                  <a:cubicBezTo>
                    <a:pt x="3209" y="385"/>
                    <a:pt x="3194" y="388"/>
                    <a:pt x="3176" y="388"/>
                  </a:cubicBezTo>
                  <a:cubicBezTo>
                    <a:pt x="3126" y="388"/>
                    <a:pt x="3101" y="364"/>
                    <a:pt x="3101" y="317"/>
                  </a:cubicBezTo>
                  <a:lnTo>
                    <a:pt x="3101" y="173"/>
                  </a:lnTo>
                  <a:lnTo>
                    <a:pt x="3059" y="173"/>
                  </a:lnTo>
                  <a:lnTo>
                    <a:pt x="3059" y="128"/>
                  </a:lnTo>
                  <a:lnTo>
                    <a:pt x="3101" y="128"/>
                  </a:lnTo>
                  <a:lnTo>
                    <a:pt x="3101" y="69"/>
                  </a:lnTo>
                  <a:lnTo>
                    <a:pt x="3159" y="52"/>
                  </a:lnTo>
                  <a:lnTo>
                    <a:pt x="3159" y="128"/>
                  </a:lnTo>
                  <a:lnTo>
                    <a:pt x="3221" y="128"/>
                  </a:lnTo>
                  <a:lnTo>
                    <a:pt x="3221" y="173"/>
                  </a:lnTo>
                  <a:lnTo>
                    <a:pt x="3159" y="173"/>
                  </a:lnTo>
                  <a:lnTo>
                    <a:pt x="3159" y="300"/>
                  </a:lnTo>
                  <a:cubicBezTo>
                    <a:pt x="3159" y="315"/>
                    <a:pt x="3162" y="326"/>
                    <a:pt x="3168" y="333"/>
                  </a:cubicBezTo>
                  <a:cubicBezTo>
                    <a:pt x="3173" y="339"/>
                    <a:pt x="3182" y="342"/>
                    <a:pt x="3195" y="342"/>
                  </a:cubicBezTo>
                  <a:cubicBezTo>
                    <a:pt x="3205" y="342"/>
                    <a:pt x="3213" y="339"/>
                    <a:pt x="3221" y="334"/>
                  </a:cubicBezTo>
                  <a:lnTo>
                    <a:pt x="3221" y="380"/>
                  </a:lnTo>
                  <a:close/>
                  <a:moveTo>
                    <a:pt x="3015" y="382"/>
                  </a:moveTo>
                  <a:lnTo>
                    <a:pt x="3015" y="382"/>
                  </a:lnTo>
                  <a:lnTo>
                    <a:pt x="2957" y="382"/>
                  </a:lnTo>
                  <a:lnTo>
                    <a:pt x="2957" y="128"/>
                  </a:lnTo>
                  <a:lnTo>
                    <a:pt x="3015" y="128"/>
                  </a:lnTo>
                  <a:lnTo>
                    <a:pt x="3015" y="382"/>
                  </a:lnTo>
                  <a:close/>
                  <a:moveTo>
                    <a:pt x="2986" y="74"/>
                  </a:moveTo>
                  <a:lnTo>
                    <a:pt x="2986" y="74"/>
                  </a:lnTo>
                  <a:cubicBezTo>
                    <a:pt x="2976" y="74"/>
                    <a:pt x="2968" y="71"/>
                    <a:pt x="2962" y="65"/>
                  </a:cubicBezTo>
                  <a:cubicBezTo>
                    <a:pt x="2955" y="59"/>
                    <a:pt x="2951" y="51"/>
                    <a:pt x="2951" y="41"/>
                  </a:cubicBezTo>
                  <a:cubicBezTo>
                    <a:pt x="2951" y="32"/>
                    <a:pt x="2955" y="24"/>
                    <a:pt x="2962" y="18"/>
                  </a:cubicBezTo>
                  <a:cubicBezTo>
                    <a:pt x="2968" y="11"/>
                    <a:pt x="2976" y="8"/>
                    <a:pt x="2986" y="8"/>
                  </a:cubicBezTo>
                  <a:cubicBezTo>
                    <a:pt x="2996" y="8"/>
                    <a:pt x="3004" y="11"/>
                    <a:pt x="3011" y="18"/>
                  </a:cubicBezTo>
                  <a:cubicBezTo>
                    <a:pt x="3018" y="24"/>
                    <a:pt x="3021" y="32"/>
                    <a:pt x="3021" y="41"/>
                  </a:cubicBezTo>
                  <a:cubicBezTo>
                    <a:pt x="3021" y="50"/>
                    <a:pt x="3018" y="58"/>
                    <a:pt x="3011" y="64"/>
                  </a:cubicBezTo>
                  <a:cubicBezTo>
                    <a:pt x="3004" y="71"/>
                    <a:pt x="2996" y="74"/>
                    <a:pt x="2986" y="74"/>
                  </a:cubicBezTo>
                  <a:close/>
                  <a:moveTo>
                    <a:pt x="2901" y="382"/>
                  </a:moveTo>
                  <a:lnTo>
                    <a:pt x="2901" y="382"/>
                  </a:lnTo>
                  <a:lnTo>
                    <a:pt x="2843" y="382"/>
                  </a:lnTo>
                  <a:lnTo>
                    <a:pt x="2843" y="239"/>
                  </a:lnTo>
                  <a:cubicBezTo>
                    <a:pt x="2843" y="191"/>
                    <a:pt x="2826" y="167"/>
                    <a:pt x="2792" y="167"/>
                  </a:cubicBezTo>
                  <a:cubicBezTo>
                    <a:pt x="2774" y="167"/>
                    <a:pt x="2760" y="174"/>
                    <a:pt x="2748" y="187"/>
                  </a:cubicBezTo>
                  <a:cubicBezTo>
                    <a:pt x="2737" y="200"/>
                    <a:pt x="2731" y="217"/>
                    <a:pt x="2731" y="237"/>
                  </a:cubicBezTo>
                  <a:lnTo>
                    <a:pt x="2731" y="382"/>
                  </a:lnTo>
                  <a:lnTo>
                    <a:pt x="2673" y="382"/>
                  </a:lnTo>
                  <a:lnTo>
                    <a:pt x="2673" y="128"/>
                  </a:lnTo>
                  <a:lnTo>
                    <a:pt x="2731" y="128"/>
                  </a:lnTo>
                  <a:lnTo>
                    <a:pt x="2731" y="170"/>
                  </a:lnTo>
                  <a:lnTo>
                    <a:pt x="2732" y="170"/>
                  </a:lnTo>
                  <a:cubicBezTo>
                    <a:pt x="2751" y="138"/>
                    <a:pt x="2779" y="122"/>
                    <a:pt x="2815" y="122"/>
                  </a:cubicBezTo>
                  <a:cubicBezTo>
                    <a:pt x="2843" y="122"/>
                    <a:pt x="2864" y="131"/>
                    <a:pt x="2879" y="149"/>
                  </a:cubicBezTo>
                  <a:cubicBezTo>
                    <a:pt x="2893" y="167"/>
                    <a:pt x="2901" y="193"/>
                    <a:pt x="2901" y="227"/>
                  </a:cubicBezTo>
                  <a:lnTo>
                    <a:pt x="2901" y="382"/>
                  </a:lnTo>
                  <a:close/>
                  <a:moveTo>
                    <a:pt x="2555" y="266"/>
                  </a:moveTo>
                  <a:lnTo>
                    <a:pt x="2555" y="266"/>
                  </a:lnTo>
                  <a:lnTo>
                    <a:pt x="2555" y="233"/>
                  </a:lnTo>
                  <a:cubicBezTo>
                    <a:pt x="2555" y="215"/>
                    <a:pt x="2549" y="199"/>
                    <a:pt x="2537" y="187"/>
                  </a:cubicBezTo>
                  <a:cubicBezTo>
                    <a:pt x="2525" y="174"/>
                    <a:pt x="2510" y="168"/>
                    <a:pt x="2492" y="168"/>
                  </a:cubicBezTo>
                  <a:cubicBezTo>
                    <a:pt x="2470" y="168"/>
                    <a:pt x="2453" y="176"/>
                    <a:pt x="2441" y="192"/>
                  </a:cubicBezTo>
                  <a:cubicBezTo>
                    <a:pt x="2428" y="208"/>
                    <a:pt x="2422" y="231"/>
                    <a:pt x="2422" y="260"/>
                  </a:cubicBezTo>
                  <a:cubicBezTo>
                    <a:pt x="2422" y="285"/>
                    <a:pt x="2428" y="305"/>
                    <a:pt x="2440" y="320"/>
                  </a:cubicBezTo>
                  <a:cubicBezTo>
                    <a:pt x="2452" y="335"/>
                    <a:pt x="2468" y="342"/>
                    <a:pt x="2487" y="342"/>
                  </a:cubicBezTo>
                  <a:cubicBezTo>
                    <a:pt x="2507" y="342"/>
                    <a:pt x="2524" y="335"/>
                    <a:pt x="2536" y="321"/>
                  </a:cubicBezTo>
                  <a:cubicBezTo>
                    <a:pt x="2549" y="306"/>
                    <a:pt x="2555" y="288"/>
                    <a:pt x="2555" y="266"/>
                  </a:cubicBezTo>
                  <a:close/>
                  <a:moveTo>
                    <a:pt x="2612" y="362"/>
                  </a:moveTo>
                  <a:lnTo>
                    <a:pt x="2612" y="362"/>
                  </a:lnTo>
                  <a:cubicBezTo>
                    <a:pt x="2612" y="455"/>
                    <a:pt x="2565" y="502"/>
                    <a:pt x="2471" y="502"/>
                  </a:cubicBezTo>
                  <a:cubicBezTo>
                    <a:pt x="2437" y="502"/>
                    <a:pt x="2408" y="497"/>
                    <a:pt x="2383" y="486"/>
                  </a:cubicBezTo>
                  <a:lnTo>
                    <a:pt x="2383" y="433"/>
                  </a:lnTo>
                  <a:cubicBezTo>
                    <a:pt x="2411" y="449"/>
                    <a:pt x="2438" y="457"/>
                    <a:pt x="2463" y="457"/>
                  </a:cubicBezTo>
                  <a:cubicBezTo>
                    <a:pt x="2524" y="457"/>
                    <a:pt x="2554" y="427"/>
                    <a:pt x="2554" y="367"/>
                  </a:cubicBezTo>
                  <a:lnTo>
                    <a:pt x="2554" y="339"/>
                  </a:lnTo>
                  <a:lnTo>
                    <a:pt x="2553" y="339"/>
                  </a:lnTo>
                  <a:cubicBezTo>
                    <a:pt x="2534" y="372"/>
                    <a:pt x="2505" y="388"/>
                    <a:pt x="2467" y="388"/>
                  </a:cubicBezTo>
                  <a:cubicBezTo>
                    <a:pt x="2436" y="388"/>
                    <a:pt x="2411" y="377"/>
                    <a:pt x="2392" y="354"/>
                  </a:cubicBezTo>
                  <a:cubicBezTo>
                    <a:pt x="2372" y="332"/>
                    <a:pt x="2363" y="301"/>
                    <a:pt x="2363" y="263"/>
                  </a:cubicBezTo>
                  <a:cubicBezTo>
                    <a:pt x="2363" y="220"/>
                    <a:pt x="2373" y="185"/>
                    <a:pt x="2394" y="160"/>
                  </a:cubicBezTo>
                  <a:cubicBezTo>
                    <a:pt x="2414" y="134"/>
                    <a:pt x="2442" y="122"/>
                    <a:pt x="2478" y="122"/>
                  </a:cubicBezTo>
                  <a:cubicBezTo>
                    <a:pt x="2512" y="122"/>
                    <a:pt x="2537" y="135"/>
                    <a:pt x="2553" y="163"/>
                  </a:cubicBezTo>
                  <a:lnTo>
                    <a:pt x="2554" y="163"/>
                  </a:lnTo>
                  <a:lnTo>
                    <a:pt x="2554" y="128"/>
                  </a:lnTo>
                  <a:lnTo>
                    <a:pt x="2612" y="128"/>
                  </a:lnTo>
                  <a:lnTo>
                    <a:pt x="2612" y="362"/>
                  </a:lnTo>
                  <a:close/>
                  <a:moveTo>
                    <a:pt x="2313" y="382"/>
                  </a:moveTo>
                  <a:lnTo>
                    <a:pt x="2313" y="382"/>
                  </a:lnTo>
                  <a:lnTo>
                    <a:pt x="2251" y="382"/>
                  </a:lnTo>
                  <a:lnTo>
                    <a:pt x="2251" y="25"/>
                  </a:lnTo>
                  <a:lnTo>
                    <a:pt x="2313" y="25"/>
                  </a:lnTo>
                  <a:lnTo>
                    <a:pt x="2313" y="382"/>
                  </a:lnTo>
                  <a:close/>
                  <a:moveTo>
                    <a:pt x="2084" y="173"/>
                  </a:moveTo>
                  <a:lnTo>
                    <a:pt x="2084" y="173"/>
                  </a:lnTo>
                  <a:lnTo>
                    <a:pt x="2084" y="128"/>
                  </a:lnTo>
                  <a:lnTo>
                    <a:pt x="2023" y="128"/>
                  </a:lnTo>
                  <a:lnTo>
                    <a:pt x="2023" y="52"/>
                  </a:lnTo>
                  <a:lnTo>
                    <a:pt x="1965" y="69"/>
                  </a:lnTo>
                  <a:lnTo>
                    <a:pt x="1965" y="128"/>
                  </a:lnTo>
                  <a:lnTo>
                    <a:pt x="1924" y="128"/>
                  </a:lnTo>
                  <a:lnTo>
                    <a:pt x="1922" y="128"/>
                  </a:lnTo>
                  <a:lnTo>
                    <a:pt x="1864" y="128"/>
                  </a:lnTo>
                  <a:lnTo>
                    <a:pt x="1864" y="93"/>
                  </a:lnTo>
                  <a:cubicBezTo>
                    <a:pt x="1864" y="61"/>
                    <a:pt x="1878" y="45"/>
                    <a:pt x="1907" y="45"/>
                  </a:cubicBezTo>
                  <a:cubicBezTo>
                    <a:pt x="1917" y="45"/>
                    <a:pt x="1925" y="48"/>
                    <a:pt x="1933" y="52"/>
                  </a:cubicBezTo>
                  <a:lnTo>
                    <a:pt x="1933" y="5"/>
                  </a:lnTo>
                  <a:cubicBezTo>
                    <a:pt x="1925" y="2"/>
                    <a:pt x="1914" y="0"/>
                    <a:pt x="1899" y="0"/>
                  </a:cubicBezTo>
                  <a:cubicBezTo>
                    <a:pt x="1873" y="0"/>
                    <a:pt x="1851" y="7"/>
                    <a:pt x="1833" y="23"/>
                  </a:cubicBezTo>
                  <a:cubicBezTo>
                    <a:pt x="1815" y="38"/>
                    <a:pt x="1807" y="59"/>
                    <a:pt x="1807" y="86"/>
                  </a:cubicBezTo>
                  <a:lnTo>
                    <a:pt x="1807" y="128"/>
                  </a:lnTo>
                  <a:lnTo>
                    <a:pt x="1763" y="128"/>
                  </a:lnTo>
                  <a:lnTo>
                    <a:pt x="1763" y="173"/>
                  </a:lnTo>
                  <a:lnTo>
                    <a:pt x="1807" y="173"/>
                  </a:lnTo>
                  <a:lnTo>
                    <a:pt x="1807" y="382"/>
                  </a:lnTo>
                  <a:lnTo>
                    <a:pt x="1865" y="382"/>
                  </a:lnTo>
                  <a:lnTo>
                    <a:pt x="1865" y="173"/>
                  </a:lnTo>
                  <a:lnTo>
                    <a:pt x="1922" y="173"/>
                  </a:lnTo>
                  <a:lnTo>
                    <a:pt x="1924" y="173"/>
                  </a:lnTo>
                  <a:lnTo>
                    <a:pt x="1965" y="173"/>
                  </a:lnTo>
                  <a:lnTo>
                    <a:pt x="1965" y="317"/>
                  </a:lnTo>
                  <a:cubicBezTo>
                    <a:pt x="1965" y="364"/>
                    <a:pt x="1990" y="388"/>
                    <a:pt x="2039" y="388"/>
                  </a:cubicBezTo>
                  <a:cubicBezTo>
                    <a:pt x="2058" y="388"/>
                    <a:pt x="2073" y="385"/>
                    <a:pt x="2084" y="380"/>
                  </a:cubicBezTo>
                  <a:lnTo>
                    <a:pt x="2084" y="334"/>
                  </a:lnTo>
                  <a:cubicBezTo>
                    <a:pt x="2077" y="339"/>
                    <a:pt x="2068" y="342"/>
                    <a:pt x="2059" y="342"/>
                  </a:cubicBezTo>
                  <a:cubicBezTo>
                    <a:pt x="2046" y="342"/>
                    <a:pt x="2037" y="339"/>
                    <a:pt x="2031" y="333"/>
                  </a:cubicBezTo>
                  <a:cubicBezTo>
                    <a:pt x="2026" y="326"/>
                    <a:pt x="2023" y="315"/>
                    <a:pt x="2023" y="300"/>
                  </a:cubicBezTo>
                  <a:lnTo>
                    <a:pt x="2023" y="173"/>
                  </a:lnTo>
                  <a:lnTo>
                    <a:pt x="2084" y="173"/>
                  </a:lnTo>
                  <a:close/>
                  <a:moveTo>
                    <a:pt x="1614" y="168"/>
                  </a:moveTo>
                  <a:lnTo>
                    <a:pt x="1614" y="168"/>
                  </a:lnTo>
                  <a:cubicBezTo>
                    <a:pt x="1591" y="168"/>
                    <a:pt x="1573" y="175"/>
                    <a:pt x="1560" y="191"/>
                  </a:cubicBezTo>
                  <a:cubicBezTo>
                    <a:pt x="1547" y="207"/>
                    <a:pt x="1541" y="229"/>
                    <a:pt x="1541" y="256"/>
                  </a:cubicBezTo>
                  <a:cubicBezTo>
                    <a:pt x="1541" y="283"/>
                    <a:pt x="1547" y="304"/>
                    <a:pt x="1561" y="319"/>
                  </a:cubicBezTo>
                  <a:cubicBezTo>
                    <a:pt x="1574" y="335"/>
                    <a:pt x="1592" y="342"/>
                    <a:pt x="1614" y="342"/>
                  </a:cubicBezTo>
                  <a:cubicBezTo>
                    <a:pt x="1637" y="342"/>
                    <a:pt x="1654" y="335"/>
                    <a:pt x="1667" y="320"/>
                  </a:cubicBezTo>
                  <a:cubicBezTo>
                    <a:pt x="1679" y="305"/>
                    <a:pt x="1685" y="283"/>
                    <a:pt x="1685" y="255"/>
                  </a:cubicBezTo>
                  <a:cubicBezTo>
                    <a:pt x="1685" y="227"/>
                    <a:pt x="1679" y="206"/>
                    <a:pt x="1667" y="190"/>
                  </a:cubicBezTo>
                  <a:cubicBezTo>
                    <a:pt x="1654" y="175"/>
                    <a:pt x="1637" y="168"/>
                    <a:pt x="1614" y="168"/>
                  </a:cubicBezTo>
                  <a:close/>
                  <a:moveTo>
                    <a:pt x="1611" y="388"/>
                  </a:moveTo>
                  <a:lnTo>
                    <a:pt x="1611" y="388"/>
                  </a:lnTo>
                  <a:cubicBezTo>
                    <a:pt x="1572" y="388"/>
                    <a:pt x="1540" y="376"/>
                    <a:pt x="1517" y="353"/>
                  </a:cubicBezTo>
                  <a:cubicBezTo>
                    <a:pt x="1493" y="329"/>
                    <a:pt x="1481" y="297"/>
                    <a:pt x="1481" y="258"/>
                  </a:cubicBezTo>
                  <a:cubicBezTo>
                    <a:pt x="1481" y="215"/>
                    <a:pt x="1494" y="182"/>
                    <a:pt x="1518" y="158"/>
                  </a:cubicBezTo>
                  <a:cubicBezTo>
                    <a:pt x="1543" y="134"/>
                    <a:pt x="1576" y="122"/>
                    <a:pt x="1618" y="122"/>
                  </a:cubicBezTo>
                  <a:cubicBezTo>
                    <a:pt x="1658" y="122"/>
                    <a:pt x="1689" y="133"/>
                    <a:pt x="1711" y="157"/>
                  </a:cubicBezTo>
                  <a:cubicBezTo>
                    <a:pt x="1733" y="180"/>
                    <a:pt x="1744" y="212"/>
                    <a:pt x="1744" y="254"/>
                  </a:cubicBezTo>
                  <a:cubicBezTo>
                    <a:pt x="1744" y="295"/>
                    <a:pt x="1732" y="327"/>
                    <a:pt x="1708" y="352"/>
                  </a:cubicBezTo>
                  <a:cubicBezTo>
                    <a:pt x="1684" y="376"/>
                    <a:pt x="1652" y="388"/>
                    <a:pt x="1611" y="388"/>
                  </a:cubicBezTo>
                  <a:close/>
                  <a:moveTo>
                    <a:pt x="1266" y="374"/>
                  </a:moveTo>
                  <a:lnTo>
                    <a:pt x="1266" y="374"/>
                  </a:lnTo>
                  <a:lnTo>
                    <a:pt x="1266" y="321"/>
                  </a:lnTo>
                  <a:cubicBezTo>
                    <a:pt x="1287" y="337"/>
                    <a:pt x="1311" y="345"/>
                    <a:pt x="1338" y="345"/>
                  </a:cubicBezTo>
                  <a:cubicBezTo>
                    <a:pt x="1373" y="345"/>
                    <a:pt x="1390" y="335"/>
                    <a:pt x="1390" y="315"/>
                  </a:cubicBezTo>
                  <a:cubicBezTo>
                    <a:pt x="1390" y="309"/>
                    <a:pt x="1389" y="304"/>
                    <a:pt x="1386" y="300"/>
                  </a:cubicBezTo>
                  <a:cubicBezTo>
                    <a:pt x="1383" y="296"/>
                    <a:pt x="1378" y="292"/>
                    <a:pt x="1373" y="289"/>
                  </a:cubicBezTo>
                  <a:cubicBezTo>
                    <a:pt x="1368" y="286"/>
                    <a:pt x="1362" y="283"/>
                    <a:pt x="1355" y="281"/>
                  </a:cubicBezTo>
                  <a:cubicBezTo>
                    <a:pt x="1348" y="278"/>
                    <a:pt x="1341" y="275"/>
                    <a:pt x="1332" y="272"/>
                  </a:cubicBezTo>
                  <a:cubicBezTo>
                    <a:pt x="1322" y="268"/>
                    <a:pt x="1312" y="264"/>
                    <a:pt x="1304" y="259"/>
                  </a:cubicBezTo>
                  <a:cubicBezTo>
                    <a:pt x="1296" y="254"/>
                    <a:pt x="1289" y="249"/>
                    <a:pt x="1283" y="243"/>
                  </a:cubicBezTo>
                  <a:cubicBezTo>
                    <a:pt x="1277" y="237"/>
                    <a:pt x="1273" y="231"/>
                    <a:pt x="1270" y="223"/>
                  </a:cubicBezTo>
                  <a:cubicBezTo>
                    <a:pt x="1267" y="216"/>
                    <a:pt x="1266" y="207"/>
                    <a:pt x="1266" y="197"/>
                  </a:cubicBezTo>
                  <a:cubicBezTo>
                    <a:pt x="1266" y="185"/>
                    <a:pt x="1269" y="174"/>
                    <a:pt x="1275" y="164"/>
                  </a:cubicBezTo>
                  <a:cubicBezTo>
                    <a:pt x="1281" y="155"/>
                    <a:pt x="1288" y="147"/>
                    <a:pt x="1298" y="141"/>
                  </a:cubicBezTo>
                  <a:cubicBezTo>
                    <a:pt x="1308" y="134"/>
                    <a:pt x="1319" y="130"/>
                    <a:pt x="1332" y="126"/>
                  </a:cubicBezTo>
                  <a:cubicBezTo>
                    <a:pt x="1344" y="123"/>
                    <a:pt x="1357" y="122"/>
                    <a:pt x="1371" y="122"/>
                  </a:cubicBezTo>
                  <a:cubicBezTo>
                    <a:pt x="1394" y="122"/>
                    <a:pt x="1415" y="125"/>
                    <a:pt x="1434" y="132"/>
                  </a:cubicBezTo>
                  <a:lnTo>
                    <a:pt x="1434" y="183"/>
                  </a:lnTo>
                  <a:cubicBezTo>
                    <a:pt x="1416" y="170"/>
                    <a:pt x="1395" y="164"/>
                    <a:pt x="1372" y="164"/>
                  </a:cubicBezTo>
                  <a:cubicBezTo>
                    <a:pt x="1365" y="164"/>
                    <a:pt x="1358" y="165"/>
                    <a:pt x="1352" y="167"/>
                  </a:cubicBezTo>
                  <a:cubicBezTo>
                    <a:pt x="1346" y="168"/>
                    <a:pt x="1341" y="170"/>
                    <a:pt x="1337" y="173"/>
                  </a:cubicBezTo>
                  <a:cubicBezTo>
                    <a:pt x="1333" y="175"/>
                    <a:pt x="1330" y="179"/>
                    <a:pt x="1327" y="182"/>
                  </a:cubicBezTo>
                  <a:cubicBezTo>
                    <a:pt x="1325" y="186"/>
                    <a:pt x="1324" y="190"/>
                    <a:pt x="1324" y="195"/>
                  </a:cubicBezTo>
                  <a:cubicBezTo>
                    <a:pt x="1324" y="200"/>
                    <a:pt x="1325" y="205"/>
                    <a:pt x="1327" y="209"/>
                  </a:cubicBezTo>
                  <a:cubicBezTo>
                    <a:pt x="1330" y="212"/>
                    <a:pt x="1333" y="216"/>
                    <a:pt x="1338" y="219"/>
                  </a:cubicBezTo>
                  <a:cubicBezTo>
                    <a:pt x="1342" y="222"/>
                    <a:pt x="1348" y="224"/>
                    <a:pt x="1354" y="227"/>
                  </a:cubicBezTo>
                  <a:cubicBezTo>
                    <a:pt x="1361" y="229"/>
                    <a:pt x="1368" y="232"/>
                    <a:pt x="1376" y="234"/>
                  </a:cubicBezTo>
                  <a:cubicBezTo>
                    <a:pt x="1387" y="239"/>
                    <a:pt x="1397" y="244"/>
                    <a:pt x="1406" y="248"/>
                  </a:cubicBezTo>
                  <a:cubicBezTo>
                    <a:pt x="1415" y="253"/>
                    <a:pt x="1422" y="258"/>
                    <a:pt x="1428" y="264"/>
                  </a:cubicBezTo>
                  <a:cubicBezTo>
                    <a:pt x="1434" y="270"/>
                    <a:pt x="1439" y="277"/>
                    <a:pt x="1442" y="284"/>
                  </a:cubicBezTo>
                  <a:cubicBezTo>
                    <a:pt x="1446" y="292"/>
                    <a:pt x="1447" y="301"/>
                    <a:pt x="1447" y="312"/>
                  </a:cubicBezTo>
                  <a:cubicBezTo>
                    <a:pt x="1447" y="325"/>
                    <a:pt x="1444" y="336"/>
                    <a:pt x="1438" y="346"/>
                  </a:cubicBezTo>
                  <a:cubicBezTo>
                    <a:pt x="1432" y="355"/>
                    <a:pt x="1424" y="363"/>
                    <a:pt x="1414" y="370"/>
                  </a:cubicBezTo>
                  <a:cubicBezTo>
                    <a:pt x="1404" y="376"/>
                    <a:pt x="1393" y="381"/>
                    <a:pt x="1380" y="384"/>
                  </a:cubicBezTo>
                  <a:cubicBezTo>
                    <a:pt x="1367" y="387"/>
                    <a:pt x="1353" y="388"/>
                    <a:pt x="1339" y="388"/>
                  </a:cubicBezTo>
                  <a:cubicBezTo>
                    <a:pt x="1311" y="388"/>
                    <a:pt x="1286" y="384"/>
                    <a:pt x="1266" y="374"/>
                  </a:cubicBezTo>
                  <a:close/>
                  <a:moveTo>
                    <a:pt x="1097" y="168"/>
                  </a:moveTo>
                  <a:lnTo>
                    <a:pt x="1097" y="168"/>
                  </a:lnTo>
                  <a:cubicBezTo>
                    <a:pt x="1074" y="168"/>
                    <a:pt x="1056" y="175"/>
                    <a:pt x="1043" y="191"/>
                  </a:cubicBezTo>
                  <a:cubicBezTo>
                    <a:pt x="1030" y="207"/>
                    <a:pt x="1024" y="229"/>
                    <a:pt x="1024" y="256"/>
                  </a:cubicBezTo>
                  <a:cubicBezTo>
                    <a:pt x="1024" y="283"/>
                    <a:pt x="1030" y="304"/>
                    <a:pt x="1044" y="319"/>
                  </a:cubicBezTo>
                  <a:cubicBezTo>
                    <a:pt x="1057" y="335"/>
                    <a:pt x="1075" y="342"/>
                    <a:pt x="1097" y="342"/>
                  </a:cubicBezTo>
                  <a:cubicBezTo>
                    <a:pt x="1120" y="342"/>
                    <a:pt x="1137" y="335"/>
                    <a:pt x="1150" y="320"/>
                  </a:cubicBezTo>
                  <a:cubicBezTo>
                    <a:pt x="1162" y="305"/>
                    <a:pt x="1168" y="283"/>
                    <a:pt x="1168" y="255"/>
                  </a:cubicBezTo>
                  <a:cubicBezTo>
                    <a:pt x="1168" y="227"/>
                    <a:pt x="1162" y="206"/>
                    <a:pt x="1150" y="190"/>
                  </a:cubicBezTo>
                  <a:cubicBezTo>
                    <a:pt x="1137" y="175"/>
                    <a:pt x="1120" y="168"/>
                    <a:pt x="1097" y="168"/>
                  </a:cubicBezTo>
                  <a:close/>
                  <a:moveTo>
                    <a:pt x="1094" y="388"/>
                  </a:moveTo>
                  <a:lnTo>
                    <a:pt x="1094" y="388"/>
                  </a:lnTo>
                  <a:cubicBezTo>
                    <a:pt x="1055" y="388"/>
                    <a:pt x="1023" y="376"/>
                    <a:pt x="1000" y="353"/>
                  </a:cubicBezTo>
                  <a:cubicBezTo>
                    <a:pt x="976" y="329"/>
                    <a:pt x="964" y="297"/>
                    <a:pt x="964" y="258"/>
                  </a:cubicBezTo>
                  <a:cubicBezTo>
                    <a:pt x="964" y="215"/>
                    <a:pt x="977" y="182"/>
                    <a:pt x="1001" y="158"/>
                  </a:cubicBezTo>
                  <a:cubicBezTo>
                    <a:pt x="1026" y="134"/>
                    <a:pt x="1059" y="122"/>
                    <a:pt x="1101" y="122"/>
                  </a:cubicBezTo>
                  <a:cubicBezTo>
                    <a:pt x="1140" y="122"/>
                    <a:pt x="1172" y="133"/>
                    <a:pt x="1194" y="157"/>
                  </a:cubicBezTo>
                  <a:cubicBezTo>
                    <a:pt x="1216" y="180"/>
                    <a:pt x="1227" y="212"/>
                    <a:pt x="1227" y="254"/>
                  </a:cubicBezTo>
                  <a:cubicBezTo>
                    <a:pt x="1227" y="295"/>
                    <a:pt x="1215" y="327"/>
                    <a:pt x="1191" y="352"/>
                  </a:cubicBezTo>
                  <a:cubicBezTo>
                    <a:pt x="1167" y="376"/>
                    <a:pt x="1135" y="388"/>
                    <a:pt x="1094" y="388"/>
                  </a:cubicBezTo>
                  <a:close/>
                  <a:moveTo>
                    <a:pt x="944" y="182"/>
                  </a:moveTo>
                  <a:lnTo>
                    <a:pt x="944" y="182"/>
                  </a:lnTo>
                  <a:cubicBezTo>
                    <a:pt x="937" y="177"/>
                    <a:pt x="927" y="174"/>
                    <a:pt x="914" y="174"/>
                  </a:cubicBezTo>
                  <a:cubicBezTo>
                    <a:pt x="897" y="174"/>
                    <a:pt x="883" y="182"/>
                    <a:pt x="871" y="197"/>
                  </a:cubicBezTo>
                  <a:cubicBezTo>
                    <a:pt x="860" y="213"/>
                    <a:pt x="854" y="234"/>
                    <a:pt x="854" y="260"/>
                  </a:cubicBezTo>
                  <a:lnTo>
                    <a:pt x="854" y="382"/>
                  </a:lnTo>
                  <a:lnTo>
                    <a:pt x="796" y="382"/>
                  </a:lnTo>
                  <a:lnTo>
                    <a:pt x="796" y="128"/>
                  </a:lnTo>
                  <a:lnTo>
                    <a:pt x="854" y="128"/>
                  </a:lnTo>
                  <a:lnTo>
                    <a:pt x="854" y="180"/>
                  </a:lnTo>
                  <a:lnTo>
                    <a:pt x="855" y="180"/>
                  </a:lnTo>
                  <a:cubicBezTo>
                    <a:pt x="861" y="162"/>
                    <a:pt x="869" y="148"/>
                    <a:pt x="881" y="138"/>
                  </a:cubicBezTo>
                  <a:cubicBezTo>
                    <a:pt x="893" y="128"/>
                    <a:pt x="906" y="123"/>
                    <a:pt x="920" y="123"/>
                  </a:cubicBezTo>
                  <a:cubicBezTo>
                    <a:pt x="931" y="123"/>
                    <a:pt x="939" y="125"/>
                    <a:pt x="944" y="128"/>
                  </a:cubicBezTo>
                  <a:lnTo>
                    <a:pt x="944" y="182"/>
                  </a:lnTo>
                  <a:close/>
                  <a:moveTo>
                    <a:pt x="743" y="371"/>
                  </a:moveTo>
                  <a:lnTo>
                    <a:pt x="743" y="371"/>
                  </a:lnTo>
                  <a:cubicBezTo>
                    <a:pt x="723" y="382"/>
                    <a:pt x="698" y="388"/>
                    <a:pt x="670" y="388"/>
                  </a:cubicBezTo>
                  <a:cubicBezTo>
                    <a:pt x="632" y="388"/>
                    <a:pt x="602" y="376"/>
                    <a:pt x="578" y="353"/>
                  </a:cubicBezTo>
                  <a:cubicBezTo>
                    <a:pt x="555" y="329"/>
                    <a:pt x="544" y="299"/>
                    <a:pt x="544" y="261"/>
                  </a:cubicBezTo>
                  <a:cubicBezTo>
                    <a:pt x="544" y="219"/>
                    <a:pt x="556" y="185"/>
                    <a:pt x="581" y="160"/>
                  </a:cubicBezTo>
                  <a:cubicBezTo>
                    <a:pt x="606" y="134"/>
                    <a:pt x="640" y="122"/>
                    <a:pt x="682" y="122"/>
                  </a:cubicBezTo>
                  <a:cubicBezTo>
                    <a:pt x="705" y="122"/>
                    <a:pt x="726" y="126"/>
                    <a:pt x="743" y="134"/>
                  </a:cubicBezTo>
                  <a:lnTo>
                    <a:pt x="743" y="187"/>
                  </a:lnTo>
                  <a:cubicBezTo>
                    <a:pt x="726" y="174"/>
                    <a:pt x="707" y="168"/>
                    <a:pt x="686" y="168"/>
                  </a:cubicBezTo>
                  <a:cubicBezTo>
                    <a:pt x="662" y="168"/>
                    <a:pt x="642" y="176"/>
                    <a:pt x="626" y="192"/>
                  </a:cubicBezTo>
                  <a:cubicBezTo>
                    <a:pt x="611" y="209"/>
                    <a:pt x="603" y="230"/>
                    <a:pt x="603" y="257"/>
                  </a:cubicBezTo>
                  <a:cubicBezTo>
                    <a:pt x="603" y="284"/>
                    <a:pt x="610" y="304"/>
                    <a:pt x="625" y="320"/>
                  </a:cubicBezTo>
                  <a:cubicBezTo>
                    <a:pt x="640" y="335"/>
                    <a:pt x="659" y="342"/>
                    <a:pt x="684" y="342"/>
                  </a:cubicBezTo>
                  <a:cubicBezTo>
                    <a:pt x="705" y="342"/>
                    <a:pt x="725" y="335"/>
                    <a:pt x="743" y="320"/>
                  </a:cubicBezTo>
                  <a:lnTo>
                    <a:pt x="743" y="371"/>
                  </a:lnTo>
                  <a:close/>
                  <a:moveTo>
                    <a:pt x="499" y="382"/>
                  </a:moveTo>
                  <a:lnTo>
                    <a:pt x="499" y="382"/>
                  </a:lnTo>
                  <a:lnTo>
                    <a:pt x="441" y="382"/>
                  </a:lnTo>
                  <a:lnTo>
                    <a:pt x="441" y="128"/>
                  </a:lnTo>
                  <a:lnTo>
                    <a:pt x="499" y="128"/>
                  </a:lnTo>
                  <a:lnTo>
                    <a:pt x="499" y="382"/>
                  </a:lnTo>
                  <a:close/>
                  <a:moveTo>
                    <a:pt x="470" y="74"/>
                  </a:moveTo>
                  <a:lnTo>
                    <a:pt x="470" y="74"/>
                  </a:lnTo>
                  <a:cubicBezTo>
                    <a:pt x="461" y="74"/>
                    <a:pt x="453" y="71"/>
                    <a:pt x="446" y="65"/>
                  </a:cubicBezTo>
                  <a:cubicBezTo>
                    <a:pt x="439" y="59"/>
                    <a:pt x="436" y="51"/>
                    <a:pt x="436" y="41"/>
                  </a:cubicBezTo>
                  <a:cubicBezTo>
                    <a:pt x="436" y="32"/>
                    <a:pt x="439" y="24"/>
                    <a:pt x="446" y="18"/>
                  </a:cubicBezTo>
                  <a:cubicBezTo>
                    <a:pt x="453" y="11"/>
                    <a:pt x="461" y="8"/>
                    <a:pt x="470" y="8"/>
                  </a:cubicBezTo>
                  <a:cubicBezTo>
                    <a:pt x="480" y="8"/>
                    <a:pt x="489" y="11"/>
                    <a:pt x="495" y="18"/>
                  </a:cubicBezTo>
                  <a:cubicBezTo>
                    <a:pt x="502" y="24"/>
                    <a:pt x="506" y="32"/>
                    <a:pt x="506" y="41"/>
                  </a:cubicBezTo>
                  <a:cubicBezTo>
                    <a:pt x="506" y="50"/>
                    <a:pt x="502" y="58"/>
                    <a:pt x="495" y="64"/>
                  </a:cubicBezTo>
                  <a:cubicBezTo>
                    <a:pt x="489" y="71"/>
                    <a:pt x="480" y="74"/>
                    <a:pt x="470" y="74"/>
                  </a:cubicBezTo>
                  <a:close/>
                  <a:moveTo>
                    <a:pt x="385" y="382"/>
                  </a:moveTo>
                  <a:lnTo>
                    <a:pt x="385" y="382"/>
                  </a:lnTo>
                  <a:lnTo>
                    <a:pt x="326" y="382"/>
                  </a:lnTo>
                  <a:lnTo>
                    <a:pt x="326" y="151"/>
                  </a:lnTo>
                  <a:cubicBezTo>
                    <a:pt x="326" y="132"/>
                    <a:pt x="327" y="109"/>
                    <a:pt x="329" y="82"/>
                  </a:cubicBezTo>
                  <a:lnTo>
                    <a:pt x="328" y="82"/>
                  </a:lnTo>
                  <a:cubicBezTo>
                    <a:pt x="324" y="98"/>
                    <a:pt x="321" y="109"/>
                    <a:pt x="318" y="116"/>
                  </a:cubicBezTo>
                  <a:lnTo>
                    <a:pt x="211" y="382"/>
                  </a:lnTo>
                  <a:lnTo>
                    <a:pt x="170" y="382"/>
                  </a:lnTo>
                  <a:lnTo>
                    <a:pt x="63" y="118"/>
                  </a:lnTo>
                  <a:cubicBezTo>
                    <a:pt x="60" y="110"/>
                    <a:pt x="57" y="98"/>
                    <a:pt x="54" y="82"/>
                  </a:cubicBezTo>
                  <a:lnTo>
                    <a:pt x="53" y="82"/>
                  </a:lnTo>
                  <a:cubicBezTo>
                    <a:pt x="54" y="96"/>
                    <a:pt x="55" y="120"/>
                    <a:pt x="55" y="152"/>
                  </a:cubicBezTo>
                  <a:lnTo>
                    <a:pt x="55" y="382"/>
                  </a:lnTo>
                  <a:lnTo>
                    <a:pt x="0" y="382"/>
                  </a:lnTo>
                  <a:lnTo>
                    <a:pt x="0" y="25"/>
                  </a:lnTo>
                  <a:lnTo>
                    <a:pt x="83" y="25"/>
                  </a:lnTo>
                  <a:lnTo>
                    <a:pt x="178" y="263"/>
                  </a:lnTo>
                  <a:cubicBezTo>
                    <a:pt x="185" y="281"/>
                    <a:pt x="189" y="295"/>
                    <a:pt x="192" y="304"/>
                  </a:cubicBezTo>
                  <a:lnTo>
                    <a:pt x="193" y="304"/>
                  </a:lnTo>
                  <a:cubicBezTo>
                    <a:pt x="199" y="285"/>
                    <a:pt x="204" y="271"/>
                    <a:pt x="208" y="262"/>
                  </a:cubicBezTo>
                  <a:lnTo>
                    <a:pt x="304" y="25"/>
                  </a:lnTo>
                  <a:lnTo>
                    <a:pt x="385" y="25"/>
                  </a:lnTo>
                  <a:lnTo>
                    <a:pt x="385" y="382"/>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6">
              <a:extLst>
                <a:ext uri="{FF2B5EF4-FFF2-40B4-BE49-F238E27FC236}">
                  <a16:creationId xmlns:a16="http://schemas.microsoft.com/office/drawing/2014/main" id="{259DFCFC-AF9C-4FC8-B9A3-3D0A666C9F94}"/>
                </a:ext>
              </a:extLst>
            </p:cNvPr>
            <p:cNvSpPr>
              <a:spLocks noChangeAspect="1" noEditPoints="1"/>
            </p:cNvSpPr>
            <p:nvPr userDrawn="1"/>
          </p:nvSpPr>
          <p:spPr bwMode="black">
            <a:xfrm>
              <a:off x="342" y="1889"/>
              <a:ext cx="1389" cy="284"/>
            </a:xfrm>
            <a:custGeom>
              <a:avLst/>
              <a:gdLst>
                <a:gd name="T0" fmla="*/ 1904 w 1904"/>
                <a:gd name="T1" fmla="*/ 178 h 384"/>
                <a:gd name="T2" fmla="*/ 1831 w 1904"/>
                <a:gd name="T3" fmla="*/ 193 h 384"/>
                <a:gd name="T4" fmla="*/ 1814 w 1904"/>
                <a:gd name="T5" fmla="*/ 378 h 384"/>
                <a:gd name="T6" fmla="*/ 1756 w 1904"/>
                <a:gd name="T7" fmla="*/ 123 h 384"/>
                <a:gd name="T8" fmla="*/ 1814 w 1904"/>
                <a:gd name="T9" fmla="*/ 175 h 384"/>
                <a:gd name="T10" fmla="*/ 1841 w 1904"/>
                <a:gd name="T11" fmla="*/ 133 h 384"/>
                <a:gd name="T12" fmla="*/ 1904 w 1904"/>
                <a:gd name="T13" fmla="*/ 123 h 384"/>
                <a:gd name="T14" fmla="*/ 1698 w 1904"/>
                <a:gd name="T15" fmla="*/ 378 h 384"/>
                <a:gd name="T16" fmla="*/ 1640 w 1904"/>
                <a:gd name="T17" fmla="*/ 378 h 384"/>
                <a:gd name="T18" fmla="*/ 1639 w 1904"/>
                <a:gd name="T19" fmla="*/ 337 h 384"/>
                <a:gd name="T20" fmla="*/ 1470 w 1904"/>
                <a:gd name="T21" fmla="*/ 275 h 384"/>
                <a:gd name="T22" fmla="*/ 1528 w 1904"/>
                <a:gd name="T23" fmla="*/ 123 h 384"/>
                <a:gd name="T24" fmla="*/ 1581 w 1904"/>
                <a:gd name="T25" fmla="*/ 338 h 384"/>
                <a:gd name="T26" fmla="*/ 1640 w 1904"/>
                <a:gd name="T27" fmla="*/ 269 h 384"/>
                <a:gd name="T28" fmla="*/ 1698 w 1904"/>
                <a:gd name="T29" fmla="*/ 123 h 384"/>
                <a:gd name="T30" fmla="*/ 1295 w 1904"/>
                <a:gd name="T31" fmla="*/ 163 h 384"/>
                <a:gd name="T32" fmla="*/ 1241 w 1904"/>
                <a:gd name="T33" fmla="*/ 186 h 384"/>
                <a:gd name="T34" fmla="*/ 1241 w 1904"/>
                <a:gd name="T35" fmla="*/ 315 h 384"/>
                <a:gd name="T36" fmla="*/ 1347 w 1904"/>
                <a:gd name="T37" fmla="*/ 315 h 384"/>
                <a:gd name="T38" fmla="*/ 1347 w 1904"/>
                <a:gd name="T39" fmla="*/ 186 h 384"/>
                <a:gd name="T40" fmla="*/ 1292 w 1904"/>
                <a:gd name="T41" fmla="*/ 384 h 384"/>
                <a:gd name="T42" fmla="*/ 1198 w 1904"/>
                <a:gd name="T43" fmla="*/ 348 h 384"/>
                <a:gd name="T44" fmla="*/ 1199 w 1904"/>
                <a:gd name="T45" fmla="*/ 153 h 384"/>
                <a:gd name="T46" fmla="*/ 1392 w 1904"/>
                <a:gd name="T47" fmla="*/ 152 h 384"/>
                <a:gd name="T48" fmla="*/ 1389 w 1904"/>
                <a:gd name="T49" fmla="*/ 347 h 384"/>
                <a:gd name="T50" fmla="*/ 1198 w 1904"/>
                <a:gd name="T51" fmla="*/ 71 h 384"/>
                <a:gd name="T52" fmla="*/ 1095 w 1904"/>
                <a:gd name="T53" fmla="*/ 71 h 384"/>
                <a:gd name="T54" fmla="*/ 1036 w 1904"/>
                <a:gd name="T55" fmla="*/ 378 h 384"/>
                <a:gd name="T56" fmla="*/ 933 w 1904"/>
                <a:gd name="T57" fmla="*/ 71 h 384"/>
                <a:gd name="T58" fmla="*/ 1198 w 1904"/>
                <a:gd name="T59" fmla="*/ 21 h 384"/>
                <a:gd name="T60" fmla="*/ 746 w 1904"/>
                <a:gd name="T61" fmla="*/ 225 h 384"/>
                <a:gd name="T62" fmla="*/ 731 w 1904"/>
                <a:gd name="T63" fmla="*/ 177 h 384"/>
                <a:gd name="T64" fmla="*/ 649 w 1904"/>
                <a:gd name="T65" fmla="*/ 177 h 384"/>
                <a:gd name="T66" fmla="*/ 746 w 1904"/>
                <a:gd name="T67" fmla="*/ 225 h 384"/>
                <a:gd name="T68" fmla="*/ 802 w 1904"/>
                <a:gd name="T69" fmla="*/ 266 h 384"/>
                <a:gd name="T70" fmla="*/ 649 w 1904"/>
                <a:gd name="T71" fmla="*/ 320 h 384"/>
                <a:gd name="T72" fmla="*/ 782 w 1904"/>
                <a:gd name="T73" fmla="*/ 315 h 384"/>
                <a:gd name="T74" fmla="*/ 689 w 1904"/>
                <a:gd name="T75" fmla="*/ 384 h 384"/>
                <a:gd name="T76" fmla="*/ 569 w 1904"/>
                <a:gd name="T77" fmla="*/ 251 h 384"/>
                <a:gd name="T78" fmla="*/ 692 w 1904"/>
                <a:gd name="T79" fmla="*/ 117 h 384"/>
                <a:gd name="T80" fmla="*/ 802 w 1904"/>
                <a:gd name="T81" fmla="*/ 244 h 384"/>
                <a:gd name="T82" fmla="*/ 526 w 1904"/>
                <a:gd name="T83" fmla="*/ 378 h 384"/>
                <a:gd name="T84" fmla="*/ 468 w 1904"/>
                <a:gd name="T85" fmla="*/ 378 h 384"/>
                <a:gd name="T86" fmla="*/ 417 w 1904"/>
                <a:gd name="T87" fmla="*/ 163 h 384"/>
                <a:gd name="T88" fmla="*/ 357 w 1904"/>
                <a:gd name="T89" fmla="*/ 240 h 384"/>
                <a:gd name="T90" fmla="*/ 298 w 1904"/>
                <a:gd name="T91" fmla="*/ 378 h 384"/>
                <a:gd name="T92" fmla="*/ 357 w 1904"/>
                <a:gd name="T93" fmla="*/ 0 h 384"/>
                <a:gd name="T94" fmla="*/ 358 w 1904"/>
                <a:gd name="T95" fmla="*/ 165 h 384"/>
                <a:gd name="T96" fmla="*/ 526 w 1904"/>
                <a:gd name="T97" fmla="*/ 221 h 384"/>
                <a:gd name="T98" fmla="*/ 265 w 1904"/>
                <a:gd name="T99" fmla="*/ 71 h 384"/>
                <a:gd name="T100" fmla="*/ 162 w 1904"/>
                <a:gd name="T101" fmla="*/ 71 h 384"/>
                <a:gd name="T102" fmla="*/ 102 w 1904"/>
                <a:gd name="T103" fmla="*/ 378 h 384"/>
                <a:gd name="T104" fmla="*/ 0 w 1904"/>
                <a:gd name="T105" fmla="*/ 71 h 384"/>
                <a:gd name="T106" fmla="*/ 265 w 1904"/>
                <a:gd name="T107" fmla="*/ 2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4" h="384">
                  <a:moveTo>
                    <a:pt x="1904" y="178"/>
                  </a:moveTo>
                  <a:lnTo>
                    <a:pt x="1904" y="178"/>
                  </a:lnTo>
                  <a:cubicBezTo>
                    <a:pt x="1897" y="172"/>
                    <a:pt x="1887" y="170"/>
                    <a:pt x="1874" y="170"/>
                  </a:cubicBezTo>
                  <a:cubicBezTo>
                    <a:pt x="1857" y="170"/>
                    <a:pt x="1842" y="177"/>
                    <a:pt x="1831" y="193"/>
                  </a:cubicBezTo>
                  <a:cubicBezTo>
                    <a:pt x="1819" y="208"/>
                    <a:pt x="1814" y="229"/>
                    <a:pt x="1814" y="256"/>
                  </a:cubicBezTo>
                  <a:lnTo>
                    <a:pt x="1814" y="378"/>
                  </a:lnTo>
                  <a:lnTo>
                    <a:pt x="1756" y="378"/>
                  </a:lnTo>
                  <a:lnTo>
                    <a:pt x="1756" y="123"/>
                  </a:lnTo>
                  <a:lnTo>
                    <a:pt x="1814" y="123"/>
                  </a:lnTo>
                  <a:lnTo>
                    <a:pt x="1814" y="175"/>
                  </a:lnTo>
                  <a:lnTo>
                    <a:pt x="1815" y="175"/>
                  </a:lnTo>
                  <a:cubicBezTo>
                    <a:pt x="1820" y="157"/>
                    <a:pt x="1829" y="143"/>
                    <a:pt x="1841" y="133"/>
                  </a:cubicBezTo>
                  <a:cubicBezTo>
                    <a:pt x="1853" y="123"/>
                    <a:pt x="1866" y="118"/>
                    <a:pt x="1880" y="118"/>
                  </a:cubicBezTo>
                  <a:cubicBezTo>
                    <a:pt x="1891" y="118"/>
                    <a:pt x="1899" y="120"/>
                    <a:pt x="1904" y="123"/>
                  </a:cubicBezTo>
                  <a:lnTo>
                    <a:pt x="1904" y="178"/>
                  </a:lnTo>
                  <a:close/>
                  <a:moveTo>
                    <a:pt x="1698" y="378"/>
                  </a:moveTo>
                  <a:lnTo>
                    <a:pt x="1698" y="378"/>
                  </a:lnTo>
                  <a:lnTo>
                    <a:pt x="1640" y="378"/>
                  </a:lnTo>
                  <a:lnTo>
                    <a:pt x="1640" y="337"/>
                  </a:lnTo>
                  <a:lnTo>
                    <a:pt x="1639" y="337"/>
                  </a:lnTo>
                  <a:cubicBezTo>
                    <a:pt x="1623" y="368"/>
                    <a:pt x="1596" y="384"/>
                    <a:pt x="1561" y="384"/>
                  </a:cubicBezTo>
                  <a:cubicBezTo>
                    <a:pt x="1500" y="384"/>
                    <a:pt x="1470" y="347"/>
                    <a:pt x="1470" y="275"/>
                  </a:cubicBezTo>
                  <a:lnTo>
                    <a:pt x="1470" y="123"/>
                  </a:lnTo>
                  <a:lnTo>
                    <a:pt x="1528" y="123"/>
                  </a:lnTo>
                  <a:lnTo>
                    <a:pt x="1528" y="269"/>
                  </a:lnTo>
                  <a:cubicBezTo>
                    <a:pt x="1528" y="315"/>
                    <a:pt x="1546" y="338"/>
                    <a:pt x="1581" y="338"/>
                  </a:cubicBezTo>
                  <a:cubicBezTo>
                    <a:pt x="1599" y="338"/>
                    <a:pt x="1613" y="331"/>
                    <a:pt x="1624" y="319"/>
                  </a:cubicBezTo>
                  <a:cubicBezTo>
                    <a:pt x="1635" y="306"/>
                    <a:pt x="1640" y="290"/>
                    <a:pt x="1640" y="269"/>
                  </a:cubicBezTo>
                  <a:lnTo>
                    <a:pt x="1640" y="123"/>
                  </a:lnTo>
                  <a:lnTo>
                    <a:pt x="1698" y="123"/>
                  </a:lnTo>
                  <a:lnTo>
                    <a:pt x="1698" y="378"/>
                  </a:lnTo>
                  <a:close/>
                  <a:moveTo>
                    <a:pt x="1295" y="163"/>
                  </a:moveTo>
                  <a:lnTo>
                    <a:pt x="1295" y="163"/>
                  </a:lnTo>
                  <a:cubicBezTo>
                    <a:pt x="1272" y="163"/>
                    <a:pt x="1254" y="171"/>
                    <a:pt x="1241" y="186"/>
                  </a:cubicBezTo>
                  <a:cubicBezTo>
                    <a:pt x="1228" y="202"/>
                    <a:pt x="1221" y="224"/>
                    <a:pt x="1221" y="252"/>
                  </a:cubicBezTo>
                  <a:cubicBezTo>
                    <a:pt x="1221" y="278"/>
                    <a:pt x="1228" y="299"/>
                    <a:pt x="1241" y="315"/>
                  </a:cubicBezTo>
                  <a:cubicBezTo>
                    <a:pt x="1255" y="330"/>
                    <a:pt x="1273" y="338"/>
                    <a:pt x="1295" y="338"/>
                  </a:cubicBezTo>
                  <a:cubicBezTo>
                    <a:pt x="1318" y="338"/>
                    <a:pt x="1335" y="330"/>
                    <a:pt x="1347" y="315"/>
                  </a:cubicBezTo>
                  <a:cubicBezTo>
                    <a:pt x="1360" y="300"/>
                    <a:pt x="1366" y="279"/>
                    <a:pt x="1366" y="251"/>
                  </a:cubicBezTo>
                  <a:cubicBezTo>
                    <a:pt x="1366" y="223"/>
                    <a:pt x="1360" y="201"/>
                    <a:pt x="1347" y="186"/>
                  </a:cubicBezTo>
                  <a:cubicBezTo>
                    <a:pt x="1335" y="170"/>
                    <a:pt x="1318" y="163"/>
                    <a:pt x="1295" y="163"/>
                  </a:cubicBezTo>
                  <a:close/>
                  <a:moveTo>
                    <a:pt x="1292" y="384"/>
                  </a:moveTo>
                  <a:lnTo>
                    <a:pt x="1292" y="384"/>
                  </a:lnTo>
                  <a:cubicBezTo>
                    <a:pt x="1253" y="384"/>
                    <a:pt x="1221" y="372"/>
                    <a:pt x="1198" y="348"/>
                  </a:cubicBezTo>
                  <a:cubicBezTo>
                    <a:pt x="1174" y="324"/>
                    <a:pt x="1162" y="292"/>
                    <a:pt x="1162" y="253"/>
                  </a:cubicBezTo>
                  <a:cubicBezTo>
                    <a:pt x="1162" y="210"/>
                    <a:pt x="1174" y="177"/>
                    <a:pt x="1199" y="153"/>
                  </a:cubicBezTo>
                  <a:cubicBezTo>
                    <a:pt x="1224" y="129"/>
                    <a:pt x="1257" y="117"/>
                    <a:pt x="1298" y="117"/>
                  </a:cubicBezTo>
                  <a:cubicBezTo>
                    <a:pt x="1338" y="117"/>
                    <a:pt x="1370" y="128"/>
                    <a:pt x="1392" y="152"/>
                  </a:cubicBezTo>
                  <a:cubicBezTo>
                    <a:pt x="1414" y="175"/>
                    <a:pt x="1425" y="208"/>
                    <a:pt x="1425" y="249"/>
                  </a:cubicBezTo>
                  <a:cubicBezTo>
                    <a:pt x="1425" y="290"/>
                    <a:pt x="1413" y="322"/>
                    <a:pt x="1389" y="347"/>
                  </a:cubicBezTo>
                  <a:cubicBezTo>
                    <a:pt x="1365" y="371"/>
                    <a:pt x="1333" y="384"/>
                    <a:pt x="1292" y="384"/>
                  </a:cubicBezTo>
                  <a:close/>
                  <a:moveTo>
                    <a:pt x="1198" y="71"/>
                  </a:moveTo>
                  <a:lnTo>
                    <a:pt x="1198" y="71"/>
                  </a:lnTo>
                  <a:lnTo>
                    <a:pt x="1095" y="71"/>
                  </a:lnTo>
                  <a:lnTo>
                    <a:pt x="1095" y="378"/>
                  </a:lnTo>
                  <a:lnTo>
                    <a:pt x="1036" y="378"/>
                  </a:lnTo>
                  <a:lnTo>
                    <a:pt x="1036" y="71"/>
                  </a:lnTo>
                  <a:lnTo>
                    <a:pt x="933" y="71"/>
                  </a:lnTo>
                  <a:lnTo>
                    <a:pt x="933" y="21"/>
                  </a:lnTo>
                  <a:lnTo>
                    <a:pt x="1198" y="21"/>
                  </a:lnTo>
                  <a:lnTo>
                    <a:pt x="1198" y="71"/>
                  </a:lnTo>
                  <a:close/>
                  <a:moveTo>
                    <a:pt x="746" y="225"/>
                  </a:moveTo>
                  <a:lnTo>
                    <a:pt x="746" y="225"/>
                  </a:lnTo>
                  <a:cubicBezTo>
                    <a:pt x="746" y="204"/>
                    <a:pt x="741" y="188"/>
                    <a:pt x="731" y="177"/>
                  </a:cubicBezTo>
                  <a:cubicBezTo>
                    <a:pt x="721" y="165"/>
                    <a:pt x="708" y="159"/>
                    <a:pt x="691" y="159"/>
                  </a:cubicBezTo>
                  <a:cubicBezTo>
                    <a:pt x="675" y="159"/>
                    <a:pt x="660" y="165"/>
                    <a:pt x="649" y="177"/>
                  </a:cubicBezTo>
                  <a:cubicBezTo>
                    <a:pt x="637" y="190"/>
                    <a:pt x="630" y="205"/>
                    <a:pt x="627" y="225"/>
                  </a:cubicBezTo>
                  <a:lnTo>
                    <a:pt x="746" y="225"/>
                  </a:lnTo>
                  <a:close/>
                  <a:moveTo>
                    <a:pt x="802" y="266"/>
                  </a:moveTo>
                  <a:lnTo>
                    <a:pt x="802" y="266"/>
                  </a:lnTo>
                  <a:lnTo>
                    <a:pt x="627" y="266"/>
                  </a:lnTo>
                  <a:cubicBezTo>
                    <a:pt x="628" y="289"/>
                    <a:pt x="635" y="308"/>
                    <a:pt x="649" y="320"/>
                  </a:cubicBezTo>
                  <a:cubicBezTo>
                    <a:pt x="663" y="333"/>
                    <a:pt x="682" y="339"/>
                    <a:pt x="707" y="339"/>
                  </a:cubicBezTo>
                  <a:cubicBezTo>
                    <a:pt x="734" y="339"/>
                    <a:pt x="759" y="331"/>
                    <a:pt x="782" y="315"/>
                  </a:cubicBezTo>
                  <a:lnTo>
                    <a:pt x="782" y="362"/>
                  </a:lnTo>
                  <a:cubicBezTo>
                    <a:pt x="759" y="376"/>
                    <a:pt x="728" y="384"/>
                    <a:pt x="689" y="384"/>
                  </a:cubicBezTo>
                  <a:cubicBezTo>
                    <a:pt x="652" y="384"/>
                    <a:pt x="622" y="372"/>
                    <a:pt x="601" y="349"/>
                  </a:cubicBezTo>
                  <a:cubicBezTo>
                    <a:pt x="579" y="326"/>
                    <a:pt x="569" y="293"/>
                    <a:pt x="569" y="251"/>
                  </a:cubicBezTo>
                  <a:cubicBezTo>
                    <a:pt x="569" y="211"/>
                    <a:pt x="581" y="179"/>
                    <a:pt x="604" y="154"/>
                  </a:cubicBezTo>
                  <a:cubicBezTo>
                    <a:pt x="628" y="129"/>
                    <a:pt x="657" y="117"/>
                    <a:pt x="692" y="117"/>
                  </a:cubicBezTo>
                  <a:cubicBezTo>
                    <a:pt x="727" y="117"/>
                    <a:pt x="754" y="128"/>
                    <a:pt x="773" y="150"/>
                  </a:cubicBezTo>
                  <a:cubicBezTo>
                    <a:pt x="792" y="173"/>
                    <a:pt x="802" y="204"/>
                    <a:pt x="802" y="244"/>
                  </a:cubicBezTo>
                  <a:lnTo>
                    <a:pt x="802" y="266"/>
                  </a:lnTo>
                  <a:close/>
                  <a:moveTo>
                    <a:pt x="526" y="378"/>
                  </a:moveTo>
                  <a:lnTo>
                    <a:pt x="526" y="378"/>
                  </a:lnTo>
                  <a:lnTo>
                    <a:pt x="468" y="378"/>
                  </a:lnTo>
                  <a:lnTo>
                    <a:pt x="468" y="238"/>
                  </a:lnTo>
                  <a:cubicBezTo>
                    <a:pt x="468" y="188"/>
                    <a:pt x="451" y="163"/>
                    <a:pt x="417" y="163"/>
                  </a:cubicBezTo>
                  <a:cubicBezTo>
                    <a:pt x="400" y="163"/>
                    <a:pt x="386" y="170"/>
                    <a:pt x="374" y="184"/>
                  </a:cubicBezTo>
                  <a:cubicBezTo>
                    <a:pt x="362" y="199"/>
                    <a:pt x="357" y="218"/>
                    <a:pt x="357" y="240"/>
                  </a:cubicBezTo>
                  <a:lnTo>
                    <a:pt x="357" y="378"/>
                  </a:lnTo>
                  <a:lnTo>
                    <a:pt x="298" y="378"/>
                  </a:lnTo>
                  <a:lnTo>
                    <a:pt x="298" y="0"/>
                  </a:lnTo>
                  <a:lnTo>
                    <a:pt x="357" y="0"/>
                  </a:lnTo>
                  <a:lnTo>
                    <a:pt x="357" y="165"/>
                  </a:lnTo>
                  <a:lnTo>
                    <a:pt x="358" y="165"/>
                  </a:lnTo>
                  <a:cubicBezTo>
                    <a:pt x="377" y="133"/>
                    <a:pt x="405" y="117"/>
                    <a:pt x="441" y="117"/>
                  </a:cubicBezTo>
                  <a:cubicBezTo>
                    <a:pt x="497" y="117"/>
                    <a:pt x="526" y="151"/>
                    <a:pt x="526" y="221"/>
                  </a:cubicBezTo>
                  <a:lnTo>
                    <a:pt x="526" y="378"/>
                  </a:lnTo>
                  <a:close/>
                  <a:moveTo>
                    <a:pt x="265" y="71"/>
                  </a:moveTo>
                  <a:lnTo>
                    <a:pt x="265" y="71"/>
                  </a:lnTo>
                  <a:lnTo>
                    <a:pt x="162" y="71"/>
                  </a:lnTo>
                  <a:lnTo>
                    <a:pt x="162" y="378"/>
                  </a:lnTo>
                  <a:lnTo>
                    <a:pt x="102" y="378"/>
                  </a:lnTo>
                  <a:lnTo>
                    <a:pt x="102" y="71"/>
                  </a:lnTo>
                  <a:lnTo>
                    <a:pt x="0" y="71"/>
                  </a:lnTo>
                  <a:lnTo>
                    <a:pt x="0" y="21"/>
                  </a:lnTo>
                  <a:lnTo>
                    <a:pt x="265" y="21"/>
                  </a:lnTo>
                  <a:lnTo>
                    <a:pt x="265" y="71"/>
                  </a:lnTo>
                  <a:close/>
                </a:path>
              </a:pathLst>
            </a:custGeom>
            <a:solidFill>
              <a:srgbClr val="D83B0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8" name="Picture 7" descr="Microsoft Ignite The Tour graphic">
            <a:extLst>
              <a:ext uri="{FF2B5EF4-FFF2-40B4-BE49-F238E27FC236}">
                <a16:creationId xmlns:a16="http://schemas.microsoft.com/office/drawing/2014/main" id="{493061E4-9141-4906-AC66-4AB924C08F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gray">
          <a:xfrm>
            <a:off x="5334000" y="0"/>
            <a:ext cx="6858000" cy="6858000"/>
          </a:xfrm>
          <a:prstGeom prst="rect">
            <a:avLst/>
          </a:prstGeom>
          <a:solidFill>
            <a:srgbClr val="FFFFFF"/>
          </a:solidFill>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The Tour graphic">
            <a:extLst>
              <a:ext uri="{FF2B5EF4-FFF2-40B4-BE49-F238E27FC236}">
                <a16:creationId xmlns:a16="http://schemas.microsoft.com/office/drawing/2014/main" id="{C98E59B0-67F8-4A77-8BC3-2C6B72314B7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571" r="1"/>
          <a:stretch/>
        </p:blipFill>
        <p:spPr bwMode="gray">
          <a:xfrm>
            <a:off x="5334001" y="-1"/>
            <a:ext cx="6858000" cy="6858001"/>
          </a:xfrm>
          <a:prstGeom prst="rect">
            <a:avLst/>
          </a:prstGeom>
          <a:solidFill>
            <a:srgbClr val="FFFFFF"/>
          </a:solidFill>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7" name="Picture 6" descr="Two people at a Microsoft event">
            <a:extLst>
              <a:ext uri="{FF2B5EF4-FFF2-40B4-BE49-F238E27FC236}">
                <a16:creationId xmlns:a16="http://schemas.microsoft.com/office/drawing/2014/main" id="{F16083BE-9680-4C4D-841F-BBC563E71F6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8" name="Picture 7" descr="Microsoft Ignite The Tour graphic">
            <a:extLst>
              <a:ext uri="{FF2B5EF4-FFF2-40B4-BE49-F238E27FC236}">
                <a16:creationId xmlns:a16="http://schemas.microsoft.com/office/drawing/2014/main" id="{FA576421-D686-4443-A5C4-C6002072C64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gray">
          <a:xfrm>
            <a:off x="5338480" y="0"/>
            <a:ext cx="6853520" cy="6858000"/>
          </a:xfrm>
          <a:prstGeom prst="rect">
            <a:avLst/>
          </a:prstGeom>
          <a:solidFill>
            <a:srgbClr val="FFFFFF"/>
          </a:solidFill>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The Tour graphic">
            <a:extLst>
              <a:ext uri="{FF2B5EF4-FFF2-40B4-BE49-F238E27FC236}">
                <a16:creationId xmlns:a16="http://schemas.microsoft.com/office/drawing/2014/main" id="{33CC6B10-2D2E-4489-BBDC-0AA717D6826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4321" r="2"/>
          <a:stretch/>
        </p:blipFill>
        <p:spPr bwMode="gray">
          <a:xfrm>
            <a:off x="5334000" y="1"/>
            <a:ext cx="6858001" cy="6858000"/>
          </a:xfrm>
          <a:prstGeom prst="rect">
            <a:avLst/>
          </a:prstGeom>
          <a:solidFill>
            <a:srgbClr val="FFFFFF"/>
          </a:solidFill>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image" Target="../media/image1.emf"/><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 id="2147484908"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servicebrokerapi.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github.com/Azure/open-service-broker-azure" TargetMode="External"/><Relationship Id="rId4" Type="http://schemas.openxmlformats.org/officeDocument/2006/relationships/hyperlink" Target="https://osba.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pic>
        <p:nvPicPr>
          <p:cNvPr id="13" name="Picture 12">
            <a:extLst>
              <a:ext uri="{FF2B5EF4-FFF2-40B4-BE49-F238E27FC236}">
                <a16:creationId xmlns:a16="http://schemas.microsoft.com/office/drawing/2014/main" id="{B9BAFBB9-7FC9-49BB-A213-5A665DBA69C0}"/>
              </a:ext>
            </a:extLst>
          </p:cNvPr>
          <p:cNvPicPr>
            <a:picLocks noChangeAspect="1"/>
          </p:cNvPicPr>
          <p:nvPr/>
        </p:nvPicPr>
        <p:blipFill>
          <a:blip r:embed="rId9"/>
          <a:stretch>
            <a:fillRect/>
          </a:stretch>
        </p:blipFill>
        <p:spPr>
          <a:xfrm>
            <a:off x="8565865" y="3966498"/>
            <a:ext cx="2406935" cy="2406935"/>
          </a:xfrm>
          <a:prstGeom prst="rect">
            <a:avLst/>
          </a:prstGeom>
        </p:spPr>
      </p:pic>
    </p:spTree>
    <p:extLst>
      <p:ext uri="{BB962C8B-B14F-4D97-AF65-F5344CB8AC3E}">
        <p14:creationId xmlns:p14="http://schemas.microsoft.com/office/powerpoint/2010/main" val="138178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p:txBody>
          <a:bodyPr/>
          <a:lstStyle/>
          <a:p>
            <a:r>
              <a:rPr lang="en-US" dirty="0"/>
              <a:t>Presentation title</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5510213" cy="1015663"/>
          </a:xfrm>
        </p:spPr>
        <p:txBody>
          <a:bodyPr/>
          <a:lstStyle/>
          <a:p>
            <a:r>
              <a:rPr lang="en-US" dirty="0"/>
              <a:t>Sam Cogan</a:t>
            </a:r>
          </a:p>
          <a:p>
            <a:r>
              <a:rPr lang="en-US" dirty="0"/>
              <a:t>Solution Architect, Willis Towers Watson &amp; Azure MVP</a:t>
            </a:r>
          </a:p>
        </p:txBody>
      </p:sp>
    </p:spTree>
    <p:extLst>
      <p:ext uri="{BB962C8B-B14F-4D97-AF65-F5344CB8AC3E}">
        <p14:creationId xmlns:p14="http://schemas.microsoft.com/office/powerpoint/2010/main" val="6667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About Me</a:t>
            </a:r>
            <a:endParaRPr lang="en-CH" dirty="0"/>
          </a:p>
        </p:txBody>
      </p:sp>
      <p:pic>
        <p:nvPicPr>
          <p:cNvPr id="4" name="Picture 2" descr="Title762406932">
            <a:extLst>
              <a:ext uri="{FF2B5EF4-FFF2-40B4-BE49-F238E27FC236}">
                <a16:creationId xmlns:a16="http://schemas.microsoft.com/office/drawing/2014/main" id="{7BA46E82-A330-4DEF-98B2-20DEE300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67" y="1630247"/>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72E7FA-7992-477F-8C4E-C1FB1F056038}"/>
              </a:ext>
            </a:extLst>
          </p:cNvPr>
          <p:cNvSpPr txBox="1"/>
          <p:nvPr/>
        </p:nvSpPr>
        <p:spPr>
          <a:xfrm>
            <a:off x="4470401" y="1630247"/>
            <a:ext cx="6197209" cy="2216184"/>
          </a:xfrm>
          <a:prstGeom prst="rect">
            <a:avLst/>
          </a:prstGeom>
          <a:noFill/>
        </p:spPr>
        <p:txBody>
          <a:bodyPr wrap="none" lIns="0" tIns="0" rIns="0" bIns="0" rtlCol="0">
            <a:spAutoFit/>
          </a:bodyPr>
          <a:lstStyle/>
          <a:p>
            <a:pPr algn="l"/>
            <a:r>
              <a:rPr lang="en-GB" sz="6400" dirty="0">
                <a:solidFill>
                  <a:schemeClr val="accent1"/>
                </a:solidFill>
              </a:rPr>
              <a:t>Sam Cogan</a:t>
            </a:r>
          </a:p>
          <a:p>
            <a:pPr algn="l"/>
            <a:br>
              <a:rPr lang="en-GB" sz="2667" dirty="0">
                <a:gradFill>
                  <a:gsLst>
                    <a:gs pos="2917">
                      <a:schemeClr val="tx1"/>
                    </a:gs>
                    <a:gs pos="30000">
                      <a:schemeClr val="tx1"/>
                    </a:gs>
                  </a:gsLst>
                  <a:lin ang="5400000" scaled="0"/>
                </a:gradFill>
              </a:rPr>
            </a:br>
            <a:r>
              <a:rPr lang="en-GB" sz="2667" dirty="0">
                <a:gradFill>
                  <a:gsLst>
                    <a:gs pos="2917">
                      <a:schemeClr val="tx1"/>
                    </a:gs>
                    <a:gs pos="30000">
                      <a:schemeClr val="tx1"/>
                    </a:gs>
                  </a:gsLst>
                  <a:lin ang="5400000" scaled="0"/>
                </a:gradFill>
              </a:rPr>
              <a:t>Solution Architect – Willis Towers Watson</a:t>
            </a:r>
          </a:p>
          <a:p>
            <a:pPr algn="l"/>
            <a:r>
              <a:rPr lang="en-GB" sz="2667" dirty="0">
                <a:gradFill>
                  <a:gsLst>
                    <a:gs pos="2917">
                      <a:schemeClr val="tx1"/>
                    </a:gs>
                    <a:gs pos="30000">
                      <a:schemeClr val="tx1"/>
                    </a:gs>
                  </a:gsLst>
                  <a:lin ang="5400000" scaled="0"/>
                </a:gradFill>
              </a:rPr>
              <a:t>Microsoft Azure MVP</a:t>
            </a:r>
            <a:endParaRPr lang="en-US" sz="2667" dirty="0" err="1">
              <a:gradFill>
                <a:gsLst>
                  <a:gs pos="2917">
                    <a:schemeClr val="tx1"/>
                  </a:gs>
                  <a:gs pos="30000">
                    <a:schemeClr val="tx1"/>
                  </a:gs>
                </a:gsLst>
                <a:lin ang="5400000" scaled="0"/>
              </a:gradFill>
            </a:endParaRPr>
          </a:p>
        </p:txBody>
      </p:sp>
      <p:sp>
        <p:nvSpPr>
          <p:cNvPr id="6" name="TextBox 5">
            <a:extLst>
              <a:ext uri="{FF2B5EF4-FFF2-40B4-BE49-F238E27FC236}">
                <a16:creationId xmlns:a16="http://schemas.microsoft.com/office/drawing/2014/main" id="{23B22BEF-6E4F-4173-9BCF-3D301F132299}"/>
              </a:ext>
            </a:extLst>
          </p:cNvPr>
          <p:cNvSpPr txBox="1"/>
          <p:nvPr/>
        </p:nvSpPr>
        <p:spPr>
          <a:xfrm>
            <a:off x="4947458" y="4647155"/>
            <a:ext cx="3781849" cy="410433"/>
          </a:xfrm>
          <a:prstGeom prst="rect">
            <a:avLst/>
          </a:prstGeom>
          <a:noFill/>
        </p:spPr>
        <p:txBody>
          <a:bodyPr wrap="square" lIns="0" tIns="0" rIns="0" bIns="0" rtlCol="0">
            <a:spAutoFit/>
          </a:bodyPr>
          <a:lstStyle/>
          <a:p>
            <a:pPr algn="l"/>
            <a:r>
              <a:rPr lang="en-GB" sz="2667" dirty="0">
                <a:gradFill>
                  <a:gsLst>
                    <a:gs pos="2917">
                      <a:schemeClr val="tx1"/>
                    </a:gs>
                    <a:gs pos="30000">
                      <a:schemeClr val="tx1"/>
                    </a:gs>
                  </a:gsLst>
                  <a:lin ang="5400000" scaled="0"/>
                </a:gradFill>
              </a:rPr>
              <a:t>samcogan.com</a:t>
            </a:r>
          </a:p>
        </p:txBody>
      </p:sp>
      <p:pic>
        <p:nvPicPr>
          <p:cNvPr id="7" name="Graphic 6">
            <a:extLst>
              <a:ext uri="{FF2B5EF4-FFF2-40B4-BE49-F238E27FC236}">
                <a16:creationId xmlns:a16="http://schemas.microsoft.com/office/drawing/2014/main" id="{D1486BDD-2E81-4057-B118-D61C45BE68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0400" y="4647153"/>
            <a:ext cx="410371" cy="410371"/>
          </a:xfrm>
          <a:prstGeom prst="rect">
            <a:avLst/>
          </a:prstGeom>
        </p:spPr>
      </p:pic>
      <p:sp>
        <p:nvSpPr>
          <p:cNvPr id="8" name="TextBox 7">
            <a:extLst>
              <a:ext uri="{FF2B5EF4-FFF2-40B4-BE49-F238E27FC236}">
                <a16:creationId xmlns:a16="http://schemas.microsoft.com/office/drawing/2014/main" id="{E1E6D920-E851-40EA-AD43-4817ADB66F02}"/>
              </a:ext>
            </a:extLst>
          </p:cNvPr>
          <p:cNvSpPr txBox="1"/>
          <p:nvPr/>
        </p:nvSpPr>
        <p:spPr>
          <a:xfrm>
            <a:off x="4947458" y="5114149"/>
            <a:ext cx="1872307" cy="410433"/>
          </a:xfrm>
          <a:prstGeom prst="rect">
            <a:avLst/>
          </a:prstGeom>
          <a:noFill/>
        </p:spPr>
        <p:txBody>
          <a:bodyPr wrap="none" lIns="0" tIns="0" rIns="0" bIns="0" rtlCol="0">
            <a:spAutoFit/>
          </a:bodyPr>
          <a:lstStyle/>
          <a:p>
            <a:pPr algn="l"/>
            <a:r>
              <a:rPr lang="en-GB" sz="2667" dirty="0">
                <a:gradFill>
                  <a:gsLst>
                    <a:gs pos="2917">
                      <a:schemeClr val="tx1"/>
                    </a:gs>
                    <a:gs pos="30000">
                      <a:schemeClr val="tx1"/>
                    </a:gs>
                  </a:gsLst>
                  <a:lin ang="5400000" scaled="0"/>
                </a:gradFill>
              </a:rPr>
              <a:t>@</a:t>
            </a:r>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9" name="Graphic 8">
            <a:extLst>
              <a:ext uri="{FF2B5EF4-FFF2-40B4-BE49-F238E27FC236}">
                <a16:creationId xmlns:a16="http://schemas.microsoft.com/office/drawing/2014/main" id="{AFD77926-6B43-46A4-8531-41825BB99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401" y="5114149"/>
            <a:ext cx="410369" cy="410369"/>
          </a:xfrm>
          <a:prstGeom prst="rect">
            <a:avLst/>
          </a:prstGeom>
        </p:spPr>
      </p:pic>
      <p:sp>
        <p:nvSpPr>
          <p:cNvPr id="10" name="TextBox 9">
            <a:extLst>
              <a:ext uri="{FF2B5EF4-FFF2-40B4-BE49-F238E27FC236}">
                <a16:creationId xmlns:a16="http://schemas.microsoft.com/office/drawing/2014/main" id="{2C9917EE-278B-4969-9893-5A9728BCB1BE}"/>
              </a:ext>
            </a:extLst>
          </p:cNvPr>
          <p:cNvSpPr txBox="1"/>
          <p:nvPr/>
        </p:nvSpPr>
        <p:spPr>
          <a:xfrm>
            <a:off x="4947458" y="5581142"/>
            <a:ext cx="1681551" cy="410433"/>
          </a:xfrm>
          <a:prstGeom prst="rect">
            <a:avLst/>
          </a:prstGeom>
          <a:noFill/>
        </p:spPr>
        <p:txBody>
          <a:bodyPr wrap="none" lIns="0" tIns="0" rIns="0" bIns="0" rtlCol="0">
            <a:spAutoFit/>
          </a:bodyPr>
          <a:lstStyle/>
          <a:p>
            <a:pPr algn="l"/>
            <a:r>
              <a:rPr lang="en-GB" sz="2667" dirty="0" err="1">
                <a:gradFill>
                  <a:gsLst>
                    <a:gs pos="2917">
                      <a:schemeClr val="tx1"/>
                    </a:gs>
                    <a:gs pos="30000">
                      <a:schemeClr val="tx1"/>
                    </a:gs>
                  </a:gsLst>
                  <a:lin ang="5400000" scaled="0"/>
                </a:gradFill>
              </a:rPr>
              <a:t>sam-cogan</a:t>
            </a:r>
            <a:endParaRPr lang="en-GB" sz="2667" dirty="0">
              <a:gradFill>
                <a:gsLst>
                  <a:gs pos="2917">
                    <a:schemeClr val="tx1"/>
                  </a:gs>
                  <a:gs pos="30000">
                    <a:schemeClr val="tx1"/>
                  </a:gs>
                </a:gsLst>
                <a:lin ang="5400000" scaled="0"/>
              </a:gradFill>
            </a:endParaRPr>
          </a:p>
        </p:txBody>
      </p:sp>
      <p:pic>
        <p:nvPicPr>
          <p:cNvPr id="11" name="Graphic 10">
            <a:extLst>
              <a:ext uri="{FF2B5EF4-FFF2-40B4-BE49-F238E27FC236}">
                <a16:creationId xmlns:a16="http://schemas.microsoft.com/office/drawing/2014/main" id="{00709674-EC71-4F67-85DC-FB88FA4846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74369" y="5585111"/>
            <a:ext cx="406400" cy="406400"/>
          </a:xfrm>
          <a:prstGeom prst="rect">
            <a:avLst/>
          </a:prstGeom>
        </p:spPr>
      </p:pic>
    </p:spTree>
    <p:extLst>
      <p:ext uri="{BB962C8B-B14F-4D97-AF65-F5344CB8AC3E}">
        <p14:creationId xmlns:p14="http://schemas.microsoft.com/office/powerpoint/2010/main" val="28144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Open Service Broker</a:t>
            </a:r>
          </a:p>
        </p:txBody>
      </p:sp>
      <p:sp>
        <p:nvSpPr>
          <p:cNvPr id="6" name="Text Placeholder 5"/>
          <p:cNvSpPr>
            <a:spLocks noGrp="1"/>
          </p:cNvSpPr>
          <p:nvPr>
            <p:ph type="body" sz="quarter" idx="10"/>
          </p:nvPr>
        </p:nvSpPr>
        <p:spPr>
          <a:xfrm>
            <a:off x="586740" y="2171020"/>
            <a:ext cx="11018520" cy="2031325"/>
          </a:xfrm>
        </p:spPr>
        <p:txBody>
          <a:bodyPr/>
          <a:lstStyle/>
          <a:p>
            <a:r>
              <a:rPr lang="en-US" sz="4400" dirty="0">
                <a:solidFill>
                  <a:schemeClr val="accent6"/>
                </a:solidFill>
              </a:rPr>
              <a:t>“Deliver and Manage Services to Applications Running in a Cloud Native Environment”</a:t>
            </a:r>
          </a:p>
        </p:txBody>
      </p:sp>
      <p:pic>
        <p:nvPicPr>
          <p:cNvPr id="1028" name="Picture 4" descr="Image result for open service broker">
            <a:extLst>
              <a:ext uri="{FF2B5EF4-FFF2-40B4-BE49-F238E27FC236}">
                <a16:creationId xmlns:a16="http://schemas.microsoft.com/office/drawing/2014/main" id="{CCADB434-989D-45EA-AF9B-F1C0A0D89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2183" y="5362167"/>
            <a:ext cx="76200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Open Service Broker</a:t>
            </a:r>
          </a:p>
        </p:txBody>
      </p:sp>
      <p:sp>
        <p:nvSpPr>
          <p:cNvPr id="6" name="Text Placeholder 5"/>
          <p:cNvSpPr>
            <a:spLocks noGrp="1"/>
          </p:cNvSpPr>
          <p:nvPr>
            <p:ph type="body" sz="quarter" idx="10"/>
          </p:nvPr>
        </p:nvSpPr>
        <p:spPr>
          <a:xfrm>
            <a:off x="884354" y="1753008"/>
            <a:ext cx="11018520" cy="2548390"/>
          </a:xfrm>
        </p:spPr>
        <p:txBody>
          <a:bodyPr/>
          <a:lstStyle/>
          <a:p>
            <a:pPr marL="571500" indent="-571500">
              <a:buFont typeface="Arial" panose="020B0604020202020204" pitchFamily="34" charset="0"/>
              <a:buChar char="•"/>
            </a:pPr>
            <a:r>
              <a:rPr lang="en-US" sz="3600" dirty="0">
                <a:solidFill>
                  <a:schemeClr val="tx1"/>
                </a:solidFill>
              </a:rPr>
              <a:t>Provide a Catalog of Services</a:t>
            </a:r>
          </a:p>
          <a:p>
            <a:pPr marL="571500" indent="-571500">
              <a:buFont typeface="Arial" panose="020B0604020202020204" pitchFamily="34" charset="0"/>
              <a:buChar char="•"/>
            </a:pPr>
            <a:r>
              <a:rPr lang="en-US" sz="3600" dirty="0">
                <a:solidFill>
                  <a:schemeClr val="tx1"/>
                </a:solidFill>
              </a:rPr>
              <a:t>Provision New Instances</a:t>
            </a:r>
          </a:p>
          <a:p>
            <a:pPr marL="571500" indent="-571500">
              <a:buFont typeface="Arial" panose="020B0604020202020204" pitchFamily="34" charset="0"/>
              <a:buChar char="•"/>
            </a:pPr>
            <a:r>
              <a:rPr lang="en-US" sz="3600" dirty="0">
                <a:solidFill>
                  <a:schemeClr val="tx1"/>
                </a:solidFill>
              </a:rPr>
              <a:t>Connect and Disconnect Applications</a:t>
            </a:r>
          </a:p>
          <a:p>
            <a:pPr marL="571500" indent="-571500">
              <a:buFont typeface="Arial" panose="020B0604020202020204" pitchFamily="34" charset="0"/>
              <a:buChar char="•"/>
            </a:pPr>
            <a:r>
              <a:rPr lang="en-US" sz="3600" dirty="0">
                <a:solidFill>
                  <a:schemeClr val="tx1"/>
                </a:solidFill>
              </a:rPr>
              <a:t>Deprovisioning Instances</a:t>
            </a:r>
          </a:p>
        </p:txBody>
      </p:sp>
    </p:spTree>
    <p:extLst>
      <p:ext uri="{BB962C8B-B14F-4D97-AF65-F5344CB8AC3E}">
        <p14:creationId xmlns:p14="http://schemas.microsoft.com/office/powerpoint/2010/main" val="147500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Open Service Broker</a:t>
            </a:r>
            <a:endParaRPr lang="en-CH" dirty="0"/>
          </a:p>
        </p:txBody>
      </p:sp>
      <p:pic>
        <p:nvPicPr>
          <p:cNvPr id="2050" name="Picture 2" descr="https://miro.medium.com/max/1600/0*ShREQ8iL8eMYE-Vd">
            <a:extLst>
              <a:ext uri="{FF2B5EF4-FFF2-40B4-BE49-F238E27FC236}">
                <a16:creationId xmlns:a16="http://schemas.microsoft.com/office/drawing/2014/main" id="{7D064C66-A56F-4E47-A8B1-33A2C7011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240305"/>
            <a:ext cx="10567469" cy="530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2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234C-963A-4BDB-AC81-D452BD38A69B}"/>
              </a:ext>
            </a:extLst>
          </p:cNvPr>
          <p:cNvSpPr>
            <a:spLocks noGrp="1"/>
          </p:cNvSpPr>
          <p:nvPr>
            <p:ph type="title"/>
          </p:nvPr>
        </p:nvSpPr>
        <p:spPr/>
        <p:txBody>
          <a:bodyPr/>
          <a:lstStyle/>
          <a:p>
            <a:r>
              <a:rPr lang="en-GB" dirty="0"/>
              <a:t>Open Service Broker for Azure</a:t>
            </a:r>
            <a:endParaRPr lang="en-CH" dirty="0"/>
          </a:p>
        </p:txBody>
      </p:sp>
      <p:pic>
        <p:nvPicPr>
          <p:cNvPr id="5" name="Picture 4">
            <a:extLst>
              <a:ext uri="{FF2B5EF4-FFF2-40B4-BE49-F238E27FC236}">
                <a16:creationId xmlns:a16="http://schemas.microsoft.com/office/drawing/2014/main" id="{0B1F6395-A3A1-4440-8C30-A8760755C52C}"/>
              </a:ext>
            </a:extLst>
          </p:cNvPr>
          <p:cNvPicPr>
            <a:picLocks noChangeAspect="1"/>
          </p:cNvPicPr>
          <p:nvPr/>
        </p:nvPicPr>
        <p:blipFill>
          <a:blip r:embed="rId2"/>
          <a:stretch>
            <a:fillRect/>
          </a:stretch>
        </p:blipFill>
        <p:spPr>
          <a:xfrm>
            <a:off x="2305601" y="1027875"/>
            <a:ext cx="7580798" cy="5540875"/>
          </a:xfrm>
          <a:prstGeom prst="rect">
            <a:avLst/>
          </a:prstGeom>
        </p:spPr>
      </p:pic>
    </p:spTree>
    <p:extLst>
      <p:ext uri="{BB962C8B-B14F-4D97-AF65-F5344CB8AC3E}">
        <p14:creationId xmlns:p14="http://schemas.microsoft.com/office/powerpoint/2010/main" val="119631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 Started</a:t>
            </a:r>
          </a:p>
        </p:txBody>
      </p:sp>
      <p:sp>
        <p:nvSpPr>
          <p:cNvPr id="6" name="Text Placeholder 5"/>
          <p:cNvSpPr>
            <a:spLocks noGrp="1"/>
          </p:cNvSpPr>
          <p:nvPr>
            <p:ph type="body" sz="quarter" idx="10"/>
          </p:nvPr>
        </p:nvSpPr>
        <p:spPr>
          <a:xfrm>
            <a:off x="586740" y="1770425"/>
            <a:ext cx="11544300" cy="1465016"/>
          </a:xfrm>
        </p:spPr>
        <p:txBody>
          <a:bodyPr/>
          <a:lstStyle/>
          <a:p>
            <a:r>
              <a:rPr lang="en-US" dirty="0">
                <a:solidFill>
                  <a:schemeClr val="tx1"/>
                </a:solidFill>
              </a:rPr>
              <a:t>Open Service Broker - </a:t>
            </a:r>
            <a:r>
              <a:rPr lang="en-GB" dirty="0">
                <a:hlinkClick r:id="rId3"/>
              </a:rPr>
              <a:t>https://www.openservicebrokerapi.org/</a:t>
            </a:r>
            <a:endParaRPr lang="en-GB" dirty="0"/>
          </a:p>
          <a:p>
            <a:r>
              <a:rPr lang="en-GB" dirty="0">
                <a:solidFill>
                  <a:schemeClr val="tx1"/>
                </a:solidFill>
              </a:rPr>
              <a:t>Open Service Broker for Azure - </a:t>
            </a:r>
            <a:r>
              <a:rPr lang="en-GB" dirty="0">
                <a:hlinkClick r:id="rId4"/>
              </a:rPr>
              <a:t>https://osba.sh/</a:t>
            </a:r>
            <a:endParaRPr lang="en-GB" dirty="0"/>
          </a:p>
          <a:p>
            <a:r>
              <a:rPr lang="en-GB" dirty="0">
                <a:solidFill>
                  <a:schemeClr val="tx1"/>
                </a:solidFill>
              </a:rPr>
              <a:t>OSBA </a:t>
            </a:r>
            <a:r>
              <a:rPr lang="en-GB" dirty="0" err="1">
                <a:solidFill>
                  <a:schemeClr val="tx1"/>
                </a:solidFill>
              </a:rPr>
              <a:t>Github</a:t>
            </a:r>
            <a:r>
              <a:rPr lang="en-GB" dirty="0">
                <a:solidFill>
                  <a:schemeClr val="tx1"/>
                </a:solidFill>
              </a:rPr>
              <a:t> - </a:t>
            </a:r>
            <a:r>
              <a:rPr lang="en-GB" dirty="0">
                <a:hlinkClick r:id="rId5"/>
              </a:rPr>
              <a:t>https://github.com/Azure/open-service-broker-azure</a:t>
            </a:r>
            <a:endParaRPr lang="en-US" dirty="0">
              <a:solidFill>
                <a:schemeClr val="tx1"/>
              </a:solidFill>
            </a:endParaRPr>
          </a:p>
        </p:txBody>
      </p:sp>
    </p:spTree>
    <p:extLst>
      <p:ext uri="{BB962C8B-B14F-4D97-AF65-F5344CB8AC3E}">
        <p14:creationId xmlns:p14="http://schemas.microsoft.com/office/powerpoint/2010/main" val="417452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7DC80C9C-86B1-4F35-B460-A3753A68F4C0}"/>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E6C05D82-8231-4D94-9271-2A2C15F57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06670dda-0291-4061-b6e0-f6c0cb392c51"/>
    <ds:schemaRef ds:uri="http://purl.org/dc/elements/1.1/"/>
    <ds:schemaRef ds:uri="http://schemas.openxmlformats.org/package/2006/metadata/core-properties"/>
    <ds:schemaRef ds:uri="http://www.w3.org/XML/1998/namespace"/>
    <ds:schemaRef ds:uri="http://schemas.microsoft.com/office/infopath/2007/PartnerControls"/>
    <ds:schemaRef ds:uri="e4aa919a-b200-49cb-beca-4c7e0810321e"/>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Microsoft_Ignite_The_Tour_2019_16x9_Breakout_Template</Template>
  <TotalTime>30</TotalTime>
  <Words>259</Words>
  <Application>Microsoft Office PowerPoint</Application>
  <PresentationFormat>Widescreen</PresentationFormat>
  <Paragraphs>46</Paragraphs>
  <Slides>10</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Consolas</vt:lpstr>
      <vt:lpstr>Segoe UI</vt:lpstr>
      <vt:lpstr>Segoe UI Semibold</vt:lpstr>
      <vt:lpstr>Wingdings</vt:lpstr>
      <vt:lpstr>White Template</vt:lpstr>
      <vt:lpstr>Light Gray Template</vt:lpstr>
      <vt:lpstr>Black Template</vt:lpstr>
      <vt:lpstr>PowerPoint Presentation</vt:lpstr>
      <vt:lpstr>Presentation title</vt:lpstr>
      <vt:lpstr>About Me</vt:lpstr>
      <vt:lpstr>Open Service Broker</vt:lpstr>
      <vt:lpstr>Open Service Broker</vt:lpstr>
      <vt:lpstr>Open Service Broker</vt:lpstr>
      <vt:lpstr>Open Service Broker for Azure</vt:lpstr>
      <vt:lpstr>Demo</vt:lpstr>
      <vt:lpstr>Get Started</vt:lpstr>
      <vt:lpstr>About Me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Cogan, Sam (Cambridge)</dc:creator>
  <cp:keywords>Microsoft Ignite The Tour FY20</cp:keywords>
  <dc:description/>
  <cp:lastModifiedBy>Cogan, Sam (Cambridge)</cp:lastModifiedBy>
  <cp:revision>4</cp:revision>
  <dcterms:created xsi:type="dcterms:W3CDTF">2020-01-08T19:39:33Z</dcterms:created>
  <dcterms:modified xsi:type="dcterms:W3CDTF">2020-01-08T20:10:07Z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9c700311-1b20-487f-9129-30717d50ca8e_Enabled">
    <vt:lpwstr>True</vt:lpwstr>
  </property>
  <property fmtid="{D5CDD505-2E9C-101B-9397-08002B2CF9AE}" pid="12" name="MSIP_Label_9c700311-1b20-487f-9129-30717d50ca8e_SiteId">
    <vt:lpwstr>76e3921f-489b-4b7e-9547-9ea297add9b5</vt:lpwstr>
  </property>
  <property fmtid="{D5CDD505-2E9C-101B-9397-08002B2CF9AE}" pid="13" name="MSIP_Label_9c700311-1b20-487f-9129-30717d50ca8e_Owner">
    <vt:lpwstr>Sam.Cogan@towerswatson.com</vt:lpwstr>
  </property>
  <property fmtid="{D5CDD505-2E9C-101B-9397-08002B2CF9AE}" pid="14" name="MSIP_Label_9c700311-1b20-487f-9129-30717d50ca8e_SetDate">
    <vt:lpwstr>2020-01-08T19:40:00.8126942Z</vt:lpwstr>
  </property>
  <property fmtid="{D5CDD505-2E9C-101B-9397-08002B2CF9AE}" pid="15" name="MSIP_Label_9c700311-1b20-487f-9129-30717d50ca8e_Name">
    <vt:lpwstr>Confidential</vt:lpwstr>
  </property>
  <property fmtid="{D5CDD505-2E9C-101B-9397-08002B2CF9AE}" pid="16" name="MSIP_Label_9c700311-1b20-487f-9129-30717d50ca8e_Application">
    <vt:lpwstr>Microsoft Azure Information Protection</vt:lpwstr>
  </property>
  <property fmtid="{D5CDD505-2E9C-101B-9397-08002B2CF9AE}" pid="17" name="MSIP_Label_9c700311-1b20-487f-9129-30717d50ca8e_ActionId">
    <vt:lpwstr>1d5a11f5-5f50-4f8a-a8b0-49de86e00fb6</vt:lpwstr>
  </property>
  <property fmtid="{D5CDD505-2E9C-101B-9397-08002B2CF9AE}" pid="18" name="MSIP_Label_9c700311-1b20-487f-9129-30717d50ca8e_Extended_MSFT_Method">
    <vt:lpwstr>Automatic</vt:lpwstr>
  </property>
  <property fmtid="{D5CDD505-2E9C-101B-9397-08002B2CF9AE}" pid="19" name="MSIP_Label_d347b247-e90e-43a3-9d7b-004f14ae6873_Enabled">
    <vt:lpwstr>True</vt:lpwstr>
  </property>
  <property fmtid="{D5CDD505-2E9C-101B-9397-08002B2CF9AE}" pid="20" name="MSIP_Label_d347b247-e90e-43a3-9d7b-004f14ae6873_SiteId">
    <vt:lpwstr>76e3921f-489b-4b7e-9547-9ea297add9b5</vt:lpwstr>
  </property>
  <property fmtid="{D5CDD505-2E9C-101B-9397-08002B2CF9AE}" pid="21" name="MSIP_Label_d347b247-e90e-43a3-9d7b-004f14ae6873_Owner">
    <vt:lpwstr>Sam.Cogan@towerswatson.com</vt:lpwstr>
  </property>
  <property fmtid="{D5CDD505-2E9C-101B-9397-08002B2CF9AE}" pid="22" name="MSIP_Label_d347b247-e90e-43a3-9d7b-004f14ae6873_SetDate">
    <vt:lpwstr>2020-01-08T19:40:00.8126942Z</vt:lpwstr>
  </property>
  <property fmtid="{D5CDD505-2E9C-101B-9397-08002B2CF9AE}" pid="23" name="MSIP_Label_d347b247-e90e-43a3-9d7b-004f14ae6873_Name">
    <vt:lpwstr>Anyone (No Protection)</vt:lpwstr>
  </property>
  <property fmtid="{D5CDD505-2E9C-101B-9397-08002B2CF9AE}" pid="24" name="MSIP_Label_d347b247-e90e-43a3-9d7b-004f14ae6873_Application">
    <vt:lpwstr>Microsoft Azure Information Protection</vt:lpwstr>
  </property>
  <property fmtid="{D5CDD505-2E9C-101B-9397-08002B2CF9AE}" pid="25" name="MSIP_Label_d347b247-e90e-43a3-9d7b-004f14ae6873_ActionId">
    <vt:lpwstr>1d5a11f5-5f50-4f8a-a8b0-49de86e00fb6</vt:lpwstr>
  </property>
  <property fmtid="{D5CDD505-2E9C-101B-9397-08002B2CF9AE}" pid="26" name="MSIP_Label_d347b247-e90e-43a3-9d7b-004f14ae6873_Parent">
    <vt:lpwstr>9c700311-1b20-487f-9129-30717d50ca8e</vt:lpwstr>
  </property>
  <property fmtid="{D5CDD505-2E9C-101B-9397-08002B2CF9AE}" pid="27" name="MSIP_Label_d347b247-e90e-43a3-9d7b-004f14ae6873_Extended_MSFT_Method">
    <vt:lpwstr>Automatic</vt:lpwstr>
  </property>
  <property fmtid="{D5CDD505-2E9C-101B-9397-08002B2CF9AE}" pid="28" name="MSIP_Label_f42aa342-8706-4288-bd11-ebb85995028c_Enabled">
    <vt:lpwstr>True</vt:lpwstr>
  </property>
  <property fmtid="{D5CDD505-2E9C-101B-9397-08002B2CF9AE}" pid="29" name="MSIP_Label_f42aa342-8706-4288-bd11-ebb85995028c_SiteId">
    <vt:lpwstr>72f988bf-86f1-41af-91ab-2d7cd011db47</vt:lpwstr>
  </property>
  <property fmtid="{D5CDD505-2E9C-101B-9397-08002B2CF9AE}" pid="30" name="MSIP_Label_f42aa342-8706-4288-bd11-ebb85995028c_Owner">
    <vt:lpwstr>maryfj@microsoft.com</vt:lpwstr>
  </property>
  <property fmtid="{D5CDD505-2E9C-101B-9397-08002B2CF9AE}" pid="31" name="MSIP_Label_f42aa342-8706-4288-bd11-ebb85995028c_SetDate">
    <vt:lpwstr>2017-08-29T14:27:20.8568347-07:00</vt:lpwstr>
  </property>
  <property fmtid="{D5CDD505-2E9C-101B-9397-08002B2CF9AE}" pid="32" name="MSIP_Label_f42aa342-8706-4288-bd11-ebb85995028c_Name">
    <vt:lpwstr>General</vt:lpwstr>
  </property>
  <property fmtid="{D5CDD505-2E9C-101B-9397-08002B2CF9AE}" pid="33" name="MSIP_Label_f42aa342-8706-4288-bd11-ebb85995028c_Application">
    <vt:lpwstr>Microsoft Azure Information Protection</vt:lpwstr>
  </property>
  <property fmtid="{D5CDD505-2E9C-101B-9397-08002B2CF9AE}" pid="34" name="MSIP_Label_f42aa342-8706-4288-bd11-ebb85995028c_Extended_MSFT_Method">
    <vt:lpwstr>Automatic</vt:lpwstr>
  </property>
  <property fmtid="{D5CDD505-2E9C-101B-9397-08002B2CF9AE}" pid="35" name="Sensitivity">
    <vt:lpwstr>Confidential Anyone (No Protection) General</vt:lpwstr>
  </property>
</Properties>
</file>