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8" r:id="rId6"/>
    <p:sldId id="1900" r:id="rId7"/>
    <p:sldId id="1912" r:id="rId8"/>
    <p:sldId id="1904" r:id="rId9"/>
    <p:sldId id="1902" r:id="rId10"/>
    <p:sldId id="1901" r:id="rId11"/>
    <p:sldId id="1905" r:id="rId12"/>
    <p:sldId id="1906" r:id="rId13"/>
    <p:sldId id="1913" r:id="rId14"/>
    <p:sldId id="1907" r:id="rId15"/>
    <p:sldId id="1909" r:id="rId16"/>
    <p:sldId id="1910" r:id="rId17"/>
    <p:sldId id="1916" r:id="rId18"/>
    <p:sldId id="1911" r:id="rId19"/>
    <p:sldId id="1915" r:id="rId20"/>
    <p:sldId id="269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FF7F27"/>
    <a:srgbClr val="B797CF"/>
    <a:srgbClr val="00A2E8"/>
    <a:srgbClr val="A6CE39"/>
    <a:srgbClr val="FFCC00"/>
    <a:srgbClr val="A2CADF"/>
    <a:srgbClr val="2590A3"/>
    <a:srgbClr val="1084C6"/>
    <a:srgbClr val="6D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3686" autoAdjust="0"/>
  </p:normalViewPr>
  <p:slideViewPr>
    <p:cSldViewPr snapToObjects="1">
      <p:cViewPr varScale="1">
        <p:scale>
          <a:sx n="196" d="100"/>
          <a:sy n="196" d="100"/>
        </p:scale>
        <p:origin x="750" y="66"/>
      </p:cViewPr>
      <p:guideLst>
        <p:guide orient="horz" pos="1619"/>
        <p:guide pos="5616"/>
      </p:guideLst>
    </p:cSldViewPr>
  </p:slideViewPr>
  <p:outlineViewPr>
    <p:cViewPr>
      <p:scale>
        <a:sx n="33" d="100"/>
        <a:sy n="33" d="100"/>
      </p:scale>
      <p:origin x="0" y="-4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DA48D-2A66-4BA8-A0A6-18B7094E3EE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F0B5-B49C-4298-AF3B-EF4073D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-deployment#paramete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resource-group-template-functions-resource#referen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11/19/2019 1:53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– using user defined functions to simplify name generation</a:t>
            </a:r>
          </a:p>
          <a:p>
            <a:r>
              <a:rPr lang="en-GB" dirty="0"/>
              <a:t>Use is mainly limited to simplifying large, regularly used names etc.</a:t>
            </a:r>
          </a:p>
          <a:p>
            <a:endParaRPr lang="en-GB" dirty="0"/>
          </a:p>
          <a:p>
            <a:r>
              <a:rPr lang="en-GB" dirty="0"/>
              <a:t>Limitations</a:t>
            </a:r>
          </a:p>
          <a:p>
            <a:endParaRPr lang="en-GB" dirty="0"/>
          </a:p>
          <a:p>
            <a:r>
              <a:rPr lang="en-GB" dirty="0"/>
              <a:t>The function can't access variables.</a:t>
            </a:r>
          </a:p>
          <a:p>
            <a:r>
              <a:rPr lang="en-GB" dirty="0"/>
              <a:t>The function can only use parameters that are defined in the function. When you use the </a:t>
            </a:r>
            <a:r>
              <a:rPr lang="en-GB" dirty="0">
                <a:hlinkClick r:id="rId3"/>
              </a:rPr>
              <a:t>parameters function</a:t>
            </a:r>
            <a:r>
              <a:rPr lang="en-GB" dirty="0"/>
              <a:t> within a user-defined function, you are restricted to the parameters for that function.</a:t>
            </a:r>
          </a:p>
          <a:p>
            <a:r>
              <a:rPr lang="en-GB" dirty="0"/>
              <a:t>The function can't call other user-defined functions.</a:t>
            </a:r>
          </a:p>
          <a:p>
            <a:r>
              <a:rPr lang="en-GB" dirty="0"/>
              <a:t>The function can't use the </a:t>
            </a:r>
            <a:r>
              <a:rPr lang="en-GB" dirty="0">
                <a:hlinkClick r:id="rId4"/>
              </a:rPr>
              <a:t>reference function</a:t>
            </a:r>
            <a:r>
              <a:rPr lang="en-GB" dirty="0"/>
              <a:t>.</a:t>
            </a:r>
          </a:p>
          <a:p>
            <a:r>
              <a:rPr lang="en-GB" dirty="0"/>
              <a:t>Parameters for the function can't have default values.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11/19/2019 1:53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ARM Template has an Output section</a:t>
            </a:r>
          </a:p>
          <a:p>
            <a:r>
              <a:rPr lang="en-GB" dirty="0"/>
              <a:t>This can contain any information that is available to the template</a:t>
            </a:r>
          </a:p>
          <a:p>
            <a:pPr lvl="1"/>
            <a:r>
              <a:rPr lang="en-GB" dirty="0"/>
              <a:t>Resource ID’s</a:t>
            </a:r>
          </a:p>
          <a:p>
            <a:pPr lvl="1"/>
            <a:r>
              <a:rPr lang="en-GB" dirty="0"/>
              <a:t>Keys</a:t>
            </a:r>
          </a:p>
          <a:p>
            <a:pPr lvl="1"/>
            <a:r>
              <a:rPr lang="en-GB" dirty="0"/>
              <a:t>Parameters and/or variables</a:t>
            </a:r>
          </a:p>
          <a:p>
            <a:pPr lvl="1"/>
            <a:r>
              <a:rPr lang="en-GB" dirty="0"/>
              <a:t>Whole resources</a:t>
            </a:r>
          </a:p>
          <a:p>
            <a:r>
              <a:rPr lang="en-GB" dirty="0"/>
              <a:t>Output data is passed to the caller:</a:t>
            </a:r>
          </a:p>
          <a:p>
            <a:pPr lvl="1"/>
            <a:r>
              <a:rPr lang="en-GB" dirty="0"/>
              <a:t>PowerShell</a:t>
            </a:r>
          </a:p>
          <a:p>
            <a:pPr lvl="1"/>
            <a:r>
              <a:rPr lang="en-GB" dirty="0"/>
              <a:t>Build Tool</a:t>
            </a:r>
          </a:p>
          <a:p>
            <a:pPr lvl="1"/>
            <a:r>
              <a:rPr lang="en-GB" dirty="0"/>
              <a:t>Another ARM Template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11/19/2019 1:53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a template from inside another template</a:t>
            </a:r>
          </a:p>
          <a:p>
            <a:r>
              <a:rPr lang="en-GB" dirty="0"/>
              <a:t>Great for re-use and modularisation</a:t>
            </a:r>
          </a:p>
          <a:p>
            <a:r>
              <a:rPr lang="en-GB" dirty="0"/>
              <a:t>Can be used for primitive conditional logic</a:t>
            </a:r>
          </a:p>
          <a:p>
            <a:r>
              <a:rPr lang="en-GB" dirty="0"/>
              <a:t>Can return output to the calling script</a:t>
            </a:r>
          </a:p>
          <a:p>
            <a:r>
              <a:rPr lang="en-GB" dirty="0"/>
              <a:t>Required for some techniques, including cross subscription deployments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11/19/2019 1:53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removal of resource in demo RG</a:t>
            </a:r>
          </a:p>
          <a:p>
            <a:r>
              <a:rPr lang="en-GB" dirty="0"/>
              <a:t>Show no-op for conditions and how they are not affected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11/19/2019 1:53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Speaker Details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266700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457200" lvl="0" indent="-45720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731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47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15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5325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2F86A9-730E-4E84-B728-BB15C857427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D8CD9-B688-407A-9A3F-0B6B75E69EC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4817690"/>
            <a:ext cx="1524000" cy="259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C3105-212B-429E-BC33-F5BDA90315C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7657587" y="4826279"/>
            <a:ext cx="1302468" cy="2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7" r:id="rId4"/>
    <p:sldLayoutId id="2147483658" r:id="rId5"/>
    <p:sldLayoutId id="2147483659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3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C1F6-D14B-4C66-958B-B7ABB48BE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6071592" cy="2520280"/>
          </a:xfrm>
        </p:spPr>
        <p:txBody>
          <a:bodyPr>
            <a:normAutofit/>
          </a:bodyPr>
          <a:lstStyle/>
          <a:p>
            <a:r>
              <a:rPr lang="en-GB" b="1" dirty="0"/>
              <a:t>ARM Templates</a:t>
            </a:r>
            <a:br>
              <a:rPr lang="en-GB" b="1" dirty="0"/>
            </a:br>
            <a:r>
              <a:rPr lang="en-GB" sz="2800" b="1" dirty="0"/>
              <a:t>Tips, Tricks &amp; Advanced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06A5-8CCF-439F-BFA9-C6EE82DA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08" y="2175706"/>
            <a:ext cx="5760640" cy="1368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 Cogan</a:t>
            </a:r>
          </a:p>
          <a:p>
            <a:r>
              <a:rPr lang="en-US" dirty="0"/>
              <a:t>Solution Architect, Willis Towers Watson &amp; Microsoft MVP</a:t>
            </a:r>
          </a:p>
          <a:p>
            <a:r>
              <a:rPr lang="en-US" dirty="0"/>
              <a:t>samcogan.com</a:t>
            </a:r>
          </a:p>
          <a:p>
            <a:r>
              <a:rPr lang="en-US" dirty="0"/>
              <a:t>@</a:t>
            </a:r>
            <a:r>
              <a:rPr lang="en-US" dirty="0" err="1"/>
              <a:t>samcogan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Deployment Modes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6005D2-06C7-4147-93E3-CE5996A8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1580" y="1381869"/>
            <a:ext cx="1045845" cy="104584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596392A-5D15-41E9-8132-69385D7E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1580" y="2960370"/>
            <a:ext cx="1002983" cy="1002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845FE-6DA0-4CE4-B61D-FAA416CF02BF}"/>
              </a:ext>
            </a:extLst>
          </p:cNvPr>
          <p:cNvSpPr txBox="1"/>
          <p:nvPr/>
        </p:nvSpPr>
        <p:spPr>
          <a:xfrm>
            <a:off x="2983230" y="1490633"/>
            <a:ext cx="2994794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Incremental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1CA6-0508-4006-816B-D456F46AFE76}"/>
              </a:ext>
            </a:extLst>
          </p:cNvPr>
          <p:cNvSpPr txBox="1"/>
          <p:nvPr/>
        </p:nvSpPr>
        <p:spPr>
          <a:xfrm>
            <a:off x="2983230" y="2960370"/>
            <a:ext cx="246574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62145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582B-664D-4DDC-9DD9-139AE773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Subscription Level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0E6A72-7FA1-4919-91C4-A1E80493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05" y="1445265"/>
            <a:ext cx="1752585" cy="17525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9CC8E-8015-47BA-9E8F-B57BE6036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5983" y="1012677"/>
            <a:ext cx="3372034" cy="26177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DA30E8-7642-4933-B38A-A1722F39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6810" y="1613659"/>
            <a:ext cx="1415797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4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013-EA41-4385-9394-6267176C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9. Testing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BE483-D244-4AF0-8F86-44D078B3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74" y="1047750"/>
            <a:ext cx="4807143" cy="38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46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Container Jobs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0C4A0C-BB51-4E96-81E9-7FEE2C5B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447" y="1907063"/>
            <a:ext cx="1329375" cy="13293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AD4DC6-50C9-45B4-AC6D-72338ACD1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3780" y="2000046"/>
            <a:ext cx="1060005" cy="106000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0D0EB04-BFBD-4931-886F-AE99E0C9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545" y="1855313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957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What-If?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803A-A346-4C5B-ABFF-F872A3A8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19910"/>
            <a:ext cx="6169969" cy="39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03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1355-750A-48C9-A4FA-2DB64C40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85129"/>
            <a:ext cx="6418085" cy="38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58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Continuous Delivery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C9358-CC5A-4F4F-A9CB-AEB969B7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2" y="1334193"/>
            <a:ext cx="2115589" cy="2115589"/>
          </a:xfrm>
          <a:prstGeom prst="rect">
            <a:avLst/>
          </a:prstGeom>
        </p:spPr>
      </p:pic>
      <p:pic>
        <p:nvPicPr>
          <p:cNvPr id="1036" name="Picture 12" descr="Image result for azure repos">
            <a:extLst>
              <a:ext uri="{FF2B5EF4-FFF2-40B4-BE49-F238E27FC236}">
                <a16:creationId xmlns:a16="http://schemas.microsoft.com/office/drawing/2014/main" id="{3715C744-BFAE-445E-91EA-A78CC950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30" y="1629295"/>
            <a:ext cx="1820487" cy="1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ipelines">
            <a:extLst>
              <a:ext uri="{FF2B5EF4-FFF2-40B4-BE49-F238E27FC236}">
                <a16:creationId xmlns:a16="http://schemas.microsoft.com/office/drawing/2014/main" id="{70C938AD-B9F1-404E-AF61-5076EF8D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66" y="1721774"/>
            <a:ext cx="1728008" cy="172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155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4B8E6A-838F-480E-800E-B816F4198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2929254"/>
            <a:ext cx="1812714" cy="18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3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4B8E6A-838F-480E-800E-B816F4198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2929254"/>
            <a:ext cx="1812714" cy="18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4136517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Numeric</a:t>
            </a:r>
            <a:r>
              <a:rPr lang="en-GB" dirty="0"/>
              <a:t> – add, div, min, max, </a:t>
            </a:r>
            <a:r>
              <a:rPr lang="en-GB" dirty="0" err="1"/>
              <a:t>copyIndex</a:t>
            </a:r>
            <a:endParaRPr lang="en-GB" dirty="0"/>
          </a:p>
          <a:p>
            <a:r>
              <a:rPr lang="en-GB" b="1" dirty="0"/>
              <a:t>String</a:t>
            </a:r>
            <a:r>
              <a:rPr lang="en-GB" dirty="0"/>
              <a:t> – </a:t>
            </a:r>
            <a:r>
              <a:rPr lang="en-GB" dirty="0" err="1"/>
              <a:t>concat</a:t>
            </a:r>
            <a:r>
              <a:rPr lang="en-GB" dirty="0"/>
              <a:t>, contains, split, replace, trim</a:t>
            </a:r>
          </a:p>
          <a:p>
            <a:r>
              <a:rPr lang="en-GB" b="1" dirty="0"/>
              <a:t>Resource</a:t>
            </a:r>
            <a:r>
              <a:rPr lang="en-GB" dirty="0"/>
              <a:t> – List Keys, </a:t>
            </a:r>
            <a:r>
              <a:rPr lang="en-GB" dirty="0" err="1"/>
              <a:t>ResourceGroup</a:t>
            </a:r>
            <a:endParaRPr lang="en-GB" dirty="0"/>
          </a:p>
          <a:p>
            <a:r>
              <a:rPr lang="en-GB" b="1" dirty="0"/>
              <a:t>Deployment</a:t>
            </a:r>
            <a:r>
              <a:rPr lang="en-GB" dirty="0"/>
              <a:t> – Parameters, Variables</a:t>
            </a:r>
          </a:p>
          <a:p>
            <a:r>
              <a:rPr lang="en-GB" b="1" dirty="0"/>
              <a:t>Comparison</a:t>
            </a:r>
            <a:r>
              <a:rPr lang="en-GB" dirty="0"/>
              <a:t> – equals, greater, less</a:t>
            </a:r>
          </a:p>
          <a:p>
            <a:r>
              <a:rPr lang="en-GB" b="1" dirty="0"/>
              <a:t>Logical </a:t>
            </a:r>
            <a:r>
              <a:rPr lang="en-GB" dirty="0"/>
              <a:t>– and, or, not, if</a:t>
            </a:r>
          </a:p>
          <a:p>
            <a:r>
              <a:rPr lang="en-GB" b="1" dirty="0"/>
              <a:t>Array – </a:t>
            </a:r>
            <a:r>
              <a:rPr lang="en-GB" dirty="0" err="1"/>
              <a:t>concat</a:t>
            </a:r>
            <a:r>
              <a:rPr lang="en-GB" dirty="0"/>
              <a:t>, length, range, take, union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https://docs.microsoft.com/en-us/azure/azure-resource-manager/resource-group-template-functions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AEF-DD1E-466B-926D-F933EB6C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User 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94C8-AAAF-4884-A282-F35226DAC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223445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E06C75"/>
                </a:solidFill>
                <a:latin typeface="Consolas" panose="020B0609020204030204" pitchFamily="49" charset="0"/>
              </a:rPr>
              <a:t>"value"</a:t>
            </a:r>
            <a:r>
              <a:rPr lang="en-GB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"[take(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concat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toLower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(replace(parameters('prefix'),' ','-')), 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uniqueString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resourceGroup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().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id,parameters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('prefix'))),15)]"</a:t>
            </a:r>
            <a:r>
              <a:rPr lang="en-GB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89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DC4-39F6-4F21-B6AD-4EE31E3F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1CAC6-E3C7-4196-83E7-FAA14573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7" y="1148035"/>
            <a:ext cx="8157143" cy="55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93603-CC1A-4119-B876-877805ED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7" y="2087671"/>
            <a:ext cx="8630818" cy="9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858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813-7D13-4BF9-A3E8-CD86ED68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Nested Templates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421CD5-0BE0-4F26-9520-4EDEF107F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1911" y="1355947"/>
            <a:ext cx="857615" cy="8576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D8597F-401D-4DAF-8B63-E9DC8D80D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2812" y="2456722"/>
            <a:ext cx="808109" cy="8081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2E35D8A-9693-4F15-B1D7-B249C9518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3628" y="2456722"/>
            <a:ext cx="808109" cy="8081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DE7D41-3C63-4766-A107-660CFAE45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4444" y="2456722"/>
            <a:ext cx="808109" cy="80810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597E-645C-475C-AB4D-E3F8D3263EC2}"/>
              </a:ext>
            </a:extLst>
          </p:cNvPr>
          <p:cNvCxnSpPr/>
          <p:nvPr/>
        </p:nvCxnSpPr>
        <p:spPr>
          <a:xfrm flipH="1">
            <a:off x="2695150" y="2105450"/>
            <a:ext cx="638477" cy="31450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BBF67C-CF82-4968-B5F3-A3C5017C2C57}"/>
              </a:ext>
            </a:extLst>
          </p:cNvPr>
          <p:cNvCxnSpPr/>
          <p:nvPr/>
        </p:nvCxnSpPr>
        <p:spPr>
          <a:xfrm>
            <a:off x="3643040" y="2164784"/>
            <a:ext cx="0" cy="24643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1EBEC-7476-48B6-B8DA-09AF3E2A467B}"/>
              </a:ext>
            </a:extLst>
          </p:cNvPr>
          <p:cNvCxnSpPr/>
          <p:nvPr/>
        </p:nvCxnSpPr>
        <p:spPr>
          <a:xfrm>
            <a:off x="4289526" y="2153499"/>
            <a:ext cx="380030" cy="2664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84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C9E-3EE4-4256-92EC-74399015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Nested Templates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27769-5992-4ACD-BB99-E965031D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68" y="977579"/>
            <a:ext cx="5486400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40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05FC-D3A1-4028-AA3B-20F2C3EF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T-Shirt Sizing</a:t>
            </a:r>
          </a:p>
        </p:txBody>
      </p:sp>
      <p:pic>
        <p:nvPicPr>
          <p:cNvPr id="1026" name="Picture 2" descr="Image result for shirt icon">
            <a:extLst>
              <a:ext uri="{FF2B5EF4-FFF2-40B4-BE49-F238E27FC236}">
                <a16:creationId xmlns:a16="http://schemas.microsoft.com/office/drawing/2014/main" id="{BA5261CA-57B6-458A-9F36-D26D9007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79" y="192096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hirt icon">
            <a:extLst>
              <a:ext uri="{FF2B5EF4-FFF2-40B4-BE49-F238E27FC236}">
                <a16:creationId xmlns:a16="http://schemas.microsoft.com/office/drawing/2014/main" id="{08305551-58C0-4F7F-9189-748468D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93" y="944135"/>
            <a:ext cx="2405579" cy="24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hirt icon">
            <a:extLst>
              <a:ext uri="{FF2B5EF4-FFF2-40B4-BE49-F238E27FC236}">
                <a16:creationId xmlns:a16="http://schemas.microsoft.com/office/drawing/2014/main" id="{459D16CE-8A80-48B9-88A5-E7C1A26D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00" y="2413655"/>
            <a:ext cx="936059" cy="93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experts live">
            <a:extLst>
              <a:ext uri="{FF2B5EF4-FFF2-40B4-BE49-F238E27FC236}">
                <a16:creationId xmlns:a16="http://schemas.microsoft.com/office/drawing/2014/main" id="{9591FA3F-DA12-455C-8BF2-7FD6CFAC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99218"/>
            <a:ext cx="1024760" cy="10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xperts live">
            <a:extLst>
              <a:ext uri="{FF2B5EF4-FFF2-40B4-BE49-F238E27FC236}">
                <a16:creationId xmlns:a16="http://schemas.microsoft.com/office/drawing/2014/main" id="{F501C4B7-3B4A-4163-BB36-CF25213F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43150"/>
            <a:ext cx="542619" cy="5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perts live">
            <a:extLst>
              <a:ext uri="{FF2B5EF4-FFF2-40B4-BE49-F238E27FC236}">
                <a16:creationId xmlns:a16="http://schemas.microsoft.com/office/drawing/2014/main" id="{05B150EA-210F-4DDE-82E9-B922E7E4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" y="2718129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693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D2D-239F-4A19-A027-BCD655D5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159C9-E806-4FF3-9725-17940EFEF13F}"/>
              </a:ext>
            </a:extLst>
          </p:cNvPr>
          <p:cNvSpPr/>
          <p:nvPr/>
        </p:nvSpPr>
        <p:spPr>
          <a:xfrm>
            <a:off x="441197" y="1042841"/>
            <a:ext cx="83084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dirty="0">
                <a:solidFill>
                  <a:srgbClr val="E06C75"/>
                </a:solidFill>
                <a:latin typeface="Consolas" panose="020B0609020204030204" pitchFamily="49" charset="0"/>
              </a:rPr>
              <a:t>"condition"</a:t>
            </a:r>
            <a:r>
              <a:rPr lang="en-GB" sz="27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"[equals(parameters('</a:t>
            </a:r>
            <a:r>
              <a:rPr lang="en-GB" sz="2700" dirty="0" err="1">
                <a:solidFill>
                  <a:srgbClr val="98C379"/>
                </a:solidFill>
                <a:latin typeface="Consolas" panose="020B0609020204030204" pitchFamily="49" charset="0"/>
              </a:rPr>
              <a:t>NetworkInterfaceType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'),'Public')]"</a:t>
            </a:r>
            <a:endParaRPr lang="en-GB" sz="27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2E5AD-F658-4040-BCC4-4DC0A1401918}"/>
              </a:ext>
            </a:extLst>
          </p:cNvPr>
          <p:cNvSpPr/>
          <p:nvPr/>
        </p:nvSpPr>
        <p:spPr>
          <a:xfrm>
            <a:off x="441196" y="2809485"/>
            <a:ext cx="91714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en-GB" sz="2700" dirty="0" err="1">
                <a:solidFill>
                  <a:srgbClr val="E06C75"/>
                </a:solidFill>
                <a:latin typeface="Consolas" panose="020B0609020204030204" pitchFamily="49" charset="0"/>
              </a:rPr>
              <a:t>publicIPAddress</a:t>
            </a:r>
            <a:r>
              <a:rPr lang="en-GB" sz="27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en-GB" sz="27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"[if(variables('</a:t>
            </a:r>
            <a:r>
              <a:rPr lang="en-GB" sz="2700" dirty="0" err="1">
                <a:solidFill>
                  <a:srgbClr val="98C379"/>
                </a:solidFill>
                <a:latin typeface="Consolas" panose="020B0609020204030204" pitchFamily="49" charset="0"/>
              </a:rPr>
              <a:t>requirePublicIP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'), variables('publicIP1'), json('null'))]"</a:t>
            </a:r>
            <a:r>
              <a:rPr lang="en-GB" sz="27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056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ED17CFB16F4D4BA5610B206558CEE9" ma:contentTypeVersion="8" ma:contentTypeDescription="Create a new document." ma:contentTypeScope="" ma:versionID="c8c0fc72a37e6e3dd509f65a574b5e5f">
  <xsd:schema xmlns:xsd="http://www.w3.org/2001/XMLSchema" xmlns:xs="http://www.w3.org/2001/XMLSchema" xmlns:p="http://schemas.microsoft.com/office/2006/metadata/properties" xmlns:ns3="418ae95e-040f-4a03-ab7f-9099d8deb009" targetNamespace="http://schemas.microsoft.com/office/2006/metadata/properties" ma:root="true" ma:fieldsID="8c3479b44110e96e5c713068ebbc2528" ns3:_="">
    <xsd:import namespace="418ae95e-040f-4a03-ab7f-9099d8deb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ae95e-040f-4a03-ab7f-9099d8de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9361E7-7AB2-40FA-AE5C-18B94EB1B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ae95e-040f-4a03-ab7f-9099d8deb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6BAE2A-3DA5-4EE8-819D-1C3E1939D3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9F81-828F-487E-B733-C40C548226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18ae95e-040f-4a03-ab7f-9099d8deb00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ELEU17-Template</Template>
  <TotalTime>4463</TotalTime>
  <Words>546</Words>
  <Application>Microsoft Office PowerPoint</Application>
  <PresentationFormat>On-screen Show (16:9)</PresentationFormat>
  <Paragraphs>92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Wingdings</vt:lpstr>
      <vt:lpstr>Master</vt:lpstr>
      <vt:lpstr>ARM Templates Tips, Tricks &amp; Advanced Techniques</vt:lpstr>
      <vt:lpstr>About Me</vt:lpstr>
      <vt:lpstr>1. Functions</vt:lpstr>
      <vt:lpstr>2. User Defined Functions</vt:lpstr>
      <vt:lpstr>3. Outputs</vt:lpstr>
      <vt:lpstr>4. Nested Templates</vt:lpstr>
      <vt:lpstr>4. Nested Templates</vt:lpstr>
      <vt:lpstr>5. T-Shirt Sizing</vt:lpstr>
      <vt:lpstr>6. Conditions</vt:lpstr>
      <vt:lpstr>7. Deployment Modes</vt:lpstr>
      <vt:lpstr>8. Subscription Level Deployments</vt:lpstr>
      <vt:lpstr>9. Testing </vt:lpstr>
      <vt:lpstr>10. Container Jobs</vt:lpstr>
      <vt:lpstr>11. What-If?</vt:lpstr>
      <vt:lpstr>12. Visual Studio Code</vt:lpstr>
      <vt:lpstr>13. Continuous Delivery</vt:lpstr>
      <vt:lpstr>About Me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Experts Live The Grand Opening!</dc:title>
  <dc:creator>Marcel Zehner</dc:creator>
  <cp:lastModifiedBy>Cogan, Sam (Cambridge)</cp:lastModifiedBy>
  <cp:revision>276</cp:revision>
  <dcterms:created xsi:type="dcterms:W3CDTF">2017-07-24T12:46:23Z</dcterms:created>
  <dcterms:modified xsi:type="dcterms:W3CDTF">2019-11-19T13:55:39Z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0x010100A1ED17CFB16F4D4BA5610B206558CEE9</vt:lpwstr>
  </property>
  <property fmtid="{D5CDD505-2E9C-101B-9397-08002B2CF9AE}" pid="3" name="Order">
    <vt:r8>80300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SIP_Label_9c700311-1b20-487f-9129-30717d50ca8e_Enabled">
    <vt:lpwstr>True</vt:lpwstr>
  </property>
  <property fmtid="{D5CDD505-2E9C-101B-9397-08002B2CF9AE}" pid="9" name="MSIP_Label_9c700311-1b20-487f-9129-30717d50ca8e_SiteId">
    <vt:lpwstr>76e3921f-489b-4b7e-9547-9ea297add9b5</vt:lpwstr>
  </property>
  <property fmtid="{D5CDD505-2E9C-101B-9397-08002B2CF9AE}" pid="10" name="MSIP_Label_9c700311-1b20-487f-9129-30717d50ca8e_Owner">
    <vt:lpwstr>Sam.Cogan@towerswatson.com</vt:lpwstr>
  </property>
  <property fmtid="{D5CDD505-2E9C-101B-9397-08002B2CF9AE}" pid="11" name="MSIP_Label_9c700311-1b20-487f-9129-30717d50ca8e_SetDate">
    <vt:lpwstr>2019-11-19T13:55:38.9571922Z</vt:lpwstr>
  </property>
  <property fmtid="{D5CDD505-2E9C-101B-9397-08002B2CF9AE}" pid="12" name="MSIP_Label_9c700311-1b20-487f-9129-30717d50ca8e_Name">
    <vt:lpwstr>Confidential</vt:lpwstr>
  </property>
  <property fmtid="{D5CDD505-2E9C-101B-9397-08002B2CF9AE}" pid="13" name="MSIP_Label_9c700311-1b20-487f-9129-30717d50ca8e_Application">
    <vt:lpwstr>Microsoft Azure Information Protection</vt:lpwstr>
  </property>
  <property fmtid="{D5CDD505-2E9C-101B-9397-08002B2CF9AE}" pid="14" name="MSIP_Label_9c700311-1b20-487f-9129-30717d50ca8e_ActionId">
    <vt:lpwstr>15a5ec9e-0727-4a00-848a-502e3522ef88</vt:lpwstr>
  </property>
  <property fmtid="{D5CDD505-2E9C-101B-9397-08002B2CF9AE}" pid="15" name="MSIP_Label_9c700311-1b20-487f-9129-30717d50ca8e_Extended_MSFT_Method">
    <vt:lpwstr>Automatic</vt:lpwstr>
  </property>
  <property fmtid="{D5CDD505-2E9C-101B-9397-08002B2CF9AE}" pid="16" name="MSIP_Label_d347b247-e90e-43a3-9d7b-004f14ae6873_Enabled">
    <vt:lpwstr>True</vt:lpwstr>
  </property>
  <property fmtid="{D5CDD505-2E9C-101B-9397-08002B2CF9AE}" pid="17" name="MSIP_Label_d347b247-e90e-43a3-9d7b-004f14ae6873_SiteId">
    <vt:lpwstr>76e3921f-489b-4b7e-9547-9ea297add9b5</vt:lpwstr>
  </property>
  <property fmtid="{D5CDD505-2E9C-101B-9397-08002B2CF9AE}" pid="18" name="MSIP_Label_d347b247-e90e-43a3-9d7b-004f14ae6873_Owner">
    <vt:lpwstr>Sam.Cogan@towerswatson.com</vt:lpwstr>
  </property>
  <property fmtid="{D5CDD505-2E9C-101B-9397-08002B2CF9AE}" pid="19" name="MSIP_Label_d347b247-e90e-43a3-9d7b-004f14ae6873_SetDate">
    <vt:lpwstr>2019-11-19T13:55:38.9571922Z</vt:lpwstr>
  </property>
  <property fmtid="{D5CDD505-2E9C-101B-9397-08002B2CF9AE}" pid="20" name="MSIP_Label_d347b247-e90e-43a3-9d7b-004f14ae6873_Name">
    <vt:lpwstr>Anyone (No Protection)</vt:lpwstr>
  </property>
  <property fmtid="{D5CDD505-2E9C-101B-9397-08002B2CF9AE}" pid="21" name="MSIP_Label_d347b247-e90e-43a3-9d7b-004f14ae6873_Application">
    <vt:lpwstr>Microsoft Azure Information Protection</vt:lpwstr>
  </property>
  <property fmtid="{D5CDD505-2E9C-101B-9397-08002B2CF9AE}" pid="22" name="MSIP_Label_d347b247-e90e-43a3-9d7b-004f14ae6873_ActionId">
    <vt:lpwstr>15a5ec9e-0727-4a00-848a-502e3522ef88</vt:lpwstr>
  </property>
  <property fmtid="{D5CDD505-2E9C-101B-9397-08002B2CF9AE}" pid="23" name="MSIP_Label_d347b247-e90e-43a3-9d7b-004f14ae6873_Parent">
    <vt:lpwstr>9c700311-1b20-487f-9129-30717d50ca8e</vt:lpwstr>
  </property>
  <property fmtid="{D5CDD505-2E9C-101B-9397-08002B2CF9AE}" pid="24" name="MSIP_Label_d347b247-e90e-43a3-9d7b-004f14ae6873_Extended_MSFT_Method">
    <vt:lpwstr>Automatic</vt:lpwstr>
  </property>
  <property fmtid="{D5CDD505-2E9C-101B-9397-08002B2CF9AE}" pid="25" name="MSIP_Label_9f328265-8bb7-423f-ab44-50a34f814574_Enabled">
    <vt:lpwstr>True</vt:lpwstr>
  </property>
  <property fmtid="{D5CDD505-2E9C-101B-9397-08002B2CF9AE}" pid="26" name="MSIP_Label_9f328265-8bb7-423f-ab44-50a34f814574_SiteId">
    <vt:lpwstr>91346c29-45b4-4420-9d08-1b5f793f88f9</vt:lpwstr>
  </property>
  <property fmtid="{D5CDD505-2E9C-101B-9397-08002B2CF9AE}" pid="27" name="MSIP_Label_9f328265-8bb7-423f-ab44-50a34f814574_Owner">
    <vt:lpwstr>marcel.zehner@itnetx.ch</vt:lpwstr>
  </property>
  <property fmtid="{D5CDD505-2E9C-101B-9397-08002B2CF9AE}" pid="28" name="MSIP_Label_9f328265-8bb7-423f-ab44-50a34f814574_SetDate">
    <vt:lpwstr>2018-10-11T13:23:17.9821285Z</vt:lpwstr>
  </property>
  <property fmtid="{D5CDD505-2E9C-101B-9397-08002B2CF9AE}" pid="29" name="MSIP_Label_9f328265-8bb7-423f-ab44-50a34f814574_Name">
    <vt:lpwstr>Public</vt:lpwstr>
  </property>
  <property fmtid="{D5CDD505-2E9C-101B-9397-08002B2CF9AE}" pid="30" name="MSIP_Label_9f328265-8bb7-423f-ab44-50a34f814574_Application">
    <vt:lpwstr>Microsoft Azure Information Protection</vt:lpwstr>
  </property>
  <property fmtid="{D5CDD505-2E9C-101B-9397-08002B2CF9AE}" pid="31" name="MSIP_Label_9f328265-8bb7-423f-ab44-50a34f814574_Extended_MSFT_Method">
    <vt:lpwstr>Automatic</vt:lpwstr>
  </property>
  <property fmtid="{D5CDD505-2E9C-101B-9397-08002B2CF9AE}" pid="32" name="Sensitivity">
    <vt:lpwstr>Confidential Anyone (No Protection) Public</vt:lpwstr>
  </property>
</Properties>
</file>