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Lato Black" panose="020F0502020204030203" pitchFamily="34" charset="0"/>
      <p:bold r:id="rId22"/>
      <p:boldItalic r:id="rId23"/>
    </p:embeddedFont>
    <p:embeddedFont>
      <p:font typeface="Raleway" pitchFamily="2" charset="0"/>
      <p:regular r:id="rId24"/>
      <p:bold r:id="rId25"/>
      <p:italic r:id="rId26"/>
      <p:boldItalic r:id="rId27"/>
    </p:embeddedFont>
    <p:embeddedFont>
      <p:font typeface="Times" panose="02020603050405020304" pitchFamily="18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d851afe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d851afe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d851afeac_1_9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7d851afeac_1_9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d851afeac_1_9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7d851afeac_1_9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d851afeac_1_1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d851afeac_1_1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d851afeac_1_1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7d851afeac_1_10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d851afeac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d851afeac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d851afea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d851afea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d851afeac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d851afeac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d851afeac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d851afeac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d851afeac_1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d851afeac_1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d851afea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d851afea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d851afeac_1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d851afeac_1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d851afeac_1_8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d851afeac_1_8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sym1107094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468750"/>
            <a:ext cx="6038100" cy="14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Blockchain Technology</a:t>
            </a:r>
            <a:endParaRPr sz="36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49" y="2584700"/>
            <a:ext cx="37878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Securing Blockchain Networks with Unwavering Proof Against Pool Hopping</a:t>
            </a:r>
            <a:endParaRPr i="1" dirty="0"/>
          </a:p>
        </p:txBody>
      </p:sp>
      <p:sp>
        <p:nvSpPr>
          <p:cNvPr id="88" name="Google Shape;88;p13"/>
          <p:cNvSpPr txBox="1"/>
          <p:nvPr/>
        </p:nvSpPr>
        <p:spPr>
          <a:xfrm>
            <a:off x="729449" y="3321011"/>
            <a:ext cx="3982035" cy="57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Lato"/>
                <a:ea typeface="Lato"/>
                <a:cs typeface="Lato"/>
                <a:sym typeface="Lato"/>
              </a:rPr>
              <a:t>M Ananta Naga Rajesh </a:t>
            </a:r>
            <a:r>
              <a:rPr lang="en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(</a:t>
            </a:r>
            <a:r>
              <a:rPr lang="en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Times New Roman"/>
              </a:rPr>
              <a:t>1BM21CS098</a:t>
            </a:r>
            <a:r>
              <a:rPr lang="en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Manav Take (1BM21CS102)</a:t>
            </a:r>
            <a:endParaRPr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729450" y="1416825"/>
            <a:ext cx="4183500" cy="17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Lato"/>
                <a:ea typeface="Lato"/>
                <a:cs typeface="Lato"/>
                <a:sym typeface="Lato"/>
              </a:rPr>
              <a:t>Topic: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Lato"/>
                <a:ea typeface="Lato"/>
                <a:cs typeface="Lato"/>
                <a:sym typeface="Lato"/>
              </a:rPr>
              <a:t>Prevention of pool-hopping using Smart Contracts </a:t>
            </a:r>
            <a:r>
              <a:rPr lang="en" sz="2000" b="1" dirty="0"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" sz="2000" dirty="0">
                <a:latin typeface="Lato Black"/>
                <a:ea typeface="Lato Black"/>
                <a:cs typeface="Lato Black"/>
                <a:sym typeface="Lato Black"/>
              </a:rPr>
              <a:t>HopStopper</a:t>
            </a:r>
            <a:endParaRPr sz="2000" dirty="0"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l="21879" r="19852"/>
          <a:stretch/>
        </p:blipFill>
        <p:spPr>
          <a:xfrm>
            <a:off x="5305200" y="1798275"/>
            <a:ext cx="2945724" cy="26452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7;p13">
            <a:extLst>
              <a:ext uri="{FF2B5EF4-FFF2-40B4-BE49-F238E27FC236}">
                <a16:creationId xmlns:a16="http://schemas.microsoft.com/office/drawing/2014/main" id="{63DF5C1C-4EEF-FCF7-F846-53F9CE22C56C}"/>
              </a:ext>
            </a:extLst>
          </p:cNvPr>
          <p:cNvSpPr txBox="1">
            <a:spLocks/>
          </p:cNvSpPr>
          <p:nvPr/>
        </p:nvSpPr>
        <p:spPr>
          <a:xfrm>
            <a:off x="729450" y="3944319"/>
            <a:ext cx="4113770" cy="127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1400" i="1" dirty="0"/>
              <a:t>Guide:</a:t>
            </a:r>
          </a:p>
          <a:p>
            <a:pPr marL="0" indent="0"/>
            <a:r>
              <a:rPr lang="en-US" sz="1400" i="1" dirty="0" err="1"/>
              <a:t>Namratha</a:t>
            </a:r>
            <a:r>
              <a:rPr lang="en-US" sz="1400" i="1" dirty="0"/>
              <a:t> M</a:t>
            </a:r>
          </a:p>
          <a:p>
            <a:pPr marL="0" indent="0"/>
            <a:r>
              <a:rPr lang="en-US" sz="1400" i="1" dirty="0"/>
              <a:t>Assistant Professor</a:t>
            </a:r>
          </a:p>
          <a:p>
            <a:pPr marL="0" indent="0"/>
            <a:r>
              <a:rPr lang="en-US" sz="1400" i="1" dirty="0"/>
              <a:t>Department of CSE,BMSCE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A991-B556-CDAD-1CA4-A830F4E6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0C0C6-57F0-843A-C44C-9F58F43FFF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Symmetry | Free Full-Text | Smart Contract-Based Pool Hopping Attack  Prevention for Blockchain Networks">
            <a:extLst>
              <a:ext uri="{FF2B5EF4-FFF2-40B4-BE49-F238E27FC236}">
                <a16:creationId xmlns:a16="http://schemas.microsoft.com/office/drawing/2014/main" id="{2434245D-461B-151C-4A51-59BD66504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991" y="356793"/>
            <a:ext cx="9087434" cy="478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683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729450" y="2062825"/>
            <a:ext cx="7688700" cy="28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82828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      = 1 - </a:t>
            </a:r>
            <a:r>
              <a:rPr lang="en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e^(-k(</a:t>
            </a:r>
            <a:r>
              <a:rPr lang="en" sz="3000" dirty="0">
                <a:solidFill>
                  <a:srgbClr val="20212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α + </a:t>
            </a:r>
            <a:r>
              <a:rPr lang="en" sz="3000" dirty="0">
                <a:solidFill>
                  <a:srgbClr val="282828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μ</a:t>
            </a:r>
            <a:r>
              <a:rPr lang="en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</a:t>
            </a:r>
            <a:endParaRPr sz="3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where, </a:t>
            </a:r>
            <a:r>
              <a:rPr lang="en" sz="1800" b="1" dirty="0">
                <a:solidFill>
                  <a:srgbClr val="20212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α - </a:t>
            </a:r>
            <a:r>
              <a:rPr lang="en" sz="1800" dirty="0">
                <a:solidFill>
                  <a:srgbClr val="20212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number of pool hops</a:t>
            </a:r>
            <a:endParaRPr sz="1800" dirty="0">
              <a:solidFill>
                <a:srgbClr val="202124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282828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μ - </a:t>
            </a:r>
            <a:r>
              <a:rPr lang="en" sz="1800" dirty="0">
                <a:solidFill>
                  <a:srgbClr val="20212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number of SC violated</a:t>
            </a: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20212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constant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 =</a:t>
            </a:r>
            <a:r>
              <a:rPr lang="en" sz="3000" b="1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" sz="30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Min. Deposit +</a:t>
            </a:r>
            <a:r>
              <a:rPr lang="en" sz="3000" b="1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" sz="3000" dirty="0">
                <a:solidFill>
                  <a:srgbClr val="222222"/>
                </a:solidFill>
                <a:latin typeface="Times"/>
                <a:ea typeface="Times"/>
                <a:cs typeface="Times"/>
                <a:sym typeface="Times"/>
              </a:rPr>
              <a:t>M </a:t>
            </a:r>
            <a:r>
              <a:rPr lang="en" sz="3000" b="1" baseline="-25000" dirty="0">
                <a:solidFill>
                  <a:srgbClr val="222222"/>
                </a:solidFill>
                <a:latin typeface="Times"/>
                <a:ea typeface="Times"/>
                <a:cs typeface="Times"/>
                <a:sym typeface="Times"/>
              </a:rPr>
              <a:t>risk</a:t>
            </a:r>
            <a:r>
              <a:rPr lang="en" sz="3000" dirty="0">
                <a:solidFill>
                  <a:srgbClr val="282828"/>
                </a:solidFill>
                <a:latin typeface="Times"/>
                <a:ea typeface="Times"/>
                <a:cs typeface="Times"/>
                <a:sym typeface="Times"/>
              </a:rPr>
              <a:t> * (Max. Deposit)</a:t>
            </a:r>
            <a:endParaRPr sz="300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1064075" y="2294850"/>
            <a:ext cx="67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Times"/>
                <a:ea typeface="Times"/>
                <a:cs typeface="Times"/>
                <a:sym typeface="Times"/>
              </a:rPr>
              <a:t>risk</a:t>
            </a:r>
            <a:endParaRPr sz="1500" b="1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Mathematical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Gain in Technical Knowledge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763375" y="1970300"/>
            <a:ext cx="7688700" cy="26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of Blockchain technology and its potential for enhanced security, transparency, and decentralization in modern systems.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mathematical formulas and models to address specific challenges in the field of Blockchain.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skills, including the ability to gather, analyze, and synthesize information from various sources.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Collaboration and teamwork, interpersonal communication skills, critical thinking and problem solving skills.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Roles and Responsibilities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>
            <a:off x="729450" y="1968100"/>
            <a:ext cx="7688700" cy="21621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Gathering the information (Manav)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Writing of the research paper (Rajesh)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 - ordinating with the guide(Rajesh)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-IN" sz="18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 sz="18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evelopment of mathematical model (Manav)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the mathematical model (Rajesh)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endParaRPr lang="en" sz="18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endParaRPr sz="18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body" idx="1"/>
          </p:nvPr>
        </p:nvSpPr>
        <p:spPr>
          <a:xfrm>
            <a:off x="770150" y="1795575"/>
            <a:ext cx="7688700" cy="27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lang="en" sz="12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Kiayias, A., Panagiotakos, G., &amp; Tsiopoulos, L. (2018). Pool-Hopping in Proof-of-Stake Cryptocurrencies. In International Conference on Financial Cryptography and Data Security (pp. 20-35). Springer.</a:t>
            </a:r>
            <a:endParaRPr sz="1200" i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lang="en" sz="12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Delgado-Segura, S., Pérez-Solà, C., &amp; Herrera-Joancomartí, J. (2018). Game-Theoretic Analysis of Pool Hopping in Proof-of-Stake Blockchain Systems. IEEE Transactions on Information Forensics and Security, 13(9), 2329-2340.</a:t>
            </a:r>
            <a:endParaRPr sz="1200" i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lang="en" sz="12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Nayak, K., Kumar, A., &amp; Miller, A. (2016). Pool-Hopping Attacks in Proof-of-Work Mining Pools. In Proceedings of the 2016 ACM SIGSAC Conference on Computer and Communications Security (pp. 204-215). ACM.</a:t>
            </a:r>
            <a:endParaRPr sz="1200" i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lang="en" sz="12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Kim, D. H., &amp; Lee, H. K. (2016). Mitigating Pool Hopping in Multi-Pool Mining. Journal of Information Processing Systems, 12(2), 189-200.</a:t>
            </a:r>
            <a:endParaRPr sz="1200" i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lang="en" sz="12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Sapirshtein, A., Sompolinsky, Y., &amp; Zohar, A. (2016). Pool-Hopping and Block-Withholding in Bitcoin Mining. In International Conference on Financial Cryptography and Data Security (pp. 203-221). Springer.</a:t>
            </a:r>
            <a:endParaRPr sz="1200" i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 i="1" dirty="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Singh, Sushil Kumar, Mikail Mohammed Salim, Minjeong Cho, Jeonghun Cha, Yi Pan, and Jong Hyuk Park. 2019. "Smart Contract-Based Pool Hopping Attack Prevention for Blockchain Networks" Symmetry 11, no. 7: 941.</a:t>
            </a:r>
            <a:r>
              <a:rPr lang="en" sz="1200" i="1" dirty="0">
                <a:solidFill>
                  <a:srgbClr val="222222"/>
                </a:solidFill>
                <a:highlight>
                  <a:schemeClr val="lt1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200" i="1" u="sng" dirty="0">
                <a:solidFill>
                  <a:schemeClr val="accent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https://doi.org/10.3390/sym11070941</a:t>
            </a:r>
            <a:endParaRPr sz="1200" i="1" u="sng" dirty="0">
              <a:solidFill>
                <a:schemeClr val="accent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200"/>
              <a:buFont typeface="Times New Roman"/>
              <a:buAutoNum type="arabicPeriod"/>
            </a:pPr>
            <a:r>
              <a:rPr lang="en" sz="1200" i="1" dirty="0">
                <a:solidFill>
                  <a:srgbClr val="2E2E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Eugenio Cortesi , Francesco Bruschi , Stefano Secci , Sami Taktak  .“A new approach for Bitcoin pool-hopping detection” Received 29 May 2021, Revised 6 December 2021, Accepted 27 December 2021, Available online 14 January 2022, Version of Record 19 January 2022.</a:t>
            </a:r>
            <a:endParaRPr sz="12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76CE8-8B80-7416-7FC2-F60D2091C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9281" y="2365594"/>
            <a:ext cx="4183512" cy="1144772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IN" sz="4800" b="1" dirty="0">
                <a:solidFill>
                  <a:schemeClr val="bg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3809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What is a Blockchain?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t="7903" b="9253"/>
          <a:stretch/>
        </p:blipFill>
        <p:spPr>
          <a:xfrm>
            <a:off x="2369350" y="2170525"/>
            <a:ext cx="4405301" cy="243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What is Crypto mining?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914700" cy="19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Mining is a critical process in blockchain, it involves validating and adding new transactions to the chain. Miners solve complex puzzles to do so.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Solo mining and Pool mining</a:t>
            </a:r>
          </a:p>
        </p:txBody>
      </p:sp>
      <p:pic>
        <p:nvPicPr>
          <p:cNvPr id="3074" name="Picture 2" descr="How major Bitcoin mining pools calculate pay-per-share">
            <a:extLst>
              <a:ext uri="{FF2B5EF4-FFF2-40B4-BE49-F238E27FC236}">
                <a16:creationId xmlns:a16="http://schemas.microsoft.com/office/drawing/2014/main" id="{02A592A3-2825-4542-2678-6346D04C4E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7"/>
          <a:stretch/>
        </p:blipFill>
        <p:spPr bwMode="auto">
          <a:xfrm>
            <a:off x="4572000" y="1738520"/>
            <a:ext cx="4200340" cy="254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What is Pool-hopping?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522500" cy="24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Miners switching between pools to maximize their rewards is called pool-hopping.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can be harmful to the mining pool as it deprives it of its collective hash power and leaves the block unfit to mine successfully.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0575" y="1377600"/>
            <a:ext cx="3289650" cy="32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729450" y="2366825"/>
            <a:ext cx="43938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Miners hop from one pool to another to maximize profits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Leads to unfair rewarding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Causes network instability</a:t>
            </a:r>
            <a:endParaRPr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825" y="1557750"/>
            <a:ext cx="257175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29450" y="12854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Existing Solutions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729450" y="1875295"/>
            <a:ext cx="7688700" cy="2915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lang="en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Geometric Method </a:t>
            </a:r>
            <a:r>
              <a:rPr lang="en" sz="18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Fixed fee and variable fee (based on score)</a:t>
            </a:r>
            <a:endParaRPr sz="18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lang="en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Randomised Consensus</a:t>
            </a:r>
            <a:r>
              <a:rPr lang="en" sz="18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randomly selecting validators</a:t>
            </a:r>
            <a:endParaRPr sz="18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lang="en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 Theory Model</a:t>
            </a:r>
            <a:r>
              <a:rPr lang="en" sz="18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penalty for pool hopping and a reward for long-term commitment to the pool</a:t>
            </a:r>
            <a:endParaRPr sz="18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lang="en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Adaptive Pool Hopping</a:t>
            </a:r>
            <a:r>
              <a:rPr lang="en" sz="18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monitors sudden changes in hash rate</a:t>
            </a:r>
            <a:endParaRPr sz="18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lang="en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Stratum Mining</a:t>
            </a:r>
            <a:r>
              <a:rPr lang="en" sz="18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hashing difficulty based on hash rate</a:t>
            </a:r>
            <a:endParaRPr sz="18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lang="en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Non-Outsourceable Files</a:t>
            </a:r>
            <a:r>
              <a:rPr lang="en" sz="18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can’t outsource the puzzles</a:t>
            </a:r>
            <a:endParaRPr sz="18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lang="en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Slush’s Method</a:t>
            </a:r>
            <a:r>
              <a:rPr lang="en" sz="18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score, </a:t>
            </a: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= exp(T/C) </a:t>
            </a:r>
            <a:endParaRPr sz="18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●"/>
            </a:pPr>
            <a:r>
              <a:rPr lang="en" sz="18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Fraudulent miners are not penalised or fined.</a:t>
            </a:r>
            <a:endParaRPr sz="180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45720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●"/>
            </a:pPr>
            <a:r>
              <a:rPr lang="en" sz="18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No incentives given for honest miners.</a:t>
            </a:r>
            <a:endParaRPr sz="180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45720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●"/>
            </a:pPr>
            <a:r>
              <a:rPr lang="en" sz="18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Previous history of miner’s actions is not tracked.</a:t>
            </a:r>
            <a:endParaRPr sz="180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45720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●"/>
            </a:pPr>
            <a:r>
              <a:rPr lang="en" sz="18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Solutions proposed are theoretical and cannot be implemented in real-world.</a:t>
            </a:r>
            <a:endParaRPr sz="180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45720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●"/>
            </a:pPr>
            <a:r>
              <a:rPr lang="en" sz="18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There is a risk of centralization.</a:t>
            </a:r>
            <a:endParaRPr sz="180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45720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●"/>
            </a:pPr>
            <a:r>
              <a:rPr lang="en" sz="18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Some are resource intensive and may increase transaction costs.</a:t>
            </a:r>
            <a:endParaRPr sz="180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Drawbacks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Proposed Solution - ‘HopStopper’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727650" y="1915613"/>
            <a:ext cx="7688700" cy="14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came up with a mathematical model which has the following properties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 Escrow for honest miners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Impose heavy entry charges for pool hoppers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Keep track of miner’s history via address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l="3864" r="3901" b="3660"/>
          <a:stretch/>
        </p:blipFill>
        <p:spPr>
          <a:xfrm>
            <a:off x="2740825" y="3587725"/>
            <a:ext cx="1605950" cy="128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587719"/>
            <a:ext cx="1305008" cy="128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3150" y="3587717"/>
            <a:ext cx="3528067" cy="12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Solution Description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miner will ask the pool management to connect to the network</a:t>
            </a:r>
            <a:r>
              <a:rPr lang="en" sz="18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Pool Manager verifies miner certification</a:t>
            </a:r>
            <a:endParaRPr sz="18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Assess the risk of miner by checking their certificates through miner address</a:t>
            </a:r>
            <a:endParaRPr sz="18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Escrow is calculated using the formula and requested from miner as a deposit to enter the pool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819</Words>
  <Application>Microsoft Office PowerPoint</Application>
  <PresentationFormat>On-screen Show (16:9)</PresentationFormat>
  <Paragraphs>75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Raleway</vt:lpstr>
      <vt:lpstr>Lato</vt:lpstr>
      <vt:lpstr>Lato Black</vt:lpstr>
      <vt:lpstr>Times New Roman</vt:lpstr>
      <vt:lpstr>Times</vt:lpstr>
      <vt:lpstr>Streamline</vt:lpstr>
      <vt:lpstr>Blockchain Technology</vt:lpstr>
      <vt:lpstr>What is a Blockchain?</vt:lpstr>
      <vt:lpstr>What is Crypto mining?</vt:lpstr>
      <vt:lpstr>What is Pool-hopping?</vt:lpstr>
      <vt:lpstr>Problem Statement</vt:lpstr>
      <vt:lpstr>Existing Solutions</vt:lpstr>
      <vt:lpstr>Drawbacks</vt:lpstr>
      <vt:lpstr>Proposed Solution - ‘HopStopper’</vt:lpstr>
      <vt:lpstr>Solution Description</vt:lpstr>
      <vt:lpstr>PowerPoint Presentation</vt:lpstr>
      <vt:lpstr>Mathematical Model</vt:lpstr>
      <vt:lpstr>Gain in Technical Knowledge</vt:lpstr>
      <vt:lpstr>Roles and Responsibilities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Technology</dc:title>
  <cp:lastModifiedBy>Rajesh M</cp:lastModifiedBy>
  <cp:revision>4</cp:revision>
  <dcterms:modified xsi:type="dcterms:W3CDTF">2023-10-09T06:34:49Z</dcterms:modified>
</cp:coreProperties>
</file>