
<file path=[Content_Types].xml><?xml version="1.0" encoding="utf-8"?>
<Types xmlns="http://schemas.openxmlformats.org/package/2006/content-types">
  <Default Extension="png" ContentType="image/png"/>
  <Default Extension="webp"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96" r:id="rId3"/>
    <p:sldId id="339" r:id="rId4"/>
    <p:sldId id="297" r:id="rId5"/>
    <p:sldId id="320" r:id="rId6"/>
    <p:sldId id="300" r:id="rId7"/>
    <p:sldId id="302" r:id="rId8"/>
    <p:sldId id="304" r:id="rId9"/>
    <p:sldId id="340" r:id="rId10"/>
    <p:sldId id="321" r:id="rId11"/>
    <p:sldId id="325" r:id="rId12"/>
    <p:sldId id="326" r:id="rId13"/>
    <p:sldId id="327" r:id="rId14"/>
    <p:sldId id="328" r:id="rId15"/>
    <p:sldId id="329" r:id="rId16"/>
    <p:sldId id="330" r:id="rId17"/>
    <p:sldId id="331" r:id="rId18"/>
    <p:sldId id="332" r:id="rId19"/>
    <p:sldId id="333" r:id="rId20"/>
    <p:sldId id="335" r:id="rId21"/>
    <p:sldId id="336" r:id="rId22"/>
    <p:sldId id="337" r:id="rId23"/>
    <p:sldId id="322" r:id="rId24"/>
    <p:sldId id="341" r:id="rId25"/>
    <p:sldId id="342" r:id="rId26"/>
    <p:sldId id="343" r:id="rId27"/>
    <p:sldId id="344" r:id="rId28"/>
    <p:sldId id="346" r:id="rId29"/>
    <p:sldId id="348" r:id="rId30"/>
    <p:sldId id="345" r:id="rId31"/>
    <p:sldId id="352" r:id="rId32"/>
    <p:sldId id="350" r:id="rId33"/>
    <p:sldId id="351" r:id="rId34"/>
    <p:sldId id="353" r:id="rId35"/>
    <p:sldId id="356" r:id="rId36"/>
    <p:sldId id="355" r:id="rId37"/>
    <p:sldId id="357" r:id="rId38"/>
    <p:sldId id="358" r:id="rId39"/>
    <p:sldId id="359" r:id="rId40"/>
    <p:sldId id="360" r:id="rId41"/>
    <p:sldId id="261" r:id="rId4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71" d="100"/>
          <a:sy n="71" d="100"/>
        </p:scale>
        <p:origin x="5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7C75ED-B7CC-41D9-AACB-0320152E98B2}" type="datetimeFigureOut">
              <a:rPr lang="id-ID" smtClean="0"/>
              <a:t>01/10/2019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136853-D254-4893-B3CC-8DBB2A4C5F0F}"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71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7C75ED-B7CC-41D9-AACB-0320152E98B2}" type="datetimeFigureOut">
              <a:rPr lang="id-ID" smtClean="0"/>
              <a:t>01/10/2019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136853-D254-4893-B3CC-8DBB2A4C5F0F}" type="slidenum">
              <a:rPr lang="id-ID" smtClean="0"/>
              <a:t>‹#›</a:t>
            </a:fld>
            <a:endParaRPr lang="id-ID"/>
          </a:p>
        </p:txBody>
      </p:sp>
    </p:spTree>
    <p:extLst>
      <p:ext uri="{BB962C8B-B14F-4D97-AF65-F5344CB8AC3E}">
        <p14:creationId xmlns:p14="http://schemas.microsoft.com/office/powerpoint/2010/main" val="28688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7C75ED-B7CC-41D9-AACB-0320152E98B2}" type="datetimeFigureOut">
              <a:rPr lang="id-ID" smtClean="0"/>
              <a:t>01/10/2019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136853-D254-4893-B3CC-8DBB2A4C5F0F}" type="slidenum">
              <a:rPr lang="id-ID" smtClean="0"/>
              <a:t>‹#›</a:t>
            </a:fld>
            <a:endParaRPr lang="id-ID"/>
          </a:p>
        </p:txBody>
      </p:sp>
    </p:spTree>
    <p:extLst>
      <p:ext uri="{BB962C8B-B14F-4D97-AF65-F5344CB8AC3E}">
        <p14:creationId xmlns:p14="http://schemas.microsoft.com/office/powerpoint/2010/main" val="421558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7C75ED-B7CC-41D9-AACB-0320152E98B2}" type="datetimeFigureOut">
              <a:rPr lang="id-ID" smtClean="0"/>
              <a:t>01/10/2019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136853-D254-4893-B3CC-8DBB2A4C5F0F}" type="slidenum">
              <a:rPr lang="id-ID" smtClean="0"/>
              <a:t>‹#›</a:t>
            </a:fld>
            <a:endParaRPr lang="id-ID"/>
          </a:p>
        </p:txBody>
      </p:sp>
    </p:spTree>
    <p:extLst>
      <p:ext uri="{BB962C8B-B14F-4D97-AF65-F5344CB8AC3E}">
        <p14:creationId xmlns:p14="http://schemas.microsoft.com/office/powerpoint/2010/main" val="426068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C75ED-B7CC-41D9-AACB-0320152E98B2}" type="datetimeFigureOut">
              <a:rPr lang="id-ID" smtClean="0"/>
              <a:t>01/10/2019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136853-D254-4893-B3CC-8DBB2A4C5F0F}"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03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7C75ED-B7CC-41D9-AACB-0320152E98B2}" type="datetimeFigureOut">
              <a:rPr lang="id-ID" smtClean="0"/>
              <a:t>01/10/2019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7136853-D254-4893-B3CC-8DBB2A4C5F0F}" type="slidenum">
              <a:rPr lang="id-ID" smtClean="0"/>
              <a:t>‹#›</a:t>
            </a:fld>
            <a:endParaRPr lang="id-ID"/>
          </a:p>
        </p:txBody>
      </p:sp>
    </p:spTree>
    <p:extLst>
      <p:ext uri="{BB962C8B-B14F-4D97-AF65-F5344CB8AC3E}">
        <p14:creationId xmlns:p14="http://schemas.microsoft.com/office/powerpoint/2010/main" val="321873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7C75ED-B7CC-41D9-AACB-0320152E98B2}" type="datetimeFigureOut">
              <a:rPr lang="id-ID" smtClean="0"/>
              <a:t>01/10/2019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7136853-D254-4893-B3CC-8DBB2A4C5F0F}" type="slidenum">
              <a:rPr lang="id-ID" smtClean="0"/>
              <a:t>‹#›</a:t>
            </a:fld>
            <a:endParaRPr lang="id-ID"/>
          </a:p>
        </p:txBody>
      </p:sp>
    </p:spTree>
    <p:extLst>
      <p:ext uri="{BB962C8B-B14F-4D97-AF65-F5344CB8AC3E}">
        <p14:creationId xmlns:p14="http://schemas.microsoft.com/office/powerpoint/2010/main" val="1510292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7C75ED-B7CC-41D9-AACB-0320152E98B2}" type="datetimeFigureOut">
              <a:rPr lang="id-ID" smtClean="0"/>
              <a:t>01/10/2019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7136853-D254-4893-B3CC-8DBB2A4C5F0F}" type="slidenum">
              <a:rPr lang="id-ID" smtClean="0"/>
              <a:t>‹#›</a:t>
            </a:fld>
            <a:endParaRPr lang="id-ID"/>
          </a:p>
        </p:txBody>
      </p:sp>
    </p:spTree>
    <p:extLst>
      <p:ext uri="{BB962C8B-B14F-4D97-AF65-F5344CB8AC3E}">
        <p14:creationId xmlns:p14="http://schemas.microsoft.com/office/powerpoint/2010/main" val="376190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47C75ED-B7CC-41D9-AACB-0320152E98B2}" type="datetimeFigureOut">
              <a:rPr lang="id-ID" smtClean="0"/>
              <a:t>01/10/2019</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87136853-D254-4893-B3CC-8DBB2A4C5F0F}" type="slidenum">
              <a:rPr lang="id-ID" smtClean="0"/>
              <a:t>‹#›</a:t>
            </a:fld>
            <a:endParaRPr lang="id-ID"/>
          </a:p>
        </p:txBody>
      </p:sp>
    </p:spTree>
    <p:extLst>
      <p:ext uri="{BB962C8B-B14F-4D97-AF65-F5344CB8AC3E}">
        <p14:creationId xmlns:p14="http://schemas.microsoft.com/office/powerpoint/2010/main" val="382663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47C75ED-B7CC-41D9-AACB-0320152E98B2}" type="datetimeFigureOut">
              <a:rPr lang="id-ID" smtClean="0"/>
              <a:t>01/10/2019</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136853-D254-4893-B3CC-8DBB2A4C5F0F}" type="slidenum">
              <a:rPr lang="id-ID" smtClean="0"/>
              <a:t>‹#›</a:t>
            </a:fld>
            <a:endParaRPr lang="id-ID"/>
          </a:p>
        </p:txBody>
      </p:sp>
    </p:spTree>
    <p:extLst>
      <p:ext uri="{BB962C8B-B14F-4D97-AF65-F5344CB8AC3E}">
        <p14:creationId xmlns:p14="http://schemas.microsoft.com/office/powerpoint/2010/main" val="68398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C75ED-B7CC-41D9-AACB-0320152E98B2}" type="datetimeFigureOut">
              <a:rPr lang="id-ID" smtClean="0"/>
              <a:t>01/10/2019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7136853-D254-4893-B3CC-8DBB2A4C5F0F}" type="slidenum">
              <a:rPr lang="id-ID" smtClean="0"/>
              <a:t>‹#›</a:t>
            </a:fld>
            <a:endParaRPr lang="id-ID"/>
          </a:p>
        </p:txBody>
      </p:sp>
    </p:spTree>
    <p:extLst>
      <p:ext uri="{BB962C8B-B14F-4D97-AF65-F5344CB8AC3E}">
        <p14:creationId xmlns:p14="http://schemas.microsoft.com/office/powerpoint/2010/main" val="389472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7C75ED-B7CC-41D9-AACB-0320152E98B2}" type="datetimeFigureOut">
              <a:rPr lang="id-ID" smtClean="0"/>
              <a:t>01/10/2019</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136853-D254-4893-B3CC-8DBB2A4C5F0F}"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1247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mailto:arief.ichwani@esaunggul.ac.i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18836" y="758952"/>
            <a:ext cx="6636843" cy="3444558"/>
          </a:xfrm>
        </p:spPr>
        <p:txBody>
          <a:bodyPr>
            <a:normAutofit/>
          </a:bodyPr>
          <a:lstStyle/>
          <a:p>
            <a:pPr algn="ctr">
              <a:lnSpc>
                <a:spcPct val="100000"/>
              </a:lnSpc>
            </a:pPr>
            <a:r>
              <a:rPr lang="id-ID" sz="4000" b="1" i="1" dirty="0" smtClean="0">
                <a:solidFill>
                  <a:srgbClr val="0070C0"/>
                </a:solidFill>
                <a:latin typeface="Arial" panose="020B0604020202020204" pitchFamily="34" charset="0"/>
                <a:cs typeface="Arial" panose="020B0604020202020204" pitchFamily="34" charset="0"/>
              </a:rPr>
              <a:t>Sorting (Pengurutan)</a:t>
            </a:r>
            <a:br>
              <a:rPr lang="id-ID" sz="4000" b="1" i="1" dirty="0" smtClean="0">
                <a:solidFill>
                  <a:srgbClr val="0070C0"/>
                </a:solidFill>
                <a:latin typeface="Arial" panose="020B0604020202020204" pitchFamily="34" charset="0"/>
                <a:cs typeface="Arial" panose="020B0604020202020204" pitchFamily="34" charset="0"/>
              </a:rPr>
            </a:br>
            <a:r>
              <a:rPr lang="id-ID" sz="4000" b="1" i="1" dirty="0" smtClean="0">
                <a:solidFill>
                  <a:srgbClr val="0070C0"/>
                </a:solidFill>
                <a:latin typeface="Arial" panose="020B0604020202020204" pitchFamily="34" charset="0"/>
                <a:cs typeface="Arial" panose="020B0604020202020204" pitchFamily="34" charset="0"/>
              </a:rPr>
              <a:t/>
            </a:r>
            <a:br>
              <a:rPr lang="id-ID" sz="4000" b="1" i="1" dirty="0" smtClean="0">
                <a:solidFill>
                  <a:srgbClr val="0070C0"/>
                </a:solidFill>
                <a:latin typeface="Arial" panose="020B0604020202020204" pitchFamily="34" charset="0"/>
                <a:cs typeface="Arial" panose="020B0604020202020204" pitchFamily="34" charset="0"/>
              </a:rPr>
            </a:br>
            <a:r>
              <a:rPr lang="en-US" sz="4000" b="1" dirty="0" smtClean="0">
                <a:solidFill>
                  <a:srgbClr val="0070C0"/>
                </a:solidFill>
                <a:latin typeface="Arial" panose="020B0604020202020204" pitchFamily="34" charset="0"/>
                <a:cs typeface="Arial" panose="020B0604020202020204" pitchFamily="34" charset="0"/>
              </a:rPr>
              <a:t> </a:t>
            </a:r>
            <a:r>
              <a:rPr lang="id-ID" sz="3200" b="1" dirty="0" smtClean="0">
                <a:solidFill>
                  <a:srgbClr val="7030A0"/>
                </a:solidFill>
                <a:latin typeface="Arial" panose="020B0604020202020204" pitchFamily="34" charset="0"/>
                <a:cs typeface="Arial" panose="020B0604020202020204" pitchFamily="34" charset="0"/>
              </a:rPr>
              <a:t>Arief ichwani, M.T.</a:t>
            </a:r>
            <a:r>
              <a:rPr lang="en-US" sz="4000" b="1" dirty="0" smtClean="0">
                <a:solidFill>
                  <a:srgbClr val="0070C0"/>
                </a:solidFill>
                <a:latin typeface="Arial" panose="020B0604020202020204" pitchFamily="34" charset="0"/>
                <a:cs typeface="Arial" panose="020B0604020202020204" pitchFamily="34" charset="0"/>
              </a:rPr>
              <a:t/>
            </a:r>
            <a:br>
              <a:rPr lang="en-US" sz="4000" b="1" dirty="0" smtClean="0">
                <a:solidFill>
                  <a:srgbClr val="0070C0"/>
                </a:solidFill>
                <a:latin typeface="Arial" panose="020B0604020202020204" pitchFamily="34" charset="0"/>
                <a:cs typeface="Arial" panose="020B0604020202020204" pitchFamily="34" charset="0"/>
              </a:rPr>
            </a:br>
            <a:endParaRPr lang="id-ID" sz="4000" b="1" dirty="0">
              <a:solidFill>
                <a:srgbClr val="0070C0"/>
              </a:solidFill>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p:txBody>
          <a:bodyPr>
            <a:normAutofit/>
          </a:bodyPr>
          <a:lstStyle/>
          <a:p>
            <a:pPr algn="r"/>
            <a:r>
              <a:rPr lang="id-ID" sz="3200" b="1" dirty="0" smtClean="0">
                <a:solidFill>
                  <a:srgbClr val="0070C0"/>
                </a:solidFill>
                <a:latin typeface="Arial" panose="020B0604020202020204" pitchFamily="34" charset="0"/>
                <a:cs typeface="Arial" panose="020B0604020202020204" pitchFamily="34" charset="0"/>
              </a:rPr>
              <a:t>FASILKOM UEU</a:t>
            </a:r>
            <a:endParaRPr lang="id-ID" sz="3200" b="1" dirty="0">
              <a:solidFill>
                <a:srgbClr val="0070C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10" y="111954"/>
            <a:ext cx="1587690" cy="15947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9" y="600075"/>
            <a:ext cx="4768319" cy="4998546"/>
          </a:xfrm>
          <a:prstGeom prst="rect">
            <a:avLst/>
          </a:prstGeom>
        </p:spPr>
      </p:pic>
    </p:spTree>
    <p:extLst>
      <p:ext uri="{BB962C8B-B14F-4D97-AF65-F5344CB8AC3E}">
        <p14:creationId xmlns:p14="http://schemas.microsoft.com/office/powerpoint/2010/main" val="1701690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id-ID" sz="3200" b="1" dirty="0" smtClean="0">
                <a:solidFill>
                  <a:srgbClr val="0070C0"/>
                </a:solidFill>
                <a:latin typeface="Arial" panose="020B0604020202020204" pitchFamily="34" charset="0"/>
                <a:cs typeface="Arial" panose="020B0604020202020204" pitchFamily="34" charset="0"/>
              </a:rPr>
              <a:t>Tahapan dari Insertion Sort (1)</a:t>
            </a:r>
            <a:endParaRPr lang="id-ID" sz="4400" b="1"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id-ID" sz="2400" dirty="0" smtClean="0">
                <a:latin typeface="Arial" panose="020B0604020202020204" pitchFamily="34" charset="0"/>
                <a:cs typeface="Arial" panose="020B0604020202020204" pitchFamily="34" charset="0"/>
              </a:rPr>
              <a:t> </a:t>
            </a:r>
            <a:endParaRPr lang="id-ID"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10" y="111954"/>
            <a:ext cx="1587690" cy="1594777"/>
          </a:xfrm>
          <a:prstGeom prst="rect">
            <a:avLst/>
          </a:prstGeom>
        </p:spPr>
      </p:pic>
      <p:pic>
        <p:nvPicPr>
          <p:cNvPr id="4" name="Picture 3"/>
          <p:cNvPicPr>
            <a:picLocks noChangeAspect="1"/>
          </p:cNvPicPr>
          <p:nvPr/>
        </p:nvPicPr>
        <p:blipFill>
          <a:blip r:embed="rId3"/>
          <a:stretch>
            <a:fillRect/>
          </a:stretch>
        </p:blipFill>
        <p:spPr>
          <a:xfrm>
            <a:off x="945069" y="2138362"/>
            <a:ext cx="10210611" cy="3005138"/>
          </a:xfrm>
          <a:prstGeom prst="rect">
            <a:avLst/>
          </a:prstGeom>
        </p:spPr>
      </p:pic>
    </p:spTree>
    <p:extLst>
      <p:ext uri="{BB962C8B-B14F-4D97-AF65-F5344CB8AC3E}">
        <p14:creationId xmlns:p14="http://schemas.microsoft.com/office/powerpoint/2010/main" val="175955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a:solidFill>
                  <a:srgbClr val="0070C0"/>
                </a:solidFill>
                <a:latin typeface="Arial" panose="020B0604020202020204" pitchFamily="34" charset="0"/>
                <a:cs typeface="Arial" panose="020B0604020202020204" pitchFamily="34" charset="0"/>
              </a:rPr>
              <a:t>Insertion </a:t>
            </a:r>
            <a:r>
              <a:rPr lang="id-ID" sz="3200" b="1" dirty="0" smtClean="0">
                <a:solidFill>
                  <a:srgbClr val="0070C0"/>
                </a:solidFill>
                <a:latin typeface="Arial" panose="020B0604020202020204" pitchFamily="34" charset="0"/>
                <a:cs typeface="Arial" panose="020B0604020202020204" pitchFamily="34" charset="0"/>
              </a:rPr>
              <a:t>Sort(2)</a:t>
            </a:r>
            <a:endParaRPr lang="id-ID" sz="3200" dirty="0"/>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a:blip r:embed="rId2"/>
          <a:stretch>
            <a:fillRect/>
          </a:stretch>
        </p:blipFill>
        <p:spPr>
          <a:xfrm>
            <a:off x="1097280" y="1845734"/>
            <a:ext cx="9361170" cy="4155016"/>
          </a:xfrm>
          <a:prstGeom prst="rect">
            <a:avLst/>
          </a:prstGeom>
        </p:spPr>
      </p:pic>
    </p:spTree>
    <p:extLst>
      <p:ext uri="{BB962C8B-B14F-4D97-AF65-F5344CB8AC3E}">
        <p14:creationId xmlns:p14="http://schemas.microsoft.com/office/powerpoint/2010/main" val="3589866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solidFill>
                  <a:srgbClr val="0070C0"/>
                </a:solidFill>
                <a:latin typeface="Arial" panose="020B0604020202020204" pitchFamily="34" charset="0"/>
                <a:cs typeface="Arial" panose="020B0604020202020204" pitchFamily="34" charset="0"/>
              </a:rPr>
              <a:t>Insertion Sort(3)</a:t>
            </a:r>
            <a:endParaRPr lang="id-ID" sz="3200" b="1"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1161371" y="1845734"/>
            <a:ext cx="9930217" cy="2676526"/>
          </a:xfrm>
          <a:prstGeom prst="rect">
            <a:avLst/>
          </a:prstGeom>
        </p:spPr>
      </p:pic>
    </p:spTree>
    <p:extLst>
      <p:ext uri="{BB962C8B-B14F-4D97-AF65-F5344CB8AC3E}">
        <p14:creationId xmlns:p14="http://schemas.microsoft.com/office/powerpoint/2010/main" val="1063790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58065"/>
            <a:ext cx="10058400" cy="1027847"/>
          </a:xfrm>
        </p:spPr>
        <p:txBody>
          <a:bodyPr>
            <a:normAutofit/>
          </a:bodyPr>
          <a:lstStyle/>
          <a:p>
            <a:r>
              <a:rPr lang="id-ID" sz="3200" b="1" dirty="0" smtClean="0">
                <a:solidFill>
                  <a:srgbClr val="0070C0"/>
                </a:solidFill>
                <a:latin typeface="Arial" panose="020B0604020202020204" pitchFamily="34" charset="0"/>
                <a:cs typeface="Arial" panose="020B0604020202020204" pitchFamily="34" charset="0"/>
              </a:rPr>
              <a:t>Contoh Insertion Sort:</a:t>
            </a:r>
            <a:endParaRPr lang="id-ID" sz="3200" b="1" dirty="0">
              <a:solidFill>
                <a:srgbClr val="0070C0"/>
              </a:solidFill>
              <a:latin typeface="Arial" panose="020B0604020202020204" pitchFamily="34" charset="0"/>
              <a:cs typeface="Arial" panose="020B0604020202020204" pitchFamily="34" charset="0"/>
            </a:endParaRPr>
          </a:p>
        </p:txBody>
      </p:sp>
      <p:pic>
        <p:nvPicPr>
          <p:cNvPr id="4" name="Content Placeholder 3"/>
          <p:cNvPicPr>
            <a:picLocks noGrp="1"/>
          </p:cNvPicPr>
          <p:nvPr>
            <p:ph idx="1"/>
          </p:nvPr>
        </p:nvPicPr>
        <p:blipFill>
          <a:blip r:embed="rId2"/>
          <a:stretch>
            <a:fillRect/>
          </a:stretch>
        </p:blipFill>
        <p:spPr>
          <a:xfrm>
            <a:off x="1097280" y="1771650"/>
            <a:ext cx="7632383" cy="4572000"/>
          </a:xfrm>
          <a:prstGeom prst="rect">
            <a:avLst/>
          </a:prstGeom>
        </p:spPr>
      </p:pic>
    </p:spTree>
    <p:extLst>
      <p:ext uri="{BB962C8B-B14F-4D97-AF65-F5344CB8AC3E}">
        <p14:creationId xmlns:p14="http://schemas.microsoft.com/office/powerpoint/2010/main" val="2776539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a:t>
            </a:r>
            <a:endParaRPr lang="id-ID" dirty="0"/>
          </a:p>
        </p:txBody>
      </p:sp>
      <p:sp>
        <p:nvSpPr>
          <p:cNvPr id="3" name="Content Placeholder 2"/>
          <p:cNvSpPr>
            <a:spLocks noGrp="1"/>
          </p:cNvSpPr>
          <p:nvPr>
            <p:ph idx="1"/>
          </p:nvPr>
        </p:nvSpPr>
        <p:spPr/>
        <p:txBody>
          <a:bodyPr/>
          <a:lstStyle/>
          <a:p>
            <a:endParaRPr lang="id-ID" dirty="0"/>
          </a:p>
        </p:txBody>
      </p:sp>
      <p:pic>
        <p:nvPicPr>
          <p:cNvPr id="4" name="Picture 3"/>
          <p:cNvPicPr/>
          <p:nvPr/>
        </p:nvPicPr>
        <p:blipFill>
          <a:blip r:embed="rId2"/>
          <a:stretch>
            <a:fillRect/>
          </a:stretch>
        </p:blipFill>
        <p:spPr>
          <a:xfrm>
            <a:off x="1097279" y="286603"/>
            <a:ext cx="8132445" cy="5857022"/>
          </a:xfrm>
          <a:prstGeom prst="rect">
            <a:avLst/>
          </a:prstGeom>
        </p:spPr>
      </p:pic>
    </p:spTree>
    <p:extLst>
      <p:ext uri="{BB962C8B-B14F-4D97-AF65-F5344CB8AC3E}">
        <p14:creationId xmlns:p14="http://schemas.microsoft.com/office/powerpoint/2010/main" val="1738132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a:t>
            </a:r>
            <a:endParaRPr lang="id-ID" dirty="0"/>
          </a:p>
        </p:txBody>
      </p:sp>
      <p:pic>
        <p:nvPicPr>
          <p:cNvPr id="4" name="Content Placeholder 3"/>
          <p:cNvPicPr>
            <a:picLocks noGrp="1"/>
          </p:cNvPicPr>
          <p:nvPr>
            <p:ph idx="1"/>
          </p:nvPr>
        </p:nvPicPr>
        <p:blipFill>
          <a:blip r:embed="rId2"/>
          <a:stretch>
            <a:fillRect/>
          </a:stretch>
        </p:blipFill>
        <p:spPr>
          <a:xfrm>
            <a:off x="1097280" y="1994535"/>
            <a:ext cx="7058025" cy="4200525"/>
          </a:xfrm>
          <a:prstGeom prst="rect">
            <a:avLst/>
          </a:prstGeom>
        </p:spPr>
      </p:pic>
    </p:spTree>
    <p:extLst>
      <p:ext uri="{BB962C8B-B14F-4D97-AF65-F5344CB8AC3E}">
        <p14:creationId xmlns:p14="http://schemas.microsoft.com/office/powerpoint/2010/main" val="2446368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pic>
        <p:nvPicPr>
          <p:cNvPr id="4" name="Picture 3"/>
          <p:cNvPicPr/>
          <p:nvPr/>
        </p:nvPicPr>
        <p:blipFill>
          <a:blip r:embed="rId2"/>
          <a:stretch>
            <a:fillRect/>
          </a:stretch>
        </p:blipFill>
        <p:spPr>
          <a:xfrm>
            <a:off x="1097279" y="1845735"/>
            <a:ext cx="7732395" cy="4397904"/>
          </a:xfrm>
          <a:prstGeom prst="rect">
            <a:avLst/>
          </a:prstGeom>
        </p:spPr>
      </p:pic>
    </p:spTree>
    <p:extLst>
      <p:ext uri="{BB962C8B-B14F-4D97-AF65-F5344CB8AC3E}">
        <p14:creationId xmlns:p14="http://schemas.microsoft.com/office/powerpoint/2010/main" val="92255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pic>
        <p:nvPicPr>
          <p:cNvPr id="4" name="Picture 3"/>
          <p:cNvPicPr/>
          <p:nvPr/>
        </p:nvPicPr>
        <p:blipFill rotWithShape="1">
          <a:blip r:embed="rId2"/>
          <a:srcRect t="1559"/>
          <a:stretch/>
        </p:blipFill>
        <p:spPr bwMode="auto">
          <a:xfrm>
            <a:off x="1097280" y="303537"/>
            <a:ext cx="7503795" cy="55006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2539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pic>
        <p:nvPicPr>
          <p:cNvPr id="4" name="Picture 3"/>
          <p:cNvPicPr/>
          <p:nvPr/>
        </p:nvPicPr>
        <p:blipFill>
          <a:blip r:embed="rId2"/>
          <a:stretch>
            <a:fillRect/>
          </a:stretch>
        </p:blipFill>
        <p:spPr>
          <a:xfrm>
            <a:off x="1097280" y="286603"/>
            <a:ext cx="7460933" cy="5582491"/>
          </a:xfrm>
          <a:prstGeom prst="rect">
            <a:avLst/>
          </a:prstGeom>
        </p:spPr>
      </p:pic>
    </p:spTree>
    <p:extLst>
      <p:ext uri="{BB962C8B-B14F-4D97-AF65-F5344CB8AC3E}">
        <p14:creationId xmlns:p14="http://schemas.microsoft.com/office/powerpoint/2010/main" val="4069350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solidFill>
                  <a:srgbClr val="00B0F0"/>
                </a:solidFill>
                <a:latin typeface="Arial" panose="020B0604020202020204" pitchFamily="34" charset="0"/>
                <a:cs typeface="Arial" panose="020B0604020202020204" pitchFamily="34" charset="0"/>
              </a:rPr>
              <a:t>Insertion Sort</a:t>
            </a:r>
            <a:endParaRPr lang="id-ID" sz="3200"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id-ID" sz="2800" b="1" dirty="0" smtClean="0"/>
              <a:t>Contoh lain dari Insertion Sort</a:t>
            </a:r>
            <a:endParaRPr lang="id-ID" sz="2800" b="1" dirty="0"/>
          </a:p>
        </p:txBody>
      </p:sp>
      <p:pic>
        <p:nvPicPr>
          <p:cNvPr id="4" name="Picture 3"/>
          <p:cNvPicPr/>
          <p:nvPr/>
        </p:nvPicPr>
        <p:blipFill rotWithShape="1">
          <a:blip r:embed="rId2"/>
          <a:srcRect t="9091"/>
          <a:stretch/>
        </p:blipFill>
        <p:spPr>
          <a:xfrm>
            <a:off x="6029325" y="154093"/>
            <a:ext cx="6162675" cy="6175270"/>
          </a:xfrm>
          <a:prstGeom prst="rect">
            <a:avLst/>
          </a:prstGeom>
        </p:spPr>
      </p:pic>
    </p:spTree>
    <p:extLst>
      <p:ext uri="{BB962C8B-B14F-4D97-AF65-F5344CB8AC3E}">
        <p14:creationId xmlns:p14="http://schemas.microsoft.com/office/powerpoint/2010/main" val="2717717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solidFill>
                  <a:srgbClr val="0070C0"/>
                </a:solidFill>
                <a:latin typeface="Arial" panose="020B0604020202020204" pitchFamily="34" charset="0"/>
                <a:cs typeface="Arial" panose="020B0604020202020204" pitchFamily="34" charset="0"/>
              </a:rPr>
              <a:t>Pengantar Sorting #1</a:t>
            </a:r>
            <a:endParaRPr lang="id-ID" sz="3200" b="1"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8710" y="1737360"/>
            <a:ext cx="10058400" cy="4023360"/>
          </a:xfrm>
        </p:spPr>
        <p:txBody>
          <a:bodyPr>
            <a:noAutofit/>
          </a:bodyPr>
          <a:lstStyle/>
          <a:p>
            <a:pPr>
              <a:buFont typeface="Wingdings" panose="05000000000000000000" pitchFamily="2" charset="2"/>
              <a:buChar char="§"/>
            </a:pPr>
            <a:r>
              <a:rPr lang="id-ID" i="1" dirty="0" smtClean="0">
                <a:latin typeface="Arial" panose="020B0604020202020204" pitchFamily="34" charset="0"/>
                <a:cs typeface="Arial" panose="020B0604020202020204" pitchFamily="34" charset="0"/>
              </a:rPr>
              <a:t> Sorting</a:t>
            </a:r>
            <a:r>
              <a:rPr lang="id-ID" dirty="0">
                <a:latin typeface="Arial" panose="020B0604020202020204" pitchFamily="34" charset="0"/>
                <a:cs typeface="Arial" panose="020B0604020202020204" pitchFamily="34" charset="0"/>
              </a:rPr>
              <a:t>= </a:t>
            </a:r>
            <a:r>
              <a:rPr lang="id-ID" dirty="0" smtClean="0">
                <a:latin typeface="Arial" panose="020B0604020202020204" pitchFamily="34" charset="0"/>
                <a:cs typeface="Arial" panose="020B0604020202020204" pitchFamily="34" charset="0"/>
              </a:rPr>
              <a:t>pengurutan</a:t>
            </a:r>
          </a:p>
          <a:p>
            <a:pPr>
              <a:buFont typeface="Wingdings" panose="05000000000000000000" pitchFamily="2" charset="2"/>
              <a:buChar char="§"/>
            </a:pPr>
            <a:r>
              <a:rPr lang="id-ID" i="1" dirty="0" smtClean="0">
                <a:latin typeface="Arial" panose="020B0604020202020204" pitchFamily="34" charset="0"/>
                <a:cs typeface="Arial" panose="020B0604020202020204" pitchFamily="34" charset="0"/>
              </a:rPr>
              <a:t> Sorted</a:t>
            </a:r>
            <a:r>
              <a:rPr lang="id-ID" dirty="0">
                <a:latin typeface="Arial" panose="020B0604020202020204" pitchFamily="34" charset="0"/>
                <a:cs typeface="Arial" panose="020B0604020202020204" pitchFamily="34" charset="0"/>
              </a:rPr>
              <a:t>= </a:t>
            </a:r>
            <a:r>
              <a:rPr lang="id-ID" dirty="0" smtClean="0">
                <a:latin typeface="Arial" panose="020B0604020202020204" pitchFamily="34" charset="0"/>
                <a:cs typeface="Arial" panose="020B0604020202020204" pitchFamily="34" charset="0"/>
              </a:rPr>
              <a:t>terurut menurut kaidah/aturan tertentu</a:t>
            </a:r>
          </a:p>
          <a:p>
            <a:pPr>
              <a:buFont typeface="Wingdings" panose="05000000000000000000" pitchFamily="2" charset="2"/>
              <a:buChar char="§"/>
            </a:pPr>
            <a:r>
              <a:rPr lang="id-ID" dirty="0" smtClean="0">
                <a:latin typeface="Arial" panose="020B0604020202020204" pitchFamily="34" charset="0"/>
                <a:cs typeface="Arial" panose="020B0604020202020204" pitchFamily="34" charset="0"/>
              </a:rPr>
              <a:t> Data pada umumnya disajikan dalam bentuk </a:t>
            </a:r>
            <a:r>
              <a:rPr lang="id-ID" i="1" dirty="0" smtClean="0">
                <a:latin typeface="Arial" panose="020B0604020202020204" pitchFamily="34" charset="0"/>
                <a:cs typeface="Arial" panose="020B0604020202020204" pitchFamily="34" charset="0"/>
              </a:rPr>
              <a:t>sorted</a:t>
            </a:r>
            <a:r>
              <a:rPr lang="id-ID" dirty="0">
                <a:latin typeface="Arial" panose="020B0604020202020204" pitchFamily="34" charset="0"/>
                <a:cs typeface="Arial" panose="020B0604020202020204" pitchFamily="34" charset="0"/>
              </a:rPr>
              <a:t>.</a:t>
            </a:r>
          </a:p>
          <a:p>
            <a:pPr>
              <a:buFont typeface="Wingdings" panose="05000000000000000000" pitchFamily="2" charset="2"/>
              <a:buChar char="§"/>
            </a:pPr>
            <a:r>
              <a:rPr lang="id-ID" dirty="0" smtClean="0">
                <a:latin typeface="Arial" panose="020B0604020202020204" pitchFamily="34" charset="0"/>
                <a:cs typeface="Arial" panose="020B0604020202020204" pitchFamily="34" charset="0"/>
              </a:rPr>
              <a:t> Contoh</a:t>
            </a:r>
            <a:r>
              <a:rPr lang="id-ID" dirty="0">
                <a:latin typeface="Arial" panose="020B0604020202020204" pitchFamily="34" charset="0"/>
                <a:cs typeface="Arial" panose="020B0604020202020204" pitchFamily="34" charset="0"/>
              </a:rPr>
              <a:t>:</a:t>
            </a:r>
          </a:p>
          <a:p>
            <a:pPr>
              <a:buFont typeface="Arial" panose="020B0604020202020204" pitchFamily="34" charset="0"/>
              <a:buChar char="•"/>
            </a:pPr>
            <a:r>
              <a:rPr lang="id-ID" dirty="0">
                <a:latin typeface="Arial" panose="020B0604020202020204" pitchFamily="34" charset="0"/>
                <a:cs typeface="Arial" panose="020B0604020202020204" pitchFamily="34" charset="0"/>
              </a:rPr>
              <a:t> </a:t>
            </a:r>
            <a:r>
              <a:rPr lang="id-ID" dirty="0" smtClean="0">
                <a:latin typeface="Arial" panose="020B0604020202020204" pitchFamily="34" charset="0"/>
                <a:cs typeface="Arial" panose="020B0604020202020204" pitchFamily="34" charset="0"/>
              </a:rPr>
              <a:t>Data Mahasiswa</a:t>
            </a:r>
          </a:p>
          <a:p>
            <a:pPr marL="357188" indent="0">
              <a:buFont typeface="Arial" panose="020B0604020202020204" pitchFamily="34" charset="0"/>
              <a:buChar char="•"/>
            </a:pPr>
            <a:r>
              <a:rPr lang="id-ID" dirty="0" smtClean="0">
                <a:latin typeface="Arial" panose="020B0604020202020204" pitchFamily="34" charset="0"/>
                <a:cs typeface="Arial" panose="020B0604020202020204" pitchFamily="34" charset="0"/>
              </a:rPr>
              <a:t> Kata-kata dalam kamus</a:t>
            </a:r>
          </a:p>
          <a:p>
            <a:pPr marL="357188" indent="0">
              <a:buFont typeface="Arial" panose="020B0604020202020204" pitchFamily="34" charset="0"/>
              <a:buChar char="•"/>
            </a:pPr>
            <a:r>
              <a:rPr lang="id-ID" dirty="0" smtClean="0">
                <a:latin typeface="Arial" panose="020B0604020202020204" pitchFamily="34" charset="0"/>
                <a:cs typeface="Arial" panose="020B0604020202020204" pitchFamily="34" charset="0"/>
              </a:rPr>
              <a:t> File-file </a:t>
            </a:r>
            <a:r>
              <a:rPr lang="id-ID" dirty="0">
                <a:latin typeface="Arial" panose="020B0604020202020204" pitchFamily="34" charset="0"/>
                <a:cs typeface="Arial" panose="020B0604020202020204" pitchFamily="34" charset="0"/>
              </a:rPr>
              <a:t>di </a:t>
            </a:r>
            <a:r>
              <a:rPr lang="id-ID" dirty="0" smtClean="0">
                <a:latin typeface="Arial" panose="020B0604020202020204" pitchFamily="34" charset="0"/>
                <a:cs typeface="Arial" panose="020B0604020202020204" pitchFamily="34" charset="0"/>
              </a:rPr>
              <a:t>dalam sebuah directory</a:t>
            </a:r>
          </a:p>
          <a:p>
            <a:pPr marL="357188" indent="0">
              <a:buFont typeface="Arial" panose="020B0604020202020204" pitchFamily="34" charset="0"/>
              <a:buChar char="•"/>
            </a:pPr>
            <a:r>
              <a:rPr lang="id-ID" dirty="0" smtClean="0">
                <a:latin typeface="Arial" panose="020B0604020202020204" pitchFamily="34" charset="0"/>
                <a:cs typeface="Arial" panose="020B0604020202020204" pitchFamily="34" charset="0"/>
              </a:rPr>
              <a:t> Indeks sebuah buku</a:t>
            </a:r>
            <a:endParaRPr lang="id-ID" dirty="0">
              <a:latin typeface="Arial" panose="020B0604020202020204" pitchFamily="34" charset="0"/>
              <a:cs typeface="Arial" panose="020B0604020202020204" pitchFamily="34" charset="0"/>
            </a:endParaRPr>
          </a:p>
          <a:p>
            <a:pPr marL="357188" indent="0">
              <a:buFont typeface="Arial" panose="020B0604020202020204" pitchFamily="34" charset="0"/>
              <a:buChar char="•"/>
            </a:pPr>
            <a:r>
              <a:rPr lang="id-ID" dirty="0" smtClean="0">
                <a:latin typeface="Arial" panose="020B0604020202020204" pitchFamily="34" charset="0"/>
                <a:cs typeface="Arial" panose="020B0604020202020204" pitchFamily="34" charset="0"/>
              </a:rPr>
              <a:t> Data mutasi rekening tabungan</a:t>
            </a:r>
            <a:endParaRPr lang="id-ID" dirty="0">
              <a:latin typeface="Arial" panose="020B0604020202020204" pitchFamily="34" charset="0"/>
              <a:cs typeface="Arial" panose="020B0604020202020204" pitchFamily="34" charset="0"/>
            </a:endParaRPr>
          </a:p>
          <a:p>
            <a:pPr>
              <a:buFont typeface="Wingdings" panose="05000000000000000000" pitchFamily="2" charset="2"/>
              <a:buChar char="§"/>
            </a:pPr>
            <a:r>
              <a:rPr lang="id-ID" smtClean="0">
                <a:latin typeface="Arial" panose="020B0604020202020204" pitchFamily="34" charset="0"/>
                <a:cs typeface="Arial" panose="020B0604020202020204" pitchFamily="34" charset="0"/>
              </a:rPr>
              <a:t> Bayangkan jika data </a:t>
            </a:r>
            <a:r>
              <a:rPr lang="id-ID" dirty="0">
                <a:latin typeface="Arial" panose="020B0604020202020204" pitchFamily="34" charset="0"/>
                <a:cs typeface="Arial" panose="020B0604020202020204" pitchFamily="34" charset="0"/>
              </a:rPr>
              <a:t>di </a:t>
            </a:r>
            <a:r>
              <a:rPr lang="id-ID" dirty="0" smtClean="0">
                <a:latin typeface="Arial" panose="020B0604020202020204" pitchFamily="34" charset="0"/>
                <a:cs typeface="Arial" panose="020B0604020202020204" pitchFamily="34" charset="0"/>
              </a:rPr>
              <a:t>atas tidak terurut</a:t>
            </a:r>
            <a:r>
              <a:rPr lang="id-ID" dirty="0">
                <a:latin typeface="Arial" panose="020B0604020202020204" pitchFamily="34" charset="0"/>
                <a:cs typeface="Arial" panose="020B0604020202020204" pitchFamily="34" charset="0"/>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10" y="111954"/>
            <a:ext cx="1587690" cy="1594777"/>
          </a:xfrm>
          <a:prstGeom prst="rect">
            <a:avLst/>
          </a:prstGeom>
        </p:spPr>
      </p:pic>
    </p:spTree>
    <p:extLst>
      <p:ext uri="{BB962C8B-B14F-4D97-AF65-F5344CB8AC3E}">
        <p14:creationId xmlns:p14="http://schemas.microsoft.com/office/powerpoint/2010/main" val="2770589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solidFill>
                  <a:srgbClr val="00B0F0"/>
                </a:solidFill>
                <a:latin typeface="Arial" panose="020B0604020202020204" pitchFamily="34" charset="0"/>
                <a:cs typeface="Arial" panose="020B0604020202020204" pitchFamily="34" charset="0"/>
              </a:rPr>
              <a:t>Insertion Sort Logic</a:t>
            </a:r>
            <a:endParaRPr lang="id-ID" sz="3200" b="1" dirty="0">
              <a:solidFill>
                <a:srgbClr val="00B0F0"/>
              </a:solidFill>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3903292"/>
              </p:ext>
            </p:extLst>
          </p:nvPr>
        </p:nvGraphicFramePr>
        <p:xfrm>
          <a:off x="1096963" y="1846261"/>
          <a:ext cx="10058400" cy="4480560"/>
        </p:xfrm>
        <a:graphic>
          <a:graphicData uri="http://schemas.openxmlformats.org/drawingml/2006/table">
            <a:tbl>
              <a:tblPr firstRow="1" bandRow="1">
                <a:tableStyleId>{C083E6E3-FA7D-4D7B-A595-EF9225AFEA82}</a:tableStyleId>
              </a:tblPr>
              <a:tblGrid>
                <a:gridCol w="10058400"/>
              </a:tblGrid>
              <a:tr h="4297363">
                <a:tc>
                  <a:txBody>
                    <a:bodyPr/>
                    <a:lstStyle/>
                    <a:p>
                      <a:r>
                        <a:rPr lang="id-ID" sz="3200" kern="1200" dirty="0" smtClean="0">
                          <a:effectLst/>
                        </a:rPr>
                        <a:t>//insertion sort logic </a:t>
                      </a:r>
                    </a:p>
                    <a:p>
                      <a:r>
                        <a:rPr lang="id-ID" sz="3200" kern="1200" dirty="0" smtClean="0">
                          <a:effectLst/>
                        </a:rPr>
                        <a:t>	</a:t>
                      </a:r>
                      <a:r>
                        <a:rPr lang="id-ID" sz="3200" b="0" kern="1200" dirty="0" smtClean="0">
                          <a:effectLst/>
                        </a:rPr>
                        <a:t>for (i=1; i&lt;n ;i++){</a:t>
                      </a:r>
                    </a:p>
                    <a:p>
                      <a:r>
                        <a:rPr lang="id-ID" sz="3200" b="0" kern="1200" dirty="0" smtClean="0">
                          <a:effectLst/>
                        </a:rPr>
                        <a:t>		temp=a[i];</a:t>
                      </a:r>
                    </a:p>
                    <a:p>
                      <a:r>
                        <a:rPr lang="id-ID" sz="3200" b="0" kern="1200" dirty="0" smtClean="0">
                          <a:effectLst/>
                        </a:rPr>
                        <a:t>		for (j=i; j&gt;0 &amp;&amp; temp &lt;a[j-1]; j--){</a:t>
                      </a:r>
                    </a:p>
                    <a:p>
                      <a:r>
                        <a:rPr lang="id-ID" sz="3200" b="0" kern="1200" dirty="0" smtClean="0">
                          <a:effectLst/>
                        </a:rPr>
                        <a:t>			a[j]=a[j-1];</a:t>
                      </a:r>
                    </a:p>
                    <a:p>
                      <a:r>
                        <a:rPr lang="id-ID" sz="3200" b="0" kern="1200" dirty="0" smtClean="0">
                          <a:effectLst/>
                        </a:rPr>
                        <a:t>		}</a:t>
                      </a:r>
                    </a:p>
                    <a:p>
                      <a:r>
                        <a:rPr lang="id-ID" sz="3200" b="0" kern="1200" dirty="0" smtClean="0">
                          <a:effectLst/>
                        </a:rPr>
                        <a:t>			a[j]=temp;</a:t>
                      </a:r>
                    </a:p>
                    <a:p>
                      <a:r>
                        <a:rPr lang="id-ID" sz="3200" b="0" kern="1200" dirty="0" smtClean="0">
                          <a:effectLst/>
                        </a:rPr>
                        <a:t>	}</a:t>
                      </a:r>
                    </a:p>
                    <a:p>
                      <a:endParaRPr lang="id-ID" sz="3200" dirty="0"/>
                    </a:p>
                  </a:txBody>
                  <a:tcPr/>
                </a:tc>
              </a:tr>
            </a:tbl>
          </a:graphicData>
        </a:graphic>
      </p:graphicFrame>
    </p:spTree>
    <p:extLst>
      <p:ext uri="{BB962C8B-B14F-4D97-AF65-F5344CB8AC3E}">
        <p14:creationId xmlns:p14="http://schemas.microsoft.com/office/powerpoint/2010/main" val="3526062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solidFill>
                  <a:srgbClr val="00B0F0"/>
                </a:solidFill>
                <a:latin typeface="Arial" panose="020B0604020202020204" pitchFamily="34" charset="0"/>
                <a:cs typeface="Arial" panose="020B0604020202020204" pitchFamily="34" charset="0"/>
              </a:rPr>
              <a:t>Program Insertion Sort</a:t>
            </a:r>
            <a:endParaRPr lang="id-ID" sz="3200" b="1" dirty="0">
              <a:solidFill>
                <a:srgbClr val="00B0F0"/>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a:buFont typeface="Wingdings" panose="05000000000000000000" pitchFamily="2" charset="2"/>
              <a:buChar char="q"/>
            </a:pPr>
            <a:r>
              <a:rPr lang="id-ID" dirty="0" smtClean="0"/>
              <a:t> </a:t>
            </a:r>
            <a:r>
              <a:rPr lang="id-ID" dirty="0" smtClean="0">
                <a:latin typeface="Arial" panose="020B0604020202020204" pitchFamily="34" charset="0"/>
                <a:cs typeface="Arial" panose="020B0604020202020204" pitchFamily="34" charset="0"/>
              </a:rPr>
              <a:t>Menentukan size array</a:t>
            </a:r>
          </a:p>
          <a:p>
            <a:pPr>
              <a:buFont typeface="Wingdings" panose="05000000000000000000" pitchFamily="2" charset="2"/>
              <a:buChar char="q"/>
            </a:pPr>
            <a:r>
              <a:rPr lang="id-ID" dirty="0" smtClean="0">
                <a:latin typeface="Arial" panose="020B0604020202020204" pitchFamily="34" charset="0"/>
                <a:cs typeface="Arial" panose="020B0604020202020204" pitchFamily="34" charset="0"/>
              </a:rPr>
              <a:t>Input elemen Array</a:t>
            </a:r>
          </a:p>
          <a:p>
            <a:pPr>
              <a:buFont typeface="Wingdings" panose="05000000000000000000" pitchFamily="2" charset="2"/>
              <a:buChar char="q"/>
            </a:pPr>
            <a:r>
              <a:rPr lang="id-ID" dirty="0" smtClean="0">
                <a:latin typeface="Arial" panose="020B0604020202020204" pitchFamily="34" charset="0"/>
                <a:cs typeface="Arial" panose="020B0604020202020204" pitchFamily="34" charset="0"/>
              </a:rPr>
              <a:t>Mencetak sebelum insertion Sort</a:t>
            </a:r>
          </a:p>
          <a:p>
            <a:pPr>
              <a:buFont typeface="Wingdings" panose="05000000000000000000" pitchFamily="2" charset="2"/>
              <a:buChar char="q"/>
            </a:pPr>
            <a:r>
              <a:rPr lang="id-ID" dirty="0">
                <a:latin typeface="Arial" panose="020B0604020202020204" pitchFamily="34" charset="0"/>
                <a:cs typeface="Arial" panose="020B0604020202020204" pitchFamily="34" charset="0"/>
              </a:rPr>
              <a:t> </a:t>
            </a:r>
            <a:r>
              <a:rPr lang="id-ID" dirty="0" smtClean="0">
                <a:latin typeface="Arial" panose="020B0604020202020204" pitchFamily="34" charset="0"/>
                <a:cs typeface="Arial" panose="020B0604020202020204" pitchFamily="34" charset="0"/>
              </a:rPr>
              <a:t>Insertion Logic</a:t>
            </a:r>
          </a:p>
          <a:p>
            <a:pPr>
              <a:buFont typeface="Wingdings" panose="05000000000000000000" pitchFamily="2" charset="2"/>
              <a:buChar char="q"/>
            </a:pPr>
            <a:r>
              <a:rPr lang="id-ID" dirty="0">
                <a:latin typeface="Arial" panose="020B0604020202020204" pitchFamily="34" charset="0"/>
                <a:cs typeface="Arial" panose="020B0604020202020204" pitchFamily="34" charset="0"/>
              </a:rPr>
              <a:t> </a:t>
            </a:r>
            <a:r>
              <a:rPr lang="id-ID" dirty="0" smtClean="0">
                <a:latin typeface="Arial" panose="020B0604020202020204" pitchFamily="34" charset="0"/>
                <a:cs typeface="Arial" panose="020B0604020202020204" pitchFamily="34" charset="0"/>
              </a:rPr>
              <a:t>Setelah Insertion Sort</a:t>
            </a:r>
          </a:p>
          <a:p>
            <a:pPr marL="0" indent="0">
              <a:buNone/>
            </a:pPr>
            <a:endParaRPr lang="id-ID" dirty="0"/>
          </a:p>
        </p:txBody>
      </p:sp>
      <p:pic>
        <p:nvPicPr>
          <p:cNvPr id="7" name="Picture 6"/>
          <p:cNvPicPr>
            <a:picLocks noChangeAspect="1"/>
          </p:cNvPicPr>
          <p:nvPr/>
        </p:nvPicPr>
        <p:blipFill rotWithShape="1">
          <a:blip r:embed="rId2"/>
          <a:srcRect r="18199"/>
          <a:stretch/>
        </p:blipFill>
        <p:spPr>
          <a:xfrm>
            <a:off x="0" y="4029075"/>
            <a:ext cx="6510337" cy="2828925"/>
          </a:xfrm>
          <a:prstGeom prst="rect">
            <a:avLst/>
          </a:prstGeom>
        </p:spPr>
      </p:pic>
      <p:pic>
        <p:nvPicPr>
          <p:cNvPr id="8" name="Picture 7"/>
          <p:cNvPicPr>
            <a:picLocks noChangeAspect="1"/>
          </p:cNvPicPr>
          <p:nvPr/>
        </p:nvPicPr>
        <p:blipFill>
          <a:blip r:embed="rId3"/>
          <a:stretch>
            <a:fillRect/>
          </a:stretch>
        </p:blipFill>
        <p:spPr>
          <a:xfrm>
            <a:off x="6729413" y="0"/>
            <a:ext cx="5462587" cy="6858000"/>
          </a:xfrm>
          <a:prstGeom prst="rect">
            <a:avLst/>
          </a:prstGeom>
        </p:spPr>
      </p:pic>
    </p:spTree>
    <p:extLst>
      <p:ext uri="{BB962C8B-B14F-4D97-AF65-F5344CB8AC3E}">
        <p14:creationId xmlns:p14="http://schemas.microsoft.com/office/powerpoint/2010/main" val="2550168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42110"/>
          </a:xfrm>
        </p:spPr>
        <p:txBody>
          <a:bodyPr>
            <a:normAutofit/>
          </a:bodyPr>
          <a:lstStyle/>
          <a:p>
            <a:r>
              <a:rPr lang="id-ID" sz="3200" b="1" dirty="0" smtClean="0">
                <a:solidFill>
                  <a:srgbClr val="00B0F0"/>
                </a:solidFill>
                <a:latin typeface="Arial" panose="020B0604020202020204" pitchFamily="34" charset="0"/>
                <a:cs typeface="Arial" panose="020B0604020202020204" pitchFamily="34" charset="0"/>
              </a:rPr>
              <a:t>Tracking dari data ( 20, 10, 40, 30)</a:t>
            </a:r>
            <a:endParaRPr lang="id-ID" sz="3200"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245659"/>
            <a:ext cx="10058400" cy="5198004"/>
          </a:xfrm>
        </p:spPr>
        <p:txBody>
          <a:bodyPr>
            <a:normAutofit/>
          </a:bodyPr>
          <a:lstStyle/>
          <a:p>
            <a:pPr>
              <a:buFont typeface="Wingdings" panose="05000000000000000000" pitchFamily="2" charset="2"/>
              <a:buChar char="Ø"/>
            </a:pPr>
            <a:r>
              <a:rPr lang="id-ID" b="1" u="sng" dirty="0" smtClean="0">
                <a:latin typeface="Arial" panose="020B0604020202020204" pitchFamily="34" charset="0"/>
                <a:cs typeface="Arial" panose="020B0604020202020204" pitchFamily="34" charset="0"/>
              </a:rPr>
              <a:t>1-Iterasi </a:t>
            </a:r>
          </a:p>
          <a:p>
            <a:r>
              <a:rPr lang="id-ID" dirty="0" smtClean="0">
                <a:latin typeface="Arial" panose="020B0604020202020204" pitchFamily="34" charset="0"/>
                <a:cs typeface="Arial" panose="020B0604020202020204" pitchFamily="34" charset="0"/>
              </a:rPr>
              <a:t>Index = 1= i</a:t>
            </a:r>
          </a:p>
          <a:p>
            <a:r>
              <a:rPr lang="id-ID" b="1" dirty="0" smtClean="0">
                <a:solidFill>
                  <a:schemeClr val="tx1"/>
                </a:solidFill>
                <a:latin typeface="Arial" panose="020B0604020202020204" pitchFamily="34" charset="0"/>
                <a:cs typeface="Arial" panose="020B0604020202020204" pitchFamily="34" charset="0"/>
              </a:rPr>
              <a:t>i=1, 1&lt;4 (true), temp = a[i] = 10;</a:t>
            </a:r>
          </a:p>
          <a:p>
            <a:pPr lvl="1">
              <a:buFont typeface="Arial" panose="020B0604020202020204" pitchFamily="34" charset="0"/>
              <a:buChar char="•"/>
            </a:pPr>
            <a:r>
              <a:rPr lang="id-ID" sz="2000" dirty="0" smtClean="0">
                <a:latin typeface="Arial" panose="020B0604020202020204" pitchFamily="34" charset="0"/>
                <a:cs typeface="Arial" panose="020B0604020202020204" pitchFamily="34" charset="0"/>
              </a:rPr>
              <a:t>J = 1; 1&gt;0 &amp;&amp; 10&lt;20 </a:t>
            </a:r>
            <a:r>
              <a:rPr lang="id-ID" sz="2000" dirty="0" smtClean="0">
                <a:solidFill>
                  <a:srgbClr val="00B0F0"/>
                </a:solidFill>
                <a:latin typeface="Arial" panose="020B0604020202020204" pitchFamily="34" charset="0"/>
                <a:cs typeface="Arial" panose="020B0604020202020204" pitchFamily="34" charset="0"/>
              </a:rPr>
              <a:t>(true);</a:t>
            </a:r>
          </a:p>
          <a:p>
            <a:pPr marL="384048" lvl="2" indent="0">
              <a:buNone/>
            </a:pPr>
            <a:r>
              <a:rPr lang="id-ID" sz="2000" dirty="0" smtClean="0">
                <a:solidFill>
                  <a:srgbClr val="00B0F0"/>
                </a:solidFill>
                <a:latin typeface="Arial" panose="020B0604020202020204" pitchFamily="34" charset="0"/>
                <a:cs typeface="Arial" panose="020B0604020202020204" pitchFamily="34" charset="0"/>
              </a:rPr>
              <a:t>	</a:t>
            </a:r>
            <a:r>
              <a:rPr lang="id-ID" sz="2000" dirty="0" smtClean="0">
                <a:solidFill>
                  <a:schemeClr val="tx1"/>
                </a:solidFill>
                <a:latin typeface="Arial" panose="020B0604020202020204" pitchFamily="34" charset="0"/>
                <a:cs typeface="Arial" panose="020B0604020202020204" pitchFamily="34" charset="0"/>
              </a:rPr>
              <a:t>a[ j ] = a[ j-1]</a:t>
            </a:r>
          </a:p>
          <a:p>
            <a:pPr marL="384048" lvl="2" indent="0">
              <a:buNone/>
            </a:pPr>
            <a:r>
              <a:rPr lang="id-ID" sz="2000" dirty="0">
                <a:solidFill>
                  <a:schemeClr val="tx1"/>
                </a:solidFill>
                <a:latin typeface="Arial" panose="020B0604020202020204" pitchFamily="34" charset="0"/>
                <a:cs typeface="Arial" panose="020B0604020202020204" pitchFamily="34" charset="0"/>
              </a:rPr>
              <a:t>	</a:t>
            </a:r>
            <a:r>
              <a:rPr lang="id-ID" sz="2000" dirty="0" smtClean="0">
                <a:solidFill>
                  <a:schemeClr val="tx1"/>
                </a:solidFill>
                <a:latin typeface="Arial" panose="020B0604020202020204" pitchFamily="34" charset="0"/>
                <a:cs typeface="Arial" panose="020B0604020202020204" pitchFamily="34" charset="0"/>
              </a:rPr>
              <a:t>a[1] = a[0]</a:t>
            </a:r>
          </a:p>
          <a:p>
            <a:pPr marL="384048" lvl="2" indent="0">
              <a:buNone/>
            </a:pPr>
            <a:r>
              <a:rPr lang="id-ID" sz="2000" dirty="0">
                <a:solidFill>
                  <a:schemeClr val="tx1"/>
                </a:solidFill>
                <a:latin typeface="Arial" panose="020B0604020202020204" pitchFamily="34" charset="0"/>
                <a:cs typeface="Arial" panose="020B0604020202020204" pitchFamily="34" charset="0"/>
              </a:rPr>
              <a:t>	</a:t>
            </a:r>
            <a:r>
              <a:rPr lang="id-ID" sz="2000" dirty="0" smtClean="0">
                <a:solidFill>
                  <a:schemeClr val="tx1"/>
                </a:solidFill>
                <a:latin typeface="Arial" panose="020B0604020202020204" pitchFamily="34" charset="0"/>
                <a:cs typeface="Arial" panose="020B0604020202020204" pitchFamily="34" charset="0"/>
              </a:rPr>
              <a:t>a[1] = 20</a:t>
            </a:r>
          </a:p>
          <a:p>
            <a:pPr marL="384048" lvl="2" indent="0">
              <a:buNone/>
            </a:pPr>
            <a:endParaRPr lang="id-ID" sz="2000" dirty="0" smtClean="0">
              <a:solidFill>
                <a:schemeClr val="tx1"/>
              </a:solidFill>
              <a:latin typeface="Arial" panose="020B0604020202020204" pitchFamily="34" charset="0"/>
              <a:cs typeface="Arial" panose="020B0604020202020204" pitchFamily="34" charset="0"/>
            </a:endParaRPr>
          </a:p>
          <a:p>
            <a:pPr lvl="2">
              <a:buFont typeface="Arial" panose="020B0604020202020204" pitchFamily="34" charset="0"/>
              <a:buChar char="•"/>
            </a:pPr>
            <a:r>
              <a:rPr lang="id-ID" sz="2000" dirty="0" smtClean="0">
                <a:solidFill>
                  <a:schemeClr val="tx1"/>
                </a:solidFill>
                <a:latin typeface="Arial" panose="020B0604020202020204" pitchFamily="34" charset="0"/>
                <a:cs typeface="Arial" panose="020B0604020202020204" pitchFamily="34" charset="0"/>
              </a:rPr>
              <a:t>J = 0; 0&gt;0 &amp;&amp; 10&lt;a[-1] // </a:t>
            </a:r>
            <a:r>
              <a:rPr lang="id-ID" sz="2000" dirty="0" smtClean="0">
                <a:solidFill>
                  <a:srgbClr val="00B0F0"/>
                </a:solidFill>
                <a:latin typeface="Arial" panose="020B0604020202020204" pitchFamily="34" charset="0"/>
                <a:cs typeface="Arial" panose="020B0604020202020204" pitchFamily="34" charset="0"/>
              </a:rPr>
              <a:t>temp&lt;a[j-1] </a:t>
            </a:r>
            <a:r>
              <a:rPr lang="id-ID" sz="2000" dirty="0" smtClean="0">
                <a:solidFill>
                  <a:schemeClr val="tx1"/>
                </a:solidFill>
                <a:latin typeface="Arial" panose="020B0604020202020204" pitchFamily="34" charset="0"/>
                <a:cs typeface="Arial" panose="020B0604020202020204" pitchFamily="34" charset="0"/>
                <a:sym typeface="Wingdings" panose="05000000000000000000" pitchFamily="2" charset="2"/>
              </a:rPr>
              <a:t> </a:t>
            </a:r>
            <a:r>
              <a:rPr lang="id-ID" sz="2000" dirty="0" smtClean="0">
                <a:solidFill>
                  <a:srgbClr val="00B0F0"/>
                </a:solidFill>
                <a:latin typeface="Arial" panose="020B0604020202020204" pitchFamily="34" charset="0"/>
                <a:cs typeface="Arial" panose="020B0604020202020204" pitchFamily="34" charset="0"/>
                <a:sym typeface="Wingdings" panose="05000000000000000000" pitchFamily="2" charset="2"/>
              </a:rPr>
              <a:t>False</a:t>
            </a:r>
          </a:p>
          <a:p>
            <a:pPr marL="384048" lvl="2" indent="0">
              <a:buNone/>
            </a:pPr>
            <a:r>
              <a:rPr lang="id-ID" sz="2000" dirty="0">
                <a:solidFill>
                  <a:srgbClr val="00B0F0"/>
                </a:solidFill>
                <a:latin typeface="Arial" panose="020B0604020202020204" pitchFamily="34" charset="0"/>
                <a:cs typeface="Arial" panose="020B0604020202020204" pitchFamily="34" charset="0"/>
                <a:sym typeface="Wingdings" panose="05000000000000000000" pitchFamily="2" charset="2"/>
              </a:rPr>
              <a:t>	</a:t>
            </a:r>
            <a:r>
              <a:rPr lang="id-ID" sz="2000" dirty="0" smtClean="0">
                <a:solidFill>
                  <a:schemeClr val="tx1"/>
                </a:solidFill>
                <a:latin typeface="Arial" panose="020B0604020202020204" pitchFamily="34" charset="0"/>
                <a:cs typeface="Arial" panose="020B0604020202020204" pitchFamily="34" charset="0"/>
                <a:sym typeface="Wingdings" panose="05000000000000000000" pitchFamily="2" charset="2"/>
              </a:rPr>
              <a:t>a[0] = temp</a:t>
            </a:r>
          </a:p>
          <a:p>
            <a:pPr marL="384048" lvl="2" indent="0">
              <a:buNone/>
            </a:pPr>
            <a:r>
              <a:rPr lang="id-ID" sz="2000" dirty="0">
                <a:solidFill>
                  <a:schemeClr val="tx1"/>
                </a:solidFill>
                <a:latin typeface="Arial" panose="020B0604020202020204" pitchFamily="34" charset="0"/>
                <a:cs typeface="Arial" panose="020B0604020202020204" pitchFamily="34" charset="0"/>
                <a:sym typeface="Wingdings" panose="05000000000000000000" pitchFamily="2" charset="2"/>
              </a:rPr>
              <a:t>	</a:t>
            </a:r>
            <a:r>
              <a:rPr lang="id-ID" sz="2000" dirty="0" smtClean="0">
                <a:solidFill>
                  <a:schemeClr val="tx1"/>
                </a:solidFill>
                <a:latin typeface="Arial" panose="020B0604020202020204" pitchFamily="34" charset="0"/>
                <a:cs typeface="Arial" panose="020B0604020202020204" pitchFamily="34" charset="0"/>
                <a:sym typeface="Wingdings" panose="05000000000000000000" pitchFamily="2" charset="2"/>
              </a:rPr>
              <a:t>a[0] = 10;</a:t>
            </a:r>
            <a:endParaRPr lang="id-ID" sz="2000" dirty="0" smtClean="0">
              <a:solidFill>
                <a:schemeClr val="tx1"/>
              </a:solidFill>
              <a:latin typeface="Arial" panose="020B0604020202020204" pitchFamily="34" charset="0"/>
              <a:cs typeface="Arial" panose="020B0604020202020204" pitchFamily="34" charset="0"/>
            </a:endParaRPr>
          </a:p>
          <a:p>
            <a:r>
              <a:rPr lang="id-ID" b="1" dirty="0" smtClean="0">
                <a:latin typeface="Arial" panose="020B0604020202020204" pitchFamily="34" charset="0"/>
                <a:cs typeface="Arial" panose="020B0604020202020204" pitchFamily="34" charset="0"/>
              </a:rPr>
              <a:t>Hasil 1-Iterasi = 10, 20, 40, 30</a:t>
            </a:r>
          </a:p>
          <a:p>
            <a:pPr>
              <a:buFont typeface="Wingdings" panose="05000000000000000000" pitchFamily="2" charset="2"/>
              <a:buChar char="Ø"/>
            </a:pPr>
            <a:r>
              <a:rPr lang="id-ID" dirty="0" smtClean="0">
                <a:latin typeface="Arial" panose="020B0604020202020204" pitchFamily="34" charset="0"/>
                <a:cs typeface="Arial" panose="020B0604020202020204" pitchFamily="34" charset="0"/>
              </a:rPr>
              <a:t>Lakukan sampai </a:t>
            </a:r>
            <a:r>
              <a:rPr lang="id-ID" b="1" dirty="0" smtClean="0">
                <a:latin typeface="Arial" panose="020B0604020202020204" pitchFamily="34" charset="0"/>
                <a:cs typeface="Arial" panose="020B0604020202020204" pitchFamily="34" charset="0"/>
              </a:rPr>
              <a:t>3- iterasi , dan hasil 3-iterasi adalah 10,20,30, 40</a:t>
            </a:r>
            <a:endParaRPr lang="id-ID"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8234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normAutofit/>
          </a:bodyPr>
          <a:lstStyle/>
          <a:p>
            <a:r>
              <a:rPr lang="id-ID" sz="3200" b="1" dirty="0" smtClean="0">
                <a:solidFill>
                  <a:srgbClr val="0070C0"/>
                </a:solidFill>
                <a:latin typeface="Arial" panose="020B0604020202020204" pitchFamily="34" charset="0"/>
                <a:cs typeface="Arial" panose="020B0604020202020204" pitchFamily="34" charset="0"/>
              </a:rPr>
              <a:t>2 . Selection Sort</a:t>
            </a:r>
            <a:endParaRPr lang="id-ID" sz="4400" b="1"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845734"/>
            <a:ext cx="10058400" cy="4455054"/>
          </a:xfrm>
        </p:spPr>
        <p:txBody>
          <a:bodyPr>
            <a:normAutofit lnSpcReduction="10000"/>
          </a:bodyPr>
          <a:lstStyle/>
          <a:p>
            <a:pPr marL="0" indent="0">
              <a:buNone/>
            </a:pPr>
            <a:r>
              <a:rPr lang="id-ID" sz="2400" dirty="0">
                <a:latin typeface="Arial" panose="020B0604020202020204" pitchFamily="34" charset="0"/>
                <a:cs typeface="Arial" panose="020B0604020202020204" pitchFamily="34" charset="0"/>
              </a:rPr>
              <a:t>Metode seleksi melakukan pengurutan dengan cara mencari data yang terkecil kemudian menukarkannya dengan data yang digunakan sebagai acuan atau sering dinamakan pivot. </a:t>
            </a:r>
            <a:endParaRPr lang="id-ID" sz="2400" dirty="0" smtClean="0">
              <a:latin typeface="Arial" panose="020B0604020202020204" pitchFamily="34" charset="0"/>
              <a:cs typeface="Arial" panose="020B0604020202020204" pitchFamily="34" charset="0"/>
            </a:endParaRPr>
          </a:p>
          <a:p>
            <a:pPr marL="0" indent="0">
              <a:buNone/>
            </a:pPr>
            <a:r>
              <a:rPr lang="id-ID" sz="2400" b="1" dirty="0">
                <a:solidFill>
                  <a:srgbClr val="0070C0"/>
                </a:solidFill>
                <a:latin typeface="Arial" panose="020B0604020202020204" pitchFamily="34" charset="0"/>
                <a:cs typeface="Arial" panose="020B0604020202020204" pitchFamily="34" charset="0"/>
              </a:rPr>
              <a:t>Proses pengurutan dengan metode seleksi /Selection Sort sebagai berikut :</a:t>
            </a:r>
            <a:endParaRPr lang="id-ID" sz="2400" b="1" dirty="0" smtClean="0">
              <a:solidFill>
                <a:srgbClr val="0070C0"/>
              </a:solidFill>
              <a:latin typeface="Arial" panose="020B0604020202020204" pitchFamily="34" charset="0"/>
              <a:cs typeface="Arial" panose="020B0604020202020204" pitchFamily="34" charset="0"/>
            </a:endParaRPr>
          </a:p>
          <a:p>
            <a:pPr algn="just">
              <a:buFont typeface="Wingdings" panose="05000000000000000000" pitchFamily="2" charset="2"/>
              <a:buChar char="§"/>
            </a:pPr>
            <a:r>
              <a:rPr lang="id-ID" sz="2400" dirty="0">
                <a:latin typeface="Arial" panose="020B0604020202020204" pitchFamily="34" charset="0"/>
                <a:cs typeface="Arial" panose="020B0604020202020204" pitchFamily="34" charset="0"/>
              </a:rPr>
              <a:t> Langkah pertama dicari </a:t>
            </a:r>
            <a:r>
              <a:rPr lang="id-ID" sz="2400" b="1" dirty="0">
                <a:solidFill>
                  <a:srgbClr val="FF0000"/>
                </a:solidFill>
                <a:latin typeface="Arial" panose="020B0604020202020204" pitchFamily="34" charset="0"/>
                <a:cs typeface="Arial" panose="020B0604020202020204" pitchFamily="34" charset="0"/>
              </a:rPr>
              <a:t>data terkecil</a:t>
            </a:r>
            <a:r>
              <a:rPr lang="id-ID" sz="2400" dirty="0">
                <a:latin typeface="Arial" panose="020B0604020202020204" pitchFamily="34" charset="0"/>
                <a:cs typeface="Arial" panose="020B0604020202020204" pitchFamily="34" charset="0"/>
              </a:rPr>
              <a:t> dari data pertama sampai data terakhir. Kemudian data terkecil ditukar dengan data pertama. Dengan demikian, data pertama sekarang mempunyai nilai paling kecil dibanding data yang lain. </a:t>
            </a:r>
          </a:p>
          <a:p>
            <a:pPr algn="just">
              <a:buFont typeface="Wingdings" panose="05000000000000000000" pitchFamily="2" charset="2"/>
              <a:buChar char="§"/>
            </a:pPr>
            <a:r>
              <a:rPr lang="id-ID" sz="2400" dirty="0">
                <a:latin typeface="Arial" panose="020B0604020202020204" pitchFamily="34" charset="0"/>
                <a:cs typeface="Arial" panose="020B0604020202020204" pitchFamily="34" charset="0"/>
              </a:rPr>
              <a:t> Langkah kedua, data terkecil kita cari mulai dari data kedua sampai terakhir. Data terkecil yang kita peroleh ditukar dengan data kedua dan demikian seterusnya sampai semua elemen dalam keadaan terurutkan. </a:t>
            </a:r>
          </a:p>
          <a:p>
            <a:pPr marL="0" indent="0" algn="just">
              <a:buNone/>
            </a:pPr>
            <a:endParaRPr lang="id-ID" sz="2400" dirty="0">
              <a:latin typeface="Arial" panose="020B0604020202020204" pitchFamily="34" charset="0"/>
              <a:cs typeface="Arial" panose="020B0604020202020204" pitchFamily="34" charset="0"/>
            </a:endParaRPr>
          </a:p>
          <a:p>
            <a:pPr marL="0" indent="0">
              <a:buNone/>
            </a:pPr>
            <a:endParaRPr lang="id-ID" sz="2400" dirty="0" smtClean="0">
              <a:latin typeface="Arial" panose="020B0604020202020204" pitchFamily="34" charset="0"/>
              <a:cs typeface="Arial" panose="020B0604020202020204" pitchFamily="34" charset="0"/>
            </a:endParaRPr>
          </a:p>
          <a:p>
            <a:pPr marL="0" indent="0">
              <a:buNone/>
            </a:pPr>
            <a:endParaRPr lang="id-ID"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10" y="111954"/>
            <a:ext cx="1587690" cy="1594777"/>
          </a:xfrm>
          <a:prstGeom prst="rect">
            <a:avLst/>
          </a:prstGeom>
        </p:spPr>
      </p:pic>
    </p:spTree>
    <p:extLst>
      <p:ext uri="{BB962C8B-B14F-4D97-AF65-F5344CB8AC3E}">
        <p14:creationId xmlns:p14="http://schemas.microsoft.com/office/powerpoint/2010/main" val="3980003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a:solidFill>
                  <a:srgbClr val="0070C0"/>
                </a:solidFill>
                <a:latin typeface="Arial" panose="020B0604020202020204" pitchFamily="34" charset="0"/>
                <a:cs typeface="Arial" panose="020B0604020202020204" pitchFamily="34" charset="0"/>
              </a:rPr>
              <a:t>Selection </a:t>
            </a:r>
            <a:r>
              <a:rPr lang="id-ID" sz="3200" b="1" dirty="0" smtClean="0">
                <a:solidFill>
                  <a:srgbClr val="0070C0"/>
                </a:solidFill>
                <a:latin typeface="Arial" panose="020B0604020202020204" pitchFamily="34" charset="0"/>
                <a:cs typeface="Arial" panose="020B0604020202020204" pitchFamily="34" charset="0"/>
              </a:rPr>
              <a:t>Sort #2</a:t>
            </a:r>
            <a:endParaRPr lang="id-ID"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5197310"/>
              </p:ext>
            </p:extLst>
          </p:nvPr>
        </p:nvGraphicFramePr>
        <p:xfrm>
          <a:off x="1975961" y="2003424"/>
          <a:ext cx="8568214" cy="2540000"/>
        </p:xfrm>
        <a:graphic>
          <a:graphicData uri="http://schemas.openxmlformats.org/drawingml/2006/table">
            <a:tbl>
              <a:tblPr firstRow="1" bandRow="1">
                <a:tableStyleId>{616DA210-FB5B-4158-B5E0-FEB733F419BA}</a:tableStyleId>
              </a:tblPr>
              <a:tblGrid>
                <a:gridCol w="2207124"/>
                <a:gridCol w="2789372"/>
                <a:gridCol w="3571718"/>
              </a:tblGrid>
              <a:tr h="508000">
                <a:tc>
                  <a:txBody>
                    <a:bodyPr/>
                    <a:lstStyle/>
                    <a:p>
                      <a:pPr algn="ctr"/>
                      <a:r>
                        <a:rPr lang="id-ID" sz="2400" b="1" dirty="0" smtClean="0"/>
                        <a:t>ITEERATION</a:t>
                      </a:r>
                      <a:endParaRPr lang="id-ID" sz="2400" b="1" dirty="0"/>
                    </a:p>
                  </a:txBody>
                  <a:tcPr/>
                </a:tc>
                <a:tc>
                  <a:txBody>
                    <a:bodyPr/>
                    <a:lstStyle/>
                    <a:p>
                      <a:pPr algn="ctr"/>
                      <a:r>
                        <a:rPr lang="id-ID" sz="2400" b="1" dirty="0" smtClean="0"/>
                        <a:t>FOUND?</a:t>
                      </a:r>
                      <a:endParaRPr lang="id-ID" sz="2400" b="1" dirty="0"/>
                    </a:p>
                  </a:txBody>
                  <a:tcPr/>
                </a:tc>
                <a:tc>
                  <a:txBody>
                    <a:bodyPr/>
                    <a:lstStyle/>
                    <a:p>
                      <a:pPr algn="ctr"/>
                      <a:r>
                        <a:rPr lang="id-ID" sz="2400" b="1" dirty="0" smtClean="0"/>
                        <a:t>GESER KE POSISI INDEX</a:t>
                      </a:r>
                      <a:endParaRPr lang="id-ID" sz="2400" b="1" dirty="0"/>
                    </a:p>
                  </a:txBody>
                  <a:tcPr/>
                </a:tc>
              </a:tr>
              <a:tr h="508000">
                <a:tc>
                  <a:txBody>
                    <a:bodyPr/>
                    <a:lstStyle/>
                    <a:p>
                      <a:pPr algn="ctr"/>
                      <a:r>
                        <a:rPr lang="id-ID" sz="2400" b="1" dirty="0" smtClean="0"/>
                        <a:t>1</a:t>
                      </a:r>
                      <a:endParaRPr lang="id-ID" sz="2400" b="1" dirty="0"/>
                    </a:p>
                  </a:txBody>
                  <a:tcPr/>
                </a:tc>
                <a:tc>
                  <a:txBody>
                    <a:bodyPr/>
                    <a:lstStyle/>
                    <a:p>
                      <a:pPr algn="ctr"/>
                      <a:r>
                        <a:rPr lang="id-ID" sz="2400" b="1" dirty="0" smtClean="0"/>
                        <a:t>Lowest Element</a:t>
                      </a:r>
                      <a:endParaRPr lang="id-ID" sz="2400" b="1" dirty="0"/>
                    </a:p>
                  </a:txBody>
                  <a:tcPr/>
                </a:tc>
                <a:tc>
                  <a:txBody>
                    <a:bodyPr/>
                    <a:lstStyle/>
                    <a:p>
                      <a:pPr algn="ctr"/>
                      <a:r>
                        <a:rPr lang="id-ID" sz="2400" b="1" dirty="0" smtClean="0"/>
                        <a:t>0</a:t>
                      </a:r>
                      <a:endParaRPr lang="id-ID" sz="2400" b="1" dirty="0"/>
                    </a:p>
                  </a:txBody>
                  <a:tcPr/>
                </a:tc>
              </a:tr>
              <a:tr h="508000">
                <a:tc>
                  <a:txBody>
                    <a:bodyPr/>
                    <a:lstStyle/>
                    <a:p>
                      <a:pPr algn="ctr"/>
                      <a:r>
                        <a:rPr lang="id-ID" sz="2400" b="1" dirty="0" smtClean="0"/>
                        <a:t>2</a:t>
                      </a:r>
                      <a:endParaRPr lang="id-ID" sz="2400" b="1" dirty="0"/>
                    </a:p>
                  </a:txBody>
                  <a:tcPr/>
                </a:tc>
                <a:tc>
                  <a:txBody>
                    <a:bodyPr/>
                    <a:lstStyle/>
                    <a:p>
                      <a:pPr algn="ctr"/>
                      <a:r>
                        <a:rPr lang="id-ID" sz="2400" b="1" dirty="0" smtClean="0"/>
                        <a:t>Next Lowest</a:t>
                      </a:r>
                      <a:endParaRPr lang="id-ID" sz="2400" b="1" dirty="0"/>
                    </a:p>
                  </a:txBody>
                  <a:tcPr/>
                </a:tc>
                <a:tc>
                  <a:txBody>
                    <a:bodyPr/>
                    <a:lstStyle/>
                    <a:p>
                      <a:pPr algn="ctr"/>
                      <a:r>
                        <a:rPr lang="id-ID" sz="2400" b="1" dirty="0" smtClean="0"/>
                        <a:t>1</a:t>
                      </a:r>
                      <a:endParaRPr lang="id-ID" sz="2400" b="1" dirty="0"/>
                    </a:p>
                  </a:txBody>
                  <a:tcPr/>
                </a:tc>
              </a:tr>
              <a:tr h="508000">
                <a:tc>
                  <a:txBody>
                    <a:bodyPr/>
                    <a:lstStyle/>
                    <a:p>
                      <a:pPr algn="ctr"/>
                      <a:r>
                        <a:rPr lang="id-ID" sz="2400" b="1" dirty="0" smtClean="0"/>
                        <a:t>3</a:t>
                      </a:r>
                      <a:endParaRPr lang="id-ID"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2400" b="1" dirty="0" smtClean="0"/>
                        <a:t>Next Lowest</a:t>
                      </a:r>
                    </a:p>
                  </a:txBody>
                  <a:tcPr/>
                </a:tc>
                <a:tc>
                  <a:txBody>
                    <a:bodyPr/>
                    <a:lstStyle/>
                    <a:p>
                      <a:pPr algn="ctr"/>
                      <a:r>
                        <a:rPr lang="id-ID" sz="2400" b="1" dirty="0" smtClean="0"/>
                        <a:t>2</a:t>
                      </a:r>
                      <a:endParaRPr lang="id-ID" sz="2400" b="1" dirty="0"/>
                    </a:p>
                  </a:txBody>
                  <a:tcPr/>
                </a:tc>
              </a:tr>
              <a:tr h="508000">
                <a:tc>
                  <a:txBody>
                    <a:bodyPr/>
                    <a:lstStyle/>
                    <a:p>
                      <a:pPr algn="ctr"/>
                      <a:r>
                        <a:rPr lang="id-ID" sz="2400" b="1" dirty="0" smtClean="0"/>
                        <a:t>n</a:t>
                      </a:r>
                      <a:endParaRPr lang="id-ID" sz="2400" b="1" dirty="0"/>
                    </a:p>
                  </a:txBody>
                  <a:tcPr/>
                </a:tc>
                <a:tc>
                  <a:txBody>
                    <a:bodyPr/>
                    <a:lstStyle/>
                    <a:p>
                      <a:pPr algn="ctr"/>
                      <a:r>
                        <a:rPr lang="id-ID" sz="2400" b="1" dirty="0" smtClean="0"/>
                        <a:t>n</a:t>
                      </a:r>
                      <a:endParaRPr lang="id-ID" sz="2400" b="1" dirty="0"/>
                    </a:p>
                  </a:txBody>
                  <a:tcPr/>
                </a:tc>
                <a:tc>
                  <a:txBody>
                    <a:bodyPr/>
                    <a:lstStyle/>
                    <a:p>
                      <a:pPr algn="ctr"/>
                      <a:r>
                        <a:rPr lang="id-ID" sz="2400" b="1" dirty="0" smtClean="0"/>
                        <a:t>n</a:t>
                      </a:r>
                      <a:endParaRPr lang="id-ID" sz="2400" b="1" dirty="0"/>
                    </a:p>
                  </a:txBody>
                  <a:tcPr/>
                </a:tc>
              </a:tr>
            </a:tbl>
          </a:graphicData>
        </a:graphic>
      </p:graphicFrame>
    </p:spTree>
    <p:extLst>
      <p:ext uri="{BB962C8B-B14F-4D97-AF65-F5344CB8AC3E}">
        <p14:creationId xmlns:p14="http://schemas.microsoft.com/office/powerpoint/2010/main" val="1200706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a:solidFill>
                  <a:srgbClr val="0070C0"/>
                </a:solidFill>
                <a:latin typeface="Arial" panose="020B0604020202020204" pitchFamily="34" charset="0"/>
                <a:cs typeface="Arial" panose="020B0604020202020204" pitchFamily="34" charset="0"/>
              </a:rPr>
              <a:t>Selection Sort </a:t>
            </a:r>
            <a:r>
              <a:rPr lang="id-ID" sz="3200" b="1" dirty="0" smtClean="0">
                <a:solidFill>
                  <a:srgbClr val="0070C0"/>
                </a:solidFill>
                <a:latin typeface="Arial" panose="020B0604020202020204" pitchFamily="34" charset="0"/>
                <a:cs typeface="Arial" panose="020B0604020202020204" pitchFamily="34" charset="0"/>
              </a:rPr>
              <a:t>#3</a:t>
            </a:r>
            <a:endParaRPr lang="id-ID"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60550"/>
            <a:ext cx="6810189" cy="4022725"/>
          </a:xfrm>
        </p:spPr>
      </p:pic>
    </p:spTree>
    <p:extLst>
      <p:ext uri="{BB962C8B-B14F-4D97-AF65-F5344CB8AC3E}">
        <p14:creationId xmlns:p14="http://schemas.microsoft.com/office/powerpoint/2010/main" val="4057220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i="1" dirty="0" smtClean="0">
                <a:solidFill>
                  <a:srgbClr val="0070C0"/>
                </a:solidFill>
                <a:latin typeface="Arial" panose="020B0604020202020204" pitchFamily="34" charset="0"/>
                <a:cs typeface="Arial" panose="020B0604020202020204" pitchFamily="34" charset="0"/>
              </a:rPr>
              <a:t>Selection Sort Logic</a:t>
            </a:r>
            <a:endParaRPr lang="id-ID" sz="3200" b="1" i="1" dirty="0">
              <a:solidFill>
                <a:srgbClr val="0070C0"/>
              </a:solidFill>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6875992"/>
              </p:ext>
            </p:extLst>
          </p:nvPr>
        </p:nvGraphicFramePr>
        <p:xfrm>
          <a:off x="1097280" y="1846263"/>
          <a:ext cx="5174933" cy="4846320"/>
        </p:xfrm>
        <a:graphic>
          <a:graphicData uri="http://schemas.openxmlformats.org/drawingml/2006/table">
            <a:tbl>
              <a:tblPr firstRow="1" bandRow="1">
                <a:tableStyleId>{616DA210-FB5B-4158-B5E0-FEB733F419BA}</a:tableStyleId>
              </a:tblPr>
              <a:tblGrid>
                <a:gridCol w="5174933"/>
              </a:tblGrid>
              <a:tr h="4320858">
                <a:tc>
                  <a:txBody>
                    <a:bodyPr/>
                    <a:lstStyle/>
                    <a:p>
                      <a:r>
                        <a:rPr lang="id-ID" sz="2400" kern="1200" dirty="0" smtClean="0">
                          <a:effectLst/>
                        </a:rPr>
                        <a:t>                 //Selection Sort Logic</a:t>
                      </a:r>
                    </a:p>
                    <a:p>
                      <a:r>
                        <a:rPr lang="id-ID" sz="2400" kern="1200" dirty="0" smtClean="0">
                          <a:effectLst/>
                        </a:rPr>
                        <a:t>	for(i=0;i&lt;size;i++){</a:t>
                      </a:r>
                    </a:p>
                    <a:p>
                      <a:r>
                        <a:rPr lang="id-ID" sz="2400" kern="1200" dirty="0" smtClean="0">
                          <a:effectLst/>
                        </a:rPr>
                        <a:t>		min=i;</a:t>
                      </a:r>
                    </a:p>
                    <a:p>
                      <a:r>
                        <a:rPr lang="id-ID" sz="2400" kern="1200" dirty="0" smtClean="0">
                          <a:effectLst/>
                        </a:rPr>
                        <a:t>		for(j=i+1;j&lt;size;j++){</a:t>
                      </a:r>
                    </a:p>
                    <a:p>
                      <a:r>
                        <a:rPr lang="id-ID" sz="2400" kern="1200" dirty="0" smtClean="0">
                          <a:effectLst/>
                        </a:rPr>
                        <a:t>			if (a[j]&lt;a[min])</a:t>
                      </a:r>
                    </a:p>
                    <a:p>
                      <a:r>
                        <a:rPr lang="id-ID" sz="2400" kern="1200" dirty="0" smtClean="0">
                          <a:effectLst/>
                        </a:rPr>
                        <a:t>				min=j;</a:t>
                      </a:r>
                    </a:p>
                    <a:p>
                      <a:r>
                        <a:rPr lang="id-ID" sz="2400" kern="1200" dirty="0" smtClean="0">
                          <a:effectLst/>
                        </a:rPr>
                        <a:t>		temp  =a[i];</a:t>
                      </a:r>
                    </a:p>
                    <a:p>
                      <a:r>
                        <a:rPr lang="id-ID" sz="2400" kern="1200" dirty="0" smtClean="0">
                          <a:effectLst/>
                        </a:rPr>
                        <a:t>		a[i]  =a[min];</a:t>
                      </a:r>
                    </a:p>
                    <a:p>
                      <a:r>
                        <a:rPr lang="id-ID" sz="2400" kern="1200" dirty="0" smtClean="0">
                          <a:effectLst/>
                        </a:rPr>
                        <a:t>		a[min]=temp;</a:t>
                      </a:r>
                    </a:p>
                    <a:p>
                      <a:r>
                        <a:rPr lang="id-ID" sz="2400" kern="1200" smtClean="0">
                          <a:effectLst/>
                        </a:rPr>
                        <a:t>                     }</a:t>
                      </a:r>
                      <a:endParaRPr lang="id-ID" sz="2400" kern="1200" dirty="0" smtClean="0">
                        <a:effectLst/>
                      </a:endParaRPr>
                    </a:p>
                    <a:p>
                      <a:r>
                        <a:rPr lang="id-ID" sz="2400" kern="1200" dirty="0" smtClean="0">
                          <a:effectLst/>
                        </a:rPr>
                        <a:t>	}</a:t>
                      </a:r>
                    </a:p>
                    <a:p>
                      <a:r>
                        <a:rPr lang="id-ID" sz="2400" kern="1200" dirty="0" smtClean="0">
                          <a:effectLst/>
                        </a:rPr>
                        <a:t>	</a:t>
                      </a:r>
                    </a:p>
                    <a:p>
                      <a:endParaRPr lang="id-ID" sz="2400" dirty="0"/>
                    </a:p>
                  </a:txBody>
                  <a:tcPr/>
                </a:tc>
              </a:tr>
            </a:tbl>
          </a:graphicData>
        </a:graphic>
      </p:graphicFrame>
    </p:spTree>
    <p:extLst>
      <p:ext uri="{BB962C8B-B14F-4D97-AF65-F5344CB8AC3E}">
        <p14:creationId xmlns:p14="http://schemas.microsoft.com/office/powerpoint/2010/main" val="4253356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537532"/>
            <a:ext cx="10058400" cy="770672"/>
          </a:xfrm>
        </p:spPr>
        <p:txBody>
          <a:bodyPr>
            <a:normAutofit/>
          </a:bodyPr>
          <a:lstStyle/>
          <a:p>
            <a:r>
              <a:rPr lang="id-ID" sz="3200" b="1" dirty="0" smtClean="0">
                <a:solidFill>
                  <a:srgbClr val="0070C0"/>
                </a:solidFill>
                <a:latin typeface="Arial" panose="020B0604020202020204" pitchFamily="34" charset="0"/>
                <a:cs typeface="Arial" panose="020B0604020202020204" pitchFamily="34" charset="0"/>
              </a:rPr>
              <a:t>Program Selection Sort</a:t>
            </a:r>
            <a:endParaRPr lang="id-ID" sz="3200" b="1"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id-ID" sz="2400" b="1" dirty="0" smtClean="0">
                <a:solidFill>
                  <a:srgbClr val="0070C0"/>
                </a:solidFill>
              </a:rPr>
              <a:t>Output :</a:t>
            </a:r>
            <a:endParaRPr lang="id-ID" b="1" dirty="0">
              <a:solidFill>
                <a:srgbClr val="0070C0"/>
              </a:solidFill>
            </a:endParaRPr>
          </a:p>
        </p:txBody>
      </p:sp>
      <p:pic>
        <p:nvPicPr>
          <p:cNvPr id="4" name="Picture 3"/>
          <p:cNvPicPr>
            <a:picLocks noChangeAspect="1"/>
          </p:cNvPicPr>
          <p:nvPr/>
        </p:nvPicPr>
        <p:blipFill>
          <a:blip r:embed="rId2"/>
          <a:stretch>
            <a:fillRect/>
          </a:stretch>
        </p:blipFill>
        <p:spPr>
          <a:xfrm>
            <a:off x="7205662" y="1"/>
            <a:ext cx="4986338" cy="6858000"/>
          </a:xfrm>
          <a:prstGeom prst="rect">
            <a:avLst/>
          </a:prstGeom>
        </p:spPr>
      </p:pic>
      <p:pic>
        <p:nvPicPr>
          <p:cNvPr id="5" name="Picture 4"/>
          <p:cNvPicPr>
            <a:picLocks noChangeAspect="1"/>
          </p:cNvPicPr>
          <p:nvPr/>
        </p:nvPicPr>
        <p:blipFill>
          <a:blip r:embed="rId3"/>
          <a:stretch>
            <a:fillRect/>
          </a:stretch>
        </p:blipFill>
        <p:spPr>
          <a:xfrm>
            <a:off x="428625" y="2466236"/>
            <a:ext cx="6643308" cy="2598208"/>
          </a:xfrm>
          <a:prstGeom prst="rect">
            <a:avLst/>
          </a:prstGeom>
        </p:spPr>
      </p:pic>
    </p:spTree>
    <p:extLst>
      <p:ext uri="{BB962C8B-B14F-4D97-AF65-F5344CB8AC3E}">
        <p14:creationId xmlns:p14="http://schemas.microsoft.com/office/powerpoint/2010/main" val="1169892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471488"/>
            <a:ext cx="10058400" cy="1174218"/>
          </a:xfrm>
        </p:spPr>
        <p:txBody>
          <a:bodyPr>
            <a:normAutofit/>
          </a:bodyPr>
          <a:lstStyle/>
          <a:p>
            <a:pPr algn="ctr"/>
            <a:r>
              <a:rPr lang="id-ID" sz="3600" b="1" spc="0" dirty="0" smtClean="0">
                <a:ln w="22225">
                  <a:solidFill>
                    <a:schemeClr val="accent2"/>
                  </a:solidFill>
                  <a:prstDash val="solid"/>
                </a:ln>
                <a:solidFill>
                  <a:schemeClr val="accent2">
                    <a:lumMod val="40000"/>
                    <a:lumOff val="60000"/>
                  </a:schemeClr>
                </a:solidFill>
              </a:rPr>
              <a:t>Tracking Program Selection Sort #1 </a:t>
            </a:r>
            <a:br>
              <a:rPr lang="id-ID" sz="3600" b="1" spc="0" dirty="0" smtClean="0">
                <a:ln w="22225">
                  <a:solidFill>
                    <a:schemeClr val="accent2"/>
                  </a:solidFill>
                  <a:prstDash val="solid"/>
                </a:ln>
                <a:solidFill>
                  <a:schemeClr val="accent2">
                    <a:lumMod val="40000"/>
                    <a:lumOff val="60000"/>
                  </a:schemeClr>
                </a:solidFill>
              </a:rPr>
            </a:br>
            <a:r>
              <a:rPr lang="id-ID" sz="3600" spc="0" dirty="0" smtClean="0">
                <a:ln w="0"/>
                <a:solidFill>
                  <a:schemeClr val="tx1"/>
                </a:solidFill>
                <a:effectLst>
                  <a:outerShdw blurRad="38100" dist="19050" dir="2700000" algn="tl" rotWithShape="0">
                    <a:schemeClr val="dk1">
                      <a:alpha val="40000"/>
                    </a:schemeClr>
                  </a:outerShdw>
                </a:effectLst>
              </a:rPr>
              <a:t>Elemen Array = 20,30,10,50,40</a:t>
            </a:r>
            <a:endParaRPr lang="id-ID" sz="3600" spc="0"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a:xfrm>
            <a:off x="1068716" y="1860022"/>
            <a:ext cx="2803207" cy="4412194"/>
          </a:xfrm>
        </p:spPr>
        <p:style>
          <a:lnRef idx="2">
            <a:schemeClr val="dk1"/>
          </a:lnRef>
          <a:fillRef idx="1">
            <a:schemeClr val="lt1"/>
          </a:fillRef>
          <a:effectRef idx="0">
            <a:schemeClr val="dk1"/>
          </a:effectRef>
          <a:fontRef idx="minor">
            <a:schemeClr val="dk1"/>
          </a:fontRef>
        </p:style>
        <p:txBody>
          <a:bodyPr>
            <a:noAutofit/>
          </a:bodyPr>
          <a:lstStyle/>
          <a:p>
            <a:r>
              <a:rPr lang="id-ID" sz="2400" b="1" u="sng" dirty="0" smtClean="0">
                <a:latin typeface="Arial" panose="020B0604020202020204" pitchFamily="34" charset="0"/>
                <a:cs typeface="Arial" panose="020B0604020202020204" pitchFamily="34" charset="0"/>
              </a:rPr>
              <a:t>1-Iterasi</a:t>
            </a:r>
          </a:p>
          <a:p>
            <a:pPr marL="0" indent="0" defTabSz="185738">
              <a:buNone/>
            </a:pPr>
            <a:r>
              <a:rPr lang="id-ID" sz="2400" b="1" dirty="0" smtClean="0">
                <a:latin typeface="Arial" panose="020B0604020202020204" pitchFamily="34" charset="0"/>
                <a:cs typeface="Arial" panose="020B0604020202020204" pitchFamily="34" charset="0"/>
              </a:rPr>
              <a:t>	</a:t>
            </a:r>
            <a:r>
              <a:rPr lang="id-ID" sz="2400" b="1" dirty="0" smtClean="0">
                <a:solidFill>
                  <a:srgbClr val="00B050"/>
                </a:solidFill>
                <a:latin typeface="Arial" panose="020B0604020202020204" pitchFamily="34" charset="0"/>
                <a:cs typeface="Arial" panose="020B0604020202020204" pitchFamily="34" charset="0"/>
              </a:rPr>
              <a:t>i=0; 0&lt;5; min = 0;</a:t>
            </a:r>
          </a:p>
          <a:p>
            <a:pPr marL="0" indent="0" defTabSz="185738">
              <a:buNone/>
            </a:pPr>
            <a:r>
              <a:rPr lang="id-ID" sz="2400" b="1" dirty="0" smtClean="0">
                <a:solidFill>
                  <a:srgbClr val="0070C0"/>
                </a:solidFill>
                <a:latin typeface="Arial" panose="020B0604020202020204" pitchFamily="34" charset="0"/>
                <a:cs typeface="Arial" panose="020B0604020202020204" pitchFamily="34" charset="0"/>
              </a:rPr>
              <a:t>	j=1; 1&lt;5;</a:t>
            </a:r>
          </a:p>
          <a:p>
            <a:pPr marL="0" indent="0" defTabSz="185738">
              <a:buNone/>
            </a:pPr>
            <a:r>
              <a:rPr lang="id-ID" sz="2400" dirty="0" smtClean="0">
                <a:latin typeface="Arial" panose="020B0604020202020204" pitchFamily="34" charset="0"/>
                <a:cs typeface="Arial" panose="020B0604020202020204" pitchFamily="34" charset="0"/>
              </a:rPr>
              <a:t>	a[1] &lt;a[0]</a:t>
            </a:r>
          </a:p>
          <a:p>
            <a:pPr marL="0" indent="0" defTabSz="185738">
              <a:buNone/>
            </a:pPr>
            <a:r>
              <a:rPr lang="id-ID" sz="2400" dirty="0" smtClean="0">
                <a:latin typeface="Arial" panose="020B0604020202020204" pitchFamily="34" charset="0"/>
                <a:cs typeface="Arial" panose="020B0604020202020204" pitchFamily="34" charset="0"/>
              </a:rPr>
              <a:t>	30&lt;20 </a:t>
            </a:r>
            <a:r>
              <a:rPr lang="id-ID" sz="2400" b="1" dirty="0" smtClean="0">
                <a:solidFill>
                  <a:srgbClr val="0070C0"/>
                </a:solidFill>
                <a:latin typeface="Arial" panose="020B0604020202020204" pitchFamily="34" charset="0"/>
                <a:cs typeface="Arial" panose="020B0604020202020204" pitchFamily="34" charset="0"/>
              </a:rPr>
              <a:t>(False)</a:t>
            </a:r>
          </a:p>
          <a:p>
            <a:pPr marL="0" indent="0" defTabSz="185738">
              <a:buNone/>
            </a:pPr>
            <a:r>
              <a:rPr lang="id-ID" sz="2400" dirty="0" smtClean="0">
                <a:solidFill>
                  <a:srgbClr val="0070C0"/>
                </a:solidFill>
                <a:latin typeface="Arial" panose="020B0604020202020204" pitchFamily="34" charset="0"/>
                <a:cs typeface="Arial" panose="020B0604020202020204" pitchFamily="34" charset="0"/>
              </a:rPr>
              <a:t>	</a:t>
            </a:r>
            <a:r>
              <a:rPr lang="id-ID" sz="2400" b="1" dirty="0" smtClean="0">
                <a:solidFill>
                  <a:srgbClr val="0070C0"/>
                </a:solidFill>
                <a:latin typeface="Arial" panose="020B0604020202020204" pitchFamily="34" charset="0"/>
                <a:cs typeface="Arial" panose="020B0604020202020204" pitchFamily="34" charset="0"/>
              </a:rPr>
              <a:t>j=2; 2&lt;5; </a:t>
            </a:r>
          </a:p>
          <a:p>
            <a:pPr marL="0" indent="0" defTabSz="185738">
              <a:buNone/>
            </a:pPr>
            <a:r>
              <a:rPr lang="id-ID" sz="2400" b="1" dirty="0">
                <a:solidFill>
                  <a:srgbClr val="0070C0"/>
                </a:solidFill>
                <a:latin typeface="Arial" panose="020B0604020202020204" pitchFamily="34" charset="0"/>
                <a:cs typeface="Arial" panose="020B0604020202020204" pitchFamily="34" charset="0"/>
              </a:rPr>
              <a:t>	</a:t>
            </a:r>
            <a:r>
              <a:rPr lang="id-ID" sz="2400" dirty="0" smtClean="0">
                <a:solidFill>
                  <a:schemeClr val="tx1"/>
                </a:solidFill>
                <a:latin typeface="Arial" panose="020B0604020202020204" pitchFamily="34" charset="0"/>
                <a:cs typeface="Arial" panose="020B0604020202020204" pitchFamily="34" charset="0"/>
              </a:rPr>
              <a:t>a[2]&lt;a[0]</a:t>
            </a:r>
          </a:p>
          <a:p>
            <a:pPr marL="0" indent="0" defTabSz="185738">
              <a:buNone/>
            </a:pPr>
            <a:r>
              <a:rPr lang="id-ID" sz="2400" b="1" dirty="0">
                <a:solidFill>
                  <a:srgbClr val="0070C0"/>
                </a:solidFill>
                <a:latin typeface="Arial" panose="020B0604020202020204" pitchFamily="34" charset="0"/>
                <a:cs typeface="Arial" panose="020B0604020202020204" pitchFamily="34" charset="0"/>
              </a:rPr>
              <a:t>	</a:t>
            </a:r>
            <a:r>
              <a:rPr lang="id-ID" sz="2400" dirty="0" smtClean="0">
                <a:solidFill>
                  <a:schemeClr val="tx1"/>
                </a:solidFill>
                <a:latin typeface="Arial" panose="020B0604020202020204" pitchFamily="34" charset="0"/>
                <a:cs typeface="Arial" panose="020B0604020202020204" pitchFamily="34" charset="0"/>
              </a:rPr>
              <a:t>10&lt;20</a:t>
            </a:r>
            <a:r>
              <a:rPr lang="id-ID" sz="2400" b="1" dirty="0" smtClean="0">
                <a:solidFill>
                  <a:srgbClr val="0070C0"/>
                </a:solidFill>
                <a:latin typeface="Arial" panose="020B0604020202020204" pitchFamily="34" charset="0"/>
                <a:cs typeface="Arial" panose="020B0604020202020204" pitchFamily="34" charset="0"/>
              </a:rPr>
              <a:t> (true)</a:t>
            </a:r>
          </a:p>
          <a:p>
            <a:pPr marL="0" indent="0" defTabSz="185738">
              <a:buNone/>
            </a:pPr>
            <a:r>
              <a:rPr lang="id-ID" sz="2400" b="1" dirty="0">
                <a:solidFill>
                  <a:srgbClr val="0070C0"/>
                </a:solidFill>
                <a:latin typeface="Arial" panose="020B0604020202020204" pitchFamily="34" charset="0"/>
                <a:cs typeface="Arial" panose="020B0604020202020204" pitchFamily="34" charset="0"/>
              </a:rPr>
              <a:t>	</a:t>
            </a:r>
            <a:r>
              <a:rPr lang="id-ID" sz="2400" b="1" dirty="0" smtClean="0">
                <a:solidFill>
                  <a:schemeClr val="tx1"/>
                </a:solidFill>
                <a:latin typeface="Arial" panose="020B0604020202020204" pitchFamily="34" charset="0"/>
                <a:cs typeface="Arial" panose="020B0604020202020204" pitchFamily="34" charset="0"/>
              </a:rPr>
              <a:t>min=2;</a:t>
            </a:r>
            <a:endParaRPr lang="id-ID" sz="2400" b="1" dirty="0" smtClean="0">
              <a:solidFill>
                <a:srgbClr val="0070C0"/>
              </a:solidFill>
              <a:latin typeface="Arial" panose="020B0604020202020204" pitchFamily="34" charset="0"/>
              <a:cs typeface="Arial" panose="020B0604020202020204" pitchFamily="34" charset="0"/>
            </a:endParaRPr>
          </a:p>
          <a:p>
            <a:pPr marL="0" indent="0">
              <a:buNone/>
            </a:pPr>
            <a:endParaRPr lang="id-ID" sz="2400" dirty="0" smtClean="0">
              <a:solidFill>
                <a:srgbClr val="0070C0"/>
              </a:solidFill>
              <a:latin typeface="Arial" panose="020B0604020202020204" pitchFamily="34" charset="0"/>
              <a:cs typeface="Arial" panose="020B0604020202020204" pitchFamily="34" charset="0"/>
            </a:endParaRPr>
          </a:p>
          <a:p>
            <a:pPr marL="201168" lvl="1" indent="0">
              <a:buNone/>
            </a:pPr>
            <a:endParaRPr lang="id-ID" sz="2400" dirty="0" smtClean="0">
              <a:latin typeface="Arial" panose="020B0604020202020204" pitchFamily="34" charset="0"/>
              <a:cs typeface="Arial" panose="020B0604020202020204" pitchFamily="34" charset="0"/>
            </a:endParaRPr>
          </a:p>
          <a:p>
            <a:pPr marL="201168" lvl="1" indent="0">
              <a:buNone/>
            </a:pPr>
            <a:r>
              <a:rPr lang="id-ID" sz="2400" dirty="0">
                <a:latin typeface="Arial" panose="020B0604020202020204" pitchFamily="34" charset="0"/>
                <a:cs typeface="Arial" panose="020B0604020202020204" pitchFamily="34" charset="0"/>
              </a:rPr>
              <a:t>	</a:t>
            </a:r>
          </a:p>
        </p:txBody>
      </p:sp>
      <p:sp>
        <p:nvSpPr>
          <p:cNvPr id="4" name="Content Placeholder 3"/>
          <p:cNvSpPr>
            <a:spLocks noGrp="1"/>
          </p:cNvSpPr>
          <p:nvPr>
            <p:ph sz="half" idx="2"/>
          </p:nvPr>
        </p:nvSpPr>
        <p:spPr>
          <a:xfrm>
            <a:off x="7012315" y="1860022"/>
            <a:ext cx="4486275" cy="4197878"/>
          </a:xfrm>
        </p:spPr>
        <p:style>
          <a:lnRef idx="2">
            <a:schemeClr val="dk1"/>
          </a:lnRef>
          <a:fillRef idx="1">
            <a:schemeClr val="lt1"/>
          </a:fillRef>
          <a:effectRef idx="0">
            <a:schemeClr val="dk1"/>
          </a:effectRef>
          <a:fontRef idx="minor">
            <a:schemeClr val="dk1"/>
          </a:fontRef>
        </p:style>
        <p:txBody>
          <a:bodyPr>
            <a:normAutofit/>
          </a:bodyPr>
          <a:lstStyle/>
          <a:p>
            <a:pPr marL="0" indent="0" defTabSz="185738">
              <a:buNone/>
            </a:pPr>
            <a:r>
              <a:rPr lang="id-ID" sz="2400" b="1" dirty="0" smtClean="0">
                <a:latin typeface="Arial" panose="020B0604020202020204" pitchFamily="34" charset="0"/>
                <a:cs typeface="Arial" panose="020B0604020202020204" pitchFamily="34" charset="0"/>
              </a:rPr>
              <a:t>	temp </a:t>
            </a:r>
            <a:r>
              <a:rPr lang="id-ID" sz="2400" b="1" dirty="0">
                <a:latin typeface="Arial" panose="020B0604020202020204" pitchFamily="34" charset="0"/>
                <a:cs typeface="Arial" panose="020B0604020202020204" pitchFamily="34" charset="0"/>
              </a:rPr>
              <a:t>	= a[0]=20</a:t>
            </a:r>
          </a:p>
          <a:p>
            <a:pPr marL="0" indent="0" defTabSz="185738">
              <a:buNone/>
            </a:pPr>
            <a:r>
              <a:rPr lang="id-ID" sz="2400" b="1" dirty="0">
                <a:latin typeface="Arial" panose="020B0604020202020204" pitchFamily="34" charset="0"/>
                <a:cs typeface="Arial" panose="020B0604020202020204" pitchFamily="34" charset="0"/>
              </a:rPr>
              <a:t>	a[0] 	= a[2]=10</a:t>
            </a:r>
          </a:p>
          <a:p>
            <a:pPr marL="0" indent="0" defTabSz="185738">
              <a:buNone/>
            </a:pPr>
            <a:r>
              <a:rPr lang="id-ID" sz="2400" b="1" dirty="0">
                <a:latin typeface="Arial" panose="020B0604020202020204" pitchFamily="34" charset="0"/>
                <a:cs typeface="Arial" panose="020B0604020202020204" pitchFamily="34" charset="0"/>
              </a:rPr>
              <a:t>	a[2] 	= </a:t>
            </a:r>
            <a:r>
              <a:rPr lang="id-ID" sz="2400" b="1" dirty="0" smtClean="0">
                <a:latin typeface="Arial" panose="020B0604020202020204" pitchFamily="34" charset="0"/>
                <a:cs typeface="Arial" panose="020B0604020202020204" pitchFamily="34" charset="0"/>
              </a:rPr>
              <a:t>20</a:t>
            </a:r>
          </a:p>
          <a:p>
            <a:pPr marL="0" indent="0" defTabSz="185738">
              <a:buNone/>
            </a:pPr>
            <a:endParaRPr lang="id-ID" sz="2400" b="1" dirty="0" smtClean="0">
              <a:latin typeface="Arial" panose="020B0604020202020204" pitchFamily="34" charset="0"/>
              <a:cs typeface="Arial" panose="020B0604020202020204" pitchFamily="34" charset="0"/>
            </a:endParaRPr>
          </a:p>
          <a:p>
            <a:pPr marL="0" indent="0" defTabSz="185738">
              <a:buNone/>
            </a:pPr>
            <a:r>
              <a:rPr lang="id-ID" sz="2400" b="1" dirty="0" smtClean="0">
                <a:latin typeface="Arial" panose="020B0604020202020204" pitchFamily="34" charset="0"/>
                <a:cs typeface="Arial" panose="020B0604020202020204" pitchFamily="34" charset="0"/>
              </a:rPr>
              <a:t>Sebelumnya: 20, 30,10, 50,40</a:t>
            </a:r>
          </a:p>
          <a:p>
            <a:pPr marL="0" indent="0" defTabSz="185738">
              <a:buNone/>
            </a:pPr>
            <a:r>
              <a:rPr lang="id-ID" sz="2400" b="1" dirty="0" smtClean="0">
                <a:latin typeface="Arial" panose="020B0604020202020204" pitchFamily="34" charset="0"/>
                <a:cs typeface="Arial" panose="020B0604020202020204" pitchFamily="34" charset="0"/>
              </a:rPr>
              <a:t>Sort 1-iterasi : 10,30,20,50,40</a:t>
            </a:r>
          </a:p>
          <a:p>
            <a:pPr marL="0" indent="0" defTabSz="185738">
              <a:buNone/>
            </a:pPr>
            <a:endParaRPr lang="id-ID" sz="2400" b="1" dirty="0">
              <a:latin typeface="Arial" panose="020B0604020202020204" pitchFamily="34" charset="0"/>
              <a:cs typeface="Arial" panose="020B0604020202020204" pitchFamily="34" charset="0"/>
            </a:endParaRPr>
          </a:p>
          <a:p>
            <a:pPr marL="0" indent="0" defTabSz="185738">
              <a:buNone/>
            </a:pPr>
            <a:endParaRPr lang="id-ID" sz="2400" b="1" dirty="0">
              <a:latin typeface="Arial" panose="020B0604020202020204" pitchFamily="34" charset="0"/>
              <a:cs typeface="Arial" panose="020B0604020202020204" pitchFamily="34" charset="0"/>
            </a:endParaRPr>
          </a:p>
          <a:p>
            <a:endParaRPr lang="id-ID" sz="2400" dirty="0"/>
          </a:p>
        </p:txBody>
      </p:sp>
      <p:sp>
        <p:nvSpPr>
          <p:cNvPr id="5" name="Content Placeholder 2"/>
          <p:cNvSpPr txBox="1">
            <a:spLocks/>
          </p:cNvSpPr>
          <p:nvPr/>
        </p:nvSpPr>
        <p:spPr>
          <a:xfrm>
            <a:off x="4049088" y="1860023"/>
            <a:ext cx="2786062" cy="4197878"/>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defTabSz="185738">
              <a:buFont typeface="Calibri" panose="020F0502020204030204" pitchFamily="34" charset="0"/>
              <a:buNone/>
            </a:pPr>
            <a:r>
              <a:rPr lang="id-ID" sz="2400" b="1" dirty="0" smtClean="0">
                <a:latin typeface="Arial" panose="020B0604020202020204" pitchFamily="34" charset="0"/>
                <a:cs typeface="Arial" panose="020B0604020202020204" pitchFamily="34" charset="0"/>
              </a:rPr>
              <a:t>	j=3 , 3&lt;5</a:t>
            </a:r>
          </a:p>
          <a:p>
            <a:pPr marL="0" indent="0" defTabSz="185738">
              <a:buFont typeface="Calibri" panose="020F0502020204030204" pitchFamily="34" charset="0"/>
              <a:buNone/>
            </a:pPr>
            <a:r>
              <a:rPr lang="id-ID" sz="2400" b="1" dirty="0">
                <a:latin typeface="Arial" panose="020B0604020202020204" pitchFamily="34" charset="0"/>
                <a:cs typeface="Arial" panose="020B0604020202020204" pitchFamily="34" charset="0"/>
              </a:rPr>
              <a:t>	</a:t>
            </a:r>
            <a:r>
              <a:rPr lang="id-ID" sz="2400" dirty="0" smtClean="0">
                <a:latin typeface="Arial" panose="020B0604020202020204" pitchFamily="34" charset="0"/>
                <a:cs typeface="Arial" panose="020B0604020202020204" pitchFamily="34" charset="0"/>
              </a:rPr>
              <a:t>a[3]&lt;a[0]</a:t>
            </a:r>
          </a:p>
          <a:p>
            <a:pPr marL="0" indent="0" defTabSz="185738">
              <a:buFont typeface="Calibri" panose="020F0502020204030204" pitchFamily="34" charset="0"/>
              <a:buNone/>
            </a:pPr>
            <a:r>
              <a:rPr lang="id-ID" sz="2400" dirty="0">
                <a:latin typeface="Arial" panose="020B0604020202020204" pitchFamily="34" charset="0"/>
                <a:cs typeface="Arial" panose="020B0604020202020204" pitchFamily="34" charset="0"/>
              </a:rPr>
              <a:t>	</a:t>
            </a:r>
            <a:r>
              <a:rPr lang="id-ID" sz="2400" dirty="0" smtClean="0">
                <a:latin typeface="Arial" panose="020B0604020202020204" pitchFamily="34" charset="0"/>
                <a:cs typeface="Arial" panose="020B0604020202020204" pitchFamily="34" charset="0"/>
              </a:rPr>
              <a:t>50&lt;20</a:t>
            </a:r>
            <a:r>
              <a:rPr lang="id-ID" sz="2400" b="1" dirty="0" smtClean="0">
                <a:latin typeface="Arial" panose="020B0604020202020204" pitchFamily="34" charset="0"/>
                <a:cs typeface="Arial" panose="020B0604020202020204" pitchFamily="34" charset="0"/>
              </a:rPr>
              <a:t> </a:t>
            </a:r>
            <a:r>
              <a:rPr lang="id-ID" sz="2400" b="1" dirty="0" smtClean="0">
                <a:solidFill>
                  <a:srgbClr val="0070C0"/>
                </a:solidFill>
                <a:latin typeface="Arial" panose="020B0604020202020204" pitchFamily="34" charset="0"/>
                <a:cs typeface="Arial" panose="020B0604020202020204" pitchFamily="34" charset="0"/>
              </a:rPr>
              <a:t>(False)</a:t>
            </a:r>
          </a:p>
          <a:p>
            <a:pPr marL="0" indent="0" defTabSz="185738">
              <a:buFont typeface="Calibri" panose="020F0502020204030204" pitchFamily="34" charset="0"/>
              <a:buNone/>
            </a:pPr>
            <a:r>
              <a:rPr lang="id-ID" sz="2400" b="1" dirty="0">
                <a:solidFill>
                  <a:srgbClr val="0070C0"/>
                </a:solidFill>
                <a:latin typeface="Arial" panose="020B0604020202020204" pitchFamily="34" charset="0"/>
                <a:cs typeface="Arial" panose="020B0604020202020204" pitchFamily="34" charset="0"/>
              </a:rPr>
              <a:t>	</a:t>
            </a:r>
            <a:r>
              <a:rPr lang="id-ID" sz="2400" b="1" dirty="0" smtClean="0">
                <a:solidFill>
                  <a:schemeClr val="tx1"/>
                </a:solidFill>
                <a:latin typeface="Arial" panose="020B0604020202020204" pitchFamily="34" charset="0"/>
                <a:cs typeface="Arial" panose="020B0604020202020204" pitchFamily="34" charset="0"/>
              </a:rPr>
              <a:t>j=4, 4&lt;5</a:t>
            </a:r>
          </a:p>
          <a:p>
            <a:pPr marL="0" indent="0" defTabSz="185738">
              <a:buFont typeface="Calibri" panose="020F0502020204030204" pitchFamily="34" charset="0"/>
              <a:buNone/>
            </a:pPr>
            <a:r>
              <a:rPr lang="id-ID" sz="2400" b="1" dirty="0">
                <a:solidFill>
                  <a:schemeClr val="tx1"/>
                </a:solidFill>
                <a:latin typeface="Arial" panose="020B0604020202020204" pitchFamily="34" charset="0"/>
                <a:cs typeface="Arial" panose="020B0604020202020204" pitchFamily="34" charset="0"/>
              </a:rPr>
              <a:t>	</a:t>
            </a:r>
            <a:r>
              <a:rPr lang="id-ID" sz="2400" dirty="0" smtClean="0">
                <a:solidFill>
                  <a:schemeClr val="tx1"/>
                </a:solidFill>
                <a:latin typeface="Arial" panose="020B0604020202020204" pitchFamily="34" charset="0"/>
                <a:cs typeface="Arial" panose="020B0604020202020204" pitchFamily="34" charset="0"/>
              </a:rPr>
              <a:t>a[4]&lt;a[0]</a:t>
            </a:r>
          </a:p>
          <a:p>
            <a:pPr marL="0" indent="0" defTabSz="185738">
              <a:buFont typeface="Calibri" panose="020F0502020204030204" pitchFamily="34" charset="0"/>
              <a:buNone/>
            </a:pPr>
            <a:r>
              <a:rPr lang="id-ID" sz="2400" dirty="0">
                <a:solidFill>
                  <a:schemeClr val="tx1"/>
                </a:solidFill>
                <a:latin typeface="Arial" panose="020B0604020202020204" pitchFamily="34" charset="0"/>
                <a:cs typeface="Arial" panose="020B0604020202020204" pitchFamily="34" charset="0"/>
              </a:rPr>
              <a:t>	</a:t>
            </a:r>
            <a:r>
              <a:rPr lang="id-ID" sz="2400" dirty="0" smtClean="0">
                <a:solidFill>
                  <a:schemeClr val="tx1"/>
                </a:solidFill>
                <a:latin typeface="Arial" panose="020B0604020202020204" pitchFamily="34" charset="0"/>
                <a:cs typeface="Arial" panose="020B0604020202020204" pitchFamily="34" charset="0"/>
              </a:rPr>
              <a:t>40&lt;20 </a:t>
            </a:r>
            <a:r>
              <a:rPr lang="id-ID" sz="2400" b="1" dirty="0" smtClean="0">
                <a:solidFill>
                  <a:srgbClr val="0070C0"/>
                </a:solidFill>
                <a:latin typeface="Arial" panose="020B0604020202020204" pitchFamily="34" charset="0"/>
                <a:cs typeface="Arial" panose="020B0604020202020204" pitchFamily="34" charset="0"/>
              </a:rPr>
              <a:t>(False)</a:t>
            </a:r>
          </a:p>
          <a:p>
            <a:pPr marL="0" indent="0" defTabSz="185738">
              <a:buFont typeface="Calibri" panose="020F0502020204030204" pitchFamily="34" charset="0"/>
              <a:buNone/>
            </a:pPr>
            <a:r>
              <a:rPr lang="id-ID" sz="2400" b="1" dirty="0">
                <a:solidFill>
                  <a:srgbClr val="0070C0"/>
                </a:solidFill>
                <a:latin typeface="Arial" panose="020B0604020202020204" pitchFamily="34" charset="0"/>
                <a:cs typeface="Arial" panose="020B0604020202020204" pitchFamily="34" charset="0"/>
              </a:rPr>
              <a:t>	</a:t>
            </a:r>
            <a:r>
              <a:rPr lang="id-ID" sz="2400" b="1" dirty="0" smtClean="0">
                <a:solidFill>
                  <a:schemeClr val="tx1"/>
                </a:solidFill>
                <a:latin typeface="Arial" panose="020B0604020202020204" pitchFamily="34" charset="0"/>
                <a:cs typeface="Arial" panose="020B0604020202020204" pitchFamily="34" charset="0"/>
              </a:rPr>
              <a:t>j=5,5&lt;5 (False)</a:t>
            </a:r>
          </a:p>
          <a:p>
            <a:pPr marL="0" indent="0" defTabSz="185738">
              <a:buFont typeface="Calibri" panose="020F0502020204030204" pitchFamily="34" charset="0"/>
              <a:buNone/>
            </a:pPr>
            <a:endParaRPr lang="id-ID" sz="2400" b="1" dirty="0" smtClean="0">
              <a:latin typeface="Arial" panose="020B0604020202020204" pitchFamily="34" charset="0"/>
              <a:cs typeface="Arial" panose="020B0604020202020204" pitchFamily="34" charset="0"/>
            </a:endParaRPr>
          </a:p>
          <a:p>
            <a:pPr marL="0" indent="0">
              <a:buFont typeface="Calibri" panose="020F0502020204030204" pitchFamily="34" charset="0"/>
              <a:buNone/>
            </a:pPr>
            <a:r>
              <a:rPr lang="id-ID" sz="2400" b="1" dirty="0" smtClean="0">
                <a:solidFill>
                  <a:srgbClr val="0070C0"/>
                </a:solidFill>
                <a:latin typeface="Arial" panose="020B0604020202020204" pitchFamily="34" charset="0"/>
                <a:cs typeface="Arial" panose="020B0604020202020204" pitchFamily="34" charset="0"/>
              </a:rPr>
              <a:t>	</a:t>
            </a:r>
            <a:endParaRPr lang="id-ID" sz="2400" dirty="0" smtClean="0">
              <a:solidFill>
                <a:srgbClr val="0070C0"/>
              </a:solidFill>
              <a:latin typeface="Arial" panose="020B0604020202020204" pitchFamily="34" charset="0"/>
              <a:cs typeface="Arial" panose="020B0604020202020204" pitchFamily="34" charset="0"/>
            </a:endParaRPr>
          </a:p>
          <a:p>
            <a:pPr marL="201168" lvl="1" indent="0">
              <a:buFont typeface="Calibri" pitchFamily="34" charset="0"/>
              <a:buNone/>
            </a:pPr>
            <a:endParaRPr lang="id-ID" sz="2400" dirty="0" smtClean="0">
              <a:latin typeface="Arial" panose="020B0604020202020204" pitchFamily="34" charset="0"/>
              <a:cs typeface="Arial" panose="020B0604020202020204" pitchFamily="34" charset="0"/>
            </a:endParaRPr>
          </a:p>
          <a:p>
            <a:pPr marL="201168" lvl="1" indent="0">
              <a:buFont typeface="Calibri" pitchFamily="34" charset="0"/>
              <a:buNone/>
            </a:pPr>
            <a:r>
              <a:rPr lang="id-ID" sz="2400" dirty="0" smtClean="0">
                <a:latin typeface="Arial" panose="020B0604020202020204" pitchFamily="34" charset="0"/>
                <a:cs typeface="Arial" panose="020B0604020202020204" pitchFamily="34" charset="0"/>
              </a:rPr>
              <a:t>	</a:t>
            </a:r>
            <a:endParaRPr lang="id-ID"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75621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660722"/>
            <a:ext cx="10058400" cy="984984"/>
          </a:xfrm>
        </p:spPr>
        <p:txBody>
          <a:bodyPr>
            <a:normAutofit/>
          </a:bodyPr>
          <a:lstStyle/>
          <a:p>
            <a:pPr algn="ctr"/>
            <a:r>
              <a:rPr lang="id-ID" sz="3600" b="1" spc="0" dirty="0" smtClean="0">
                <a:ln w="22225">
                  <a:solidFill>
                    <a:schemeClr val="accent2"/>
                  </a:solidFill>
                  <a:prstDash val="solid"/>
                </a:ln>
                <a:solidFill>
                  <a:schemeClr val="accent2">
                    <a:lumMod val="40000"/>
                    <a:lumOff val="60000"/>
                  </a:schemeClr>
                </a:solidFill>
              </a:rPr>
              <a:t>Tracking Program Selection Sort #2</a:t>
            </a:r>
            <a:endParaRPr lang="id-ID" sz="3600" b="1" spc="0"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sz="half" idx="1"/>
          </p:nvPr>
        </p:nvSpPr>
        <p:spPr>
          <a:xfrm>
            <a:off x="1068716" y="1860022"/>
            <a:ext cx="2803207" cy="4412194"/>
          </a:xfrm>
        </p:spPr>
        <p:style>
          <a:lnRef idx="2">
            <a:schemeClr val="dk1"/>
          </a:lnRef>
          <a:fillRef idx="1">
            <a:schemeClr val="lt1"/>
          </a:fillRef>
          <a:effectRef idx="0">
            <a:schemeClr val="dk1"/>
          </a:effectRef>
          <a:fontRef idx="minor">
            <a:schemeClr val="dk1"/>
          </a:fontRef>
        </p:style>
        <p:txBody>
          <a:bodyPr>
            <a:noAutofit/>
          </a:bodyPr>
          <a:lstStyle/>
          <a:p>
            <a:r>
              <a:rPr lang="id-ID" sz="2400" b="1" u="sng" dirty="0" smtClean="0">
                <a:latin typeface="Arial" panose="020B0604020202020204" pitchFamily="34" charset="0"/>
                <a:cs typeface="Arial" panose="020B0604020202020204" pitchFamily="34" charset="0"/>
              </a:rPr>
              <a:t>II-Iterasi</a:t>
            </a:r>
          </a:p>
          <a:p>
            <a:pPr marL="0" indent="0" defTabSz="185738">
              <a:buNone/>
            </a:pPr>
            <a:r>
              <a:rPr lang="id-ID" sz="2400" b="1" dirty="0" smtClean="0">
                <a:latin typeface="Arial" panose="020B0604020202020204" pitchFamily="34" charset="0"/>
                <a:cs typeface="Arial" panose="020B0604020202020204" pitchFamily="34" charset="0"/>
              </a:rPr>
              <a:t>	</a:t>
            </a:r>
            <a:r>
              <a:rPr lang="id-ID" sz="2400" b="1" dirty="0" smtClean="0">
                <a:solidFill>
                  <a:srgbClr val="00B050"/>
                </a:solidFill>
                <a:latin typeface="Arial" panose="020B0604020202020204" pitchFamily="34" charset="0"/>
                <a:cs typeface="Arial" panose="020B0604020202020204" pitchFamily="34" charset="0"/>
              </a:rPr>
              <a:t>i=1; 0&lt;5; min = 1;</a:t>
            </a:r>
          </a:p>
          <a:p>
            <a:pPr marL="0" indent="0" defTabSz="185738">
              <a:buNone/>
            </a:pPr>
            <a:r>
              <a:rPr lang="id-ID" sz="2400" b="1" dirty="0" smtClean="0">
                <a:solidFill>
                  <a:srgbClr val="0070C0"/>
                </a:solidFill>
                <a:latin typeface="Arial" panose="020B0604020202020204" pitchFamily="34" charset="0"/>
                <a:cs typeface="Arial" panose="020B0604020202020204" pitchFamily="34" charset="0"/>
              </a:rPr>
              <a:t>	j=2; </a:t>
            </a:r>
            <a:r>
              <a:rPr lang="id-ID" sz="2400" b="1" dirty="0">
                <a:solidFill>
                  <a:srgbClr val="0070C0"/>
                </a:solidFill>
                <a:latin typeface="Arial" panose="020B0604020202020204" pitchFamily="34" charset="0"/>
                <a:cs typeface="Arial" panose="020B0604020202020204" pitchFamily="34" charset="0"/>
              </a:rPr>
              <a:t>2</a:t>
            </a:r>
            <a:r>
              <a:rPr lang="id-ID" sz="2400" b="1" dirty="0" smtClean="0">
                <a:solidFill>
                  <a:srgbClr val="0070C0"/>
                </a:solidFill>
                <a:latin typeface="Arial" panose="020B0604020202020204" pitchFamily="34" charset="0"/>
                <a:cs typeface="Arial" panose="020B0604020202020204" pitchFamily="34" charset="0"/>
              </a:rPr>
              <a:t>&lt;5;</a:t>
            </a:r>
          </a:p>
          <a:p>
            <a:pPr marL="0" indent="0" defTabSz="185738">
              <a:buNone/>
            </a:pPr>
            <a:r>
              <a:rPr lang="id-ID" sz="2400" dirty="0" smtClean="0">
                <a:latin typeface="Arial" panose="020B0604020202020204" pitchFamily="34" charset="0"/>
                <a:cs typeface="Arial" panose="020B0604020202020204" pitchFamily="34" charset="0"/>
              </a:rPr>
              <a:t>	a[2] &lt;a[1]</a:t>
            </a:r>
          </a:p>
          <a:p>
            <a:pPr marL="0" indent="0" defTabSz="185738">
              <a:buNone/>
            </a:pPr>
            <a:r>
              <a:rPr lang="id-ID" sz="2400" dirty="0" smtClean="0">
                <a:latin typeface="Arial" panose="020B0604020202020204" pitchFamily="34" charset="0"/>
                <a:cs typeface="Arial" panose="020B0604020202020204" pitchFamily="34" charset="0"/>
              </a:rPr>
              <a:t>	20&lt;30 </a:t>
            </a:r>
            <a:r>
              <a:rPr lang="id-ID" sz="2400" b="1" dirty="0" smtClean="0">
                <a:solidFill>
                  <a:srgbClr val="0070C0"/>
                </a:solidFill>
                <a:latin typeface="Arial" panose="020B0604020202020204" pitchFamily="34" charset="0"/>
                <a:cs typeface="Arial" panose="020B0604020202020204" pitchFamily="34" charset="0"/>
              </a:rPr>
              <a:t>(True)</a:t>
            </a:r>
          </a:p>
          <a:p>
            <a:pPr marL="0" indent="0" defTabSz="185738">
              <a:buNone/>
            </a:pPr>
            <a:r>
              <a:rPr lang="id-ID" sz="2400" b="1" dirty="0" smtClean="0">
                <a:solidFill>
                  <a:schemeClr val="tx1"/>
                </a:solidFill>
                <a:latin typeface="Arial" panose="020B0604020202020204" pitchFamily="34" charset="0"/>
                <a:cs typeface="Arial" panose="020B0604020202020204" pitchFamily="34" charset="0"/>
              </a:rPr>
              <a:t>	min=2</a:t>
            </a:r>
            <a:r>
              <a:rPr lang="id-ID" sz="2400" b="1" dirty="0">
                <a:solidFill>
                  <a:schemeClr val="tx1"/>
                </a:solidFill>
                <a:latin typeface="Arial" panose="020B0604020202020204" pitchFamily="34" charset="0"/>
                <a:cs typeface="Arial" panose="020B0604020202020204" pitchFamily="34" charset="0"/>
              </a:rPr>
              <a:t>;</a:t>
            </a:r>
            <a:endParaRPr lang="id-ID" sz="2400" b="1" dirty="0">
              <a:solidFill>
                <a:srgbClr val="0070C0"/>
              </a:solidFill>
              <a:latin typeface="Arial" panose="020B0604020202020204" pitchFamily="34" charset="0"/>
              <a:cs typeface="Arial" panose="020B0604020202020204" pitchFamily="34" charset="0"/>
            </a:endParaRPr>
          </a:p>
          <a:p>
            <a:pPr marL="0" indent="0" defTabSz="185738">
              <a:buNone/>
            </a:pPr>
            <a:r>
              <a:rPr lang="id-ID" sz="2400" dirty="0" smtClean="0">
                <a:solidFill>
                  <a:srgbClr val="0070C0"/>
                </a:solidFill>
                <a:latin typeface="Arial" panose="020B0604020202020204" pitchFamily="34" charset="0"/>
                <a:cs typeface="Arial" panose="020B0604020202020204" pitchFamily="34" charset="0"/>
              </a:rPr>
              <a:t>	</a:t>
            </a:r>
            <a:r>
              <a:rPr lang="id-ID" sz="2400" b="1" dirty="0" smtClean="0">
                <a:solidFill>
                  <a:srgbClr val="0070C0"/>
                </a:solidFill>
                <a:latin typeface="Arial" panose="020B0604020202020204" pitchFamily="34" charset="0"/>
                <a:cs typeface="Arial" panose="020B0604020202020204" pitchFamily="34" charset="0"/>
              </a:rPr>
              <a:t>j=3; </a:t>
            </a:r>
            <a:r>
              <a:rPr lang="id-ID" sz="2400" b="1" dirty="0">
                <a:solidFill>
                  <a:srgbClr val="0070C0"/>
                </a:solidFill>
                <a:latin typeface="Arial" panose="020B0604020202020204" pitchFamily="34" charset="0"/>
                <a:cs typeface="Arial" panose="020B0604020202020204" pitchFamily="34" charset="0"/>
              </a:rPr>
              <a:t>3</a:t>
            </a:r>
            <a:r>
              <a:rPr lang="id-ID" sz="2400" b="1" dirty="0" smtClean="0">
                <a:solidFill>
                  <a:srgbClr val="0070C0"/>
                </a:solidFill>
                <a:latin typeface="Arial" panose="020B0604020202020204" pitchFamily="34" charset="0"/>
                <a:cs typeface="Arial" panose="020B0604020202020204" pitchFamily="34" charset="0"/>
              </a:rPr>
              <a:t>&lt;5; </a:t>
            </a:r>
          </a:p>
          <a:p>
            <a:pPr marL="0" indent="0" defTabSz="185738">
              <a:buNone/>
            </a:pPr>
            <a:r>
              <a:rPr lang="id-ID" sz="2400" b="1" dirty="0">
                <a:solidFill>
                  <a:srgbClr val="0070C0"/>
                </a:solidFill>
                <a:latin typeface="Arial" panose="020B0604020202020204" pitchFamily="34" charset="0"/>
                <a:cs typeface="Arial" panose="020B0604020202020204" pitchFamily="34" charset="0"/>
              </a:rPr>
              <a:t>	</a:t>
            </a:r>
            <a:r>
              <a:rPr lang="id-ID" sz="2400" dirty="0" smtClean="0">
                <a:solidFill>
                  <a:schemeClr val="tx1"/>
                </a:solidFill>
                <a:latin typeface="Arial" panose="020B0604020202020204" pitchFamily="34" charset="0"/>
                <a:cs typeface="Arial" panose="020B0604020202020204" pitchFamily="34" charset="0"/>
              </a:rPr>
              <a:t>a[3]&lt;a[1]</a:t>
            </a:r>
          </a:p>
          <a:p>
            <a:pPr marL="0" indent="0" defTabSz="185738">
              <a:buNone/>
            </a:pPr>
            <a:r>
              <a:rPr lang="id-ID" sz="2400" b="1" dirty="0">
                <a:solidFill>
                  <a:srgbClr val="0070C0"/>
                </a:solidFill>
                <a:latin typeface="Arial" panose="020B0604020202020204" pitchFamily="34" charset="0"/>
                <a:cs typeface="Arial" panose="020B0604020202020204" pitchFamily="34" charset="0"/>
              </a:rPr>
              <a:t>	</a:t>
            </a:r>
            <a:r>
              <a:rPr lang="id-ID" sz="2400" dirty="0" smtClean="0">
                <a:solidFill>
                  <a:schemeClr val="tx1"/>
                </a:solidFill>
                <a:latin typeface="Arial" panose="020B0604020202020204" pitchFamily="34" charset="0"/>
                <a:cs typeface="Arial" panose="020B0604020202020204" pitchFamily="34" charset="0"/>
              </a:rPr>
              <a:t>50&lt;30</a:t>
            </a:r>
            <a:r>
              <a:rPr lang="id-ID" sz="2400" b="1" dirty="0" smtClean="0">
                <a:solidFill>
                  <a:srgbClr val="0070C0"/>
                </a:solidFill>
                <a:latin typeface="Arial" panose="020B0604020202020204" pitchFamily="34" charset="0"/>
                <a:cs typeface="Arial" panose="020B0604020202020204" pitchFamily="34" charset="0"/>
              </a:rPr>
              <a:t> (false)</a:t>
            </a:r>
            <a:endParaRPr lang="id-ID" sz="2400" dirty="0" smtClean="0">
              <a:solidFill>
                <a:srgbClr val="0070C0"/>
              </a:solidFill>
              <a:latin typeface="Arial" panose="020B0604020202020204" pitchFamily="34" charset="0"/>
              <a:cs typeface="Arial" panose="020B0604020202020204" pitchFamily="34" charset="0"/>
            </a:endParaRPr>
          </a:p>
          <a:p>
            <a:pPr marL="201168" lvl="1" indent="0">
              <a:buNone/>
            </a:pPr>
            <a:endParaRPr lang="id-ID" sz="2400" dirty="0" smtClean="0">
              <a:latin typeface="Arial" panose="020B0604020202020204" pitchFamily="34" charset="0"/>
              <a:cs typeface="Arial" panose="020B0604020202020204" pitchFamily="34" charset="0"/>
            </a:endParaRPr>
          </a:p>
          <a:p>
            <a:pPr marL="201168" lvl="1" indent="0">
              <a:buNone/>
            </a:pPr>
            <a:r>
              <a:rPr lang="id-ID" sz="2400" dirty="0">
                <a:latin typeface="Arial" panose="020B0604020202020204" pitchFamily="34" charset="0"/>
                <a:cs typeface="Arial" panose="020B0604020202020204" pitchFamily="34" charset="0"/>
              </a:rPr>
              <a:t>	</a:t>
            </a:r>
          </a:p>
        </p:txBody>
      </p:sp>
      <p:sp>
        <p:nvSpPr>
          <p:cNvPr id="4" name="Content Placeholder 3"/>
          <p:cNvSpPr>
            <a:spLocks noGrp="1"/>
          </p:cNvSpPr>
          <p:nvPr>
            <p:ph sz="half" idx="2"/>
          </p:nvPr>
        </p:nvSpPr>
        <p:spPr>
          <a:xfrm>
            <a:off x="7012315" y="1860022"/>
            <a:ext cx="4486275" cy="4197878"/>
          </a:xfrm>
        </p:spPr>
        <p:style>
          <a:lnRef idx="2">
            <a:schemeClr val="dk1"/>
          </a:lnRef>
          <a:fillRef idx="1">
            <a:schemeClr val="lt1"/>
          </a:fillRef>
          <a:effectRef idx="0">
            <a:schemeClr val="dk1"/>
          </a:effectRef>
          <a:fontRef idx="minor">
            <a:schemeClr val="dk1"/>
          </a:fontRef>
        </p:style>
        <p:txBody>
          <a:bodyPr>
            <a:normAutofit/>
          </a:bodyPr>
          <a:lstStyle/>
          <a:p>
            <a:pPr marL="0" indent="0" defTabSz="185738">
              <a:buNone/>
            </a:pPr>
            <a:r>
              <a:rPr lang="id-ID" sz="2400" b="1" dirty="0" smtClean="0">
                <a:latin typeface="Arial" panose="020B0604020202020204" pitchFamily="34" charset="0"/>
                <a:cs typeface="Arial" panose="020B0604020202020204" pitchFamily="34" charset="0"/>
              </a:rPr>
              <a:t>	temp </a:t>
            </a:r>
            <a:r>
              <a:rPr lang="id-ID" sz="2400" b="1" dirty="0">
                <a:latin typeface="Arial" panose="020B0604020202020204" pitchFamily="34" charset="0"/>
                <a:cs typeface="Arial" panose="020B0604020202020204" pitchFamily="34" charset="0"/>
              </a:rPr>
              <a:t>	= </a:t>
            </a:r>
            <a:r>
              <a:rPr lang="id-ID" sz="2400" b="1" dirty="0" smtClean="0">
                <a:latin typeface="Arial" panose="020B0604020202020204" pitchFamily="34" charset="0"/>
                <a:cs typeface="Arial" panose="020B0604020202020204" pitchFamily="34" charset="0"/>
              </a:rPr>
              <a:t>a[1]=30</a:t>
            </a:r>
            <a:endParaRPr lang="id-ID" sz="2400" b="1" dirty="0">
              <a:latin typeface="Arial" panose="020B0604020202020204" pitchFamily="34" charset="0"/>
              <a:cs typeface="Arial" panose="020B0604020202020204" pitchFamily="34" charset="0"/>
            </a:endParaRPr>
          </a:p>
          <a:p>
            <a:pPr marL="0" indent="0" defTabSz="185738">
              <a:buNone/>
            </a:pPr>
            <a:r>
              <a:rPr lang="id-ID" sz="2400" b="1" dirty="0">
                <a:latin typeface="Arial" panose="020B0604020202020204" pitchFamily="34" charset="0"/>
                <a:cs typeface="Arial" panose="020B0604020202020204" pitchFamily="34" charset="0"/>
              </a:rPr>
              <a:t>	</a:t>
            </a:r>
            <a:r>
              <a:rPr lang="id-ID" sz="2400" b="1" dirty="0" smtClean="0">
                <a:latin typeface="Arial" panose="020B0604020202020204" pitchFamily="34" charset="0"/>
                <a:cs typeface="Arial" panose="020B0604020202020204" pitchFamily="34" charset="0"/>
              </a:rPr>
              <a:t>a[1] </a:t>
            </a:r>
            <a:r>
              <a:rPr lang="id-ID" sz="2400" b="1" dirty="0">
                <a:latin typeface="Arial" panose="020B0604020202020204" pitchFamily="34" charset="0"/>
                <a:cs typeface="Arial" panose="020B0604020202020204" pitchFamily="34" charset="0"/>
              </a:rPr>
              <a:t>	= a[2</a:t>
            </a:r>
            <a:r>
              <a:rPr lang="id-ID" sz="2400" b="1" dirty="0" smtClean="0">
                <a:latin typeface="Arial" panose="020B0604020202020204" pitchFamily="34" charset="0"/>
                <a:cs typeface="Arial" panose="020B0604020202020204" pitchFamily="34" charset="0"/>
              </a:rPr>
              <a:t>]=20</a:t>
            </a:r>
            <a:endParaRPr lang="id-ID" sz="2400" b="1" dirty="0">
              <a:latin typeface="Arial" panose="020B0604020202020204" pitchFamily="34" charset="0"/>
              <a:cs typeface="Arial" panose="020B0604020202020204" pitchFamily="34" charset="0"/>
            </a:endParaRPr>
          </a:p>
          <a:p>
            <a:pPr marL="0" indent="0" defTabSz="185738">
              <a:buNone/>
            </a:pPr>
            <a:r>
              <a:rPr lang="id-ID" sz="2400" b="1" dirty="0">
                <a:latin typeface="Arial" panose="020B0604020202020204" pitchFamily="34" charset="0"/>
                <a:cs typeface="Arial" panose="020B0604020202020204" pitchFamily="34" charset="0"/>
              </a:rPr>
              <a:t>	</a:t>
            </a:r>
            <a:r>
              <a:rPr lang="id-ID" sz="2400" b="1" dirty="0">
                <a:solidFill>
                  <a:schemeClr val="tx1"/>
                </a:solidFill>
                <a:latin typeface="Arial" panose="020B0604020202020204" pitchFamily="34" charset="0"/>
                <a:cs typeface="Arial" panose="020B0604020202020204" pitchFamily="34" charset="0"/>
              </a:rPr>
              <a:t>a[2] 	= </a:t>
            </a:r>
            <a:r>
              <a:rPr lang="id-ID" sz="2400" b="1" dirty="0" smtClean="0">
                <a:solidFill>
                  <a:schemeClr val="tx1"/>
                </a:solidFill>
                <a:latin typeface="Arial" panose="020B0604020202020204" pitchFamily="34" charset="0"/>
                <a:cs typeface="Arial" panose="020B0604020202020204" pitchFamily="34" charset="0"/>
              </a:rPr>
              <a:t>temp = 30</a:t>
            </a:r>
          </a:p>
          <a:p>
            <a:pPr marL="0" indent="0" defTabSz="185738">
              <a:buNone/>
            </a:pPr>
            <a:endParaRPr lang="id-ID" sz="2400" b="1" dirty="0" smtClean="0">
              <a:latin typeface="Arial" panose="020B0604020202020204" pitchFamily="34" charset="0"/>
              <a:cs typeface="Arial" panose="020B0604020202020204" pitchFamily="34" charset="0"/>
            </a:endParaRPr>
          </a:p>
          <a:p>
            <a:pPr marL="0" indent="0" defTabSz="185738">
              <a:buNone/>
            </a:pPr>
            <a:r>
              <a:rPr lang="id-ID" sz="2400" b="1" dirty="0" smtClean="0">
                <a:latin typeface="Arial" panose="020B0604020202020204" pitchFamily="34" charset="0"/>
                <a:cs typeface="Arial" panose="020B0604020202020204" pitchFamily="34" charset="0"/>
              </a:rPr>
              <a:t>Sebelumnya : </a:t>
            </a:r>
            <a:r>
              <a:rPr lang="id-ID" sz="2400" b="1" dirty="0">
                <a:latin typeface="Arial" panose="020B0604020202020204" pitchFamily="34" charset="0"/>
                <a:cs typeface="Arial" panose="020B0604020202020204" pitchFamily="34" charset="0"/>
              </a:rPr>
              <a:t>10,30,20,50,40</a:t>
            </a:r>
          </a:p>
          <a:p>
            <a:pPr marL="0" indent="0" defTabSz="185738">
              <a:buNone/>
            </a:pPr>
            <a:r>
              <a:rPr lang="id-ID" sz="2400" b="1" smtClean="0">
                <a:latin typeface="Arial" panose="020B0604020202020204" pitchFamily="34" charset="0"/>
                <a:cs typeface="Arial" panose="020B0604020202020204" pitchFamily="34" charset="0"/>
              </a:rPr>
              <a:t>Sort 2-iterasi </a:t>
            </a:r>
            <a:r>
              <a:rPr lang="id-ID" sz="2400" b="1" dirty="0" smtClean="0">
                <a:latin typeface="Arial" panose="020B0604020202020204" pitchFamily="34" charset="0"/>
                <a:cs typeface="Arial" panose="020B0604020202020204" pitchFamily="34" charset="0"/>
              </a:rPr>
              <a:t>: 10,20,30,50,40</a:t>
            </a:r>
          </a:p>
          <a:p>
            <a:pPr marL="0" indent="0" defTabSz="185738">
              <a:buNone/>
            </a:pPr>
            <a:endParaRPr lang="id-ID" sz="2400" b="1" dirty="0">
              <a:latin typeface="Arial" panose="020B0604020202020204" pitchFamily="34" charset="0"/>
              <a:cs typeface="Arial" panose="020B0604020202020204" pitchFamily="34" charset="0"/>
            </a:endParaRPr>
          </a:p>
          <a:p>
            <a:pPr marL="0" indent="0" algn="ctr" defTabSz="185738">
              <a:buNone/>
            </a:pPr>
            <a:r>
              <a:rPr lang="id-ID" sz="2400" b="1" dirty="0" smtClean="0">
                <a:solidFill>
                  <a:srgbClr val="0070C0"/>
                </a:solidFill>
                <a:latin typeface="Arial" panose="020B0604020202020204" pitchFamily="34" charset="0"/>
                <a:cs typeface="Arial" panose="020B0604020202020204" pitchFamily="34" charset="0"/>
              </a:rPr>
              <a:t>Tracking sampai selesai!</a:t>
            </a:r>
          </a:p>
          <a:p>
            <a:pPr marL="0" indent="0" defTabSz="185738">
              <a:buNone/>
            </a:pPr>
            <a:endParaRPr lang="id-ID" sz="2400" b="1" dirty="0">
              <a:latin typeface="Arial" panose="020B0604020202020204" pitchFamily="34" charset="0"/>
              <a:cs typeface="Arial" panose="020B0604020202020204" pitchFamily="34" charset="0"/>
            </a:endParaRPr>
          </a:p>
          <a:p>
            <a:pPr marL="0" indent="0" defTabSz="185738">
              <a:buNone/>
            </a:pPr>
            <a:endParaRPr lang="id-ID" sz="2400" b="1" dirty="0">
              <a:latin typeface="Arial" panose="020B0604020202020204" pitchFamily="34" charset="0"/>
              <a:cs typeface="Arial" panose="020B0604020202020204" pitchFamily="34" charset="0"/>
            </a:endParaRPr>
          </a:p>
          <a:p>
            <a:endParaRPr lang="id-ID" sz="2400" dirty="0"/>
          </a:p>
        </p:txBody>
      </p:sp>
      <p:sp>
        <p:nvSpPr>
          <p:cNvPr id="5" name="Content Placeholder 2"/>
          <p:cNvSpPr txBox="1">
            <a:spLocks/>
          </p:cNvSpPr>
          <p:nvPr/>
        </p:nvSpPr>
        <p:spPr>
          <a:xfrm>
            <a:off x="4049088" y="1860023"/>
            <a:ext cx="2786062" cy="4197878"/>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defTabSz="185738">
              <a:buFont typeface="Calibri" panose="020F0502020204030204" pitchFamily="34" charset="0"/>
              <a:buNone/>
            </a:pPr>
            <a:r>
              <a:rPr lang="id-ID" sz="2400" b="1" dirty="0" smtClean="0">
                <a:latin typeface="Arial" panose="020B0604020202020204" pitchFamily="34" charset="0"/>
                <a:cs typeface="Arial" panose="020B0604020202020204" pitchFamily="34" charset="0"/>
              </a:rPr>
              <a:t>	</a:t>
            </a:r>
            <a:r>
              <a:rPr lang="id-ID" sz="2400" b="1" dirty="0" smtClean="0">
                <a:solidFill>
                  <a:srgbClr val="0070C0"/>
                </a:solidFill>
                <a:latin typeface="Arial" panose="020B0604020202020204" pitchFamily="34" charset="0"/>
                <a:cs typeface="Arial" panose="020B0604020202020204" pitchFamily="34" charset="0"/>
              </a:rPr>
              <a:t>j=4 , 3&lt;5</a:t>
            </a:r>
          </a:p>
          <a:p>
            <a:pPr marL="0" indent="0" defTabSz="185738">
              <a:buFont typeface="Calibri" panose="020F0502020204030204" pitchFamily="34" charset="0"/>
              <a:buNone/>
            </a:pPr>
            <a:r>
              <a:rPr lang="id-ID" sz="2400" b="1" dirty="0">
                <a:latin typeface="Arial" panose="020B0604020202020204" pitchFamily="34" charset="0"/>
                <a:cs typeface="Arial" panose="020B0604020202020204" pitchFamily="34" charset="0"/>
              </a:rPr>
              <a:t>	</a:t>
            </a:r>
            <a:r>
              <a:rPr lang="id-ID" sz="2400" dirty="0" smtClean="0">
                <a:latin typeface="Arial" panose="020B0604020202020204" pitchFamily="34" charset="0"/>
                <a:cs typeface="Arial" panose="020B0604020202020204" pitchFamily="34" charset="0"/>
              </a:rPr>
              <a:t>a[4]&lt;a[1]</a:t>
            </a:r>
          </a:p>
          <a:p>
            <a:pPr marL="0" indent="0" defTabSz="185738">
              <a:buFont typeface="Calibri" panose="020F0502020204030204" pitchFamily="34" charset="0"/>
              <a:buNone/>
            </a:pPr>
            <a:r>
              <a:rPr lang="id-ID" sz="2400" dirty="0">
                <a:latin typeface="Arial" panose="020B0604020202020204" pitchFamily="34" charset="0"/>
                <a:cs typeface="Arial" panose="020B0604020202020204" pitchFamily="34" charset="0"/>
              </a:rPr>
              <a:t>	</a:t>
            </a:r>
            <a:r>
              <a:rPr lang="id-ID" sz="2400" dirty="0" smtClean="0">
                <a:latin typeface="Arial" panose="020B0604020202020204" pitchFamily="34" charset="0"/>
                <a:cs typeface="Arial" panose="020B0604020202020204" pitchFamily="34" charset="0"/>
              </a:rPr>
              <a:t>40&lt;30</a:t>
            </a:r>
            <a:r>
              <a:rPr lang="id-ID" sz="2400" b="1" dirty="0" smtClean="0">
                <a:latin typeface="Arial" panose="020B0604020202020204" pitchFamily="34" charset="0"/>
                <a:cs typeface="Arial" panose="020B0604020202020204" pitchFamily="34" charset="0"/>
              </a:rPr>
              <a:t> </a:t>
            </a:r>
            <a:r>
              <a:rPr lang="id-ID" sz="2400" b="1" dirty="0" smtClean="0">
                <a:solidFill>
                  <a:srgbClr val="0070C0"/>
                </a:solidFill>
                <a:latin typeface="Arial" panose="020B0604020202020204" pitchFamily="34" charset="0"/>
                <a:cs typeface="Arial" panose="020B0604020202020204" pitchFamily="34" charset="0"/>
              </a:rPr>
              <a:t>(False)</a:t>
            </a:r>
          </a:p>
          <a:p>
            <a:pPr marL="0" indent="0" defTabSz="185738">
              <a:buFont typeface="Calibri" panose="020F0502020204030204" pitchFamily="34" charset="0"/>
              <a:buNone/>
            </a:pPr>
            <a:r>
              <a:rPr lang="id-ID" sz="2400" b="1" dirty="0">
                <a:solidFill>
                  <a:srgbClr val="0070C0"/>
                </a:solidFill>
                <a:latin typeface="Arial" panose="020B0604020202020204" pitchFamily="34" charset="0"/>
                <a:cs typeface="Arial" panose="020B0604020202020204" pitchFamily="34" charset="0"/>
              </a:rPr>
              <a:t>	</a:t>
            </a:r>
            <a:r>
              <a:rPr lang="id-ID" sz="2400" b="1" dirty="0" smtClean="0">
                <a:solidFill>
                  <a:srgbClr val="0070C0"/>
                </a:solidFill>
                <a:latin typeface="Arial" panose="020B0604020202020204" pitchFamily="34" charset="0"/>
                <a:cs typeface="Arial" panose="020B0604020202020204" pitchFamily="34" charset="0"/>
              </a:rPr>
              <a:t>j=5, 5&lt;5 (False)</a:t>
            </a:r>
          </a:p>
          <a:p>
            <a:pPr marL="0" indent="0" defTabSz="185738">
              <a:buFont typeface="Calibri" panose="020F0502020204030204" pitchFamily="34" charset="0"/>
              <a:buNone/>
            </a:pPr>
            <a:r>
              <a:rPr lang="id-ID" sz="2400" b="1" dirty="0">
                <a:solidFill>
                  <a:schemeClr val="tx1"/>
                </a:solidFill>
                <a:latin typeface="Arial" panose="020B0604020202020204" pitchFamily="34" charset="0"/>
                <a:cs typeface="Arial" panose="020B0604020202020204" pitchFamily="34" charset="0"/>
              </a:rPr>
              <a:t>	</a:t>
            </a:r>
            <a:endParaRPr lang="id-ID" sz="2400" b="1" dirty="0" smtClean="0">
              <a:latin typeface="Arial" panose="020B0604020202020204" pitchFamily="34" charset="0"/>
              <a:cs typeface="Arial" panose="020B0604020202020204" pitchFamily="34" charset="0"/>
            </a:endParaRPr>
          </a:p>
          <a:p>
            <a:pPr marL="0" indent="0">
              <a:buFont typeface="Calibri" panose="020F0502020204030204" pitchFamily="34" charset="0"/>
              <a:buNone/>
            </a:pPr>
            <a:r>
              <a:rPr lang="id-ID" sz="2400" b="1" dirty="0" smtClean="0">
                <a:solidFill>
                  <a:srgbClr val="0070C0"/>
                </a:solidFill>
                <a:latin typeface="Arial" panose="020B0604020202020204" pitchFamily="34" charset="0"/>
                <a:cs typeface="Arial" panose="020B0604020202020204" pitchFamily="34" charset="0"/>
              </a:rPr>
              <a:t>	</a:t>
            </a:r>
            <a:endParaRPr lang="id-ID" sz="2400" dirty="0" smtClean="0">
              <a:solidFill>
                <a:srgbClr val="0070C0"/>
              </a:solidFill>
              <a:latin typeface="Arial" panose="020B0604020202020204" pitchFamily="34" charset="0"/>
              <a:cs typeface="Arial" panose="020B0604020202020204" pitchFamily="34" charset="0"/>
            </a:endParaRPr>
          </a:p>
          <a:p>
            <a:pPr marL="201168" lvl="1" indent="0">
              <a:buFont typeface="Calibri" pitchFamily="34" charset="0"/>
              <a:buNone/>
            </a:pPr>
            <a:endParaRPr lang="id-ID" sz="2400" dirty="0" smtClean="0">
              <a:latin typeface="Arial" panose="020B0604020202020204" pitchFamily="34" charset="0"/>
              <a:cs typeface="Arial" panose="020B0604020202020204" pitchFamily="34" charset="0"/>
            </a:endParaRPr>
          </a:p>
          <a:p>
            <a:pPr marL="201168" lvl="1" indent="0">
              <a:buFont typeface="Calibri" pitchFamily="34" charset="0"/>
              <a:buNone/>
            </a:pPr>
            <a:r>
              <a:rPr lang="id-ID" sz="2400" dirty="0" smtClean="0">
                <a:latin typeface="Arial" panose="020B0604020202020204" pitchFamily="34" charset="0"/>
                <a:cs typeface="Arial" panose="020B0604020202020204" pitchFamily="34" charset="0"/>
              </a:rPr>
              <a:t>	</a:t>
            </a:r>
            <a:endParaRPr lang="id-ID"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676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solidFill>
                  <a:srgbClr val="0070C0"/>
                </a:solidFill>
                <a:latin typeface="Arial" panose="020B0604020202020204" pitchFamily="34" charset="0"/>
                <a:cs typeface="Arial" panose="020B0604020202020204" pitchFamily="34" charset="0"/>
              </a:rPr>
              <a:t>Pengantar Sorting #2</a:t>
            </a:r>
            <a:endParaRPr lang="id-ID" sz="3200" b="1"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algn="just">
              <a:lnSpc>
                <a:spcPct val="150000"/>
              </a:lnSpc>
              <a:buFont typeface="Wingdings" panose="05000000000000000000" pitchFamily="2" charset="2"/>
              <a:buChar char="q"/>
            </a:pPr>
            <a:r>
              <a:rPr lang="id-ID" sz="2400" dirty="0" smtClean="0">
                <a:latin typeface="Arial" panose="020B0604020202020204" pitchFamily="34" charset="0"/>
                <a:cs typeface="Arial" panose="020B0604020202020204" pitchFamily="34" charset="0"/>
              </a:rPr>
              <a:t> Pengurutan </a:t>
            </a:r>
            <a:r>
              <a:rPr lang="id-ID" sz="2400" dirty="0">
                <a:latin typeface="Arial" panose="020B0604020202020204" pitchFamily="34" charset="0"/>
                <a:cs typeface="Arial" panose="020B0604020202020204" pitchFamily="34" charset="0"/>
              </a:rPr>
              <a:t>data (</a:t>
            </a:r>
            <a:r>
              <a:rPr lang="id-ID" sz="2400" i="1" dirty="0">
                <a:latin typeface="Arial" panose="020B0604020202020204" pitchFamily="34" charset="0"/>
                <a:cs typeface="Arial" panose="020B0604020202020204" pitchFamily="34" charset="0"/>
              </a:rPr>
              <a:t>sorting</a:t>
            </a:r>
            <a:r>
              <a:rPr lang="id-ID" sz="2400" dirty="0">
                <a:latin typeface="Arial" panose="020B0604020202020204" pitchFamily="34" charset="0"/>
                <a:cs typeface="Arial" panose="020B0604020202020204" pitchFamily="34" charset="0"/>
              </a:rPr>
              <a:t>) didefinisikan sebagai suatu proses untuk menyusun kembali </a:t>
            </a:r>
            <a:r>
              <a:rPr lang="id-ID" sz="2400" dirty="0" smtClean="0">
                <a:latin typeface="Arial" panose="020B0604020202020204" pitchFamily="34" charset="0"/>
                <a:cs typeface="Arial" panose="020B0604020202020204" pitchFamily="34" charset="0"/>
              </a:rPr>
              <a:t>himpunan objek </a:t>
            </a:r>
            <a:r>
              <a:rPr lang="id-ID" sz="2400" dirty="0">
                <a:latin typeface="Arial" panose="020B0604020202020204" pitchFamily="34" charset="0"/>
                <a:cs typeface="Arial" panose="020B0604020202020204" pitchFamily="34" charset="0"/>
              </a:rPr>
              <a:t>menggunakan aturan </a:t>
            </a:r>
            <a:r>
              <a:rPr lang="id-ID" sz="2400" dirty="0" smtClean="0">
                <a:latin typeface="Arial" panose="020B0604020202020204" pitchFamily="34" charset="0"/>
                <a:cs typeface="Arial" panose="020B0604020202020204" pitchFamily="34" charset="0"/>
              </a:rPr>
              <a:t>tertentu.</a:t>
            </a:r>
          </a:p>
          <a:p>
            <a:pPr algn="just">
              <a:lnSpc>
                <a:spcPct val="150000"/>
              </a:lnSpc>
              <a:buFont typeface="Wingdings" panose="05000000000000000000" pitchFamily="2" charset="2"/>
              <a:buChar char="q"/>
            </a:pPr>
            <a:r>
              <a:rPr lang="id-ID" sz="2400" dirty="0" smtClean="0">
                <a:latin typeface="Arial" panose="020B0604020202020204" pitchFamily="34" charset="0"/>
                <a:cs typeface="Arial" panose="020B0604020202020204" pitchFamily="34" charset="0"/>
              </a:rPr>
              <a:t>Menurut </a:t>
            </a:r>
            <a:r>
              <a:rPr lang="id-ID" sz="2400" dirty="0">
                <a:latin typeface="Arial" panose="020B0604020202020204" pitchFamily="34" charset="0"/>
                <a:cs typeface="Arial" panose="020B0604020202020204" pitchFamily="34" charset="0"/>
              </a:rPr>
              <a:t>Microsoft Book-shelf, definisi </a:t>
            </a:r>
            <a:r>
              <a:rPr lang="id-ID" sz="2400" dirty="0" smtClean="0">
                <a:latin typeface="Arial" panose="020B0604020202020204" pitchFamily="34" charset="0"/>
                <a:cs typeface="Arial" panose="020B0604020202020204" pitchFamily="34" charset="0"/>
              </a:rPr>
              <a:t>algoritma pengurutan </a:t>
            </a:r>
            <a:r>
              <a:rPr lang="id-ID" sz="2400" dirty="0">
                <a:latin typeface="Arial" panose="020B0604020202020204" pitchFamily="34" charset="0"/>
                <a:cs typeface="Arial" panose="020B0604020202020204" pitchFamily="34" charset="0"/>
              </a:rPr>
              <a:t>adalah algoritma untuk meletakkan kumpulan elemen data ke dalam urutan tertentu berdasarkan satu atau beberapa kunci dalam tiap-tiap elemen. </a:t>
            </a:r>
          </a:p>
          <a:p>
            <a:r>
              <a:rPr lang="id-ID" sz="2400" dirty="0">
                <a:latin typeface="Arial" panose="020B0604020202020204" pitchFamily="34" charset="0"/>
                <a:cs typeface="Arial" panose="020B0604020202020204" pitchFamily="34" charset="0"/>
              </a:rPr>
              <a:t/>
            </a:r>
            <a:br>
              <a:rPr lang="id-ID" sz="2400" dirty="0">
                <a:latin typeface="Arial" panose="020B0604020202020204" pitchFamily="34" charset="0"/>
                <a:cs typeface="Arial" panose="020B0604020202020204" pitchFamily="34" charset="0"/>
              </a:rPr>
            </a:br>
            <a:r>
              <a:rPr lang="id-ID" sz="2400" dirty="0">
                <a:latin typeface="Arial" panose="020B0604020202020204" pitchFamily="34" charset="0"/>
                <a:cs typeface="Arial" panose="020B0604020202020204" pitchFamily="34" charset="0"/>
              </a:rPr>
              <a:t/>
            </a:r>
            <a:br>
              <a:rPr lang="id-ID" sz="2400" dirty="0">
                <a:latin typeface="Arial" panose="020B0604020202020204" pitchFamily="34" charset="0"/>
                <a:cs typeface="Arial" panose="020B0604020202020204" pitchFamily="34" charset="0"/>
              </a:rPr>
            </a:br>
            <a:endParaRPr lang="id-ID"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10" y="111954"/>
            <a:ext cx="1587690" cy="1594777"/>
          </a:xfrm>
          <a:prstGeom prst="rect">
            <a:avLst/>
          </a:prstGeom>
        </p:spPr>
      </p:pic>
    </p:spTree>
    <p:extLst>
      <p:ext uri="{BB962C8B-B14F-4D97-AF65-F5344CB8AC3E}">
        <p14:creationId xmlns:p14="http://schemas.microsoft.com/office/powerpoint/2010/main" val="25326271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814"/>
            <a:ext cx="10058400" cy="1450757"/>
          </a:xfrm>
        </p:spPr>
        <p:txBody>
          <a:bodyPr>
            <a:normAutofit/>
          </a:bodyPr>
          <a:lstStyle/>
          <a:p>
            <a:r>
              <a:rPr lang="id-ID" sz="3600" b="1" dirty="0" smtClean="0">
                <a:solidFill>
                  <a:srgbClr val="0070C0"/>
                </a:solidFill>
                <a:latin typeface="Arial" panose="020B0604020202020204" pitchFamily="34" charset="0"/>
                <a:cs typeface="Arial" panose="020B0604020202020204" pitchFamily="34" charset="0"/>
              </a:rPr>
              <a:t>3. Bubble Sort</a:t>
            </a:r>
            <a:endParaRPr lang="id-ID" sz="3600" b="1" dirty="0">
              <a:solidFill>
                <a:srgbClr val="0070C0"/>
              </a:solidFill>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normAutofit/>
          </a:bodyPr>
          <a:lstStyle/>
          <a:p>
            <a:pPr algn="just"/>
            <a:r>
              <a:rPr lang="id-ID" sz="2400" dirty="0" smtClean="0">
                <a:latin typeface="Arial" panose="020B0604020202020204" pitchFamily="34" charset="0"/>
                <a:cs typeface="Arial" panose="020B0604020202020204" pitchFamily="34" charset="0"/>
              </a:rPr>
              <a:t>Buble sort meupakan metode </a:t>
            </a:r>
            <a:r>
              <a:rPr lang="id-ID" sz="2400" dirty="0">
                <a:latin typeface="Arial" panose="020B0604020202020204" pitchFamily="34" charset="0"/>
                <a:cs typeface="Arial" panose="020B0604020202020204" pitchFamily="34" charset="0"/>
              </a:rPr>
              <a:t>yang mengurutkan data dengan cara membandingkan masing-masing </a:t>
            </a:r>
            <a:r>
              <a:rPr lang="id-ID" sz="2400" dirty="0" smtClean="0">
                <a:latin typeface="Arial" panose="020B0604020202020204" pitchFamily="34" charset="0"/>
                <a:cs typeface="Arial" panose="020B0604020202020204" pitchFamily="34" charset="0"/>
              </a:rPr>
              <a:t>elemen, kemudian </a:t>
            </a:r>
            <a:r>
              <a:rPr lang="id-ID" sz="2400" dirty="0">
                <a:latin typeface="Arial" panose="020B0604020202020204" pitchFamily="34" charset="0"/>
                <a:cs typeface="Arial" panose="020B0604020202020204" pitchFamily="34" charset="0"/>
              </a:rPr>
              <a:t>melakukan penukaran bila perlu. Metode ini mudah dipahami dan diprogram, tetapi bila dibandingkan dengan metode lain yang kita pelajari, metode ini merupakan metode yang paling tidak efisien. </a:t>
            </a:r>
          </a:p>
        </p:txBody>
      </p:sp>
    </p:spTree>
    <p:extLst>
      <p:ext uri="{BB962C8B-B14F-4D97-AF65-F5344CB8AC3E}">
        <p14:creationId xmlns:p14="http://schemas.microsoft.com/office/powerpoint/2010/main" val="1760535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smtClean="0">
                <a:solidFill>
                  <a:srgbClr val="0070C0"/>
                </a:solidFill>
              </a:rPr>
              <a:t>Bubble Sort</a:t>
            </a:r>
            <a:endParaRPr lang="id-ID" sz="3600" b="1" dirty="0">
              <a:solidFill>
                <a:srgbClr val="0070C0"/>
              </a:solidFill>
            </a:endParaRPr>
          </a:p>
        </p:txBody>
      </p:sp>
      <p:sp>
        <p:nvSpPr>
          <p:cNvPr id="3" name="Content Placeholder 2"/>
          <p:cNvSpPr>
            <a:spLocks noGrp="1"/>
          </p:cNvSpPr>
          <p:nvPr>
            <p:ph idx="1"/>
          </p:nvPr>
        </p:nvSpPr>
        <p:spPr>
          <a:xfrm>
            <a:off x="626633" y="1845734"/>
            <a:ext cx="10058400" cy="4023360"/>
          </a:xfrm>
        </p:spPr>
        <p:txBody>
          <a:bodyPr>
            <a:normAutofit/>
          </a:bodyPr>
          <a:lstStyle/>
          <a:p>
            <a:r>
              <a:rPr lang="id-ID" b="1" dirty="0" smtClean="0">
                <a:latin typeface="Arial" panose="020B0604020202020204" pitchFamily="34" charset="0"/>
                <a:cs typeface="Arial" panose="020B0604020202020204" pitchFamily="34" charset="0"/>
              </a:rPr>
              <a:t>Konsep Bubble Sort adalah sebagai berikut :</a:t>
            </a:r>
          </a:p>
          <a:p>
            <a:r>
              <a:rPr lang="id-ID" b="1" dirty="0" smtClean="0">
                <a:latin typeface="Arial" panose="020B0604020202020204" pitchFamily="34" charset="0"/>
                <a:cs typeface="Arial" panose="020B0604020202020204" pitchFamily="34" charset="0"/>
              </a:rPr>
              <a:t>Contoh Tracking konsepnya :</a:t>
            </a:r>
          </a:p>
          <a:p>
            <a:r>
              <a:rPr lang="id-ID" b="1" dirty="0" smtClean="0">
                <a:latin typeface="Arial" panose="020B0604020202020204" pitchFamily="34" charset="0"/>
                <a:cs typeface="Arial" panose="020B0604020202020204" pitchFamily="34" charset="0"/>
              </a:rPr>
              <a:t>Perhatikan Gambar disamping kanan ini!</a:t>
            </a:r>
            <a:endParaRPr lang="id-ID" b="1" dirty="0">
              <a:latin typeface="Arial" panose="020B0604020202020204" pitchFamily="34" charset="0"/>
              <a:cs typeface="Arial" panose="020B0604020202020204" pitchFamily="34" charset="0"/>
            </a:endParaRPr>
          </a:p>
        </p:txBody>
      </p:sp>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r="937"/>
          <a:stretch/>
        </p:blipFill>
        <p:spPr>
          <a:xfrm>
            <a:off x="6570233" y="-94129"/>
            <a:ext cx="5729288" cy="6315075"/>
          </a:xfrm>
          <a:prstGeom prst="rect">
            <a:avLst/>
          </a:prstGeom>
        </p:spPr>
      </p:pic>
    </p:spTree>
    <p:extLst>
      <p:ext uri="{BB962C8B-B14F-4D97-AF65-F5344CB8AC3E}">
        <p14:creationId xmlns:p14="http://schemas.microsoft.com/office/powerpoint/2010/main" val="6390660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solidFill>
                  <a:srgbClr val="0070C0"/>
                </a:solidFill>
              </a:rPr>
              <a:t>Bubble Sort Logic</a:t>
            </a:r>
            <a:endParaRPr lang="id-ID" b="1"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6735154"/>
              </p:ext>
            </p:extLst>
          </p:nvPr>
        </p:nvGraphicFramePr>
        <p:xfrm>
          <a:off x="1096963" y="1846262"/>
          <a:ext cx="5855166" cy="4125913"/>
        </p:xfrm>
        <a:graphic>
          <a:graphicData uri="http://schemas.openxmlformats.org/drawingml/2006/table">
            <a:tbl>
              <a:tblPr firstRow="1" bandRow="1">
                <a:tableStyleId>{5940675A-B579-460E-94D1-54222C63F5DA}</a:tableStyleId>
              </a:tblPr>
              <a:tblGrid>
                <a:gridCol w="5855166"/>
              </a:tblGrid>
              <a:tr h="4125913">
                <a:tc>
                  <a:txBody>
                    <a:bodyPr/>
                    <a:lstStyle/>
                    <a:p>
                      <a:r>
                        <a:rPr lang="id-ID" sz="2400" b="1" kern="1200" dirty="0" smtClean="0">
                          <a:effectLst/>
                        </a:rPr>
                        <a:t>//Bubble Sort Logic</a:t>
                      </a:r>
                    </a:p>
                    <a:p>
                      <a:r>
                        <a:rPr lang="id-ID" sz="2400" b="0" kern="1200" dirty="0" smtClean="0">
                          <a:effectLst/>
                        </a:rPr>
                        <a:t>	for (i=1;i&lt;n;i++){</a:t>
                      </a:r>
                    </a:p>
                    <a:p>
                      <a:r>
                        <a:rPr lang="id-ID" sz="2400" b="0" kern="1200" dirty="0" smtClean="0">
                          <a:effectLst/>
                        </a:rPr>
                        <a:t>		for(j=0;j&lt;n-i;j++){</a:t>
                      </a:r>
                    </a:p>
                    <a:p>
                      <a:r>
                        <a:rPr lang="id-ID" sz="2400" b="0" kern="1200" dirty="0" smtClean="0">
                          <a:effectLst/>
                        </a:rPr>
                        <a:t>			if(a[j]&gt;a[j+1]){</a:t>
                      </a:r>
                    </a:p>
                    <a:p>
                      <a:r>
                        <a:rPr lang="id-ID" sz="2400" b="0" kern="1200" dirty="0" smtClean="0">
                          <a:effectLst/>
                        </a:rPr>
                        <a:t>				temp=a[j];</a:t>
                      </a:r>
                    </a:p>
                    <a:p>
                      <a:r>
                        <a:rPr lang="id-ID" sz="2400" b="0" kern="1200" dirty="0" smtClean="0">
                          <a:effectLst/>
                        </a:rPr>
                        <a:t>				a[j]=a[j+1];</a:t>
                      </a:r>
                    </a:p>
                    <a:p>
                      <a:pPr marL="1395413" marR="0" lvl="0" indent="2274888" algn="l" defTabSz="914400" rtl="0" eaLnBrk="1" fontAlgn="auto" latinLnBrk="0" hangingPunct="1">
                        <a:lnSpc>
                          <a:spcPct val="100000"/>
                        </a:lnSpc>
                        <a:spcBef>
                          <a:spcPts val="0"/>
                        </a:spcBef>
                        <a:spcAft>
                          <a:spcPts val="0"/>
                        </a:spcAft>
                        <a:buClrTx/>
                        <a:buSzTx/>
                        <a:buFontTx/>
                        <a:buNone/>
                        <a:tabLst/>
                        <a:defRPr/>
                      </a:pPr>
                      <a:r>
                        <a:rPr lang="id-ID" sz="2400" b="0" kern="1200" dirty="0" smtClean="0">
                          <a:effectLst/>
                        </a:rPr>
                        <a:t>a[j+1]=temp;</a:t>
                      </a:r>
                    </a:p>
                    <a:p>
                      <a:pPr marL="1395413" indent="2274888"/>
                      <a:r>
                        <a:rPr lang="id-ID" sz="2400" b="0" kern="1200" dirty="0" smtClean="0">
                          <a:effectLst/>
                        </a:rPr>
                        <a:t>				  }</a:t>
                      </a:r>
                    </a:p>
                    <a:p>
                      <a:r>
                        <a:rPr lang="id-ID" sz="2400" b="0" kern="1200" dirty="0" smtClean="0">
                          <a:effectLst/>
                        </a:rPr>
                        <a:t>		}</a:t>
                      </a:r>
                    </a:p>
                    <a:p>
                      <a:r>
                        <a:rPr lang="id-ID" sz="2400" b="0" kern="1200" dirty="0" smtClean="0">
                          <a:effectLst/>
                        </a:rPr>
                        <a:t>	}</a:t>
                      </a:r>
                      <a:endParaRPr lang="id-ID" sz="2400" b="0" dirty="0"/>
                    </a:p>
                  </a:txBody>
                  <a:tcPr/>
                </a:tc>
              </a:tr>
            </a:tbl>
          </a:graphicData>
        </a:graphic>
      </p:graphicFrame>
    </p:spTree>
    <p:extLst>
      <p:ext uri="{BB962C8B-B14F-4D97-AF65-F5344CB8AC3E}">
        <p14:creationId xmlns:p14="http://schemas.microsoft.com/office/powerpoint/2010/main" val="1595817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smtClean="0">
                <a:solidFill>
                  <a:srgbClr val="0070C0"/>
                </a:solidFill>
              </a:rPr>
              <a:t>Program Bubble Sort</a:t>
            </a:r>
            <a:endParaRPr lang="id-ID" sz="3600" b="1" dirty="0">
              <a:solidFill>
                <a:srgbClr val="0070C0"/>
              </a:solidFill>
            </a:endParaRPr>
          </a:p>
        </p:txBody>
      </p:sp>
      <p:pic>
        <p:nvPicPr>
          <p:cNvPr id="5" name="Content Placeholder 4"/>
          <p:cNvPicPr>
            <a:picLocks noGrp="1" noChangeAspect="1"/>
          </p:cNvPicPr>
          <p:nvPr>
            <p:ph idx="1"/>
          </p:nvPr>
        </p:nvPicPr>
        <p:blipFill>
          <a:blip r:embed="rId2"/>
          <a:stretch>
            <a:fillRect/>
          </a:stretch>
        </p:blipFill>
        <p:spPr>
          <a:xfrm>
            <a:off x="7247965" y="0"/>
            <a:ext cx="4944035" cy="6858000"/>
          </a:xfrm>
          <a:prstGeom prst="rect">
            <a:avLst/>
          </a:prstGeom>
        </p:spPr>
      </p:pic>
      <p:pic>
        <p:nvPicPr>
          <p:cNvPr id="4" name="Picture 3"/>
          <p:cNvPicPr>
            <a:picLocks noChangeAspect="1"/>
          </p:cNvPicPr>
          <p:nvPr/>
        </p:nvPicPr>
        <p:blipFill>
          <a:blip r:embed="rId3"/>
          <a:stretch>
            <a:fillRect/>
          </a:stretch>
        </p:blipFill>
        <p:spPr>
          <a:xfrm>
            <a:off x="820270" y="1916385"/>
            <a:ext cx="6244085" cy="2722849"/>
          </a:xfrm>
          <a:prstGeom prst="rect">
            <a:avLst/>
          </a:prstGeom>
        </p:spPr>
      </p:pic>
    </p:spTree>
    <p:extLst>
      <p:ext uri="{BB962C8B-B14F-4D97-AF65-F5344CB8AC3E}">
        <p14:creationId xmlns:p14="http://schemas.microsoft.com/office/powerpoint/2010/main" val="3090924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solidFill>
                  <a:srgbClr val="0070C0"/>
                </a:solidFill>
                <a:latin typeface="Arial" panose="020B0604020202020204" pitchFamily="34" charset="0"/>
                <a:cs typeface="Arial" panose="020B0604020202020204" pitchFamily="34" charset="0"/>
              </a:rPr>
              <a:t>Kelemahan dan Kelebihan Bubble Sort</a:t>
            </a:r>
            <a:endParaRPr lang="id-ID" sz="3200" b="1"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id-ID" sz="2800" b="1" dirty="0" smtClean="0">
                <a:latin typeface="Arial" panose="020B0604020202020204" pitchFamily="34" charset="0"/>
                <a:cs typeface="Arial" panose="020B0604020202020204" pitchFamily="34" charset="0"/>
              </a:rPr>
              <a:t> Kelebihan Bubble Sort </a:t>
            </a:r>
          </a:p>
          <a:p>
            <a:pPr>
              <a:buFont typeface="Wingdings" panose="05000000000000000000" pitchFamily="2" charset="2"/>
              <a:buChar char="§"/>
            </a:pPr>
            <a:r>
              <a:rPr lang="id-ID" sz="2800" dirty="0">
                <a:latin typeface="Arial" panose="020B0604020202020204" pitchFamily="34" charset="0"/>
                <a:cs typeface="Arial" panose="020B0604020202020204" pitchFamily="34" charset="0"/>
              </a:rPr>
              <a:t> </a:t>
            </a:r>
            <a:r>
              <a:rPr lang="id-ID" sz="2800" dirty="0" smtClean="0">
                <a:latin typeface="Arial" panose="020B0604020202020204" pitchFamily="34" charset="0"/>
                <a:cs typeface="Arial" panose="020B0604020202020204" pitchFamily="34" charset="0"/>
              </a:rPr>
              <a:t>Metode Bubble sort merupakan metode paling simpel</a:t>
            </a:r>
          </a:p>
          <a:p>
            <a:pPr>
              <a:buFont typeface="Wingdings" panose="05000000000000000000" pitchFamily="2" charset="2"/>
              <a:buChar char="§"/>
            </a:pPr>
            <a:r>
              <a:rPr lang="id-ID" sz="2800" dirty="0">
                <a:latin typeface="Arial" panose="020B0604020202020204" pitchFamily="34" charset="0"/>
                <a:cs typeface="Arial" panose="020B0604020202020204" pitchFamily="34" charset="0"/>
              </a:rPr>
              <a:t> </a:t>
            </a:r>
            <a:r>
              <a:rPr lang="id-ID" sz="2800" dirty="0" smtClean="0">
                <a:latin typeface="Arial" panose="020B0604020202020204" pitchFamily="34" charset="0"/>
                <a:cs typeface="Arial" panose="020B0604020202020204" pitchFamily="34" charset="0"/>
              </a:rPr>
              <a:t>Metode Bubble sort mudah difahami algoritmanya</a:t>
            </a:r>
          </a:p>
          <a:p>
            <a:pPr marL="0" indent="0">
              <a:buNone/>
            </a:pPr>
            <a:endParaRPr lang="id-ID" sz="2800" dirty="0" smtClean="0">
              <a:latin typeface="Arial" panose="020B0604020202020204" pitchFamily="34" charset="0"/>
              <a:cs typeface="Arial" panose="020B0604020202020204" pitchFamily="34" charset="0"/>
            </a:endParaRPr>
          </a:p>
          <a:p>
            <a:pPr marL="0" indent="0">
              <a:buNone/>
            </a:pPr>
            <a:endParaRPr lang="id-ID"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88692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id-ID" sz="3200" dirty="0">
              <a:solidFill>
                <a:srgbClr val="0070C0"/>
              </a:solidFill>
            </a:endParaRPr>
          </a:p>
        </p:txBody>
      </p:sp>
      <p:sp>
        <p:nvSpPr>
          <p:cNvPr id="3" name="Content Placeholder 2"/>
          <p:cNvSpPr>
            <a:spLocks noGrp="1"/>
          </p:cNvSpPr>
          <p:nvPr>
            <p:ph idx="1"/>
          </p:nvPr>
        </p:nvSpPr>
        <p:spPr/>
        <p:txBody>
          <a:bodyPr/>
          <a:lstStyle/>
          <a:p>
            <a:pPr marL="0" indent="0">
              <a:buNone/>
            </a:pPr>
            <a:r>
              <a:rPr lang="id-ID" sz="3200" b="1" dirty="0">
                <a:solidFill>
                  <a:srgbClr val="0070C0"/>
                </a:solidFill>
                <a:latin typeface="Arial" panose="020B0604020202020204" pitchFamily="34" charset="0"/>
                <a:cs typeface="Arial" panose="020B0604020202020204" pitchFamily="34" charset="0"/>
              </a:rPr>
              <a:t>Kelemahan Bubble Sort</a:t>
            </a:r>
            <a:endParaRPr lang="id-ID" sz="320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id-ID" sz="2800" dirty="0" smtClean="0">
                <a:latin typeface="Arial" panose="020B0604020202020204" pitchFamily="34" charset="0"/>
                <a:cs typeface="Arial" panose="020B0604020202020204" pitchFamily="34" charset="0"/>
              </a:rPr>
              <a:t>Tidak efesien, </a:t>
            </a:r>
            <a:r>
              <a:rPr lang="id-ID" sz="2800" dirty="0">
                <a:latin typeface="Arial" panose="020B0604020202020204" pitchFamily="34" charset="0"/>
                <a:cs typeface="Arial" panose="020B0604020202020204" pitchFamily="34" charset="0"/>
              </a:rPr>
              <a:t>pada saat mengurutkan data yang sangat besar akan mengalami keterlambatan luar biasa, atau dengan kata lain kinerja memburuk cukup signifikan ketika data yang diolah cukup banyak. </a:t>
            </a:r>
            <a:endParaRPr lang="id-ID" sz="2800"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id-ID" sz="2800" dirty="0" smtClean="0">
                <a:latin typeface="Arial" panose="020B0604020202020204" pitchFamily="34" charset="0"/>
                <a:cs typeface="Arial" panose="020B0604020202020204" pitchFamily="34" charset="0"/>
              </a:rPr>
              <a:t>Jumlah </a:t>
            </a:r>
            <a:r>
              <a:rPr lang="id-ID" sz="2800" dirty="0">
                <a:latin typeface="Arial" panose="020B0604020202020204" pitchFamily="34" charset="0"/>
                <a:cs typeface="Arial" panose="020B0604020202020204" pitchFamily="34" charset="0"/>
              </a:rPr>
              <a:t>iterasi banyak, jumlah pengulangan akan tetap sama jumlahnya walaupun data sesungguhnya sudah cukup terurut. Hal ini akan disebabkan setiap data yang dibandingkan dengan setiap data yang lain untuk menentukan posisinya.</a:t>
            </a:r>
          </a:p>
          <a:p>
            <a:endParaRPr lang="id-ID" dirty="0"/>
          </a:p>
        </p:txBody>
      </p:sp>
    </p:spTree>
    <p:extLst>
      <p:ext uri="{BB962C8B-B14F-4D97-AF65-F5344CB8AC3E}">
        <p14:creationId xmlns:p14="http://schemas.microsoft.com/office/powerpoint/2010/main" val="3806506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smtClean="0">
                <a:solidFill>
                  <a:srgbClr val="0070C0"/>
                </a:solidFill>
              </a:rPr>
              <a:t>4. Merger Sort</a:t>
            </a:r>
            <a:endParaRPr lang="id-ID" sz="3600" b="1" dirty="0">
              <a:solidFill>
                <a:srgbClr val="0070C0"/>
              </a:solidFill>
            </a:endParaRPr>
          </a:p>
        </p:txBody>
      </p:sp>
      <p:sp>
        <p:nvSpPr>
          <p:cNvPr id="5" name="Content Placeholder 4"/>
          <p:cNvSpPr>
            <a:spLocks noGrp="1"/>
          </p:cNvSpPr>
          <p:nvPr>
            <p:ph idx="1"/>
          </p:nvPr>
        </p:nvSpPr>
        <p:spPr/>
        <p:txBody>
          <a:bodyPr>
            <a:normAutofit/>
          </a:bodyPr>
          <a:lstStyle/>
          <a:p>
            <a:pPr algn="just"/>
            <a:r>
              <a:rPr lang="id-ID" sz="2400" dirty="0" smtClean="0">
                <a:latin typeface="Arial" panose="020B0604020202020204" pitchFamily="34" charset="0"/>
                <a:cs typeface="Arial" panose="020B0604020202020204" pitchFamily="34" charset="0"/>
              </a:rPr>
              <a:t>Merger sort adalah metode </a:t>
            </a:r>
            <a:r>
              <a:rPr lang="id-ID" sz="2400" dirty="0">
                <a:latin typeface="Arial" panose="020B0604020202020204" pitchFamily="34" charset="0"/>
                <a:cs typeface="Arial" panose="020B0604020202020204" pitchFamily="34" charset="0"/>
              </a:rPr>
              <a:t>pengurutan data </a:t>
            </a:r>
            <a:r>
              <a:rPr lang="id-ID" sz="2400" dirty="0" smtClean="0">
                <a:latin typeface="Arial" panose="020B0604020202020204" pitchFamily="34" charset="0"/>
                <a:cs typeface="Arial" panose="020B0604020202020204" pitchFamily="34" charset="0"/>
              </a:rPr>
              <a:t>yang dilakukan </a:t>
            </a:r>
            <a:r>
              <a:rPr lang="id-ID" sz="2400" dirty="0">
                <a:latin typeface="Arial" panose="020B0604020202020204" pitchFamily="34" charset="0"/>
                <a:cs typeface="Arial" panose="020B0604020202020204" pitchFamily="34" charset="0"/>
              </a:rPr>
              <a:t>dengan menggunakan cara divide and conquer yaitu dengan memecah kemudian menyelesaikan setiap bagian kemudian menggabungkannya kembali. Pertama data dipecah menjadi 2 bagian dimana bagian pertama merupakan setengah (jika data genap) atau setengah minus satu (jika data ganjil) dari seluruh data, kemudian dilakukan pemecahan kembali untuk masing-masing blok sampai hanya terdiri dari satu data tiap blok.</a:t>
            </a:r>
          </a:p>
        </p:txBody>
      </p:sp>
    </p:spTree>
    <p:extLst>
      <p:ext uri="{BB962C8B-B14F-4D97-AF65-F5344CB8AC3E}">
        <p14:creationId xmlns:p14="http://schemas.microsoft.com/office/powerpoint/2010/main" val="23307595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b="1" dirty="0" smtClean="0"/>
              <a:t>Konsep Merger Sort</a:t>
            </a:r>
            <a:endParaRPr lang="id-ID" sz="4000" b="1" dirty="0"/>
          </a:p>
        </p:txBody>
      </p:sp>
      <p:sp>
        <p:nvSpPr>
          <p:cNvPr id="3" name="Content Placeholder 2"/>
          <p:cNvSpPr>
            <a:spLocks noGrp="1"/>
          </p:cNvSpPr>
          <p:nvPr>
            <p:ph idx="1"/>
          </p:nvPr>
        </p:nvSpPr>
        <p:spPr>
          <a:xfrm>
            <a:off x="336176" y="1845734"/>
            <a:ext cx="10819504" cy="4023360"/>
          </a:xfrm>
        </p:spPr>
        <p:txBody>
          <a:bodyPr>
            <a:normAutofit/>
          </a:bodyPr>
          <a:lstStyle/>
          <a:p>
            <a:pPr>
              <a:buFont typeface="Wingdings" panose="05000000000000000000" pitchFamily="2" charset="2"/>
              <a:buChar char="q"/>
            </a:pPr>
            <a:r>
              <a:rPr lang="id-ID" sz="2800" b="1" dirty="0" smtClean="0"/>
              <a:t>Tahap pertama tentukan</a:t>
            </a:r>
          </a:p>
          <a:p>
            <a:pPr marL="0" indent="0">
              <a:buNone/>
            </a:pPr>
            <a:r>
              <a:rPr lang="id-ID" sz="2800" b="1" dirty="0" smtClean="0"/>
              <a:t>Nilai tengah dengan </a:t>
            </a:r>
            <a:r>
              <a:rPr lang="id-ID" sz="2800" b="1" dirty="0" smtClean="0">
                <a:solidFill>
                  <a:srgbClr val="0070C0"/>
                </a:solidFill>
              </a:rPr>
              <a:t>Mid = low+high/2</a:t>
            </a:r>
          </a:p>
          <a:p>
            <a:pPr>
              <a:buFont typeface="Wingdings" panose="05000000000000000000" pitchFamily="2" charset="2"/>
              <a:buChar char="q"/>
            </a:pPr>
            <a:r>
              <a:rPr lang="id-ID" sz="2800" b="1" dirty="0">
                <a:solidFill>
                  <a:srgbClr val="FF0000"/>
                </a:solidFill>
              </a:rPr>
              <a:t> </a:t>
            </a:r>
            <a:r>
              <a:rPr lang="id-ID" sz="2800" b="1" dirty="0" smtClean="0">
                <a:solidFill>
                  <a:srgbClr val="0070C0"/>
                </a:solidFill>
              </a:rPr>
              <a:t>(low to mid)  (mid+1 to high)</a:t>
            </a:r>
          </a:p>
          <a:p>
            <a:pPr>
              <a:buFont typeface="Wingdings" panose="05000000000000000000" pitchFamily="2" charset="2"/>
              <a:buChar char="q"/>
            </a:pPr>
            <a:endParaRPr lang="id-ID" sz="2800" b="1" dirty="0" smtClean="0"/>
          </a:p>
          <a:p>
            <a:pPr>
              <a:buFont typeface="Wingdings" panose="05000000000000000000" pitchFamily="2" charset="2"/>
              <a:buChar char="q"/>
            </a:pPr>
            <a:endParaRPr lang="id-ID" sz="2800" b="1" dirty="0"/>
          </a:p>
        </p:txBody>
      </p:sp>
      <p:pic>
        <p:nvPicPr>
          <p:cNvPr id="4" name="Content Placeholder 3"/>
          <p:cNvPicPr>
            <a:picLocks noGrp="1"/>
          </p:cNvPicPr>
          <p:nvPr>
            <p:ph idx="1"/>
          </p:nvPr>
        </p:nvPicPr>
        <p:blipFill>
          <a:blip r:embed="rId2"/>
          <a:stretch>
            <a:fillRect/>
          </a:stretch>
        </p:blipFill>
        <p:spPr>
          <a:xfrm>
            <a:off x="6575612" y="0"/>
            <a:ext cx="5616388" cy="6293223"/>
          </a:xfrm>
          <a:prstGeom prst="rect">
            <a:avLst/>
          </a:prstGeom>
        </p:spPr>
      </p:pic>
    </p:spTree>
    <p:extLst>
      <p:ext uri="{BB962C8B-B14F-4D97-AF65-F5344CB8AC3E}">
        <p14:creationId xmlns:p14="http://schemas.microsoft.com/office/powerpoint/2010/main" val="1928116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solidFill>
                  <a:srgbClr val="0070C0"/>
                </a:solidFill>
              </a:rPr>
              <a:t>5. QUICK SORT</a:t>
            </a:r>
            <a:endParaRPr lang="id-ID" sz="3200" b="1" dirty="0">
              <a:solidFill>
                <a:srgbClr val="0070C0"/>
              </a:solidFill>
            </a:endParaRPr>
          </a:p>
        </p:txBody>
      </p:sp>
      <p:sp>
        <p:nvSpPr>
          <p:cNvPr id="3" name="Content Placeholder 2"/>
          <p:cNvSpPr>
            <a:spLocks noGrp="1"/>
          </p:cNvSpPr>
          <p:nvPr>
            <p:ph idx="1"/>
          </p:nvPr>
        </p:nvSpPr>
        <p:spPr/>
        <p:txBody>
          <a:bodyPr>
            <a:normAutofit/>
          </a:bodyPr>
          <a:lstStyle/>
          <a:p>
            <a:r>
              <a:rPr lang="id-ID" sz="2400" dirty="0" smtClean="0">
                <a:latin typeface="Arial" panose="020B0604020202020204" pitchFamily="34" charset="0"/>
                <a:cs typeface="Arial" panose="020B0604020202020204" pitchFamily="34" charset="0"/>
              </a:rPr>
              <a:t>Quicksort </a:t>
            </a:r>
            <a:r>
              <a:rPr lang="id-ID" sz="2400" dirty="0">
                <a:latin typeface="Arial" panose="020B0604020202020204" pitchFamily="34" charset="0"/>
                <a:cs typeface="Arial" panose="020B0604020202020204" pitchFamily="34" charset="0"/>
              </a:rPr>
              <a:t>adalah algoritma </a:t>
            </a:r>
            <a:r>
              <a:rPr lang="id-ID" sz="2400" i="1" dirty="0">
                <a:latin typeface="Arial" panose="020B0604020202020204" pitchFamily="34" charset="0"/>
                <a:cs typeface="Arial" panose="020B0604020202020204" pitchFamily="34" charset="0"/>
              </a:rPr>
              <a:t>Divide dan Conquer</a:t>
            </a:r>
            <a:r>
              <a:rPr lang="id-ID" sz="2400" dirty="0">
                <a:latin typeface="Arial" panose="020B0604020202020204" pitchFamily="34" charset="0"/>
                <a:cs typeface="Arial" panose="020B0604020202020204" pitchFamily="34" charset="0"/>
              </a:rPr>
              <a:t>. </a:t>
            </a:r>
            <a:r>
              <a:rPr lang="id-ID" sz="2400" dirty="0" smtClean="0">
                <a:latin typeface="Arial" panose="020B0604020202020204" pitchFamily="34" charset="0"/>
                <a:cs typeface="Arial" panose="020B0604020202020204" pitchFamily="34" charset="0"/>
              </a:rPr>
              <a:t>Quick Sort </a:t>
            </a:r>
            <a:r>
              <a:rPr lang="id-ID" sz="2400" dirty="0">
                <a:latin typeface="Arial" panose="020B0604020202020204" pitchFamily="34" charset="0"/>
                <a:cs typeface="Arial" panose="020B0604020202020204" pitchFamily="34" charset="0"/>
              </a:rPr>
              <a:t>mengambil elemen sebagai pivot dan mempartisi array yang diberikan di sekitar pivot yang dipilih. Ada banyak versi </a:t>
            </a:r>
            <a:r>
              <a:rPr lang="id-ID" sz="2400" dirty="0" smtClean="0">
                <a:latin typeface="Arial" panose="020B0604020202020204" pitchFamily="34" charset="0"/>
                <a:cs typeface="Arial" panose="020B0604020202020204" pitchFamily="34" charset="0"/>
              </a:rPr>
              <a:t>quick Sort </a:t>
            </a:r>
            <a:r>
              <a:rPr lang="id-ID" sz="2400" dirty="0">
                <a:latin typeface="Arial" panose="020B0604020202020204" pitchFamily="34" charset="0"/>
                <a:cs typeface="Arial" panose="020B0604020202020204" pitchFamily="34" charset="0"/>
              </a:rPr>
              <a:t>yang memilih pivot dengan berbagai cara.</a:t>
            </a:r>
          </a:p>
          <a:p>
            <a:pPr lvl="0"/>
            <a:r>
              <a:rPr lang="id-ID" sz="2400" dirty="0">
                <a:latin typeface="Arial" panose="020B0604020202020204" pitchFamily="34" charset="0"/>
                <a:cs typeface="Arial" panose="020B0604020202020204" pitchFamily="34" charset="0"/>
              </a:rPr>
              <a:t>Selalu pilih elemen pertama sebagai pivot.</a:t>
            </a:r>
          </a:p>
          <a:p>
            <a:pPr lvl="0"/>
            <a:r>
              <a:rPr lang="id-ID" sz="2400" dirty="0">
                <a:latin typeface="Arial" panose="020B0604020202020204" pitchFamily="34" charset="0"/>
                <a:cs typeface="Arial" panose="020B0604020202020204" pitchFamily="34" charset="0"/>
              </a:rPr>
              <a:t>Selalu pilih elemen terakhir sebagai pivot (diterapkan di bawah)</a:t>
            </a:r>
          </a:p>
          <a:p>
            <a:pPr lvl="0"/>
            <a:r>
              <a:rPr lang="id-ID" sz="2400" dirty="0">
                <a:latin typeface="Arial" panose="020B0604020202020204" pitchFamily="34" charset="0"/>
                <a:cs typeface="Arial" panose="020B0604020202020204" pitchFamily="34" charset="0"/>
              </a:rPr>
              <a:t>Pilih elemen acak sebagai pivot.</a:t>
            </a:r>
          </a:p>
          <a:p>
            <a:pPr lvl="0"/>
            <a:r>
              <a:rPr lang="id-ID" sz="2400" dirty="0">
                <a:latin typeface="Arial" panose="020B0604020202020204" pitchFamily="34" charset="0"/>
                <a:cs typeface="Arial" panose="020B0604020202020204" pitchFamily="34" charset="0"/>
              </a:rPr>
              <a:t>Pilih median sebagai pivot (poros)</a:t>
            </a:r>
          </a:p>
          <a:p>
            <a:endParaRPr lang="id-ID"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0655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r>
              <a:rPr lang="id-ID" sz="2800" dirty="0"/>
              <a:t>Proses utama dalam quickSort adalah partisi (). Target dari partisi adalah, diberikan array dan elemen x array sebagai pivot, letakkan x pada posisi yang benar dalam array yang diurutkan dan letakkan semua elemen yang lebih kecil (lebih kecil dari x) sebelum x, dan letakkan semua elemen yang lebih besar (lebih besar dari x) setelah x. Semua ini harus dilakukan dalam waktu linier.</a:t>
            </a:r>
          </a:p>
          <a:p>
            <a:endParaRPr lang="id-ID" sz="2800" dirty="0"/>
          </a:p>
        </p:txBody>
      </p:sp>
    </p:spTree>
    <p:extLst>
      <p:ext uri="{BB962C8B-B14F-4D97-AF65-F5344CB8AC3E}">
        <p14:creationId xmlns:p14="http://schemas.microsoft.com/office/powerpoint/2010/main" val="22817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solidFill>
                  <a:srgbClr val="0070C0"/>
                </a:solidFill>
                <a:latin typeface="Arial" panose="020B0604020202020204" pitchFamily="34" charset="0"/>
                <a:cs typeface="Arial" panose="020B0604020202020204" pitchFamily="34" charset="0"/>
              </a:rPr>
              <a:t>Macam-macam Sorting</a:t>
            </a:r>
            <a:endParaRPr lang="id-ID" sz="4400" b="1"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id-ID" sz="2400" dirty="0" smtClean="0">
                <a:latin typeface="Arial" panose="020B0604020202020204" pitchFamily="34" charset="0"/>
                <a:cs typeface="Arial" panose="020B0604020202020204" pitchFamily="34" charset="0"/>
              </a:rPr>
              <a:t>Ada dua macam urutan yang biasa digunakan dalam proses pengurutan yaitu </a:t>
            </a:r>
          </a:p>
          <a:p>
            <a:pPr marL="457200" indent="-457200">
              <a:buFont typeface="+mj-lt"/>
              <a:buAutoNum type="alphaLcParenR"/>
            </a:pPr>
            <a:r>
              <a:rPr lang="id-ID" sz="2400" dirty="0" smtClean="0">
                <a:latin typeface="Arial" panose="020B0604020202020204" pitchFamily="34" charset="0"/>
                <a:cs typeface="Arial" panose="020B0604020202020204" pitchFamily="34" charset="0"/>
              </a:rPr>
              <a:t>urut naik (</a:t>
            </a:r>
            <a:r>
              <a:rPr lang="id-ID" sz="2400" i="1" dirty="0" smtClean="0">
                <a:latin typeface="Arial" panose="020B0604020202020204" pitchFamily="34" charset="0"/>
                <a:cs typeface="Arial" panose="020B0604020202020204" pitchFamily="34" charset="0"/>
              </a:rPr>
              <a:t>ascending</a:t>
            </a:r>
            <a:r>
              <a:rPr lang="id-ID" sz="2400" dirty="0" smtClean="0">
                <a:latin typeface="Arial" panose="020B0604020202020204" pitchFamily="34" charset="0"/>
                <a:cs typeface="Arial" panose="020B0604020202020204" pitchFamily="34" charset="0"/>
              </a:rPr>
              <a:t>) yaitu dari data yang mempunyai nilai paling kecil sampai paling besar </a:t>
            </a:r>
          </a:p>
          <a:p>
            <a:pPr marL="457200" indent="-457200">
              <a:buFont typeface="+mj-lt"/>
              <a:buAutoNum type="alphaLcParenR"/>
            </a:pPr>
            <a:r>
              <a:rPr lang="id-ID" sz="2400" dirty="0" smtClean="0">
                <a:latin typeface="Arial" panose="020B0604020202020204" pitchFamily="34" charset="0"/>
                <a:cs typeface="Arial" panose="020B0604020202020204" pitchFamily="34" charset="0"/>
              </a:rPr>
              <a:t>urut turun (</a:t>
            </a:r>
            <a:r>
              <a:rPr lang="id-ID" sz="2400" i="1" dirty="0" smtClean="0">
                <a:latin typeface="Arial" panose="020B0604020202020204" pitchFamily="34" charset="0"/>
                <a:cs typeface="Arial" panose="020B0604020202020204" pitchFamily="34" charset="0"/>
              </a:rPr>
              <a:t>descending</a:t>
            </a:r>
            <a:r>
              <a:rPr lang="id-ID" sz="2400" dirty="0" smtClean="0">
                <a:latin typeface="Arial" panose="020B0604020202020204" pitchFamily="34" charset="0"/>
                <a:cs typeface="Arial" panose="020B0604020202020204" pitchFamily="34" charset="0"/>
              </a:rPr>
              <a:t>) yaitu data yang mempunyai nilai paling besar sampai paling kecil. </a:t>
            </a:r>
            <a:endParaRPr lang="id-ID"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10" y="111954"/>
            <a:ext cx="1587690" cy="1594777"/>
          </a:xfrm>
          <a:prstGeom prst="rect">
            <a:avLst/>
          </a:prstGeom>
        </p:spPr>
      </p:pic>
    </p:spTree>
    <p:extLst>
      <p:ext uri="{BB962C8B-B14F-4D97-AF65-F5344CB8AC3E}">
        <p14:creationId xmlns:p14="http://schemas.microsoft.com/office/powerpoint/2010/main" val="27204806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25338"/>
          </a:xfrm>
        </p:spPr>
        <p:txBody>
          <a:bodyPr/>
          <a:lstStyle/>
          <a:p>
            <a:r>
              <a:rPr lang="id-ID" b="1" dirty="0" smtClean="0">
                <a:latin typeface="Arial" panose="020B0604020202020204" pitchFamily="34" charset="0"/>
                <a:cs typeface="Arial" panose="020B0604020202020204" pitchFamily="34" charset="0"/>
              </a:rPr>
              <a:t>Contoh : Quick Sort</a:t>
            </a:r>
            <a:endParaRPr lang="id-ID" b="1" dirty="0">
              <a:latin typeface="Arial" panose="020B0604020202020204" pitchFamily="34" charset="0"/>
              <a:cs typeface="Arial" panose="020B0604020202020204" pitchFamily="34" charset="0"/>
            </a:endParaRPr>
          </a:p>
        </p:txBody>
      </p:sp>
      <p:pic>
        <p:nvPicPr>
          <p:cNvPr id="4" name="Content Placeholder 3"/>
          <p:cNvPicPr>
            <a:picLocks noGrp="1"/>
          </p:cNvPicPr>
          <p:nvPr>
            <p:ph idx="1"/>
          </p:nvPr>
        </p:nvPicPr>
        <p:blipFill>
          <a:blip r:embed="rId2"/>
          <a:stretch>
            <a:fillRect/>
          </a:stretch>
        </p:blipFill>
        <p:spPr>
          <a:xfrm>
            <a:off x="1506072" y="1734671"/>
            <a:ext cx="8936318" cy="4322482"/>
          </a:xfrm>
          <a:prstGeom prst="rect">
            <a:avLst/>
          </a:prstGeom>
        </p:spPr>
      </p:pic>
    </p:spTree>
    <p:extLst>
      <p:ext uri="{BB962C8B-B14F-4D97-AF65-F5344CB8AC3E}">
        <p14:creationId xmlns:p14="http://schemas.microsoft.com/office/powerpoint/2010/main" val="2838683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1097280" y="3411940"/>
            <a:ext cx="10058400" cy="2457154"/>
          </a:xfrm>
        </p:spPr>
        <p:txBody>
          <a:bodyPr>
            <a:normAutofit fontScale="92500" lnSpcReduction="20000"/>
          </a:bodyPr>
          <a:lstStyle/>
          <a:p>
            <a:r>
              <a:rPr lang="en-US" sz="3500" b="1" dirty="0" smtClean="0">
                <a:solidFill>
                  <a:srgbClr val="0070C0"/>
                </a:solidFill>
              </a:rPr>
              <a:t>THANK YOU</a:t>
            </a:r>
          </a:p>
          <a:p>
            <a:r>
              <a:rPr lang="en-US" dirty="0" err="1" smtClean="0"/>
              <a:t>Arief</a:t>
            </a:r>
            <a:r>
              <a:rPr lang="en-US" dirty="0" smtClean="0"/>
              <a:t> </a:t>
            </a:r>
            <a:r>
              <a:rPr lang="en-US" dirty="0" err="1" smtClean="0"/>
              <a:t>Ichwani</a:t>
            </a:r>
            <a:r>
              <a:rPr lang="en-US" dirty="0" smtClean="0"/>
              <a:t>, S.T., M.T.</a:t>
            </a:r>
          </a:p>
          <a:p>
            <a:r>
              <a:rPr lang="en-US" dirty="0" smtClean="0"/>
              <a:t>Email : </a:t>
            </a:r>
            <a:r>
              <a:rPr lang="en-US" dirty="0" smtClean="0">
                <a:hlinkClick r:id="rId2"/>
              </a:rPr>
              <a:t>arief.ichwani@esaunggul.ac.id</a:t>
            </a:r>
            <a:endParaRPr lang="en-US" dirty="0" smtClean="0"/>
          </a:p>
          <a:p>
            <a:r>
              <a:rPr lang="en-US" dirty="0" err="1" smtClean="0"/>
              <a:t>Sistem</a:t>
            </a:r>
            <a:r>
              <a:rPr lang="en-US" dirty="0" smtClean="0"/>
              <a:t> </a:t>
            </a:r>
            <a:r>
              <a:rPr lang="en-US" dirty="0" err="1" smtClean="0"/>
              <a:t>Informasi</a:t>
            </a:r>
            <a:r>
              <a:rPr lang="en-US" dirty="0" smtClean="0"/>
              <a:t> - FASILKOM UEU</a:t>
            </a:r>
          </a:p>
          <a:p>
            <a:r>
              <a:rPr lang="en-US" dirty="0" err="1" smtClean="0"/>
              <a:t>Jl.Arjuna</a:t>
            </a:r>
            <a:r>
              <a:rPr lang="en-US" dirty="0" smtClean="0"/>
              <a:t> No.108 </a:t>
            </a:r>
            <a:r>
              <a:rPr lang="en-US" dirty="0" err="1" smtClean="0"/>
              <a:t>Kebon</a:t>
            </a:r>
            <a:r>
              <a:rPr lang="en-US" dirty="0" smtClean="0"/>
              <a:t> </a:t>
            </a:r>
            <a:r>
              <a:rPr lang="en-US" dirty="0" err="1" smtClean="0"/>
              <a:t>Jeruk</a:t>
            </a:r>
            <a:r>
              <a:rPr lang="en-US" dirty="0" smtClean="0"/>
              <a:t> Jakarta Barat</a:t>
            </a:r>
          </a:p>
          <a:p>
            <a:r>
              <a:rPr lang="en-US" dirty="0" smtClean="0"/>
              <a:t>Contact Person 085221197585</a:t>
            </a:r>
          </a:p>
          <a:p>
            <a:endParaRPr lang="id-ID" dirty="0"/>
          </a:p>
        </p:txBody>
      </p:sp>
    </p:spTree>
    <p:extLst>
      <p:ext uri="{BB962C8B-B14F-4D97-AF65-F5344CB8AC3E}">
        <p14:creationId xmlns:p14="http://schemas.microsoft.com/office/powerpoint/2010/main" val="3861477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rotWithShape="1">
          <a:blip r:embed="rId2"/>
          <a:srcRect r="155"/>
          <a:stretch/>
        </p:blipFill>
        <p:spPr>
          <a:xfrm>
            <a:off x="1097280" y="1011981"/>
            <a:ext cx="7832408" cy="4352187"/>
          </a:xfrm>
          <a:prstGeom prst="rect">
            <a:avLst/>
          </a:prstGeom>
        </p:spPr>
      </p:pic>
    </p:spTree>
    <p:extLst>
      <p:ext uri="{BB962C8B-B14F-4D97-AF65-F5344CB8AC3E}">
        <p14:creationId xmlns:p14="http://schemas.microsoft.com/office/powerpoint/2010/main" val="347898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normAutofit lnSpcReduction="10000"/>
          </a:bodyPr>
          <a:lstStyle/>
          <a:p>
            <a:pPr marL="0" indent="0" algn="just">
              <a:buNone/>
            </a:pPr>
            <a:r>
              <a:rPr lang="sv-SE" sz="2800" dirty="0" smtClean="0">
                <a:latin typeface="Arial" panose="020B0604020202020204" pitchFamily="34" charset="0"/>
                <a:cs typeface="Arial" panose="020B0604020202020204" pitchFamily="34" charset="0"/>
              </a:rPr>
              <a:t>Keuntungan </a:t>
            </a:r>
            <a:r>
              <a:rPr lang="sv-SE" sz="2800" dirty="0">
                <a:latin typeface="Arial" panose="020B0604020202020204" pitchFamily="34" charset="0"/>
                <a:cs typeface="Arial" panose="020B0604020202020204" pitchFamily="34" charset="0"/>
              </a:rPr>
              <a:t>dari data yang sudah dalam keadaan terurutkan antara lain : </a:t>
            </a:r>
            <a:endParaRPr lang="id-ID" sz="2800" dirty="0" smtClean="0">
              <a:latin typeface="Arial" panose="020B0604020202020204" pitchFamily="34" charset="0"/>
              <a:cs typeface="Arial" panose="020B0604020202020204" pitchFamily="34" charset="0"/>
            </a:endParaRPr>
          </a:p>
          <a:p>
            <a:pPr marL="457200" indent="-457200" algn="just">
              <a:buFont typeface="+mj-lt"/>
              <a:buAutoNum type="arabicParenR"/>
            </a:pPr>
            <a:r>
              <a:rPr lang="id-ID" sz="2400" dirty="0" smtClean="0">
                <a:latin typeface="Arial" panose="020B0604020202020204" pitchFamily="34" charset="0"/>
                <a:cs typeface="Arial" panose="020B0604020202020204" pitchFamily="34" charset="0"/>
              </a:rPr>
              <a:t>Data </a:t>
            </a:r>
            <a:r>
              <a:rPr lang="id-ID" sz="2400" dirty="0">
                <a:latin typeface="Arial" panose="020B0604020202020204" pitchFamily="34" charset="0"/>
                <a:cs typeface="Arial" panose="020B0604020202020204" pitchFamily="34" charset="0"/>
              </a:rPr>
              <a:t>mudah dicari (misalnya dalam buku telepon atau kamus bahasa), mudah untuk dibetulkan, dihapus, disisipi atau digabungkan. Dalam keadaan terurutkan, kita mudah melakukan pengeekan apakah ada data yang </a:t>
            </a:r>
            <a:r>
              <a:rPr lang="id-ID" sz="2400" dirty="0" smtClean="0">
                <a:latin typeface="Arial" panose="020B0604020202020204" pitchFamily="34" charset="0"/>
                <a:cs typeface="Arial" panose="020B0604020202020204" pitchFamily="34" charset="0"/>
              </a:rPr>
              <a:t>hilang</a:t>
            </a:r>
          </a:p>
          <a:p>
            <a:pPr marL="457200" indent="-457200" algn="just">
              <a:buFont typeface="+mj-lt"/>
              <a:buAutoNum type="arabicParenR"/>
            </a:pPr>
            <a:r>
              <a:rPr lang="id-ID" sz="2400" dirty="0">
                <a:latin typeface="Arial" panose="020B0604020202020204" pitchFamily="34" charset="0"/>
                <a:cs typeface="Arial" panose="020B0604020202020204" pitchFamily="34" charset="0"/>
              </a:rPr>
              <a:t>M</a:t>
            </a:r>
            <a:r>
              <a:rPr lang="id-ID" sz="2400" dirty="0" smtClean="0">
                <a:latin typeface="Arial" panose="020B0604020202020204" pitchFamily="34" charset="0"/>
                <a:cs typeface="Arial" panose="020B0604020202020204" pitchFamily="34" charset="0"/>
              </a:rPr>
              <a:t>elakukan </a:t>
            </a:r>
            <a:r>
              <a:rPr lang="id-ID" sz="2400" dirty="0">
                <a:latin typeface="Arial" panose="020B0604020202020204" pitchFamily="34" charset="0"/>
                <a:cs typeface="Arial" panose="020B0604020202020204" pitchFamily="34" charset="0"/>
              </a:rPr>
              <a:t>komppilasi program komputer jika tabel-tabel simbol harus dibentuk </a:t>
            </a:r>
            <a:endParaRPr lang="id-ID" sz="2400" dirty="0" smtClean="0">
              <a:latin typeface="Arial" panose="020B0604020202020204" pitchFamily="34" charset="0"/>
              <a:cs typeface="Arial" panose="020B0604020202020204" pitchFamily="34" charset="0"/>
            </a:endParaRPr>
          </a:p>
          <a:p>
            <a:pPr marL="457200" indent="-457200" algn="just">
              <a:buFont typeface="+mj-lt"/>
              <a:buAutoNum type="arabicParenR"/>
            </a:pPr>
            <a:r>
              <a:rPr lang="id-ID" sz="2400" dirty="0">
                <a:latin typeface="Arial" panose="020B0604020202020204" pitchFamily="34" charset="0"/>
                <a:cs typeface="Arial" panose="020B0604020202020204" pitchFamily="34" charset="0"/>
              </a:rPr>
              <a:t>M</a:t>
            </a:r>
            <a:r>
              <a:rPr lang="id-ID" sz="2400" dirty="0" smtClean="0">
                <a:latin typeface="Arial" panose="020B0604020202020204" pitchFamily="34" charset="0"/>
                <a:cs typeface="Arial" panose="020B0604020202020204" pitchFamily="34" charset="0"/>
              </a:rPr>
              <a:t>empercepat </a:t>
            </a:r>
            <a:r>
              <a:rPr lang="id-ID" sz="2400" dirty="0">
                <a:latin typeface="Arial" panose="020B0604020202020204" pitchFamily="34" charset="0"/>
                <a:cs typeface="Arial" panose="020B0604020202020204" pitchFamily="34" charset="0"/>
              </a:rPr>
              <a:t>proses pencarian data yang harus dilakukan berulang kali.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10" y="111954"/>
            <a:ext cx="1587690" cy="1594777"/>
          </a:xfrm>
          <a:prstGeom prst="rect">
            <a:avLst/>
          </a:prstGeom>
        </p:spPr>
      </p:pic>
    </p:spTree>
    <p:extLst>
      <p:ext uri="{BB962C8B-B14F-4D97-AF65-F5344CB8AC3E}">
        <p14:creationId xmlns:p14="http://schemas.microsoft.com/office/powerpoint/2010/main" val="795362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solidFill>
                  <a:srgbClr val="0070C0"/>
                </a:solidFill>
                <a:latin typeface="Arial" panose="020B0604020202020204" pitchFamily="34" charset="0"/>
                <a:cs typeface="Arial" panose="020B0604020202020204" pitchFamily="34" charset="0"/>
              </a:rPr>
              <a:t>Klasifikasi Sorting</a:t>
            </a:r>
            <a:endParaRPr lang="id-ID" sz="3200" b="1" dirty="0">
              <a:solidFill>
                <a:srgbClr val="0070C0"/>
              </a:solidFill>
            </a:endParaRPr>
          </a:p>
        </p:txBody>
      </p:sp>
      <p:sp>
        <p:nvSpPr>
          <p:cNvPr id="3" name="Content Placeholder 2"/>
          <p:cNvSpPr>
            <a:spLocks noGrp="1"/>
          </p:cNvSpPr>
          <p:nvPr>
            <p:ph idx="1"/>
          </p:nvPr>
        </p:nvSpPr>
        <p:spPr/>
        <p:txBody>
          <a:bodyPr>
            <a:normAutofit/>
          </a:bodyPr>
          <a:lstStyle/>
          <a:p>
            <a:pPr algn="just"/>
            <a:r>
              <a:rPr lang="id-ID" sz="2400" dirty="0">
                <a:latin typeface="Arial" panose="020B0604020202020204" pitchFamily="34" charset="0"/>
                <a:cs typeface="Arial" panose="020B0604020202020204" pitchFamily="34" charset="0"/>
              </a:rPr>
              <a:t>Metode pengurutan yang digunakan dapat diklasifikasikan menjadi dua katagori yaitu : </a:t>
            </a:r>
          </a:p>
          <a:p>
            <a:pPr marL="457200" indent="-457200" algn="just">
              <a:buFont typeface="+mj-lt"/>
              <a:buAutoNum type="alphaLcParenR"/>
            </a:pPr>
            <a:r>
              <a:rPr lang="id-ID" sz="2400" dirty="0" smtClean="0">
                <a:latin typeface="Arial" panose="020B0604020202020204" pitchFamily="34" charset="0"/>
                <a:cs typeface="Arial" panose="020B0604020202020204" pitchFamily="34" charset="0"/>
              </a:rPr>
              <a:t>pengurutan </a:t>
            </a:r>
            <a:r>
              <a:rPr lang="id-ID" sz="2400" dirty="0">
                <a:latin typeface="Arial" panose="020B0604020202020204" pitchFamily="34" charset="0"/>
                <a:cs typeface="Arial" panose="020B0604020202020204" pitchFamily="34" charset="0"/>
              </a:rPr>
              <a:t>internal, yaitu pengurutan dengan menggunakan larik (</a:t>
            </a:r>
            <a:r>
              <a:rPr lang="id-ID" sz="2400" i="1" dirty="0">
                <a:latin typeface="Arial" panose="020B0604020202020204" pitchFamily="34" charset="0"/>
                <a:cs typeface="Arial" panose="020B0604020202020204" pitchFamily="34" charset="0"/>
              </a:rPr>
              <a:t>array</a:t>
            </a:r>
            <a:r>
              <a:rPr lang="id-ID" sz="2400" dirty="0">
                <a:latin typeface="Arial" panose="020B0604020202020204" pitchFamily="34" charset="0"/>
                <a:cs typeface="Arial" panose="020B0604020202020204" pitchFamily="34" charset="0"/>
              </a:rPr>
              <a:t>). Larik tersimpan dalam memori utama komputer </a:t>
            </a:r>
            <a:endParaRPr lang="id-ID" sz="2400" dirty="0" smtClean="0">
              <a:latin typeface="Arial" panose="020B0604020202020204" pitchFamily="34" charset="0"/>
              <a:cs typeface="Arial" panose="020B0604020202020204" pitchFamily="34" charset="0"/>
            </a:endParaRPr>
          </a:p>
          <a:p>
            <a:pPr marL="457200" indent="-457200" algn="just">
              <a:buFont typeface="+mj-lt"/>
              <a:buAutoNum type="alphaLcParenR"/>
            </a:pPr>
            <a:r>
              <a:rPr lang="id-ID" sz="2400" dirty="0" smtClean="0">
                <a:latin typeface="Arial" panose="020B0604020202020204" pitchFamily="34" charset="0"/>
                <a:cs typeface="Arial" panose="020B0604020202020204" pitchFamily="34" charset="0"/>
              </a:rPr>
              <a:t>pengurutan </a:t>
            </a:r>
            <a:r>
              <a:rPr lang="id-ID" sz="2400" dirty="0">
                <a:latin typeface="Arial" panose="020B0604020202020204" pitchFamily="34" charset="0"/>
                <a:cs typeface="Arial" panose="020B0604020202020204" pitchFamily="34" charset="0"/>
              </a:rPr>
              <a:t>eksternal, yaitu pengurutan dengan menggunakan berkas (</a:t>
            </a:r>
            <a:r>
              <a:rPr lang="id-ID" sz="2400" i="1" dirty="0">
                <a:latin typeface="Arial" panose="020B0604020202020204" pitchFamily="34" charset="0"/>
                <a:cs typeface="Arial" panose="020B0604020202020204" pitchFamily="34" charset="0"/>
              </a:rPr>
              <a:t>sequential access file</a:t>
            </a:r>
            <a:r>
              <a:rPr lang="id-ID" sz="2400" dirty="0">
                <a:latin typeface="Arial" panose="020B0604020202020204" pitchFamily="34" charset="0"/>
                <a:cs typeface="Arial" panose="020B0604020202020204" pitchFamily="34" charset="0"/>
              </a:rPr>
              <a:t>). Berkas tersimpan dalam pengingat luar, misalnya cakram atau pita magnetis.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10" y="111954"/>
            <a:ext cx="1587690" cy="1594777"/>
          </a:xfrm>
          <a:prstGeom prst="rect">
            <a:avLst/>
          </a:prstGeom>
        </p:spPr>
      </p:pic>
    </p:spTree>
    <p:extLst>
      <p:ext uri="{BB962C8B-B14F-4D97-AF65-F5344CB8AC3E}">
        <p14:creationId xmlns:p14="http://schemas.microsoft.com/office/powerpoint/2010/main" val="3193846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solidFill>
                  <a:srgbClr val="0070C0"/>
                </a:solidFill>
                <a:latin typeface="Arial" panose="020B0604020202020204" pitchFamily="34" charset="0"/>
                <a:cs typeface="Arial" panose="020B0604020202020204" pitchFamily="34" charset="0"/>
              </a:rPr>
              <a:t>Metode Sorting</a:t>
            </a:r>
            <a:endParaRPr lang="id-ID" sz="3200" b="1"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id-ID" sz="2400" dirty="0">
                <a:latin typeface="Arial" panose="020B0604020202020204" pitchFamily="34" charset="0"/>
                <a:cs typeface="Arial" panose="020B0604020202020204" pitchFamily="34" charset="0"/>
              </a:rPr>
              <a:t>Untuk melakukan proses pengurutan </a:t>
            </a:r>
            <a:r>
              <a:rPr lang="id-ID" sz="2400" dirty="0" smtClean="0">
                <a:latin typeface="Arial" panose="020B0604020202020204" pitchFamily="34" charset="0"/>
                <a:cs typeface="Arial" panose="020B0604020202020204" pitchFamily="34" charset="0"/>
              </a:rPr>
              <a:t>tersebut </a:t>
            </a:r>
            <a:r>
              <a:rPr lang="pt-BR" sz="2400" dirty="0" smtClean="0">
                <a:latin typeface="Arial" panose="020B0604020202020204" pitchFamily="34" charset="0"/>
                <a:cs typeface="Arial" panose="020B0604020202020204" pitchFamily="34" charset="0"/>
              </a:rPr>
              <a:t>dapat </a:t>
            </a:r>
            <a:r>
              <a:rPr lang="pt-BR" sz="2400" dirty="0">
                <a:latin typeface="Arial" panose="020B0604020202020204" pitchFamily="34" charset="0"/>
                <a:cs typeface="Arial" panose="020B0604020202020204" pitchFamily="34" charset="0"/>
              </a:rPr>
              <a:t>digunakan berbagai macam cara </a:t>
            </a:r>
            <a:r>
              <a:rPr lang="pt-BR" sz="2400" dirty="0" smtClean="0">
                <a:latin typeface="Arial" panose="020B0604020202020204" pitchFamily="34" charset="0"/>
                <a:cs typeface="Arial" panose="020B0604020202020204" pitchFamily="34" charset="0"/>
              </a:rPr>
              <a:t>/</a:t>
            </a:r>
            <a:r>
              <a:rPr lang="id-ID" sz="2400" dirty="0" smtClean="0">
                <a:latin typeface="Arial" panose="020B0604020202020204" pitchFamily="34" charset="0"/>
                <a:cs typeface="Arial" panose="020B0604020202020204" pitchFamily="34" charset="0"/>
              </a:rPr>
              <a:t> metoda</a:t>
            </a:r>
            <a:r>
              <a:rPr lang="id-ID" sz="2400" dirty="0">
                <a:latin typeface="Arial" panose="020B0604020202020204" pitchFamily="34" charset="0"/>
                <a:cs typeface="Arial" panose="020B0604020202020204" pitchFamily="34" charset="0"/>
              </a:rPr>
              <a:t>. Beberapa </a:t>
            </a:r>
            <a:r>
              <a:rPr lang="id-ID" sz="2400" dirty="0" smtClean="0">
                <a:latin typeface="Arial" panose="020B0604020202020204" pitchFamily="34" charset="0"/>
                <a:cs typeface="Arial" panose="020B0604020202020204" pitchFamily="34" charset="0"/>
              </a:rPr>
              <a:t>metode </a:t>
            </a:r>
            <a:r>
              <a:rPr lang="id-ID" sz="2400" dirty="0">
                <a:latin typeface="Arial" panose="020B0604020202020204" pitchFamily="34" charset="0"/>
                <a:cs typeface="Arial" panose="020B0604020202020204" pitchFamily="34" charset="0"/>
              </a:rPr>
              <a:t>diantaranya :</a:t>
            </a:r>
          </a:p>
          <a:p>
            <a:pPr marL="90488" indent="352425">
              <a:buFont typeface="Wingdings" panose="05000000000000000000" pitchFamily="2" charset="2"/>
              <a:buChar char="q"/>
            </a:pPr>
            <a:r>
              <a:rPr lang="id-ID" sz="2400" dirty="0" smtClean="0">
                <a:latin typeface="Arial" panose="020B0604020202020204" pitchFamily="34" charset="0"/>
                <a:cs typeface="Arial" panose="020B0604020202020204" pitchFamily="34" charset="0"/>
              </a:rPr>
              <a:t>Insertion Sort</a:t>
            </a:r>
          </a:p>
          <a:p>
            <a:pPr marL="90488" indent="352425">
              <a:buFont typeface="Wingdings" panose="05000000000000000000" pitchFamily="2" charset="2"/>
              <a:buChar char="q"/>
            </a:pPr>
            <a:r>
              <a:rPr lang="id-ID" sz="2400" dirty="0" smtClean="0">
                <a:latin typeface="Arial" panose="020B0604020202020204" pitchFamily="34" charset="0"/>
                <a:cs typeface="Arial" panose="020B0604020202020204" pitchFamily="34" charset="0"/>
              </a:rPr>
              <a:t>Selection Sort</a:t>
            </a:r>
          </a:p>
          <a:p>
            <a:pPr marL="90488" indent="352425">
              <a:buFont typeface="Wingdings" panose="05000000000000000000" pitchFamily="2" charset="2"/>
              <a:buChar char="q"/>
            </a:pPr>
            <a:r>
              <a:rPr lang="id-ID" sz="2400" dirty="0" smtClean="0">
                <a:latin typeface="Arial" panose="020B0604020202020204" pitchFamily="34" charset="0"/>
                <a:cs typeface="Arial" panose="020B0604020202020204" pitchFamily="34" charset="0"/>
              </a:rPr>
              <a:t>Buble / Exchange Sort</a:t>
            </a:r>
          </a:p>
          <a:p>
            <a:pPr marL="90488" indent="352425">
              <a:buFont typeface="Wingdings" panose="05000000000000000000" pitchFamily="2" charset="2"/>
              <a:buChar char="q"/>
            </a:pPr>
            <a:r>
              <a:rPr lang="id-ID" sz="2400" dirty="0" smtClean="0">
                <a:latin typeface="Arial" panose="020B0604020202020204" pitchFamily="34" charset="0"/>
                <a:cs typeface="Arial" panose="020B0604020202020204" pitchFamily="34" charset="0"/>
              </a:rPr>
              <a:t>Merger Sort</a:t>
            </a:r>
          </a:p>
          <a:p>
            <a:pPr marL="90488" indent="352425">
              <a:buFont typeface="Wingdings" panose="05000000000000000000" pitchFamily="2" charset="2"/>
              <a:buChar char="q"/>
            </a:pPr>
            <a:r>
              <a:rPr lang="id-ID" sz="2400" dirty="0" smtClean="0">
                <a:latin typeface="Arial" panose="020B0604020202020204" pitchFamily="34" charset="0"/>
                <a:cs typeface="Arial" panose="020B0604020202020204" pitchFamily="34" charset="0"/>
              </a:rPr>
              <a:t>Quick Sort</a:t>
            </a:r>
            <a:endParaRPr lang="id-ID"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10" y="111954"/>
            <a:ext cx="1587690" cy="1594777"/>
          </a:xfrm>
          <a:prstGeom prst="rect">
            <a:avLst/>
          </a:prstGeom>
        </p:spPr>
      </p:pic>
    </p:spTree>
    <p:extLst>
      <p:ext uri="{BB962C8B-B14F-4D97-AF65-F5344CB8AC3E}">
        <p14:creationId xmlns:p14="http://schemas.microsoft.com/office/powerpoint/2010/main" val="3180113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smtClean="0">
                <a:solidFill>
                  <a:srgbClr val="0070C0"/>
                </a:solidFill>
                <a:latin typeface="Arial" panose="020B0604020202020204" pitchFamily="34" charset="0"/>
                <a:cs typeface="Arial" panose="020B0604020202020204" pitchFamily="34" charset="0"/>
              </a:rPr>
              <a:t>1. Insertion Sort (Penyisipan)</a:t>
            </a:r>
            <a:endParaRPr lang="id-ID" sz="3600" b="1"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id-ID" sz="2400" dirty="0" smtClean="0">
                <a:latin typeface="Arial" panose="020B0604020202020204" pitchFamily="34" charset="0"/>
                <a:cs typeface="Arial" panose="020B0604020202020204" pitchFamily="34" charset="0"/>
              </a:rPr>
              <a:t>Insertion Sort mirip </a:t>
            </a:r>
            <a:r>
              <a:rPr lang="id-ID" sz="2400" dirty="0">
                <a:latin typeface="Arial" panose="020B0604020202020204" pitchFamily="34" charset="0"/>
                <a:cs typeface="Arial" panose="020B0604020202020204" pitchFamily="34" charset="0"/>
              </a:rPr>
              <a:t>dengan cara orang mengurutkan kartu, selembar demi selembar kartu diambil dan disisipkan (insert) ke tempat yang seharusnya. Pengurutan dimulai dari data ke-2 sampai dengan data terakhir, jika ditemukan data yang lebih kecil, maka akan ditempatkan (diinsert) diposisi yang seharusnya. Pada penyisipan elemen, maka elemen-elemen lain akan bergeser ke belakang. </a:t>
            </a:r>
          </a:p>
        </p:txBody>
      </p:sp>
    </p:spTree>
    <p:extLst>
      <p:ext uri="{BB962C8B-B14F-4D97-AF65-F5344CB8AC3E}">
        <p14:creationId xmlns:p14="http://schemas.microsoft.com/office/powerpoint/2010/main" val="3627195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1540</TotalTime>
  <Words>1080</Words>
  <Application>Microsoft Office PowerPoint</Application>
  <PresentationFormat>Widescreen</PresentationFormat>
  <Paragraphs>219</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Retrospect</vt:lpstr>
      <vt:lpstr>Sorting (Pengurutan)   Arief ichwani, M.T. </vt:lpstr>
      <vt:lpstr>Pengantar Sorting #1</vt:lpstr>
      <vt:lpstr>Pengantar Sorting #2</vt:lpstr>
      <vt:lpstr>Macam-macam Sorting</vt:lpstr>
      <vt:lpstr>PowerPoint Presentation</vt:lpstr>
      <vt:lpstr>PowerPoint Presentation</vt:lpstr>
      <vt:lpstr>Klasifikasi Sorting</vt:lpstr>
      <vt:lpstr>Metode Sorting</vt:lpstr>
      <vt:lpstr>1. Insertion Sort (Penyisipan)</vt:lpstr>
      <vt:lpstr>Tahapan dari Insertion Sort (1)</vt:lpstr>
      <vt:lpstr>Insertion Sort(2)</vt:lpstr>
      <vt:lpstr>Insertion Sort(3)</vt:lpstr>
      <vt:lpstr>Contoh Insertion Sort:</vt:lpstr>
      <vt:lpstr> </vt:lpstr>
      <vt:lpstr>       </vt:lpstr>
      <vt:lpstr>PowerPoint Presentation</vt:lpstr>
      <vt:lpstr>PowerPoint Presentation</vt:lpstr>
      <vt:lpstr>PowerPoint Presentation</vt:lpstr>
      <vt:lpstr>Insertion Sort</vt:lpstr>
      <vt:lpstr>Insertion Sort Logic</vt:lpstr>
      <vt:lpstr>Program Insertion Sort</vt:lpstr>
      <vt:lpstr>Tracking dari data ( 20, 10, 40, 30)</vt:lpstr>
      <vt:lpstr>2 . Selection Sort</vt:lpstr>
      <vt:lpstr>Selection Sort #2</vt:lpstr>
      <vt:lpstr>Selection Sort #3</vt:lpstr>
      <vt:lpstr>Selection Sort Logic</vt:lpstr>
      <vt:lpstr>Program Selection Sort</vt:lpstr>
      <vt:lpstr>Tracking Program Selection Sort #1  Elemen Array = 20,30,10,50,40</vt:lpstr>
      <vt:lpstr>Tracking Program Selection Sort #2</vt:lpstr>
      <vt:lpstr>3. Bubble Sort</vt:lpstr>
      <vt:lpstr>Bubble Sort</vt:lpstr>
      <vt:lpstr>Bubble Sort Logic</vt:lpstr>
      <vt:lpstr>Program Bubble Sort</vt:lpstr>
      <vt:lpstr>Kelemahan dan Kelebihan Bubble Sort</vt:lpstr>
      <vt:lpstr>PowerPoint Presentation</vt:lpstr>
      <vt:lpstr>4. Merger Sort</vt:lpstr>
      <vt:lpstr>Konsep Merger Sort</vt:lpstr>
      <vt:lpstr>5. QUICK SORT</vt:lpstr>
      <vt:lpstr>PowerPoint Presentation</vt:lpstr>
      <vt:lpstr>Contoh : Quick Sort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Syababan Mubarakan</dc:creator>
  <cp:lastModifiedBy>AyoLebihBaik</cp:lastModifiedBy>
  <cp:revision>475</cp:revision>
  <dcterms:created xsi:type="dcterms:W3CDTF">2018-03-06T16:46:03Z</dcterms:created>
  <dcterms:modified xsi:type="dcterms:W3CDTF">2019-10-01T15:28:15Z</dcterms:modified>
</cp:coreProperties>
</file>