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4" r:id="rId6"/>
    <p:sldId id="285" r:id="rId7"/>
    <p:sldId id="286" r:id="rId8"/>
    <p:sldId id="281" r:id="rId9"/>
    <p:sldId id="287" r:id="rId10"/>
    <p:sldId id="288" r:id="rId11"/>
    <p:sldId id="28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BAB0-9187-6353-AB4C-FE6ACC966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D71A-2F7D-8509-F6BD-8800F35C1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B574-A373-10E7-91C1-17533C80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D700-61FF-F270-D731-7605772D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6EE1-AB5D-5973-6DFC-501F64C7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6D27-4BD5-2CE1-1D0E-11ACFD5A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01D7-779F-E173-A368-868146B2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6C5B-53A8-9E88-4139-89CE88A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DA39-763D-D776-8892-1DA3FB43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F454-151E-3F8A-7908-E8897B9A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5390-D1B0-09AA-984C-2AFE6DDEF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C4C38-513A-58E5-6081-F4C67E15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DD7B-6953-2C75-3362-C1820B6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421-F64A-695F-8838-F3E1B85D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A7DE-A089-EBC6-4351-41181B37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A42B-EDFF-7E3A-0CE1-F33E9D02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FE4B-E120-7E08-1CD8-851DB551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EF71-1C52-8667-1621-97BB3E93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D0BE-31CF-F497-E152-5ED0F50E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F463-2B21-9745-7EAF-4C3B0F42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693-8C9C-2F9C-6981-284986DD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89548-4ECB-F6AA-0717-5F7564E9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3185-93E1-DE3B-0EBC-872CF2E3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91BF-3E10-E276-4146-8481538F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5434-BD6F-ABD8-6248-1BB750B1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038-CC21-BFB1-A067-D1F9DC0C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1251-BFBD-B6CC-FD29-88CD8823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59AD-54D1-2199-0549-4ECFAAF2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C5BC-616D-7D29-D0C9-4C7FA44E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BC5C-640E-027F-0C48-A9595A39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7CE1-7059-BECB-5DF0-E04EB31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769D-B613-D0EA-F05F-2EF54970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3D16-4FFB-A98F-A1DA-8607044A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C2AC-177A-7204-8E5A-D0E6372F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EFD27-139F-5E48-ADC7-C3CE96573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A32D0-2B25-40F5-795F-DA3D0CF59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A8907-6506-3BBD-6ACE-30389FA6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C045-CF1A-078E-43C4-528C84CF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AEF4E-1E4C-C407-A5D9-E2A2C692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BFAF-0680-92A6-8938-D1C9CADA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2AEB6-2F80-D8F3-DCA1-8C6B7B1C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68F80-9302-BDCF-C88E-60F4CB2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A3CDE-F61A-86ED-B538-70E307D2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E4E1F-8BB9-C877-33B6-A8209DE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E6B08-45E3-CDED-6FBF-78F90810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59EED-D4ED-F7C8-2F23-CFD78409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73F-FD48-045A-99AE-E5D205A4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9CB5-D5A1-F4BF-9D39-CDBF0A08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42CA-2959-A0A3-CAE9-8281D62D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5B8E1-6B69-1E17-546D-ECDFD8F2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A032-3351-53AC-2179-9EE5DE5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8AA26-E6AB-5647-CA7C-F724F866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120-1AC7-3DC6-3A2D-C690A0E3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2550D-108D-A734-BCB9-9B32E2DA3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CCEFE-A1FE-FDBD-3FFB-1B3277A9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DF351-B637-2DE7-569D-E4CA92F8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2FA54A-5267-461D-AD53-C1F9F17F3A6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0282A-5F36-806E-1C48-0A660F82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1141-45CC-8D55-D3A9-F9C56353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89128-7FB6-4E41-9052-3E1CCC6F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E105DD-3958-CB4F-DAEA-BB9EE8572E62}"/>
              </a:ext>
            </a:extLst>
          </p:cNvPr>
          <p:cNvGrpSpPr/>
          <p:nvPr userDrawn="1"/>
        </p:nvGrpSpPr>
        <p:grpSpPr>
          <a:xfrm>
            <a:off x="9867206" y="115961"/>
            <a:ext cx="2354434" cy="1530550"/>
            <a:chOff x="2771084" y="1770194"/>
            <a:chExt cx="2426203" cy="15305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DC4835-BBA6-32B8-7EC2-3BE12DD3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37" y="1770194"/>
              <a:ext cx="1152698" cy="11526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19E29-DD3E-F3C7-E09F-CF81DD6A0286}"/>
                </a:ext>
              </a:extLst>
            </p:cNvPr>
            <p:cNvSpPr txBox="1"/>
            <p:nvPr/>
          </p:nvSpPr>
          <p:spPr>
            <a:xfrm>
              <a:off x="2771084" y="2839079"/>
              <a:ext cx="2426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SAS Industry Orientation Program</a:t>
              </a:r>
            </a:p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Department of Statistics</a:t>
              </a:r>
            </a:p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University of Lucknow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C81BB-1111-2662-2BD5-6FEFFA1F7323}"/>
              </a:ext>
            </a:extLst>
          </p:cNvPr>
          <p:cNvSpPr txBox="1"/>
          <p:nvPr/>
        </p:nvSpPr>
        <p:spPr>
          <a:xfrm>
            <a:off x="1498363" y="3028890"/>
            <a:ext cx="91952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SAS Programming Course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(March 16, 2024 – May 04, 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17239-9B12-F10B-B00E-1F4741C9A53B}"/>
              </a:ext>
            </a:extLst>
          </p:cNvPr>
          <p:cNvSpPr txBox="1"/>
          <p:nvPr/>
        </p:nvSpPr>
        <p:spPr>
          <a:xfrm>
            <a:off x="1498363" y="4344265"/>
            <a:ext cx="919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Department of Statistics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University of Lucknow</a:t>
            </a:r>
            <a:endParaRPr lang="en-US" sz="1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 descr="SAS, 마이크로소프트 '2022 올해의 글로벌 ISV 파트너' 선정">
            <a:extLst>
              <a:ext uri="{FF2B5EF4-FFF2-40B4-BE49-F238E27FC236}">
                <a16:creationId xmlns:a16="http://schemas.microsoft.com/office/drawing/2014/main" id="{511EE1E4-8DB8-497F-0414-0057BCD5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64" y="1421842"/>
            <a:ext cx="2741272" cy="16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Numeric to String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2191930"/>
            <a:ext cx="11179082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In SAS (Statistical Analysis System), c</a:t>
            </a:r>
            <a:r>
              <a:rPr lang="en-US" sz="1600" dirty="0">
                <a:solidFill>
                  <a:srgbClr val="0D0D0D"/>
                </a:solidFill>
              </a:rPr>
              <a:t>onverting a Numeric variable into a character variable in SAS involves using the PUT function or the PUT statement within a DATA step. This function or statement allows you to specify the conversion of Numeric values to character values.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Syntax: put(</a:t>
            </a:r>
            <a:r>
              <a:rPr lang="en-US" sz="1600" b="1" dirty="0" err="1">
                <a:solidFill>
                  <a:srgbClr val="0D0D0D"/>
                </a:solidFill>
              </a:rPr>
              <a:t>variable_name</a:t>
            </a:r>
            <a:r>
              <a:rPr lang="en-US" sz="1600" b="1" dirty="0">
                <a:solidFill>
                  <a:srgbClr val="0D0D0D"/>
                </a:solidFill>
              </a:rPr>
              <a:t>, format);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0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Numeric to String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1213902"/>
            <a:ext cx="11179082" cy="510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/* Create sample dataset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data students;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input name $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</a:t>
            </a:r>
            <a:r>
              <a:rPr lang="en-US" sz="1600" dirty="0" err="1">
                <a:solidFill>
                  <a:srgbClr val="0D0D0D"/>
                </a:solidFill>
              </a:rPr>
              <a:t>num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datalines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John 25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Alice 30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Bob 22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run;</a:t>
            </a: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/* Convert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age_num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to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age_char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using PUT function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data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students_numeric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set students;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</a:t>
            </a:r>
            <a:r>
              <a:rPr lang="en-US" sz="1600" dirty="0" err="1">
                <a:solidFill>
                  <a:srgbClr val="0D0D0D"/>
                </a:solidFill>
              </a:rPr>
              <a:t>char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= put(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</a:t>
            </a:r>
            <a:r>
              <a:rPr lang="en-US" sz="1600" dirty="0" err="1">
                <a:solidFill>
                  <a:srgbClr val="0D0D0D"/>
                </a:solidFill>
              </a:rPr>
              <a:t>num</a:t>
            </a:r>
            <a:r>
              <a:rPr lang="en-US" sz="1600" dirty="0">
                <a:solidFill>
                  <a:srgbClr val="0D0D0D"/>
                </a:solidFill>
              </a:rPr>
              <a:t>,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$3.); /* 3. is the length of the character variable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run;</a:t>
            </a: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98E7C2-C542-25B9-E642-1BA12E5F364C}"/>
              </a:ext>
            </a:extLst>
          </p:cNvPr>
          <p:cNvGrpSpPr/>
          <p:nvPr/>
        </p:nvGrpSpPr>
        <p:grpSpPr>
          <a:xfrm>
            <a:off x="619474" y="2551836"/>
            <a:ext cx="9195274" cy="1754328"/>
            <a:chOff x="690495" y="2782669"/>
            <a:chExt cx="9195274" cy="1754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43C14C-7EF9-9911-2BAD-BBC1F8B2AB23}"/>
                </a:ext>
              </a:extLst>
            </p:cNvPr>
            <p:cNvSpPr txBox="1"/>
            <p:nvPr/>
          </p:nvSpPr>
          <p:spPr>
            <a:xfrm>
              <a:off x="690495" y="2782669"/>
              <a:ext cx="9195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Thank You.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55756C-8FE2-E742-CC7F-308975608D7A}"/>
                </a:ext>
              </a:extLst>
            </p:cNvPr>
            <p:cNvSpPr txBox="1"/>
            <p:nvPr/>
          </p:nvSpPr>
          <p:spPr>
            <a:xfrm>
              <a:off x="690495" y="3367446"/>
              <a:ext cx="31535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a Question:</a:t>
              </a:r>
            </a:p>
            <a:p>
              <a:endPara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Anant Prakash Awasthi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+91-88846-52929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anant.awasthi@outlook.com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B8E6CC-6159-F20B-9E6A-5B5309281B2E}"/>
                </a:ext>
              </a:extLst>
            </p:cNvPr>
            <p:cNvSpPr txBox="1"/>
            <p:nvPr/>
          </p:nvSpPr>
          <p:spPr>
            <a:xfrm>
              <a:off x="3844030" y="3367445"/>
              <a:ext cx="32555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a Question:</a:t>
              </a:r>
            </a:p>
            <a:p>
              <a:endPara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Dhananjay Srivastava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+91-809014236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4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Srivastava.dhananjay@outlook.com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87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Disclaimer: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02C81-B8FA-E5D7-3C4E-0FBC5B107802}"/>
              </a:ext>
            </a:extLst>
          </p:cNvPr>
          <p:cNvSpPr txBox="1"/>
          <p:nvPr/>
        </p:nvSpPr>
        <p:spPr>
          <a:xfrm>
            <a:off x="1498363" y="3105834"/>
            <a:ext cx="919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topics, thoughts, case studies etc. in the discussions are sole belongs to me and do not belong or represent organization where we work. 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3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Agenda for today: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E0A8B-413E-B553-AFB0-7095C145560E}"/>
              </a:ext>
            </a:extLst>
          </p:cNvPr>
          <p:cNvSpPr txBox="1"/>
          <p:nvPr/>
        </p:nvSpPr>
        <p:spPr>
          <a:xfrm>
            <a:off x="530697" y="1445709"/>
            <a:ext cx="9195274" cy="332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–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</a:t>
            </a: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to Numeric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to String</a:t>
            </a: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Format – </a:t>
            </a:r>
            <a:r>
              <a:rPr lang="en-US" sz="1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</a:t>
            </a:r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in SAS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1812452"/>
            <a:ext cx="11179082" cy="243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FORMAT Statement: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The FORMAT statement in SAS is used to assign formats to variables. Formats control how data values are displayed in SAS output, such as in tables, reports, and plots.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Syntax:</a:t>
            </a:r>
            <a:r>
              <a:rPr lang="en-US" sz="1600" dirty="0">
                <a:solidFill>
                  <a:srgbClr val="0D0D0D"/>
                </a:solidFill>
              </a:rPr>
              <a:t> </a:t>
            </a:r>
            <a:r>
              <a:rPr lang="en-US" sz="1600" b="1" dirty="0">
                <a:solidFill>
                  <a:srgbClr val="0D0D0D"/>
                </a:solidFill>
              </a:rPr>
              <a:t>FORMAT variable(s) format1. format2. ...;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Format – </a:t>
            </a:r>
            <a:r>
              <a:rPr lang="en-US" sz="1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</a:t>
            </a:r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in SAS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06459" y="977609"/>
            <a:ext cx="11179082" cy="536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Example FORMAT Statement:</a:t>
            </a: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data </a:t>
            </a:r>
            <a:r>
              <a:rPr lang="en-US" sz="1600" dirty="0" err="1">
                <a:solidFill>
                  <a:srgbClr val="0D0D0D"/>
                </a:solidFill>
              </a:rPr>
              <a:t>sales_data</a:t>
            </a: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input sales;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</a:t>
            </a:r>
            <a:r>
              <a:rPr lang="en-US" sz="1600" dirty="0" err="1">
                <a:solidFill>
                  <a:srgbClr val="0D0D0D"/>
                </a:solidFill>
              </a:rPr>
              <a:t>datalines</a:t>
            </a: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1000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25000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500000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run;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proc print data=</a:t>
            </a:r>
            <a:r>
              <a:rPr lang="en-US" sz="1600" dirty="0" err="1">
                <a:solidFill>
                  <a:srgbClr val="0D0D0D"/>
                </a:solidFill>
              </a:rPr>
              <a:t>sales_data</a:t>
            </a: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format sales dollar12.2; /* Display sales with dollar sign and commas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run;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Explanation: The FORMAT statement formats the sales variable with the DOLLAR12.2 format. DOLLAR12.2 indicates that the values will be displayed with a dollar sign, commas as thousands separators, and two decimal places.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9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Format – </a:t>
            </a:r>
            <a:r>
              <a:rPr lang="en-US" sz="1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</a:t>
            </a:r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in SAS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1812452"/>
            <a:ext cx="11179082" cy="243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INFORMAT Statement: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he INFORMAT statement in SAS is used to define how raw data should be read and converted into SAS internal representation. It specifies how input values should be interpreted.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Syntax:</a:t>
            </a:r>
            <a:r>
              <a:rPr lang="en-US" sz="1600" dirty="0">
                <a:solidFill>
                  <a:srgbClr val="0D0D0D"/>
                </a:solidFill>
              </a:rPr>
              <a:t> IN</a:t>
            </a:r>
            <a:r>
              <a:rPr lang="en-US" sz="1600" b="1" dirty="0">
                <a:solidFill>
                  <a:srgbClr val="0D0D0D"/>
                </a:solidFill>
              </a:rPr>
              <a:t>FORMAT variable(s)  informat1. informat2. ...;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Format – </a:t>
            </a:r>
            <a:r>
              <a:rPr lang="en-US" sz="1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Informat</a:t>
            </a:r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in SAS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06459" y="977609"/>
            <a:ext cx="11179082" cy="536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Example INFORMAT Statement:</a:t>
            </a: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data </a:t>
            </a:r>
            <a:r>
              <a:rPr lang="en-US" sz="1600" dirty="0" err="1">
                <a:solidFill>
                  <a:srgbClr val="0D0D0D"/>
                </a:solidFill>
              </a:rPr>
              <a:t>student_data</a:t>
            </a: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input name $ </a:t>
            </a:r>
            <a:r>
              <a:rPr lang="en-US" sz="1600" dirty="0" err="1">
                <a:solidFill>
                  <a:srgbClr val="0D0D0D"/>
                </a:solidFill>
              </a:rPr>
              <a:t>birth_date</a:t>
            </a:r>
            <a:r>
              <a:rPr lang="en-US" sz="1600" dirty="0">
                <a:solidFill>
                  <a:srgbClr val="0D0D0D"/>
                </a:solidFill>
              </a:rPr>
              <a:t> $;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</a:t>
            </a:r>
            <a:r>
              <a:rPr lang="en-US" sz="1600" dirty="0" err="1">
                <a:solidFill>
                  <a:srgbClr val="0D0D0D"/>
                </a:solidFill>
              </a:rPr>
              <a:t>informat</a:t>
            </a:r>
            <a:r>
              <a:rPr lang="en-US" sz="1600" dirty="0">
                <a:solidFill>
                  <a:srgbClr val="0D0D0D"/>
                </a:solidFill>
              </a:rPr>
              <a:t> </a:t>
            </a:r>
            <a:r>
              <a:rPr lang="en-US" sz="1600" dirty="0" err="1">
                <a:solidFill>
                  <a:srgbClr val="0D0D0D"/>
                </a:solidFill>
              </a:rPr>
              <a:t>birth_date</a:t>
            </a:r>
            <a:r>
              <a:rPr lang="en-US" sz="1600" dirty="0">
                <a:solidFill>
                  <a:srgbClr val="0D0D0D"/>
                </a:solidFill>
              </a:rPr>
              <a:t> yymmdd10.;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format </a:t>
            </a:r>
            <a:r>
              <a:rPr lang="en-US" sz="1600" dirty="0" err="1">
                <a:solidFill>
                  <a:srgbClr val="0D0D0D"/>
                </a:solidFill>
              </a:rPr>
              <a:t>birth_date</a:t>
            </a:r>
            <a:r>
              <a:rPr lang="en-US" sz="1600" dirty="0">
                <a:solidFill>
                  <a:srgbClr val="0D0D0D"/>
                </a:solidFill>
              </a:rPr>
              <a:t> date9.;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   </a:t>
            </a:r>
            <a:r>
              <a:rPr lang="en-US" sz="1600" dirty="0" err="1">
                <a:solidFill>
                  <a:srgbClr val="0D0D0D"/>
                </a:solidFill>
              </a:rPr>
              <a:t>datalines</a:t>
            </a: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John 19950115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Alice 19981120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Bob 19921205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run;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dirty="0">
                <a:solidFill>
                  <a:srgbClr val="0D0D0D"/>
                </a:solidFill>
              </a:rPr>
              <a:t>proc print data=</a:t>
            </a:r>
            <a:r>
              <a:rPr lang="en-US" sz="1600" dirty="0" err="1">
                <a:solidFill>
                  <a:srgbClr val="0D0D0D"/>
                </a:solidFill>
              </a:rPr>
              <a:t>student_data</a:t>
            </a:r>
            <a:r>
              <a:rPr lang="en-US" sz="1600" dirty="0">
                <a:solidFill>
                  <a:srgbClr val="0D0D0D"/>
                </a:solidFill>
              </a:rPr>
              <a:t>;  run;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Explanation: The INFORMAT statement specifies the format of the </a:t>
            </a:r>
            <a:r>
              <a:rPr lang="en-US" sz="1600" b="1" dirty="0" err="1">
                <a:solidFill>
                  <a:srgbClr val="0D0D0D"/>
                </a:solidFill>
              </a:rPr>
              <a:t>birth_date</a:t>
            </a:r>
            <a:r>
              <a:rPr lang="en-US" sz="1600" b="1" dirty="0">
                <a:solidFill>
                  <a:srgbClr val="0D0D0D"/>
                </a:solidFill>
              </a:rPr>
              <a:t> variable as YYMMDD10., indicating that it is in year-month-day format with 10 characters. The FORMAT statement formats the </a:t>
            </a:r>
            <a:r>
              <a:rPr lang="en-US" sz="1600" b="1" dirty="0" err="1">
                <a:solidFill>
                  <a:srgbClr val="0D0D0D"/>
                </a:solidFill>
              </a:rPr>
              <a:t>birth_date</a:t>
            </a:r>
            <a:r>
              <a:rPr lang="en-US" sz="1600" b="1" dirty="0">
                <a:solidFill>
                  <a:srgbClr val="0D0D0D"/>
                </a:solidFill>
              </a:rPr>
              <a:t> variable for display as DATE9., which shows the date in the format '</a:t>
            </a:r>
            <a:r>
              <a:rPr lang="en-US" sz="1600" b="1" dirty="0" err="1">
                <a:solidFill>
                  <a:srgbClr val="0D0D0D"/>
                </a:solidFill>
              </a:rPr>
              <a:t>ddmmmyyyy</a:t>
            </a:r>
            <a:r>
              <a:rPr lang="en-US" sz="1600" b="1" dirty="0">
                <a:solidFill>
                  <a:srgbClr val="0D0D0D"/>
                </a:solidFill>
              </a:rPr>
              <a:t>'.</a:t>
            </a: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7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String to Numeric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2191930"/>
            <a:ext cx="11179082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In SAS (Statistical Analysis System), c</a:t>
            </a:r>
            <a:r>
              <a:rPr lang="en-US" sz="1600" dirty="0">
                <a:solidFill>
                  <a:srgbClr val="0D0D0D"/>
                </a:solidFill>
              </a:rPr>
              <a:t>onverting a character variable into a numeric variable in SAS involves using the INPUT function or the INPUT statement within a DATA step. This function or statement allows you to specify the conversion of character values to numeric values.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1" dirty="0">
                <a:solidFill>
                  <a:srgbClr val="0D0D0D"/>
                </a:solidFill>
              </a:rPr>
              <a:t>Syntax: input(</a:t>
            </a:r>
            <a:r>
              <a:rPr lang="en-US" sz="1600" b="1" dirty="0" err="1">
                <a:solidFill>
                  <a:srgbClr val="0D0D0D"/>
                </a:solidFill>
              </a:rPr>
              <a:t>variable_name</a:t>
            </a:r>
            <a:r>
              <a:rPr lang="en-US" sz="1600" b="1" dirty="0">
                <a:solidFill>
                  <a:srgbClr val="0D0D0D"/>
                </a:solidFill>
              </a:rPr>
              <a:t>, format);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endParaRPr 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3C14C-7EF9-9911-2BAD-BBC1F8B2AB23}"/>
              </a:ext>
            </a:extLst>
          </p:cNvPr>
          <p:cNvSpPr txBox="1"/>
          <p:nvPr/>
        </p:nvSpPr>
        <p:spPr>
          <a:xfrm>
            <a:off x="530697" y="411458"/>
            <a:ext cx="9195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String to Numeric</a:t>
            </a:r>
            <a:endParaRPr lang="en-US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A183-DD89-547F-8C62-6E55441C41AD}"/>
              </a:ext>
            </a:extLst>
          </p:cNvPr>
          <p:cNvSpPr txBox="1"/>
          <p:nvPr/>
        </p:nvSpPr>
        <p:spPr>
          <a:xfrm>
            <a:off x="530697" y="1213902"/>
            <a:ext cx="11179082" cy="510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/* Create sample dataset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data students;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input name $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age_char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$;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datalines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John 25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Alice 30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Bob 22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run;</a:t>
            </a:r>
            <a:endParaRPr lang="en-US" sz="1600" dirty="0">
              <a:solidFill>
                <a:srgbClr val="0D0D0D"/>
              </a:solidFill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/* Convert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age_char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to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age_numeric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using INPUT function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data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students_numeric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set students;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    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age_numeric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= input(</a:t>
            </a:r>
            <a:r>
              <a:rPr lang="en-US" sz="1600" b="0" i="0" dirty="0" err="1">
                <a:solidFill>
                  <a:srgbClr val="0D0D0D"/>
                </a:solidFill>
                <a:effectLst/>
              </a:rPr>
              <a:t>age_char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3.); /* 3. is the length of the numeric variable */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22352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01268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688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DOSLU-SAS-IOP</dc:creator>
  <cp:lastModifiedBy>Dhananjay Srivastava</cp:lastModifiedBy>
  <cp:revision>71</cp:revision>
  <dcterms:created xsi:type="dcterms:W3CDTF">2024-03-08T06:04:38Z</dcterms:created>
  <dcterms:modified xsi:type="dcterms:W3CDTF">2024-03-28T10:11:36Z</dcterms:modified>
</cp:coreProperties>
</file>