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0" r:id="rId5"/>
    <p:sldId id="271"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45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79DF-0312-96FE-1F4F-60FA720614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C15CC1-C9DF-3EE1-F46F-85CBA8F1D5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F79C44-0987-0671-AD23-EBB7AE46C142}"/>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CBC74260-42C5-0478-2A6A-E59E35850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8D3C2-BB4D-A840-B14A-57F4BB2EA578}"/>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0642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5B89-8F15-A99D-9036-693DB8F752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2A194D-7393-C78B-FB3F-40B24D7CF4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F191-BCF0-316B-C359-14D3FEF2F3FA}"/>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02F4D8F9-D4A3-21C5-BD04-94CEFEB11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C9920-702E-F774-880C-CBBAF79A38EA}"/>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00510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E1FE6-17CC-D39D-90C3-26DA451212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FA0DA-4824-FCC0-EFF9-90EF6F82DD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52B87-B64B-053F-6291-78CC30444FDF}"/>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2F5A08AD-C85E-5BDC-68D6-394F87F4C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EF790-1AC8-C4E2-6A91-1CAD049E2CE2}"/>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267564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4E80-0F3C-9394-98D5-85E2DB0A4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E031CD-B43D-D321-40AA-B9FB2290B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D11A0-7D15-0C45-9F9B-F55946F2B22F}"/>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E1841DD9-EF6C-D773-F0E9-9D478C82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7A2B2-9A5D-A314-9F59-5A5D6AA2C01C}"/>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413173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5404-46B2-6696-4638-A1562690A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F8BABA-DA8C-8061-1589-5DA9907D5A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1C4CFC-47F1-203D-9975-D05232DA497D}"/>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554968EA-B6B2-0174-5E68-996760A4F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E99FF-24EE-7E92-4FEB-E57688AD3611}"/>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286858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9E84-9CA8-9669-7622-6F61AAF19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13A86-7E3D-C14D-F90B-606D650DE7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A82610-94DD-A08A-0B25-8CB88B40E7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D7513-4A01-4326-F7C2-17A7F1195F97}"/>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6" name="Footer Placeholder 5">
            <a:extLst>
              <a:ext uri="{FF2B5EF4-FFF2-40B4-BE49-F238E27FC236}">
                <a16:creationId xmlns:a16="http://schemas.microsoft.com/office/drawing/2014/main" id="{A8A26286-1F68-A5F1-C917-8F855A0FC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AC5A0-C563-C8C2-3F96-74E6F5DB75A1}"/>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655479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901F-9AEF-8190-7CF4-30E883734F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875DA-8C1B-C7BB-886C-9E57FBBA9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2B55BE-413A-C72C-E6E5-B8B99AEBA2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7CDE65-3006-A94C-806B-914630AED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ECCF8-342D-7A23-F9EF-F1031147E8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FD07DC-4D62-7F87-6CA1-734A7E5BF787}"/>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8" name="Footer Placeholder 7">
            <a:extLst>
              <a:ext uri="{FF2B5EF4-FFF2-40B4-BE49-F238E27FC236}">
                <a16:creationId xmlns:a16="http://schemas.microsoft.com/office/drawing/2014/main" id="{41998183-A0BE-6C72-64EB-7E4B9E413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092EB4-0C90-8C16-A14B-F267960BD2A4}"/>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181317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4F30-8BE0-515C-1CD5-4CF3539D10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0AAE1C-A203-71E9-E261-47FE759BB8FE}"/>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4" name="Footer Placeholder 3">
            <a:extLst>
              <a:ext uri="{FF2B5EF4-FFF2-40B4-BE49-F238E27FC236}">
                <a16:creationId xmlns:a16="http://schemas.microsoft.com/office/drawing/2014/main" id="{61D85F60-1FA3-A750-434B-9055D454AE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47A0F9-68DB-0A90-BBF7-1969B4D89669}"/>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39292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50B06D-1B47-F0EE-0139-23CFE291093F}"/>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3" name="Footer Placeholder 2">
            <a:extLst>
              <a:ext uri="{FF2B5EF4-FFF2-40B4-BE49-F238E27FC236}">
                <a16:creationId xmlns:a16="http://schemas.microsoft.com/office/drawing/2014/main" id="{3B2BA631-24FE-A0E2-B4FB-CAC76B3253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E40D94-B71E-292B-C17E-F9D419C1C750}"/>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3306433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8881-3E84-918C-D712-485729190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415681-DF22-0266-FBF4-D2CC0D195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E9BE23-1CC8-48A8-D6B2-5056A1E11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02B20-3F8C-E3FB-DD9D-88B1C516B1F3}"/>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6" name="Footer Placeholder 5">
            <a:extLst>
              <a:ext uri="{FF2B5EF4-FFF2-40B4-BE49-F238E27FC236}">
                <a16:creationId xmlns:a16="http://schemas.microsoft.com/office/drawing/2014/main" id="{C5490C48-0BFB-DB5A-5DFB-AF3C514B0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F245B-ABC1-3367-9B8E-4F454350A839}"/>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33951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F60F9-12FF-5944-BBF3-3D80E9B45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A69813-F03C-5CF6-ECA0-156DBF8DE7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649C26-EC79-DB4C-F490-36E40CD21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5A21C-73A9-38EE-5897-5B295917CC1E}"/>
              </a:ext>
            </a:extLst>
          </p:cNvPr>
          <p:cNvSpPr>
            <a:spLocks noGrp="1"/>
          </p:cNvSpPr>
          <p:nvPr>
            <p:ph type="dt" sz="half" idx="10"/>
          </p:nvPr>
        </p:nvSpPr>
        <p:spPr/>
        <p:txBody>
          <a:bodyPr/>
          <a:lstStyle/>
          <a:p>
            <a:fld id="{89F56EF4-8533-442B-9B6C-CD374E96DCF8}" type="datetimeFigureOut">
              <a:rPr lang="en-US" smtClean="0"/>
              <a:t>5/7/2023</a:t>
            </a:fld>
            <a:endParaRPr lang="en-US"/>
          </a:p>
        </p:txBody>
      </p:sp>
      <p:sp>
        <p:nvSpPr>
          <p:cNvPr id="6" name="Footer Placeholder 5">
            <a:extLst>
              <a:ext uri="{FF2B5EF4-FFF2-40B4-BE49-F238E27FC236}">
                <a16:creationId xmlns:a16="http://schemas.microsoft.com/office/drawing/2014/main" id="{01B6E268-26FB-FD39-B435-110B11324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D5134-7075-DDF5-8674-4A46D42D0D70}"/>
              </a:ext>
            </a:extLst>
          </p:cNvPr>
          <p:cNvSpPr>
            <a:spLocks noGrp="1"/>
          </p:cNvSpPr>
          <p:nvPr>
            <p:ph type="sldNum" sz="quarter" idx="12"/>
          </p:nvPr>
        </p:nvSpPr>
        <p:spPr/>
        <p:txBody>
          <a:bodyPr/>
          <a:lstStyle/>
          <a:p>
            <a:fld id="{9EAE4A5A-1F51-405F-AA89-D3BF7A63D91F}" type="slidenum">
              <a:rPr lang="en-US" smtClean="0"/>
              <a:t>‹#›</a:t>
            </a:fld>
            <a:endParaRPr lang="en-US"/>
          </a:p>
        </p:txBody>
      </p:sp>
    </p:spTree>
    <p:extLst>
      <p:ext uri="{BB962C8B-B14F-4D97-AF65-F5344CB8AC3E}">
        <p14:creationId xmlns:p14="http://schemas.microsoft.com/office/powerpoint/2010/main" val="656148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C86747-AF50-0555-B64E-EB1F8AA79B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564042-2007-A206-2863-F2A9CFA34E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748CB-90AA-0B11-BBE7-EFE48B812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56EF4-8533-442B-9B6C-CD374E96DCF8}" type="datetimeFigureOut">
              <a:rPr lang="en-US" smtClean="0"/>
              <a:t>5/7/2023</a:t>
            </a:fld>
            <a:endParaRPr lang="en-US"/>
          </a:p>
        </p:txBody>
      </p:sp>
      <p:sp>
        <p:nvSpPr>
          <p:cNvPr id="5" name="Footer Placeholder 4">
            <a:extLst>
              <a:ext uri="{FF2B5EF4-FFF2-40B4-BE49-F238E27FC236}">
                <a16:creationId xmlns:a16="http://schemas.microsoft.com/office/drawing/2014/main" id="{7AF0C892-7A33-4F6E-2317-BB44BB6EA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0F7987-2DFF-93A8-9546-F07DD0C9A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E4A5A-1F51-405F-AA89-D3BF7A63D91F}" type="slidenum">
              <a:rPr lang="en-US" smtClean="0"/>
              <a:t>‹#›</a:t>
            </a:fld>
            <a:endParaRPr lang="en-US"/>
          </a:p>
        </p:txBody>
      </p:sp>
    </p:spTree>
    <p:extLst>
      <p:ext uri="{BB962C8B-B14F-4D97-AF65-F5344CB8AC3E}">
        <p14:creationId xmlns:p14="http://schemas.microsoft.com/office/powerpoint/2010/main" val="747029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https://github.com/anantawasthi/academic-engagements/tree/main/2023/VAC2023" TargetMode="External"/><Relationship Id="rId1" Type="http://schemas.openxmlformats.org/officeDocument/2006/relationships/slideLayout" Target="../slideLayouts/slideLayout1.xml"/><Relationship Id="rId6" Type="http://schemas.openxmlformats.org/officeDocument/2006/relationships/hyperlink" Target="https://colab.research.google.com/" TargetMode="External"/><Relationship Id="rId5" Type="http://schemas.openxmlformats.org/officeDocument/2006/relationships/image" Target="../media/image2.png"/><Relationship Id="rId4" Type="http://schemas.openxmlformats.org/officeDocument/2006/relationships/hyperlink" Target="https://www.anaconda.com/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A6C2B69-F28B-67C9-EBBA-54F7002DB9C6}"/>
              </a:ext>
            </a:extLst>
          </p:cNvPr>
          <p:cNvSpPr txBox="1"/>
          <p:nvPr/>
        </p:nvSpPr>
        <p:spPr>
          <a:xfrm>
            <a:off x="384863" y="2967335"/>
            <a:ext cx="4630767" cy="461665"/>
          </a:xfrm>
          <a:prstGeom prst="rect">
            <a:avLst/>
          </a:prstGeom>
          <a:noFill/>
        </p:spPr>
        <p:txBody>
          <a:bodyPr wrap="square">
            <a:spAutoFit/>
          </a:bodyPr>
          <a:lstStyle/>
          <a:p>
            <a:r>
              <a:rPr lang="en-US" sz="2400" b="0" i="0" dirty="0">
                <a:solidFill>
                  <a:srgbClr val="002060"/>
                </a:solidFill>
                <a:effectLst/>
                <a:latin typeface="Arial" panose="020B0604020202020204" pitchFamily="34" charset="0"/>
                <a:cs typeface="Arial" panose="020B0604020202020204" pitchFamily="34" charset="0"/>
              </a:rPr>
              <a:t>Data Management using Python </a:t>
            </a:r>
            <a:endParaRPr lang="en-US" sz="2400" dirty="0">
              <a:solidFill>
                <a:srgbClr val="00206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7DB0634-376C-F831-1981-F3011B90C2B7}"/>
              </a:ext>
            </a:extLst>
          </p:cNvPr>
          <p:cNvSpPr txBox="1"/>
          <p:nvPr/>
        </p:nvSpPr>
        <p:spPr>
          <a:xfrm>
            <a:off x="384863" y="3429000"/>
            <a:ext cx="5809353" cy="338554"/>
          </a:xfrm>
          <a:prstGeom prst="rect">
            <a:avLst/>
          </a:prstGeom>
          <a:noFill/>
        </p:spPr>
        <p:txBody>
          <a:bodyPr wrap="square">
            <a:spAutoFit/>
          </a:bodyPr>
          <a:lstStyle/>
          <a:p>
            <a:r>
              <a:rPr lang="en-US" sz="1600" b="1" i="0" dirty="0">
                <a:solidFill>
                  <a:srgbClr val="002060"/>
                </a:solidFill>
                <a:effectLst/>
                <a:latin typeface="Arial" panose="020B0604020202020204" pitchFamily="34" charset="0"/>
                <a:cs typeface="Arial" panose="020B0604020202020204" pitchFamily="34" charset="0"/>
              </a:rPr>
              <a:t>Anant Prakash Awasthi | </a:t>
            </a:r>
            <a:r>
              <a:rPr lang="en-US" sz="1600" dirty="0">
                <a:solidFill>
                  <a:srgbClr val="002060"/>
                </a:solidFill>
                <a:latin typeface="Arial" panose="020B0604020202020204" pitchFamily="34" charset="0"/>
                <a:cs typeface="Arial" panose="020B0604020202020204" pitchFamily="34" charset="0"/>
              </a:rPr>
              <a:t>Lead Data Scientist | Optum </a:t>
            </a:r>
          </a:p>
        </p:txBody>
      </p:sp>
    </p:spTree>
    <p:extLst>
      <p:ext uri="{BB962C8B-B14F-4D97-AF65-F5344CB8AC3E}">
        <p14:creationId xmlns:p14="http://schemas.microsoft.com/office/powerpoint/2010/main" val="457050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31A2F65-D73C-B1B9-EE9A-094B66CF13A1}"/>
              </a:ext>
            </a:extLst>
          </p:cNvPr>
          <p:cNvGrpSpPr/>
          <p:nvPr/>
        </p:nvGrpSpPr>
        <p:grpSpPr>
          <a:xfrm>
            <a:off x="264521" y="2293865"/>
            <a:ext cx="7142716" cy="1661994"/>
            <a:chOff x="2524642" y="2526778"/>
            <a:chExt cx="7142716" cy="1661994"/>
          </a:xfrm>
        </p:grpSpPr>
        <p:sp>
          <p:nvSpPr>
            <p:cNvPr id="6" name="TextBox 5">
              <a:extLst>
                <a:ext uri="{FF2B5EF4-FFF2-40B4-BE49-F238E27FC236}">
                  <a16:creationId xmlns:a16="http://schemas.microsoft.com/office/drawing/2014/main" id="{72BF1CB7-CDB5-E9A7-AF38-DCE583795879}"/>
                </a:ext>
              </a:extLst>
            </p:cNvPr>
            <p:cNvSpPr txBox="1"/>
            <p:nvPr/>
          </p:nvSpPr>
          <p:spPr>
            <a:xfrm>
              <a:off x="2524642" y="2526778"/>
              <a:ext cx="7142716" cy="461665"/>
            </a:xfrm>
            <a:prstGeom prst="rect">
              <a:avLst/>
            </a:prstGeom>
            <a:noFill/>
          </p:spPr>
          <p:txBody>
            <a:bodyPr wrap="square" rtlCol="0">
              <a:spAutoFit/>
            </a:bodyPr>
            <a:lstStyle/>
            <a:p>
              <a:r>
                <a:rPr lang="en-IN" sz="2400" b="1" u="sng" dirty="0">
                  <a:solidFill>
                    <a:srgbClr val="002060"/>
                  </a:solidFill>
                  <a:latin typeface="Arial" panose="020B0604020202020204" pitchFamily="34" charset="0"/>
                  <a:cs typeface="Arial" panose="020B0604020202020204" pitchFamily="34" charset="0"/>
                </a:rPr>
                <a:t>Quick Disclaimer</a:t>
              </a:r>
            </a:p>
          </p:txBody>
        </p:sp>
        <p:sp>
          <p:nvSpPr>
            <p:cNvPr id="2" name="TextBox 1">
              <a:extLst>
                <a:ext uri="{FF2B5EF4-FFF2-40B4-BE49-F238E27FC236}">
                  <a16:creationId xmlns:a16="http://schemas.microsoft.com/office/drawing/2014/main" id="{F8705619-3019-7347-0830-4B05890CEF76}"/>
                </a:ext>
              </a:extLst>
            </p:cNvPr>
            <p:cNvSpPr txBox="1"/>
            <p:nvPr/>
          </p:nvSpPr>
          <p:spPr>
            <a:xfrm>
              <a:off x="2524642" y="2988443"/>
              <a:ext cx="7142716" cy="1200329"/>
            </a:xfrm>
            <a:prstGeom prst="rect">
              <a:avLst/>
            </a:prstGeom>
            <a:noFill/>
          </p:spPr>
          <p:txBody>
            <a:bodyPr wrap="square" rtlCol="0">
              <a:spAutoFit/>
            </a:bodyPr>
            <a:lstStyle/>
            <a:p>
              <a:pPr algn="just"/>
              <a:r>
                <a:rPr lang="en-IN" sz="2400" dirty="0">
                  <a:solidFill>
                    <a:srgbClr val="002060"/>
                  </a:solidFill>
                  <a:latin typeface="Arial" panose="020B0604020202020204" pitchFamily="34" charset="0"/>
                  <a:cs typeface="Arial" panose="020B0604020202020204" pitchFamily="34" charset="0"/>
                </a:rPr>
                <a:t>This discussion is under sole knowledge of mine and not a part of any statement, policy or no where related to my employer. </a:t>
              </a:r>
            </a:p>
          </p:txBody>
        </p:sp>
      </p:grpSp>
    </p:spTree>
    <p:extLst>
      <p:ext uri="{BB962C8B-B14F-4D97-AF65-F5344CB8AC3E}">
        <p14:creationId xmlns:p14="http://schemas.microsoft.com/office/powerpoint/2010/main" val="262039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15C7D-F81A-3DA0-E78A-A0FD3189F91F}"/>
              </a:ext>
            </a:extLst>
          </p:cNvPr>
          <p:cNvSpPr txBox="1">
            <a:spLocks/>
          </p:cNvSpPr>
          <p:nvPr/>
        </p:nvSpPr>
        <p:spPr>
          <a:xfrm>
            <a:off x="289559" y="152690"/>
            <a:ext cx="10515600" cy="606435"/>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solidFill>
                  <a:srgbClr val="002060"/>
                </a:solidFill>
                <a:latin typeface="Arial" panose="020B0604020202020204" pitchFamily="34" charset="0"/>
                <a:cs typeface="Arial" panose="020B0604020202020204" pitchFamily="34" charset="0"/>
              </a:rPr>
              <a:t>Data Management</a:t>
            </a:r>
            <a:endParaRPr lang="en-IN" sz="2400" dirty="0">
              <a:solidFill>
                <a:srgbClr val="002060"/>
              </a:solidFill>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4F9D6D48-C886-D678-ED51-531F1E2BEA3F}"/>
              </a:ext>
            </a:extLst>
          </p:cNvPr>
          <p:cNvGrpSpPr/>
          <p:nvPr/>
        </p:nvGrpSpPr>
        <p:grpSpPr>
          <a:xfrm>
            <a:off x="368147" y="1216323"/>
            <a:ext cx="5727853" cy="1293963"/>
            <a:chOff x="4442604" y="2251494"/>
            <a:chExt cx="4462010" cy="772501"/>
          </a:xfrm>
        </p:grpSpPr>
        <p:sp>
          <p:nvSpPr>
            <p:cNvPr id="9" name="Freeform: Shape 8">
              <a:extLst>
                <a:ext uri="{FF2B5EF4-FFF2-40B4-BE49-F238E27FC236}">
                  <a16:creationId xmlns:a16="http://schemas.microsoft.com/office/drawing/2014/main" id="{089F77F2-13EE-6258-CE68-025AA1B165BD}"/>
                </a:ext>
              </a:extLst>
            </p:cNvPr>
            <p:cNvSpPr/>
            <p:nvPr/>
          </p:nvSpPr>
          <p:spPr>
            <a:xfrm>
              <a:off x="6048927" y="2328744"/>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b="0" i="0" kern="1200" dirty="0">
                  <a:solidFill>
                    <a:srgbClr val="002060"/>
                  </a:solidFill>
                  <a:latin typeface="Arial" panose="020B0604020202020204" pitchFamily="34" charset="0"/>
                  <a:cs typeface="Arial" panose="020B0604020202020204" pitchFamily="34" charset="0"/>
                </a:rPr>
                <a:t>Effective data management helps to organize data in a way that is easy to access and understand. It allows data to be stored, sorted, and retrieved efficiently, which saves time and improves productivity.</a:t>
              </a:r>
              <a:endParaRPr lang="en-US" sz="1050" kern="1200" dirty="0">
                <a:solidFill>
                  <a:srgbClr val="002060"/>
                </a:solidFill>
                <a:latin typeface="Arial" panose="020B0604020202020204"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F03B2B50-9D6B-DCFA-93E4-C5608A2D4F22}"/>
                </a:ext>
              </a:extLst>
            </p:cNvPr>
            <p:cNvSpPr/>
            <p:nvPr/>
          </p:nvSpPr>
          <p:spPr>
            <a:xfrm>
              <a:off x="4442604" y="2251494"/>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marL="0" lvl="0" indent="0" algn="ctr" defTabSz="1289050">
                <a:lnSpc>
                  <a:spcPct val="90000"/>
                </a:lnSpc>
                <a:spcBef>
                  <a:spcPct val="0"/>
                </a:spcBef>
                <a:spcAft>
                  <a:spcPct val="35000"/>
                </a:spcAft>
                <a:buNone/>
              </a:pPr>
              <a:r>
                <a:rPr lang="en-US" sz="1400" b="0" i="0" kern="1200">
                  <a:latin typeface="Arial" panose="020B0604020202020204" pitchFamily="34" charset="0"/>
                  <a:cs typeface="Arial" panose="020B0604020202020204" pitchFamily="34" charset="0"/>
                </a:rPr>
                <a:t>Organization </a:t>
              </a:r>
              <a:endParaRPr lang="en-US" sz="1400" kern="1200">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5C0DB2D7-5B9F-EAB5-A2B5-778D703CA45E}"/>
              </a:ext>
            </a:extLst>
          </p:cNvPr>
          <p:cNvGrpSpPr/>
          <p:nvPr/>
        </p:nvGrpSpPr>
        <p:grpSpPr>
          <a:xfrm>
            <a:off x="368148" y="2974520"/>
            <a:ext cx="5727600" cy="1292400"/>
            <a:chOff x="4442604" y="3062620"/>
            <a:chExt cx="4462010" cy="772501"/>
          </a:xfrm>
        </p:grpSpPr>
        <p:sp>
          <p:nvSpPr>
            <p:cNvPr id="11" name="Freeform: Shape 10">
              <a:extLst>
                <a:ext uri="{FF2B5EF4-FFF2-40B4-BE49-F238E27FC236}">
                  <a16:creationId xmlns:a16="http://schemas.microsoft.com/office/drawing/2014/main" id="{8BFEE561-6C8B-75EF-50B4-F1C483AA9BD0}"/>
                </a:ext>
              </a:extLst>
            </p:cNvPr>
            <p:cNvSpPr/>
            <p:nvPr/>
          </p:nvSpPr>
          <p:spPr>
            <a:xfrm>
              <a:off x="6048927" y="3139870"/>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dirty="0">
                  <a:solidFill>
                    <a:srgbClr val="002060"/>
                  </a:solidFill>
                  <a:latin typeface="Arial" panose="020B0604020202020204" pitchFamily="34" charset="0"/>
                  <a:cs typeface="Arial" panose="020B0604020202020204" pitchFamily="34" charset="0"/>
                </a:rPr>
                <a:t>Proper data management ensures that data is accurate, complete, and up-to-date. This is important because inaccurate or incomplete data can lead to incorrect decisions and </a:t>
              </a:r>
              <a:r>
                <a:rPr lang="en-US" sz="1050">
                  <a:solidFill>
                    <a:srgbClr val="002060"/>
                  </a:solidFill>
                  <a:latin typeface="Arial" panose="020B0604020202020204" pitchFamily="34" charset="0"/>
                  <a:cs typeface="Arial" panose="020B0604020202020204" pitchFamily="34" charset="0"/>
                </a:rPr>
                <a:t>poor outcomes.</a:t>
              </a:r>
              <a:endParaRPr lang="en-US" sz="1050" dirty="0">
                <a:solidFill>
                  <a:srgbClr val="002060"/>
                </a:solidFill>
                <a:latin typeface="Arial" panose="020B060402020202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01015BB4-8771-F3F7-A2DE-A3D8580B172F}"/>
                </a:ext>
              </a:extLst>
            </p:cNvPr>
            <p:cNvSpPr/>
            <p:nvPr/>
          </p:nvSpPr>
          <p:spPr>
            <a:xfrm>
              <a:off x="4442604" y="3062620"/>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Accuracy</a:t>
              </a:r>
            </a:p>
          </p:txBody>
        </p:sp>
      </p:grpSp>
      <p:grpSp>
        <p:nvGrpSpPr>
          <p:cNvPr id="21" name="Group 20">
            <a:extLst>
              <a:ext uri="{FF2B5EF4-FFF2-40B4-BE49-F238E27FC236}">
                <a16:creationId xmlns:a16="http://schemas.microsoft.com/office/drawing/2014/main" id="{D1FA9E61-77B7-660C-59E3-AC4EF8EB067F}"/>
              </a:ext>
            </a:extLst>
          </p:cNvPr>
          <p:cNvGrpSpPr/>
          <p:nvPr/>
        </p:nvGrpSpPr>
        <p:grpSpPr>
          <a:xfrm>
            <a:off x="368148" y="4731153"/>
            <a:ext cx="5727600" cy="1292400"/>
            <a:chOff x="4442604" y="3873746"/>
            <a:chExt cx="4462010" cy="772501"/>
          </a:xfrm>
        </p:grpSpPr>
        <p:sp>
          <p:nvSpPr>
            <p:cNvPr id="13" name="Freeform: Shape 12">
              <a:extLst>
                <a:ext uri="{FF2B5EF4-FFF2-40B4-BE49-F238E27FC236}">
                  <a16:creationId xmlns:a16="http://schemas.microsoft.com/office/drawing/2014/main" id="{A8F604E3-7D56-7D4F-1BCC-7D0AD991D3FE}"/>
                </a:ext>
              </a:extLst>
            </p:cNvPr>
            <p:cNvSpPr/>
            <p:nvPr/>
          </p:nvSpPr>
          <p:spPr>
            <a:xfrm>
              <a:off x="6048927" y="3950996"/>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a:solidFill>
                    <a:srgbClr val="002060"/>
                  </a:solidFill>
                  <a:latin typeface="Arial" panose="020B0604020202020204" pitchFamily="34" charset="0"/>
                  <a:cs typeface="Arial" panose="020B0604020202020204" pitchFamily="34" charset="0"/>
                </a:rPr>
                <a:t>Data management </a:t>
              </a:r>
              <a:r>
                <a:rPr lang="en-US" sz="1050" dirty="0">
                  <a:solidFill>
                    <a:srgbClr val="002060"/>
                  </a:solidFill>
                  <a:latin typeface="Arial" panose="020B0604020202020204" pitchFamily="34" charset="0"/>
                  <a:cs typeface="Arial" panose="020B0604020202020204" pitchFamily="34" charset="0"/>
                </a:rPr>
                <a:t>includes measures to protect data from unauthorized access, theft, or loss. This is particularly important for sensitive or confidential data that could cause harm if it falls into the </a:t>
              </a:r>
              <a:r>
                <a:rPr lang="en-US" sz="1050">
                  <a:solidFill>
                    <a:srgbClr val="002060"/>
                  </a:solidFill>
                  <a:latin typeface="Arial" panose="020B0604020202020204" pitchFamily="34" charset="0"/>
                  <a:cs typeface="Arial" panose="020B0604020202020204" pitchFamily="34" charset="0"/>
                </a:rPr>
                <a:t>wrong hands.</a:t>
              </a:r>
              <a:endParaRPr lang="en-US" sz="1050" dirty="0">
                <a:solidFill>
                  <a:srgbClr val="002060"/>
                </a:solidFill>
                <a:latin typeface="Arial" panose="020B060402020202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520EBD6A-C0FF-D312-C61F-A4CA45513F6C}"/>
                </a:ext>
              </a:extLst>
            </p:cNvPr>
            <p:cNvSpPr/>
            <p:nvPr/>
          </p:nvSpPr>
          <p:spPr>
            <a:xfrm>
              <a:off x="4442604" y="3873746"/>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Security</a:t>
              </a:r>
              <a:endParaRPr lang="en-US" sz="1400" dirty="0">
                <a:latin typeface="Arial" panose="020B0604020202020204" pitchFamily="34" charset="0"/>
                <a:cs typeface="Arial" panose="020B0604020202020204" pitchFamily="34" charset="0"/>
              </a:endParaRPr>
            </a:p>
          </p:txBody>
        </p:sp>
      </p:grpSp>
      <p:grpSp>
        <p:nvGrpSpPr>
          <p:cNvPr id="22" name="Group 21">
            <a:extLst>
              <a:ext uri="{FF2B5EF4-FFF2-40B4-BE49-F238E27FC236}">
                <a16:creationId xmlns:a16="http://schemas.microsoft.com/office/drawing/2014/main" id="{336B2242-9BC7-43EB-A5EB-DD98E795B247}"/>
              </a:ext>
            </a:extLst>
          </p:cNvPr>
          <p:cNvGrpSpPr/>
          <p:nvPr/>
        </p:nvGrpSpPr>
        <p:grpSpPr>
          <a:xfrm>
            <a:off x="6211019" y="2018579"/>
            <a:ext cx="5727600" cy="1292400"/>
            <a:chOff x="4442604" y="4684873"/>
            <a:chExt cx="4462010" cy="772501"/>
          </a:xfrm>
        </p:grpSpPr>
        <p:sp>
          <p:nvSpPr>
            <p:cNvPr id="15" name="Freeform: Shape 14">
              <a:extLst>
                <a:ext uri="{FF2B5EF4-FFF2-40B4-BE49-F238E27FC236}">
                  <a16:creationId xmlns:a16="http://schemas.microsoft.com/office/drawing/2014/main" id="{1C916A5B-803B-B77B-587F-679BA084A999}"/>
                </a:ext>
              </a:extLst>
            </p:cNvPr>
            <p:cNvSpPr/>
            <p:nvPr/>
          </p:nvSpPr>
          <p:spPr>
            <a:xfrm>
              <a:off x="6048927" y="4762122"/>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a:solidFill>
                    <a:srgbClr val="002060"/>
                  </a:solidFill>
                  <a:latin typeface="Arial" panose="020B0604020202020204" pitchFamily="34" charset="0"/>
                  <a:cs typeface="Arial" panose="020B0604020202020204" pitchFamily="34" charset="0"/>
                </a:rPr>
                <a:t>Many industries</a:t>
              </a:r>
              <a:r>
                <a:rPr lang="en-US" sz="1050" dirty="0">
                  <a:solidFill>
                    <a:srgbClr val="002060"/>
                  </a:solidFill>
                  <a:latin typeface="Arial" panose="020B0604020202020204" pitchFamily="34" charset="0"/>
                  <a:cs typeface="Arial" panose="020B0604020202020204" pitchFamily="34" charset="0"/>
                </a:rPr>
                <a:t> and organizations have legal or regulatory requirements for data management. Failure to comply with these requirements can result in penalties, fines, or </a:t>
              </a:r>
              <a:r>
                <a:rPr lang="en-US" sz="1050">
                  <a:solidFill>
                    <a:srgbClr val="002060"/>
                  </a:solidFill>
                  <a:latin typeface="Arial" panose="020B0604020202020204" pitchFamily="34" charset="0"/>
                  <a:cs typeface="Arial" panose="020B0604020202020204" pitchFamily="34" charset="0"/>
                </a:rPr>
                <a:t>legal action.</a:t>
              </a:r>
              <a:endParaRPr lang="en-US" sz="1050" dirty="0">
                <a:solidFill>
                  <a:srgbClr val="002060"/>
                </a:solidFill>
                <a:latin typeface="Arial" panose="020B0604020202020204" pitchFamily="34" charset="0"/>
                <a:cs typeface="Arial" panose="020B0604020202020204" pitchFamily="34" charset="0"/>
              </a:endParaRPr>
            </a:p>
          </p:txBody>
        </p:sp>
        <p:sp>
          <p:nvSpPr>
            <p:cNvPr id="16" name="Freeform: Shape 15">
              <a:extLst>
                <a:ext uri="{FF2B5EF4-FFF2-40B4-BE49-F238E27FC236}">
                  <a16:creationId xmlns:a16="http://schemas.microsoft.com/office/drawing/2014/main" id="{353AF3FC-2A08-CAD7-E3C7-745FA14661EB}"/>
                </a:ext>
              </a:extLst>
            </p:cNvPr>
            <p:cNvSpPr/>
            <p:nvPr/>
          </p:nvSpPr>
          <p:spPr>
            <a:xfrm>
              <a:off x="4442604" y="4684873"/>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Compliance</a:t>
              </a:r>
            </a:p>
          </p:txBody>
        </p:sp>
      </p:grpSp>
      <p:grpSp>
        <p:nvGrpSpPr>
          <p:cNvPr id="23" name="Group 22">
            <a:extLst>
              <a:ext uri="{FF2B5EF4-FFF2-40B4-BE49-F238E27FC236}">
                <a16:creationId xmlns:a16="http://schemas.microsoft.com/office/drawing/2014/main" id="{0EAD99E8-CB19-DE40-087E-544B91CAE960}"/>
              </a:ext>
            </a:extLst>
          </p:cNvPr>
          <p:cNvGrpSpPr/>
          <p:nvPr/>
        </p:nvGrpSpPr>
        <p:grpSpPr>
          <a:xfrm>
            <a:off x="6211019" y="3763309"/>
            <a:ext cx="5727600" cy="1292400"/>
            <a:chOff x="4442604" y="5495999"/>
            <a:chExt cx="4462010" cy="772501"/>
          </a:xfrm>
        </p:grpSpPr>
        <p:sp>
          <p:nvSpPr>
            <p:cNvPr id="17" name="Freeform: Shape 16">
              <a:extLst>
                <a:ext uri="{FF2B5EF4-FFF2-40B4-BE49-F238E27FC236}">
                  <a16:creationId xmlns:a16="http://schemas.microsoft.com/office/drawing/2014/main" id="{BC9187A6-5448-18B2-450C-55D242E647B1}"/>
                </a:ext>
              </a:extLst>
            </p:cNvPr>
            <p:cNvSpPr/>
            <p:nvPr/>
          </p:nvSpPr>
          <p:spPr>
            <a:xfrm>
              <a:off x="6048927" y="5573249"/>
              <a:ext cx="2855687" cy="618001"/>
            </a:xfrm>
            <a:custGeom>
              <a:avLst/>
              <a:gdLst>
                <a:gd name="connsiteX0" fmla="*/ 186873 w 1121214"/>
                <a:gd name="connsiteY0" fmla="*/ 0 h 4641701"/>
                <a:gd name="connsiteX1" fmla="*/ 934341 w 1121214"/>
                <a:gd name="connsiteY1" fmla="*/ 0 h 4641701"/>
                <a:gd name="connsiteX2" fmla="*/ 1121214 w 1121214"/>
                <a:gd name="connsiteY2" fmla="*/ 186873 h 4641701"/>
                <a:gd name="connsiteX3" fmla="*/ 1121214 w 1121214"/>
                <a:gd name="connsiteY3" fmla="*/ 4641701 h 4641701"/>
                <a:gd name="connsiteX4" fmla="*/ 1121214 w 1121214"/>
                <a:gd name="connsiteY4" fmla="*/ 4641701 h 4641701"/>
                <a:gd name="connsiteX5" fmla="*/ 0 w 1121214"/>
                <a:gd name="connsiteY5" fmla="*/ 4641701 h 4641701"/>
                <a:gd name="connsiteX6" fmla="*/ 0 w 1121214"/>
                <a:gd name="connsiteY6" fmla="*/ 4641701 h 4641701"/>
                <a:gd name="connsiteX7" fmla="*/ 0 w 1121214"/>
                <a:gd name="connsiteY7" fmla="*/ 186873 h 4641701"/>
                <a:gd name="connsiteX8" fmla="*/ 186873 w 1121214"/>
                <a:gd name="connsiteY8" fmla="*/ 0 h 46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214" h="4641701">
                  <a:moveTo>
                    <a:pt x="1121214" y="773635"/>
                  </a:moveTo>
                  <a:lnTo>
                    <a:pt x="1121214" y="3868066"/>
                  </a:lnTo>
                  <a:cubicBezTo>
                    <a:pt x="1121214" y="4295331"/>
                    <a:pt x="1101004" y="4641699"/>
                    <a:pt x="1076074" y="4641699"/>
                  </a:cubicBezTo>
                  <a:lnTo>
                    <a:pt x="0" y="4641699"/>
                  </a:lnTo>
                  <a:lnTo>
                    <a:pt x="0" y="4641699"/>
                  </a:lnTo>
                  <a:lnTo>
                    <a:pt x="0" y="2"/>
                  </a:lnTo>
                  <a:lnTo>
                    <a:pt x="0" y="2"/>
                  </a:lnTo>
                  <a:lnTo>
                    <a:pt x="1076074" y="2"/>
                  </a:lnTo>
                  <a:cubicBezTo>
                    <a:pt x="1101004" y="2"/>
                    <a:pt x="1121214" y="346370"/>
                    <a:pt x="1121214" y="773635"/>
                  </a:cubicBez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3341" tIns="81403" rIns="108073" bIns="81404" numCol="1" spcCol="1270" anchor="ctr" anchorCtr="0">
              <a:noAutofit/>
            </a:bodyPr>
            <a:lstStyle/>
            <a:p>
              <a:pPr marL="0" lvl="1" algn="just" defTabSz="622300">
                <a:lnSpc>
                  <a:spcPct val="90000"/>
                </a:lnSpc>
                <a:spcBef>
                  <a:spcPct val="0"/>
                </a:spcBef>
                <a:spcAft>
                  <a:spcPct val="15000"/>
                </a:spcAft>
              </a:pPr>
              <a:r>
                <a:rPr lang="en-US" sz="1050" dirty="0">
                  <a:solidFill>
                    <a:srgbClr val="002060"/>
                  </a:solidFill>
                  <a:latin typeface="Arial" panose="020B0604020202020204" pitchFamily="34" charset="0"/>
                  <a:cs typeface="Arial" panose="020B0604020202020204" pitchFamily="34" charset="0"/>
                </a:rPr>
                <a:t>Effective data management is essential for data analysis. Data needs to be properly structured, cleaned, and transformed before analysis can be performed</a:t>
              </a:r>
              <a:r>
                <a:rPr lang="en-US" sz="1050">
                  <a:solidFill>
                    <a:srgbClr val="002060"/>
                  </a:solidFill>
                  <a:latin typeface="Arial" panose="020B0604020202020204" pitchFamily="34" charset="0"/>
                  <a:cs typeface="Arial" panose="020B0604020202020204" pitchFamily="34" charset="0"/>
                </a:rPr>
                <a:t>. </a:t>
              </a:r>
              <a:r>
                <a:rPr lang="en-US" sz="1050" dirty="0">
                  <a:solidFill>
                    <a:srgbClr val="002060"/>
                  </a:solidFill>
                  <a:latin typeface="Arial" panose="020B0604020202020204" pitchFamily="34" charset="0"/>
                  <a:cs typeface="Arial" panose="020B0604020202020204" pitchFamily="34" charset="0"/>
                </a:rPr>
                <a:t>This ensures that analysis is accurate and produces </a:t>
              </a:r>
              <a:r>
                <a:rPr lang="en-US" sz="1050">
                  <a:solidFill>
                    <a:srgbClr val="002060"/>
                  </a:solidFill>
                  <a:latin typeface="Arial" panose="020B0604020202020204" pitchFamily="34" charset="0"/>
                  <a:cs typeface="Arial" panose="020B0604020202020204" pitchFamily="34" charset="0"/>
                </a:rPr>
                <a:t>meaningful insights.</a:t>
              </a:r>
              <a:endParaRPr lang="en-US" sz="1050" dirty="0">
                <a:solidFill>
                  <a:srgbClr val="002060"/>
                </a:solidFill>
                <a:latin typeface="Arial" panose="020B0604020202020204" pitchFamily="34" charset="0"/>
                <a:cs typeface="Arial" panose="020B0604020202020204" pitchFamily="34" charset="0"/>
              </a:endParaRPr>
            </a:p>
          </p:txBody>
        </p:sp>
        <p:sp>
          <p:nvSpPr>
            <p:cNvPr id="18" name="Freeform: Shape 17">
              <a:extLst>
                <a:ext uri="{FF2B5EF4-FFF2-40B4-BE49-F238E27FC236}">
                  <a16:creationId xmlns:a16="http://schemas.microsoft.com/office/drawing/2014/main" id="{185DC5A5-6C42-8B4F-6CD7-4ED008E838E4}"/>
                </a:ext>
              </a:extLst>
            </p:cNvPr>
            <p:cNvSpPr/>
            <p:nvPr/>
          </p:nvSpPr>
          <p:spPr>
            <a:xfrm>
              <a:off x="4442604" y="5495999"/>
              <a:ext cx="1606324" cy="772501"/>
            </a:xfrm>
            <a:custGeom>
              <a:avLst/>
              <a:gdLst>
                <a:gd name="connsiteX0" fmla="*/ 0 w 2610957"/>
                <a:gd name="connsiteY0" fmla="*/ 233591 h 1401518"/>
                <a:gd name="connsiteX1" fmla="*/ 233591 w 2610957"/>
                <a:gd name="connsiteY1" fmla="*/ 0 h 1401518"/>
                <a:gd name="connsiteX2" fmla="*/ 2377366 w 2610957"/>
                <a:gd name="connsiteY2" fmla="*/ 0 h 1401518"/>
                <a:gd name="connsiteX3" fmla="*/ 2610957 w 2610957"/>
                <a:gd name="connsiteY3" fmla="*/ 233591 h 1401518"/>
                <a:gd name="connsiteX4" fmla="*/ 2610957 w 2610957"/>
                <a:gd name="connsiteY4" fmla="*/ 1167927 h 1401518"/>
                <a:gd name="connsiteX5" fmla="*/ 2377366 w 2610957"/>
                <a:gd name="connsiteY5" fmla="*/ 1401518 h 1401518"/>
                <a:gd name="connsiteX6" fmla="*/ 233591 w 2610957"/>
                <a:gd name="connsiteY6" fmla="*/ 1401518 h 1401518"/>
                <a:gd name="connsiteX7" fmla="*/ 0 w 2610957"/>
                <a:gd name="connsiteY7" fmla="*/ 1167927 h 1401518"/>
                <a:gd name="connsiteX8" fmla="*/ 0 w 2610957"/>
                <a:gd name="connsiteY8" fmla="*/ 233591 h 140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0957" h="1401518">
                  <a:moveTo>
                    <a:pt x="0" y="233591"/>
                  </a:moveTo>
                  <a:cubicBezTo>
                    <a:pt x="0" y="104582"/>
                    <a:pt x="104582" y="0"/>
                    <a:pt x="233591" y="0"/>
                  </a:cubicBezTo>
                  <a:lnTo>
                    <a:pt x="2377366" y="0"/>
                  </a:lnTo>
                  <a:cubicBezTo>
                    <a:pt x="2506375" y="0"/>
                    <a:pt x="2610957" y="104582"/>
                    <a:pt x="2610957" y="233591"/>
                  </a:cubicBezTo>
                  <a:lnTo>
                    <a:pt x="2610957" y="1167927"/>
                  </a:lnTo>
                  <a:cubicBezTo>
                    <a:pt x="2610957" y="1296936"/>
                    <a:pt x="2506375" y="1401518"/>
                    <a:pt x="2377366" y="1401518"/>
                  </a:cubicBezTo>
                  <a:lnTo>
                    <a:pt x="233591" y="1401518"/>
                  </a:lnTo>
                  <a:cubicBezTo>
                    <a:pt x="104582" y="1401518"/>
                    <a:pt x="0" y="1296936"/>
                    <a:pt x="0" y="1167927"/>
                  </a:cubicBezTo>
                  <a:lnTo>
                    <a:pt x="0" y="233591"/>
                  </a:lnTo>
                  <a:close/>
                </a:path>
              </a:pathLst>
            </a:custGeom>
            <a:solidFill>
              <a:srgbClr val="002060"/>
            </a:solidFill>
            <a:ln>
              <a:solidFill>
                <a:srgbClr val="00206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906" tIns="123661" rIns="178906" bIns="123661" numCol="1" spcCol="1270" anchor="ctr" anchorCtr="0">
              <a:noAutofit/>
            </a:bodyPr>
            <a:lstStyle/>
            <a:p>
              <a:pPr algn="ctr" defTabSz="1289050">
                <a:lnSpc>
                  <a:spcPct val="90000"/>
                </a:lnSpc>
                <a:spcBef>
                  <a:spcPct val="0"/>
                </a:spcBef>
                <a:spcAft>
                  <a:spcPct val="35000"/>
                </a:spcAft>
              </a:pPr>
              <a:r>
                <a:rPr lang="en-US" sz="1400">
                  <a:latin typeface="Arial" panose="020B0604020202020204" pitchFamily="34" charset="0"/>
                  <a:cs typeface="Arial" panose="020B0604020202020204" pitchFamily="34" charset="0"/>
                </a:rPr>
                <a:t>Analysis</a:t>
              </a:r>
              <a:endParaRPr lang="en-US" sz="1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88488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15C7D-F81A-3DA0-E78A-A0FD3189F91F}"/>
              </a:ext>
            </a:extLst>
          </p:cNvPr>
          <p:cNvSpPr txBox="1">
            <a:spLocks/>
          </p:cNvSpPr>
          <p:nvPr/>
        </p:nvSpPr>
        <p:spPr>
          <a:xfrm>
            <a:off x="289559" y="152690"/>
            <a:ext cx="10515600" cy="606435"/>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dirty="0">
                <a:solidFill>
                  <a:srgbClr val="002060"/>
                </a:solidFill>
                <a:latin typeface="Arial" panose="020B0604020202020204" pitchFamily="34" charset="0"/>
                <a:cs typeface="Arial" panose="020B0604020202020204" pitchFamily="34" charset="0"/>
              </a:rPr>
              <a:t>Data Management in Python</a:t>
            </a:r>
            <a:endParaRPr lang="en-IN" sz="18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EE0DD8A-E55D-4370-54CB-3E7C7A00DE32}"/>
              </a:ext>
            </a:extLst>
          </p:cNvPr>
          <p:cNvSpPr txBox="1"/>
          <p:nvPr/>
        </p:nvSpPr>
        <p:spPr>
          <a:xfrm>
            <a:off x="289559" y="1058072"/>
            <a:ext cx="10864396" cy="584775"/>
          </a:xfrm>
          <a:prstGeom prst="rect">
            <a:avLst/>
          </a:prstGeom>
          <a:noFill/>
        </p:spPr>
        <p:txBody>
          <a:bodyPr wrap="square">
            <a:spAutoFit/>
          </a:bodyPr>
          <a:lstStyle/>
          <a:p>
            <a:pPr algn="l"/>
            <a:r>
              <a:rPr lang="en-US" sz="1600" b="0" i="0" dirty="0">
                <a:solidFill>
                  <a:srgbClr val="002060"/>
                </a:solidFill>
                <a:effectLst/>
                <a:latin typeface="Arial" panose="020B0604020202020204" pitchFamily="34" charset="0"/>
                <a:cs typeface="Arial" panose="020B0604020202020204" pitchFamily="34" charset="0"/>
              </a:rPr>
              <a:t>Data management in Python involves using different libraries and tools to handle data in various formats and from various sources. Here are some key aspects of data management in Python:</a:t>
            </a:r>
          </a:p>
        </p:txBody>
      </p:sp>
      <p:grpSp>
        <p:nvGrpSpPr>
          <p:cNvPr id="7" name="Group 6">
            <a:extLst>
              <a:ext uri="{FF2B5EF4-FFF2-40B4-BE49-F238E27FC236}">
                <a16:creationId xmlns:a16="http://schemas.microsoft.com/office/drawing/2014/main" id="{405A9A72-FC57-334A-D833-3E09642303F5}"/>
              </a:ext>
            </a:extLst>
          </p:cNvPr>
          <p:cNvGrpSpPr/>
          <p:nvPr/>
        </p:nvGrpSpPr>
        <p:grpSpPr>
          <a:xfrm>
            <a:off x="363747" y="1941794"/>
            <a:ext cx="11343736" cy="2334713"/>
            <a:chOff x="3050137" y="1943989"/>
            <a:chExt cx="6088848" cy="2334713"/>
          </a:xfrm>
        </p:grpSpPr>
        <p:sp>
          <p:nvSpPr>
            <p:cNvPr id="8" name="Freeform: Shape 7">
              <a:extLst>
                <a:ext uri="{FF2B5EF4-FFF2-40B4-BE49-F238E27FC236}">
                  <a16:creationId xmlns:a16="http://schemas.microsoft.com/office/drawing/2014/main" id="{486C9902-99BD-DA4B-B95B-F173B8F735FA}"/>
                </a:ext>
              </a:extLst>
            </p:cNvPr>
            <p:cNvSpPr/>
            <p:nvPr/>
          </p:nvSpPr>
          <p:spPr>
            <a:xfrm>
              <a:off x="3050137"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rgbClr val="002060"/>
            </a:solidFill>
            <a:ln>
              <a:solidFill>
                <a:srgbClr val="002060"/>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Manipulation</a:t>
              </a:r>
              <a:endParaRPr lang="en-US" sz="1600" dirty="0">
                <a:latin typeface="Arial" panose="020B0604020202020204" pitchFamily="34" charset="0"/>
                <a:cs typeface="Arial" panose="020B0604020202020204" pitchFamily="34" charset="0"/>
              </a:endParaRPr>
            </a:p>
          </p:txBody>
        </p:sp>
        <p:sp>
          <p:nvSpPr>
            <p:cNvPr id="18" name="Freeform: Shape 17">
              <a:extLst>
                <a:ext uri="{FF2B5EF4-FFF2-40B4-BE49-F238E27FC236}">
                  <a16:creationId xmlns:a16="http://schemas.microsoft.com/office/drawing/2014/main" id="{014E7BAA-ECFA-9DBE-1940-F2CFFCEB7F5D}"/>
                </a:ext>
              </a:extLst>
            </p:cNvPr>
            <p:cNvSpPr/>
            <p:nvPr/>
          </p:nvSpPr>
          <p:spPr>
            <a:xfrm>
              <a:off x="3050137"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dirty="0">
                  <a:solidFill>
                    <a:srgbClr val="002060"/>
                  </a:solidFill>
                  <a:latin typeface="Arial" panose="020B0604020202020204" pitchFamily="34" charset="0"/>
                  <a:cs typeface="Arial" panose="020B0604020202020204" pitchFamily="34" charset="0"/>
                </a:rPr>
                <a:t>Python libraries such as </a:t>
              </a:r>
              <a:r>
                <a:rPr lang="en-US" sz="1200" b="1" dirty="0">
                  <a:solidFill>
                    <a:srgbClr val="002060"/>
                  </a:solidFill>
                  <a:latin typeface="Arial" panose="020B0604020202020204" pitchFamily="34" charset="0"/>
                  <a:cs typeface="Arial" panose="020B0604020202020204" pitchFamily="34" charset="0"/>
                </a:rPr>
                <a:t>Pandas</a:t>
              </a:r>
              <a:r>
                <a:rPr lang="en-US" sz="1200" dirty="0">
                  <a:solidFill>
                    <a:srgbClr val="002060"/>
                  </a:solidFill>
                  <a:latin typeface="Arial" panose="020B0604020202020204" pitchFamily="34" charset="0"/>
                  <a:cs typeface="Arial" panose="020B0604020202020204" pitchFamily="34" charset="0"/>
                </a:rPr>
                <a:t> and NumPy provide powerful tools for manipulating and analyzing data. These libraries enable you to clean, filter, sort, reshape, merge, and aggregate data to prepare it for analysis.</a:t>
              </a:r>
            </a:p>
          </p:txBody>
        </p:sp>
        <p:sp>
          <p:nvSpPr>
            <p:cNvPr id="19" name="Freeform: Shape 18">
              <a:extLst>
                <a:ext uri="{FF2B5EF4-FFF2-40B4-BE49-F238E27FC236}">
                  <a16:creationId xmlns:a16="http://schemas.microsoft.com/office/drawing/2014/main" id="{57A7CB6C-9B89-5448-8046-642B178CA2CA}"/>
                </a:ext>
              </a:extLst>
            </p:cNvPr>
            <p:cNvSpPr/>
            <p:nvPr/>
          </p:nvSpPr>
          <p:spPr>
            <a:xfrm>
              <a:off x="4298570"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chemeClr val="accent1"/>
            </a:solidFill>
            <a:ln>
              <a:solidFill>
                <a:schemeClr val="accent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Visualization</a:t>
              </a:r>
              <a:endParaRPr lang="en-US" sz="1600" dirty="0">
                <a:latin typeface="Arial" panose="020B0604020202020204" pitchFamily="34" charset="0"/>
                <a:cs typeface="Arial" panose="020B0604020202020204" pitchFamily="34" charset="0"/>
              </a:endParaRPr>
            </a:p>
          </p:txBody>
        </p:sp>
        <p:sp>
          <p:nvSpPr>
            <p:cNvPr id="20" name="Freeform: Shape 19">
              <a:extLst>
                <a:ext uri="{FF2B5EF4-FFF2-40B4-BE49-F238E27FC236}">
                  <a16:creationId xmlns:a16="http://schemas.microsoft.com/office/drawing/2014/main" id="{26DA0EDC-9954-1A20-29BF-AE7C8672862A}"/>
                </a:ext>
              </a:extLst>
            </p:cNvPr>
            <p:cNvSpPr/>
            <p:nvPr/>
          </p:nvSpPr>
          <p:spPr>
            <a:xfrm>
              <a:off x="4298570"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chemeClr val="accent1">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dirty="0">
                  <a:solidFill>
                    <a:schemeClr val="accent1"/>
                  </a:solidFill>
                  <a:latin typeface="Arial" panose="020B0604020202020204" pitchFamily="34" charset="0"/>
                  <a:cs typeface="Arial" panose="020B0604020202020204" pitchFamily="34" charset="0"/>
                </a:rPr>
                <a:t>Python libraries such as Matplotlib, Seaborn, and </a:t>
              </a:r>
              <a:r>
                <a:rPr lang="en-US" sz="1200" dirty="0" err="1">
                  <a:solidFill>
                    <a:schemeClr val="accent1"/>
                  </a:solidFill>
                  <a:latin typeface="Arial" panose="020B0604020202020204" pitchFamily="34" charset="0"/>
                  <a:cs typeface="Arial" panose="020B0604020202020204" pitchFamily="34" charset="0"/>
                </a:rPr>
                <a:t>Plotly</a:t>
              </a:r>
              <a:r>
                <a:rPr lang="en-US" sz="1200" dirty="0">
                  <a:solidFill>
                    <a:schemeClr val="accent1"/>
                  </a:solidFill>
                  <a:latin typeface="Arial" panose="020B0604020202020204" pitchFamily="34" charset="0"/>
                  <a:cs typeface="Arial" panose="020B0604020202020204" pitchFamily="34" charset="0"/>
                </a:rPr>
                <a:t> enable you to create visualizations to gain insights from data. These libraries provide various chart types such as bar charts, line charts, scatter plots, and heat maps.</a:t>
              </a:r>
            </a:p>
          </p:txBody>
        </p:sp>
        <p:sp>
          <p:nvSpPr>
            <p:cNvPr id="21" name="Freeform: Shape 20">
              <a:extLst>
                <a:ext uri="{FF2B5EF4-FFF2-40B4-BE49-F238E27FC236}">
                  <a16:creationId xmlns:a16="http://schemas.microsoft.com/office/drawing/2014/main" id="{AB067FCE-4568-368B-EC83-60CF456ACCE2}"/>
                </a:ext>
              </a:extLst>
            </p:cNvPr>
            <p:cNvSpPr/>
            <p:nvPr/>
          </p:nvSpPr>
          <p:spPr>
            <a:xfrm>
              <a:off x="5547003"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dirty="0">
                  <a:latin typeface="Arial" panose="020B0604020202020204" pitchFamily="34" charset="0"/>
                  <a:cs typeface="Arial" panose="020B0604020202020204" pitchFamily="34" charset="0"/>
                </a:rPr>
                <a:t>Data Storage</a:t>
              </a:r>
            </a:p>
          </p:txBody>
        </p:sp>
        <p:sp>
          <p:nvSpPr>
            <p:cNvPr id="22" name="Freeform: Shape 21">
              <a:extLst>
                <a:ext uri="{FF2B5EF4-FFF2-40B4-BE49-F238E27FC236}">
                  <a16:creationId xmlns:a16="http://schemas.microsoft.com/office/drawing/2014/main" id="{450CE56C-7166-C4FC-3570-6F8E27EE11D0}"/>
                </a:ext>
              </a:extLst>
            </p:cNvPr>
            <p:cNvSpPr/>
            <p:nvPr/>
          </p:nvSpPr>
          <p:spPr>
            <a:xfrm>
              <a:off x="5547003"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chemeClr val="bg1">
                  <a:lumMod val="50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dirty="0">
                  <a:solidFill>
                    <a:schemeClr val="bg1">
                      <a:lumMod val="50000"/>
                    </a:schemeClr>
                  </a:solidFill>
                  <a:latin typeface="Arial" panose="020B0604020202020204" pitchFamily="34" charset="0"/>
                  <a:cs typeface="Arial" panose="020B0604020202020204" pitchFamily="34" charset="0"/>
                </a:rPr>
                <a:t>Python provides several libraries for working with databases such as SQLite3, MySQL, PostgreSQL, and MongoDB. These libraries enable you to connect to databases, execute SQL queries, and manage transactions.</a:t>
              </a:r>
            </a:p>
          </p:txBody>
        </p:sp>
        <p:sp>
          <p:nvSpPr>
            <p:cNvPr id="23" name="Freeform: Shape 22">
              <a:extLst>
                <a:ext uri="{FF2B5EF4-FFF2-40B4-BE49-F238E27FC236}">
                  <a16:creationId xmlns:a16="http://schemas.microsoft.com/office/drawing/2014/main" id="{8FA13343-BF7C-FE5A-4DEF-1D87302CE774}"/>
                </a:ext>
              </a:extLst>
            </p:cNvPr>
            <p:cNvSpPr/>
            <p:nvPr/>
          </p:nvSpPr>
          <p:spPr>
            <a:xfrm>
              <a:off x="6795436"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rgbClr val="002060"/>
            </a:solidFill>
            <a:ln>
              <a:solidFill>
                <a:srgbClr val="002060"/>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Cleaning</a:t>
              </a:r>
            </a:p>
          </p:txBody>
        </p:sp>
        <p:sp>
          <p:nvSpPr>
            <p:cNvPr id="24" name="Freeform: Shape 23">
              <a:extLst>
                <a:ext uri="{FF2B5EF4-FFF2-40B4-BE49-F238E27FC236}">
                  <a16:creationId xmlns:a16="http://schemas.microsoft.com/office/drawing/2014/main" id="{4234B594-2A94-A5A7-2F55-401713F5A6C5}"/>
                </a:ext>
              </a:extLst>
            </p:cNvPr>
            <p:cNvSpPr/>
            <p:nvPr/>
          </p:nvSpPr>
          <p:spPr>
            <a:xfrm>
              <a:off x="6795436"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rgbClr val="002060">
                  <a:alpha val="90000"/>
                </a:srgb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a:solidFill>
                    <a:srgbClr val="002060"/>
                  </a:solidFill>
                  <a:latin typeface="Arial" panose="020B0604020202020204" pitchFamily="34" charset="0"/>
                  <a:cs typeface="Arial" panose="020B0604020202020204" pitchFamily="34" charset="0"/>
                </a:rPr>
                <a:t>Python provides libraries such as Pyjanitor and Dora for cleaning and transforming data. These libraries provide functions for handling missing values, converting data types, and dealing with outliers.</a:t>
              </a:r>
            </a:p>
          </p:txBody>
        </p:sp>
        <p:sp>
          <p:nvSpPr>
            <p:cNvPr id="25" name="Freeform: Shape 24">
              <a:extLst>
                <a:ext uri="{FF2B5EF4-FFF2-40B4-BE49-F238E27FC236}">
                  <a16:creationId xmlns:a16="http://schemas.microsoft.com/office/drawing/2014/main" id="{2315D893-0CF4-1D82-2096-9A6F54147C44}"/>
                </a:ext>
              </a:extLst>
            </p:cNvPr>
            <p:cNvSpPr/>
            <p:nvPr/>
          </p:nvSpPr>
          <p:spPr>
            <a:xfrm>
              <a:off x="8043869" y="1943989"/>
              <a:ext cx="1095116" cy="435157"/>
            </a:xfrm>
            <a:custGeom>
              <a:avLst/>
              <a:gdLst>
                <a:gd name="connsiteX0" fmla="*/ 0 w 1095116"/>
                <a:gd name="connsiteY0" fmla="*/ 0 h 435157"/>
                <a:gd name="connsiteX1" fmla="*/ 1095116 w 1095116"/>
                <a:gd name="connsiteY1" fmla="*/ 0 h 435157"/>
                <a:gd name="connsiteX2" fmla="*/ 1095116 w 1095116"/>
                <a:gd name="connsiteY2" fmla="*/ 435157 h 435157"/>
                <a:gd name="connsiteX3" fmla="*/ 0 w 1095116"/>
                <a:gd name="connsiteY3" fmla="*/ 435157 h 435157"/>
                <a:gd name="connsiteX4" fmla="*/ 0 w 1095116"/>
                <a:gd name="connsiteY4" fmla="*/ 0 h 435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435157">
                  <a:moveTo>
                    <a:pt x="0" y="0"/>
                  </a:moveTo>
                  <a:lnTo>
                    <a:pt x="1095116" y="0"/>
                  </a:lnTo>
                  <a:lnTo>
                    <a:pt x="1095116" y="435157"/>
                  </a:lnTo>
                  <a:lnTo>
                    <a:pt x="0" y="435157"/>
                  </a:lnTo>
                  <a:lnTo>
                    <a:pt x="0" y="0"/>
                  </a:lnTo>
                  <a:close/>
                </a:path>
              </a:pathLst>
            </a:custGeom>
            <a:solidFill>
              <a:schemeClr val="bg1">
                <a:lumMod val="50000"/>
              </a:schemeClr>
            </a:solidFill>
            <a:ln>
              <a:solidFill>
                <a:schemeClr val="bg1">
                  <a:lumMod val="5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algn="ctr" defTabSz="711200">
                <a:lnSpc>
                  <a:spcPct val="90000"/>
                </a:lnSpc>
                <a:spcBef>
                  <a:spcPct val="0"/>
                </a:spcBef>
                <a:spcAft>
                  <a:spcPct val="35000"/>
                </a:spcAft>
              </a:pPr>
              <a:r>
                <a:rPr lang="en-US" sz="1600">
                  <a:latin typeface="Arial" panose="020B0604020202020204" pitchFamily="34" charset="0"/>
                  <a:cs typeface="Arial" panose="020B0604020202020204" pitchFamily="34" charset="0"/>
                </a:rPr>
                <a:t>Data Integration</a:t>
              </a:r>
            </a:p>
          </p:txBody>
        </p:sp>
        <p:sp>
          <p:nvSpPr>
            <p:cNvPr id="26" name="Freeform: Shape 25">
              <a:extLst>
                <a:ext uri="{FF2B5EF4-FFF2-40B4-BE49-F238E27FC236}">
                  <a16:creationId xmlns:a16="http://schemas.microsoft.com/office/drawing/2014/main" id="{7244A359-08DC-7DCB-9310-953E5E732CE7}"/>
                </a:ext>
              </a:extLst>
            </p:cNvPr>
            <p:cNvSpPr/>
            <p:nvPr/>
          </p:nvSpPr>
          <p:spPr>
            <a:xfrm>
              <a:off x="8043869" y="2379146"/>
              <a:ext cx="1095116" cy="1899556"/>
            </a:xfrm>
            <a:custGeom>
              <a:avLst/>
              <a:gdLst>
                <a:gd name="connsiteX0" fmla="*/ 0 w 1095116"/>
                <a:gd name="connsiteY0" fmla="*/ 0 h 3919860"/>
                <a:gd name="connsiteX1" fmla="*/ 1095116 w 1095116"/>
                <a:gd name="connsiteY1" fmla="*/ 0 h 3919860"/>
                <a:gd name="connsiteX2" fmla="*/ 1095116 w 1095116"/>
                <a:gd name="connsiteY2" fmla="*/ 3919860 h 3919860"/>
                <a:gd name="connsiteX3" fmla="*/ 0 w 1095116"/>
                <a:gd name="connsiteY3" fmla="*/ 3919860 h 3919860"/>
                <a:gd name="connsiteX4" fmla="*/ 0 w 1095116"/>
                <a:gd name="connsiteY4" fmla="*/ 0 h 3919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116" h="3919860">
                  <a:moveTo>
                    <a:pt x="0" y="0"/>
                  </a:moveTo>
                  <a:lnTo>
                    <a:pt x="1095116" y="0"/>
                  </a:lnTo>
                  <a:lnTo>
                    <a:pt x="1095116" y="3919860"/>
                  </a:lnTo>
                  <a:lnTo>
                    <a:pt x="0" y="3919860"/>
                  </a:lnTo>
                  <a:lnTo>
                    <a:pt x="0" y="0"/>
                  </a:lnTo>
                  <a:close/>
                </a:path>
              </a:pathLst>
            </a:custGeom>
            <a:noFill/>
            <a:ln>
              <a:solidFill>
                <a:schemeClr val="bg1">
                  <a:lumMod val="50000"/>
                  <a:alpha val="90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0" lvl="1" algn="just" defTabSz="711200">
                <a:lnSpc>
                  <a:spcPct val="90000"/>
                </a:lnSpc>
                <a:spcBef>
                  <a:spcPct val="0"/>
                </a:spcBef>
                <a:spcAft>
                  <a:spcPct val="15000"/>
                </a:spcAft>
              </a:pPr>
              <a:r>
                <a:rPr lang="en-US" sz="1200">
                  <a:solidFill>
                    <a:schemeClr val="bg1">
                      <a:lumMod val="50000"/>
                    </a:schemeClr>
                  </a:solidFill>
                  <a:latin typeface="Arial" panose="020B0604020202020204" pitchFamily="34" charset="0"/>
                  <a:cs typeface="Arial" panose="020B0604020202020204" pitchFamily="34" charset="0"/>
                </a:rPr>
                <a:t>Python provides libraries such as Apache Airflow and PySpark for integrating data from multiple sources. These libraries enable you to extract data from different sources, transform it, and load it into a destination system.</a:t>
              </a:r>
            </a:p>
          </p:txBody>
        </p:sp>
      </p:grpSp>
    </p:spTree>
    <p:extLst>
      <p:ext uri="{BB962C8B-B14F-4D97-AF65-F5344CB8AC3E}">
        <p14:creationId xmlns:p14="http://schemas.microsoft.com/office/powerpoint/2010/main" val="1871215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15C7D-F81A-3DA0-E78A-A0FD3189F91F}"/>
              </a:ext>
            </a:extLst>
          </p:cNvPr>
          <p:cNvSpPr txBox="1">
            <a:spLocks/>
          </p:cNvSpPr>
          <p:nvPr/>
        </p:nvSpPr>
        <p:spPr>
          <a:xfrm>
            <a:off x="289559" y="152690"/>
            <a:ext cx="10515600" cy="606435"/>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dirty="0">
                <a:solidFill>
                  <a:srgbClr val="002060"/>
                </a:solidFill>
                <a:latin typeface="Arial" panose="020B0604020202020204" pitchFamily="34" charset="0"/>
                <a:cs typeface="Arial" panose="020B0604020202020204" pitchFamily="34" charset="0"/>
              </a:rPr>
              <a:t>An Introduction to Pandas</a:t>
            </a:r>
            <a:endParaRPr lang="en-IN" sz="18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EE0DD8A-E55D-4370-54CB-3E7C7A00DE32}"/>
              </a:ext>
            </a:extLst>
          </p:cNvPr>
          <p:cNvSpPr txBox="1"/>
          <p:nvPr/>
        </p:nvSpPr>
        <p:spPr>
          <a:xfrm>
            <a:off x="289559" y="1058072"/>
            <a:ext cx="10864396" cy="584775"/>
          </a:xfrm>
          <a:prstGeom prst="rect">
            <a:avLst/>
          </a:prstGeom>
          <a:noFill/>
        </p:spPr>
        <p:txBody>
          <a:bodyPr wrap="square">
            <a:spAutoFit/>
          </a:bodyPr>
          <a:lstStyle/>
          <a:p>
            <a:pPr algn="l"/>
            <a:r>
              <a:rPr lang="en-US" sz="1600" b="0" i="0" dirty="0">
                <a:solidFill>
                  <a:srgbClr val="002060"/>
                </a:solidFill>
                <a:effectLst/>
                <a:latin typeface="Arial" panose="020B0604020202020204" pitchFamily="34" charset="0"/>
                <a:cs typeface="Arial" panose="020B0604020202020204" pitchFamily="34" charset="0"/>
              </a:rPr>
              <a:t>Data management in Python involves using different libraries and tools to handle data in various formats and from various sources. Here are some key aspects of data management in Python:</a:t>
            </a:r>
          </a:p>
        </p:txBody>
      </p:sp>
    </p:spTree>
    <p:extLst>
      <p:ext uri="{BB962C8B-B14F-4D97-AF65-F5344CB8AC3E}">
        <p14:creationId xmlns:p14="http://schemas.microsoft.com/office/powerpoint/2010/main" val="142533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15C7D-F81A-3DA0-E78A-A0FD3189F91F}"/>
              </a:ext>
            </a:extLst>
          </p:cNvPr>
          <p:cNvSpPr txBox="1">
            <a:spLocks/>
          </p:cNvSpPr>
          <p:nvPr/>
        </p:nvSpPr>
        <p:spPr>
          <a:xfrm>
            <a:off x="289559" y="152690"/>
            <a:ext cx="10515600" cy="606435"/>
          </a:xfrm>
          <a:prstGeom prst="rect">
            <a:avLst/>
          </a:prstGeom>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dirty="0">
                <a:solidFill>
                  <a:srgbClr val="002060"/>
                </a:solidFill>
                <a:latin typeface="Arial" panose="020B0604020202020204" pitchFamily="34" charset="0"/>
                <a:cs typeface="Arial" panose="020B0604020202020204" pitchFamily="34" charset="0"/>
              </a:rPr>
              <a:t>Logistics for this Discussions</a:t>
            </a:r>
            <a:endParaRPr lang="en-IN" sz="18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EE0DD8A-E55D-4370-54CB-3E7C7A00DE32}"/>
              </a:ext>
            </a:extLst>
          </p:cNvPr>
          <p:cNvSpPr txBox="1"/>
          <p:nvPr/>
        </p:nvSpPr>
        <p:spPr>
          <a:xfrm>
            <a:off x="289559" y="1209975"/>
            <a:ext cx="10864396" cy="584775"/>
          </a:xfrm>
          <a:prstGeom prst="rect">
            <a:avLst/>
          </a:prstGeom>
          <a:noFill/>
        </p:spPr>
        <p:txBody>
          <a:bodyPr wrap="square">
            <a:spAutoFit/>
          </a:bodyPr>
          <a:lstStyle/>
          <a:p>
            <a:pPr algn="l"/>
            <a:r>
              <a:rPr lang="en-US" sz="1600" b="0" i="0" dirty="0">
                <a:solidFill>
                  <a:srgbClr val="002060"/>
                </a:solidFill>
                <a:effectLst/>
                <a:latin typeface="Arial" panose="020B0604020202020204" pitchFamily="34" charset="0"/>
                <a:cs typeface="Arial" panose="020B0604020202020204" pitchFamily="34" charset="0"/>
              </a:rPr>
              <a:t>Data Management consist of many activities </a:t>
            </a:r>
            <a:r>
              <a:rPr lang="en-US" sz="1600" dirty="0">
                <a:solidFill>
                  <a:srgbClr val="002060"/>
                </a:solidFill>
                <a:latin typeface="Arial" panose="020B0604020202020204" pitchFamily="34" charset="0"/>
                <a:cs typeface="Arial" panose="020B0604020202020204" pitchFamily="34" charset="0"/>
              </a:rPr>
              <a:t>(sometimes called Tasks). We can classify data management tasks majorly into four categories for Pandas</a:t>
            </a:r>
            <a:r>
              <a:rPr lang="en-US" sz="1600" b="0" i="0" dirty="0">
                <a:solidFill>
                  <a:srgbClr val="002060"/>
                </a:solidFill>
                <a:effectLst/>
                <a:latin typeface="Arial" panose="020B0604020202020204" pitchFamily="34" charset="0"/>
                <a:cs typeface="Arial" panose="020B0604020202020204" pitchFamily="34" charset="0"/>
              </a:rPr>
              <a:t>:</a:t>
            </a:r>
          </a:p>
        </p:txBody>
      </p:sp>
      <p:grpSp>
        <p:nvGrpSpPr>
          <p:cNvPr id="2" name="Group 1">
            <a:extLst>
              <a:ext uri="{FF2B5EF4-FFF2-40B4-BE49-F238E27FC236}">
                <a16:creationId xmlns:a16="http://schemas.microsoft.com/office/drawing/2014/main" id="{FC33EB0D-A778-ED16-6002-0E8FDF3B2806}"/>
              </a:ext>
            </a:extLst>
          </p:cNvPr>
          <p:cNvGrpSpPr/>
          <p:nvPr/>
        </p:nvGrpSpPr>
        <p:grpSpPr>
          <a:xfrm>
            <a:off x="4188842" y="2701570"/>
            <a:ext cx="3691324" cy="727430"/>
            <a:chOff x="962563" y="1989603"/>
            <a:chExt cx="3691324" cy="727430"/>
          </a:xfrm>
        </p:grpSpPr>
        <p:pic>
          <p:nvPicPr>
            <p:cNvPr id="3074" name="Picture 2" descr="GitHub Logo and symbol, meaning, history, PNG, brand">
              <a:hlinkClick r:id="rId2"/>
              <a:extLst>
                <a:ext uri="{FF2B5EF4-FFF2-40B4-BE49-F238E27FC236}">
                  <a16:creationId xmlns:a16="http://schemas.microsoft.com/office/drawing/2014/main" id="{1743D889-3F6B-7533-3754-7C12F85CF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63" y="2089414"/>
              <a:ext cx="904958" cy="5090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aconda.org">
              <a:hlinkClick r:id="rId4"/>
              <a:extLst>
                <a:ext uri="{FF2B5EF4-FFF2-40B4-BE49-F238E27FC236}">
                  <a16:creationId xmlns:a16="http://schemas.microsoft.com/office/drawing/2014/main" id="{93AB89C6-A8BB-2DE6-19C0-B3E38C1B54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5242" y="2108185"/>
              <a:ext cx="490267" cy="4902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elcome To Colaboratory - Colaboratory">
              <a:hlinkClick r:id="rId6"/>
              <a:extLst>
                <a:ext uri="{FF2B5EF4-FFF2-40B4-BE49-F238E27FC236}">
                  <a16:creationId xmlns:a16="http://schemas.microsoft.com/office/drawing/2014/main" id="{C5B6C6B2-8B3B-643D-C9AB-470C3FDB82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6457" y="1989603"/>
              <a:ext cx="727430" cy="7274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53958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518</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 Prakash Awasthi</dc:creator>
  <cp:lastModifiedBy>Anant Prakash Awasthi</cp:lastModifiedBy>
  <cp:revision>40</cp:revision>
  <dcterms:created xsi:type="dcterms:W3CDTF">2023-05-06T15:35:16Z</dcterms:created>
  <dcterms:modified xsi:type="dcterms:W3CDTF">2023-05-07T07:03:23Z</dcterms:modified>
</cp:coreProperties>
</file>