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0"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1" d="100"/>
          <a:sy n="101" d="100"/>
        </p:scale>
        <p:origin x="138"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9DF-0312-96FE-1F4F-60FA72061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15CC1-C9DF-3EE1-F46F-85CBA8F1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79C44-0987-0671-AD23-EBB7AE46C142}"/>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5" name="Footer Placeholder 4">
            <a:extLst>
              <a:ext uri="{FF2B5EF4-FFF2-40B4-BE49-F238E27FC236}">
                <a16:creationId xmlns:a16="http://schemas.microsoft.com/office/drawing/2014/main" id="{CBC74260-42C5-0478-2A6A-E59E3585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D3C2-BB4D-A840-B14A-57F4BB2EA578}"/>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642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5B89-8F15-A99D-9036-693DB8F7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A194D-7393-C78B-FB3F-40B24D7CF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F191-BCF0-316B-C359-14D3FEF2F3FA}"/>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5" name="Footer Placeholder 4">
            <a:extLst>
              <a:ext uri="{FF2B5EF4-FFF2-40B4-BE49-F238E27FC236}">
                <a16:creationId xmlns:a16="http://schemas.microsoft.com/office/drawing/2014/main" id="{02F4D8F9-D4A3-21C5-BD04-94CEFEB11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9920-702E-F774-880C-CBBAF79A38EA}"/>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0510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E1FE6-17CC-D39D-90C3-26DA45121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FA0DA-4824-FCC0-EFF9-90EF6F82D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52B87-B64B-053F-6291-78CC30444FDF}"/>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5" name="Footer Placeholder 4">
            <a:extLst>
              <a:ext uri="{FF2B5EF4-FFF2-40B4-BE49-F238E27FC236}">
                <a16:creationId xmlns:a16="http://schemas.microsoft.com/office/drawing/2014/main" id="{2F5A08AD-C85E-5BDC-68D6-394F87F4C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EF790-1AC8-C4E2-6A91-1CAD049E2CE2}"/>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6756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4E80-0F3C-9394-98D5-85E2DB0A4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031CD-B43D-D321-40AA-B9FB2290B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D11A0-7D15-0C45-9F9B-F55946F2B22F}"/>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5" name="Footer Placeholder 4">
            <a:extLst>
              <a:ext uri="{FF2B5EF4-FFF2-40B4-BE49-F238E27FC236}">
                <a16:creationId xmlns:a16="http://schemas.microsoft.com/office/drawing/2014/main" id="{E1841DD9-EF6C-D773-F0E9-9D478C82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A2B2-9A5D-A314-9F59-5A5D6AA2C01C}"/>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413173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404-46B2-6696-4638-A1562690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8BABA-DA8C-8061-1589-5DA9907D5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C4CFC-47F1-203D-9975-D05232DA497D}"/>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5" name="Footer Placeholder 4">
            <a:extLst>
              <a:ext uri="{FF2B5EF4-FFF2-40B4-BE49-F238E27FC236}">
                <a16:creationId xmlns:a16="http://schemas.microsoft.com/office/drawing/2014/main" id="{554968EA-B6B2-0174-5E68-996760A4F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E99FF-24EE-7E92-4FEB-E57688AD361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8685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9E84-9CA8-9669-7622-6F61AAF1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3A86-7E3D-C14D-F90B-606D650DE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82610-94DD-A08A-0B25-8CB88B40E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D7513-4A01-4326-F7C2-17A7F1195F97}"/>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6" name="Footer Placeholder 5">
            <a:extLst>
              <a:ext uri="{FF2B5EF4-FFF2-40B4-BE49-F238E27FC236}">
                <a16:creationId xmlns:a16="http://schemas.microsoft.com/office/drawing/2014/main" id="{A8A26286-1F68-A5F1-C917-8F855A0FC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AC5A0-C563-C8C2-3F96-74E6F5DB75A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6554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901F-9AEF-8190-7CF4-30E883734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875DA-8C1B-C7BB-886C-9E57FBBA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B55BE-413A-C72C-E6E5-B8B99AEBA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7CDE65-3006-A94C-806B-914630AED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ECCF8-342D-7A23-F9EF-F1031147E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D07DC-4D62-7F87-6CA1-734A7E5BF787}"/>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8" name="Footer Placeholder 7">
            <a:extLst>
              <a:ext uri="{FF2B5EF4-FFF2-40B4-BE49-F238E27FC236}">
                <a16:creationId xmlns:a16="http://schemas.microsoft.com/office/drawing/2014/main" id="{41998183-A0BE-6C72-64EB-7E4B9E413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92EB4-0C90-8C16-A14B-F267960BD2A4}"/>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81317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4F30-8BE0-515C-1CD5-4CF3539D1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AAE1C-A203-71E9-E261-47FE759BB8FE}"/>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4" name="Footer Placeholder 3">
            <a:extLst>
              <a:ext uri="{FF2B5EF4-FFF2-40B4-BE49-F238E27FC236}">
                <a16:creationId xmlns:a16="http://schemas.microsoft.com/office/drawing/2014/main" id="{61D85F60-1FA3-A750-434B-9055D454A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7A0F9-68DB-0A90-BBF7-1969B4D8966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9292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0B06D-1B47-F0EE-0139-23CFE291093F}"/>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3" name="Footer Placeholder 2">
            <a:extLst>
              <a:ext uri="{FF2B5EF4-FFF2-40B4-BE49-F238E27FC236}">
                <a16:creationId xmlns:a16="http://schemas.microsoft.com/office/drawing/2014/main" id="{3B2BA631-24FE-A0E2-B4FB-CAC76B325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E40D94-B71E-292B-C17E-F9D419C1C75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0643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8881-3E84-918C-D712-485729190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15681-DF22-0266-FBF4-D2CC0D195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9BE23-1CC8-48A8-D6B2-5056A1E1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02B20-3F8C-E3FB-DD9D-88B1C516B1F3}"/>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6" name="Footer Placeholder 5">
            <a:extLst>
              <a:ext uri="{FF2B5EF4-FFF2-40B4-BE49-F238E27FC236}">
                <a16:creationId xmlns:a16="http://schemas.microsoft.com/office/drawing/2014/main" id="{C5490C48-0BFB-DB5A-5DFB-AF3C514B0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F245B-ABC1-3367-9B8E-4F454350A83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951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60F9-12FF-5944-BBF3-3D80E9B45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69813-F03C-5CF6-ECA0-156DBF8DE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49C26-EC79-DB4C-F490-36E40CD21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5A21C-73A9-38EE-5897-5B295917CC1E}"/>
              </a:ext>
            </a:extLst>
          </p:cNvPr>
          <p:cNvSpPr>
            <a:spLocks noGrp="1"/>
          </p:cNvSpPr>
          <p:nvPr>
            <p:ph type="dt" sz="half" idx="10"/>
          </p:nvPr>
        </p:nvSpPr>
        <p:spPr/>
        <p:txBody>
          <a:bodyPr/>
          <a:lstStyle/>
          <a:p>
            <a:fld id="{89F56EF4-8533-442B-9B6C-CD374E96DCF8}" type="datetimeFigureOut">
              <a:rPr lang="en-US" smtClean="0"/>
              <a:t>5/6/2023</a:t>
            </a:fld>
            <a:endParaRPr lang="en-US"/>
          </a:p>
        </p:txBody>
      </p:sp>
      <p:sp>
        <p:nvSpPr>
          <p:cNvPr id="6" name="Footer Placeholder 5">
            <a:extLst>
              <a:ext uri="{FF2B5EF4-FFF2-40B4-BE49-F238E27FC236}">
                <a16:creationId xmlns:a16="http://schemas.microsoft.com/office/drawing/2014/main" id="{01B6E268-26FB-FD39-B435-110B11324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D5134-7075-DDF5-8674-4A46D42D0D7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65614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86747-AF50-0555-B64E-EB1F8AA79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564042-2007-A206-2863-F2A9CFA34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748CB-90AA-0B11-BBE7-EFE48B812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56EF4-8533-442B-9B6C-CD374E96DCF8}" type="datetimeFigureOut">
              <a:rPr lang="en-US" smtClean="0"/>
              <a:t>5/6/2023</a:t>
            </a:fld>
            <a:endParaRPr lang="en-US"/>
          </a:p>
        </p:txBody>
      </p:sp>
      <p:sp>
        <p:nvSpPr>
          <p:cNvPr id="5" name="Footer Placeholder 4">
            <a:extLst>
              <a:ext uri="{FF2B5EF4-FFF2-40B4-BE49-F238E27FC236}">
                <a16:creationId xmlns:a16="http://schemas.microsoft.com/office/drawing/2014/main" id="{7AF0C892-7A33-4F6E-2317-BB44BB6EA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0F7987-2DFF-93A8-9546-F07DD0C9A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E4A5A-1F51-405F-AA89-D3BF7A63D91F}" type="slidenum">
              <a:rPr lang="en-US" smtClean="0"/>
              <a:t>‹#›</a:t>
            </a:fld>
            <a:endParaRPr lang="en-US"/>
          </a:p>
        </p:txBody>
      </p:sp>
    </p:spTree>
    <p:extLst>
      <p:ext uri="{BB962C8B-B14F-4D97-AF65-F5344CB8AC3E}">
        <p14:creationId xmlns:p14="http://schemas.microsoft.com/office/powerpoint/2010/main" val="74702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6C2B69-F28B-67C9-EBBA-54F7002DB9C6}"/>
              </a:ext>
            </a:extLst>
          </p:cNvPr>
          <p:cNvSpPr txBox="1"/>
          <p:nvPr/>
        </p:nvSpPr>
        <p:spPr>
          <a:xfrm>
            <a:off x="384863" y="2967335"/>
            <a:ext cx="4630767" cy="461665"/>
          </a:xfrm>
          <a:prstGeom prst="rect">
            <a:avLst/>
          </a:prstGeom>
          <a:noFill/>
        </p:spPr>
        <p:txBody>
          <a:bodyPr wrap="square">
            <a:spAutoFit/>
          </a:bodyPr>
          <a:lstStyle/>
          <a:p>
            <a:r>
              <a:rPr lang="en-US" sz="2400" b="0" i="0" dirty="0">
                <a:solidFill>
                  <a:srgbClr val="002060"/>
                </a:solidFill>
                <a:effectLst/>
                <a:latin typeface="Arial" panose="020B0604020202020204" pitchFamily="34" charset="0"/>
                <a:cs typeface="Arial" panose="020B0604020202020204" pitchFamily="34" charset="0"/>
              </a:rPr>
              <a:t>Data Management using Python </a:t>
            </a:r>
            <a:endParaRPr lang="en-US" sz="2400" dirty="0">
              <a:solidFill>
                <a:srgbClr val="00206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7DB0634-376C-F831-1981-F3011B90C2B7}"/>
              </a:ext>
            </a:extLst>
          </p:cNvPr>
          <p:cNvSpPr txBox="1"/>
          <p:nvPr/>
        </p:nvSpPr>
        <p:spPr>
          <a:xfrm>
            <a:off x="384863" y="3429000"/>
            <a:ext cx="5809353" cy="338554"/>
          </a:xfrm>
          <a:prstGeom prst="rect">
            <a:avLst/>
          </a:prstGeom>
          <a:noFill/>
        </p:spPr>
        <p:txBody>
          <a:bodyPr wrap="square">
            <a:spAutoFit/>
          </a:bodyPr>
          <a:lstStyle/>
          <a:p>
            <a:r>
              <a:rPr lang="en-US" sz="1600" b="1" i="0" dirty="0">
                <a:solidFill>
                  <a:srgbClr val="002060"/>
                </a:solidFill>
                <a:effectLst/>
                <a:latin typeface="Arial" panose="020B0604020202020204" pitchFamily="34" charset="0"/>
                <a:cs typeface="Arial" panose="020B0604020202020204" pitchFamily="34" charset="0"/>
              </a:rPr>
              <a:t>Anant Prakash Awasthi | </a:t>
            </a:r>
            <a:r>
              <a:rPr lang="en-US" sz="1600" dirty="0">
                <a:solidFill>
                  <a:srgbClr val="002060"/>
                </a:solidFill>
                <a:latin typeface="Arial" panose="020B0604020202020204" pitchFamily="34" charset="0"/>
                <a:cs typeface="Arial" panose="020B0604020202020204" pitchFamily="34" charset="0"/>
              </a:rPr>
              <a:t>Lead Data Scientist | Optum </a:t>
            </a:r>
          </a:p>
        </p:txBody>
      </p:sp>
    </p:spTree>
    <p:extLst>
      <p:ext uri="{BB962C8B-B14F-4D97-AF65-F5344CB8AC3E}">
        <p14:creationId xmlns:p14="http://schemas.microsoft.com/office/powerpoint/2010/main" val="4570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BF1CB7-CDB5-E9A7-AF38-DCE583795879}"/>
              </a:ext>
            </a:extLst>
          </p:cNvPr>
          <p:cNvSpPr txBox="1"/>
          <p:nvPr/>
        </p:nvSpPr>
        <p:spPr>
          <a:xfrm>
            <a:off x="2524642" y="2526778"/>
            <a:ext cx="7142716"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Quick Disclaimer</a:t>
            </a:r>
          </a:p>
        </p:txBody>
      </p:sp>
      <p:sp>
        <p:nvSpPr>
          <p:cNvPr id="2" name="TextBox 1">
            <a:extLst>
              <a:ext uri="{FF2B5EF4-FFF2-40B4-BE49-F238E27FC236}">
                <a16:creationId xmlns:a16="http://schemas.microsoft.com/office/drawing/2014/main" id="{F8705619-3019-7347-0830-4B05890CEF76}"/>
              </a:ext>
            </a:extLst>
          </p:cNvPr>
          <p:cNvSpPr txBox="1"/>
          <p:nvPr/>
        </p:nvSpPr>
        <p:spPr>
          <a:xfrm>
            <a:off x="2524642" y="2988443"/>
            <a:ext cx="7142716" cy="1200329"/>
          </a:xfrm>
          <a:prstGeom prst="rect">
            <a:avLst/>
          </a:prstGeom>
          <a:noFill/>
        </p:spPr>
        <p:txBody>
          <a:bodyPr wrap="square" rtlCol="0">
            <a:spAutoFit/>
          </a:bodyPr>
          <a:lstStyle/>
          <a:p>
            <a:pPr algn="just"/>
            <a:r>
              <a:rPr lang="en-IN" sz="2400" dirty="0">
                <a:solidFill>
                  <a:srgbClr val="002060"/>
                </a:solidFill>
                <a:latin typeface="Arial" panose="020B0604020202020204" pitchFamily="34" charset="0"/>
                <a:cs typeface="Arial" panose="020B0604020202020204" pitchFamily="34" charset="0"/>
              </a:rPr>
              <a:t>This discussion is under sole knowledge of mine and not a part of any statement, policy or no where related to my employer. </a:t>
            </a:r>
          </a:p>
        </p:txBody>
      </p:sp>
    </p:spTree>
    <p:extLst>
      <p:ext uri="{BB962C8B-B14F-4D97-AF65-F5344CB8AC3E}">
        <p14:creationId xmlns:p14="http://schemas.microsoft.com/office/powerpoint/2010/main" val="262039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rgbClr val="002060"/>
                </a:solidFill>
                <a:latin typeface="Arial" panose="020B0604020202020204" pitchFamily="34" charset="0"/>
                <a:cs typeface="Arial" panose="020B0604020202020204" pitchFamily="34" charset="0"/>
              </a:rPr>
              <a:t>Data Management</a:t>
            </a:r>
            <a:endParaRPr lang="en-IN" sz="2400" dirty="0">
              <a:solidFill>
                <a:srgbClr val="002060"/>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F9D6D48-C886-D678-ED51-531F1E2BEA3F}"/>
              </a:ext>
            </a:extLst>
          </p:cNvPr>
          <p:cNvGrpSpPr/>
          <p:nvPr/>
        </p:nvGrpSpPr>
        <p:grpSpPr>
          <a:xfrm>
            <a:off x="368147" y="1216323"/>
            <a:ext cx="5727853" cy="1293963"/>
            <a:chOff x="4442604" y="2251494"/>
            <a:chExt cx="4462010" cy="772501"/>
          </a:xfrm>
        </p:grpSpPr>
        <p:sp>
          <p:nvSpPr>
            <p:cNvPr id="9" name="Freeform: Shape 8">
              <a:extLst>
                <a:ext uri="{FF2B5EF4-FFF2-40B4-BE49-F238E27FC236}">
                  <a16:creationId xmlns:a16="http://schemas.microsoft.com/office/drawing/2014/main" id="{089F77F2-13EE-6258-CE68-025AA1B165BD}"/>
                </a:ext>
              </a:extLst>
            </p:cNvPr>
            <p:cNvSpPr/>
            <p:nvPr/>
          </p:nvSpPr>
          <p:spPr>
            <a:xfrm>
              <a:off x="6048927" y="2328744"/>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b="0" i="0" kern="1200" dirty="0">
                  <a:solidFill>
                    <a:srgbClr val="002060"/>
                  </a:solidFill>
                  <a:latin typeface="Arial" panose="020B0604020202020204" pitchFamily="34" charset="0"/>
                  <a:cs typeface="Arial" panose="020B0604020202020204" pitchFamily="34" charset="0"/>
                </a:rPr>
                <a:t>Effective data management helps to organize data in a way that is easy to access and understand. It allows data to be stored, sorted, and retrieved efficiently, which saves time and improves productivity.</a:t>
              </a:r>
              <a:endParaRPr lang="en-US" sz="1050" kern="1200" dirty="0">
                <a:solidFill>
                  <a:srgbClr val="002060"/>
                </a:solidFill>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F03B2B50-9D6B-DCFA-93E4-C5608A2D4F22}"/>
                </a:ext>
              </a:extLst>
            </p:cNvPr>
            <p:cNvSpPr/>
            <p:nvPr/>
          </p:nvSpPr>
          <p:spPr>
            <a:xfrm>
              <a:off x="4442604" y="2251494"/>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marL="0" lvl="0" indent="0" algn="ctr" defTabSz="1289050">
                <a:lnSpc>
                  <a:spcPct val="90000"/>
                </a:lnSpc>
                <a:spcBef>
                  <a:spcPct val="0"/>
                </a:spcBef>
                <a:spcAft>
                  <a:spcPct val="35000"/>
                </a:spcAft>
                <a:buNone/>
              </a:pPr>
              <a:r>
                <a:rPr lang="en-US" sz="1400" b="0" i="0" kern="1200">
                  <a:latin typeface="Arial" panose="020B0604020202020204" pitchFamily="34" charset="0"/>
                  <a:cs typeface="Arial" panose="020B0604020202020204" pitchFamily="34" charset="0"/>
                </a:rPr>
                <a:t>Organization </a:t>
              </a:r>
              <a:endParaRPr lang="en-US" sz="1400" kern="120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5C0DB2D7-5B9F-EAB5-A2B5-778D703CA45E}"/>
              </a:ext>
            </a:extLst>
          </p:cNvPr>
          <p:cNvGrpSpPr/>
          <p:nvPr/>
        </p:nvGrpSpPr>
        <p:grpSpPr>
          <a:xfrm>
            <a:off x="368148" y="2974520"/>
            <a:ext cx="5727600" cy="1292400"/>
            <a:chOff x="4442604" y="3062620"/>
            <a:chExt cx="4462010" cy="772501"/>
          </a:xfrm>
        </p:grpSpPr>
        <p:sp>
          <p:nvSpPr>
            <p:cNvPr id="11" name="Freeform: Shape 10">
              <a:extLst>
                <a:ext uri="{FF2B5EF4-FFF2-40B4-BE49-F238E27FC236}">
                  <a16:creationId xmlns:a16="http://schemas.microsoft.com/office/drawing/2014/main" id="{8BFEE561-6C8B-75EF-50B4-F1C483AA9BD0}"/>
                </a:ext>
              </a:extLst>
            </p:cNvPr>
            <p:cNvSpPr/>
            <p:nvPr/>
          </p:nvSpPr>
          <p:spPr>
            <a:xfrm>
              <a:off x="6048927" y="3139870"/>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Proper data management ensures that data is accurate, complete, and up-to-date. This is important because inaccurate or incomplete data can lead to incorrect decisions and </a:t>
              </a:r>
              <a:r>
                <a:rPr lang="en-US" sz="1050">
                  <a:solidFill>
                    <a:srgbClr val="002060"/>
                  </a:solidFill>
                  <a:latin typeface="Arial" panose="020B0604020202020204" pitchFamily="34" charset="0"/>
                  <a:cs typeface="Arial" panose="020B0604020202020204" pitchFamily="34" charset="0"/>
                </a:rPr>
                <a:t>poor outcomes.</a:t>
              </a:r>
              <a:endParaRPr lang="en-US" sz="1050" dirty="0">
                <a:solidFill>
                  <a:srgbClr val="002060"/>
                </a:solidFill>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01015BB4-8771-F3F7-A2DE-A3D8580B172F}"/>
                </a:ext>
              </a:extLst>
            </p:cNvPr>
            <p:cNvSpPr/>
            <p:nvPr/>
          </p:nvSpPr>
          <p:spPr>
            <a:xfrm>
              <a:off x="4442604" y="3062620"/>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Accuracy</a:t>
              </a:r>
            </a:p>
          </p:txBody>
        </p:sp>
      </p:grpSp>
      <p:grpSp>
        <p:nvGrpSpPr>
          <p:cNvPr id="21" name="Group 20">
            <a:extLst>
              <a:ext uri="{FF2B5EF4-FFF2-40B4-BE49-F238E27FC236}">
                <a16:creationId xmlns:a16="http://schemas.microsoft.com/office/drawing/2014/main" id="{D1FA9E61-77B7-660C-59E3-AC4EF8EB067F}"/>
              </a:ext>
            </a:extLst>
          </p:cNvPr>
          <p:cNvGrpSpPr/>
          <p:nvPr/>
        </p:nvGrpSpPr>
        <p:grpSpPr>
          <a:xfrm>
            <a:off x="368148" y="4731153"/>
            <a:ext cx="5727600" cy="1292400"/>
            <a:chOff x="4442604" y="3873746"/>
            <a:chExt cx="4462010" cy="772501"/>
          </a:xfrm>
        </p:grpSpPr>
        <p:sp>
          <p:nvSpPr>
            <p:cNvPr id="13" name="Freeform: Shape 12">
              <a:extLst>
                <a:ext uri="{FF2B5EF4-FFF2-40B4-BE49-F238E27FC236}">
                  <a16:creationId xmlns:a16="http://schemas.microsoft.com/office/drawing/2014/main" id="{A8F604E3-7D56-7D4F-1BCC-7D0AD991D3FE}"/>
                </a:ext>
              </a:extLst>
            </p:cNvPr>
            <p:cNvSpPr/>
            <p:nvPr/>
          </p:nvSpPr>
          <p:spPr>
            <a:xfrm>
              <a:off x="6048927" y="3950996"/>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Data management </a:t>
              </a:r>
              <a:r>
                <a:rPr lang="en-US" sz="1050" dirty="0">
                  <a:solidFill>
                    <a:srgbClr val="002060"/>
                  </a:solidFill>
                  <a:latin typeface="Arial" panose="020B0604020202020204" pitchFamily="34" charset="0"/>
                  <a:cs typeface="Arial" panose="020B0604020202020204" pitchFamily="34" charset="0"/>
                </a:rPr>
                <a:t>includes measures to protect data from unauthorized access, theft, or loss. This is particularly important for sensitive or confidential data that could cause harm if it falls into the </a:t>
              </a:r>
              <a:r>
                <a:rPr lang="en-US" sz="1050">
                  <a:solidFill>
                    <a:srgbClr val="002060"/>
                  </a:solidFill>
                  <a:latin typeface="Arial" panose="020B0604020202020204" pitchFamily="34" charset="0"/>
                  <a:cs typeface="Arial" panose="020B0604020202020204" pitchFamily="34" charset="0"/>
                </a:rPr>
                <a:t>wrong hands.</a:t>
              </a:r>
              <a:endParaRPr lang="en-US" sz="1050" dirty="0">
                <a:solidFill>
                  <a:srgbClr val="002060"/>
                </a:solidFill>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20EBD6A-C0FF-D312-C61F-A4CA45513F6C}"/>
                </a:ext>
              </a:extLst>
            </p:cNvPr>
            <p:cNvSpPr/>
            <p:nvPr/>
          </p:nvSpPr>
          <p:spPr>
            <a:xfrm>
              <a:off x="4442604" y="3873746"/>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Security</a:t>
              </a:r>
              <a:endParaRPr lang="en-US" sz="1400" dirty="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336B2242-9BC7-43EB-A5EB-DD98E795B247}"/>
              </a:ext>
            </a:extLst>
          </p:cNvPr>
          <p:cNvGrpSpPr/>
          <p:nvPr/>
        </p:nvGrpSpPr>
        <p:grpSpPr>
          <a:xfrm>
            <a:off x="6211019" y="2018579"/>
            <a:ext cx="5727600" cy="1292400"/>
            <a:chOff x="4442604" y="4684873"/>
            <a:chExt cx="4462010" cy="772501"/>
          </a:xfrm>
        </p:grpSpPr>
        <p:sp>
          <p:nvSpPr>
            <p:cNvPr id="15" name="Freeform: Shape 14">
              <a:extLst>
                <a:ext uri="{FF2B5EF4-FFF2-40B4-BE49-F238E27FC236}">
                  <a16:creationId xmlns:a16="http://schemas.microsoft.com/office/drawing/2014/main" id="{1C916A5B-803B-B77B-587F-679BA084A999}"/>
                </a:ext>
              </a:extLst>
            </p:cNvPr>
            <p:cNvSpPr/>
            <p:nvPr/>
          </p:nvSpPr>
          <p:spPr>
            <a:xfrm>
              <a:off x="6048927" y="4762122"/>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Many industries</a:t>
              </a:r>
              <a:r>
                <a:rPr lang="en-US" sz="1050" dirty="0">
                  <a:solidFill>
                    <a:srgbClr val="002060"/>
                  </a:solidFill>
                  <a:latin typeface="Arial" panose="020B0604020202020204" pitchFamily="34" charset="0"/>
                  <a:cs typeface="Arial" panose="020B0604020202020204" pitchFamily="34" charset="0"/>
                </a:rPr>
                <a:t> and organizations have legal or regulatory requirements for data management. Failure to comply with these requirements can result in penalties, fines, or </a:t>
              </a:r>
              <a:r>
                <a:rPr lang="en-US" sz="1050">
                  <a:solidFill>
                    <a:srgbClr val="002060"/>
                  </a:solidFill>
                  <a:latin typeface="Arial" panose="020B0604020202020204" pitchFamily="34" charset="0"/>
                  <a:cs typeface="Arial" panose="020B0604020202020204" pitchFamily="34" charset="0"/>
                </a:rPr>
                <a:t>legal action.</a:t>
              </a:r>
              <a:endParaRPr lang="en-US" sz="1050" dirty="0">
                <a:solidFill>
                  <a:srgbClr val="002060"/>
                </a:solidFill>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353AF3FC-2A08-CAD7-E3C7-745FA14661EB}"/>
                </a:ext>
              </a:extLst>
            </p:cNvPr>
            <p:cNvSpPr/>
            <p:nvPr/>
          </p:nvSpPr>
          <p:spPr>
            <a:xfrm>
              <a:off x="4442604" y="4684873"/>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Compliance</a:t>
              </a:r>
            </a:p>
          </p:txBody>
        </p:sp>
      </p:grpSp>
      <p:grpSp>
        <p:nvGrpSpPr>
          <p:cNvPr id="23" name="Group 22">
            <a:extLst>
              <a:ext uri="{FF2B5EF4-FFF2-40B4-BE49-F238E27FC236}">
                <a16:creationId xmlns:a16="http://schemas.microsoft.com/office/drawing/2014/main" id="{0EAD99E8-CB19-DE40-087E-544B91CAE960}"/>
              </a:ext>
            </a:extLst>
          </p:cNvPr>
          <p:cNvGrpSpPr/>
          <p:nvPr/>
        </p:nvGrpSpPr>
        <p:grpSpPr>
          <a:xfrm>
            <a:off x="6211019" y="3763309"/>
            <a:ext cx="5727600" cy="1292400"/>
            <a:chOff x="4442604" y="5495999"/>
            <a:chExt cx="4462010" cy="772501"/>
          </a:xfrm>
        </p:grpSpPr>
        <p:sp>
          <p:nvSpPr>
            <p:cNvPr id="17" name="Freeform: Shape 16">
              <a:extLst>
                <a:ext uri="{FF2B5EF4-FFF2-40B4-BE49-F238E27FC236}">
                  <a16:creationId xmlns:a16="http://schemas.microsoft.com/office/drawing/2014/main" id="{BC9187A6-5448-18B2-450C-55D242E647B1}"/>
                </a:ext>
              </a:extLst>
            </p:cNvPr>
            <p:cNvSpPr/>
            <p:nvPr/>
          </p:nvSpPr>
          <p:spPr>
            <a:xfrm>
              <a:off x="6048927" y="5573249"/>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Effective data management is essential for data analysis. Data needs to be properly structured, cleaned, and transformed before analysis can be performed</a:t>
              </a:r>
              <a:r>
                <a:rPr lang="en-US" sz="1050">
                  <a:solidFill>
                    <a:srgbClr val="002060"/>
                  </a:solidFill>
                  <a:latin typeface="Arial" panose="020B0604020202020204" pitchFamily="34" charset="0"/>
                  <a:cs typeface="Arial" panose="020B0604020202020204" pitchFamily="34" charset="0"/>
                </a:rPr>
                <a:t>. </a:t>
              </a:r>
              <a:r>
                <a:rPr lang="en-US" sz="1050" dirty="0">
                  <a:solidFill>
                    <a:srgbClr val="002060"/>
                  </a:solidFill>
                  <a:latin typeface="Arial" panose="020B0604020202020204" pitchFamily="34" charset="0"/>
                  <a:cs typeface="Arial" panose="020B0604020202020204" pitchFamily="34" charset="0"/>
                </a:rPr>
                <a:t>This ensures that analysis is accurate and produces </a:t>
              </a:r>
              <a:r>
                <a:rPr lang="en-US" sz="1050">
                  <a:solidFill>
                    <a:srgbClr val="002060"/>
                  </a:solidFill>
                  <a:latin typeface="Arial" panose="020B0604020202020204" pitchFamily="34" charset="0"/>
                  <a:cs typeface="Arial" panose="020B0604020202020204" pitchFamily="34" charset="0"/>
                </a:rPr>
                <a:t>meaningful insights.</a:t>
              </a:r>
              <a:endParaRPr lang="en-US" sz="1050" dirty="0">
                <a:solidFill>
                  <a:srgbClr val="002060"/>
                </a:solidFill>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185DC5A5-6C42-8B4F-6CD7-4ED008E838E4}"/>
                </a:ext>
              </a:extLst>
            </p:cNvPr>
            <p:cNvSpPr/>
            <p:nvPr/>
          </p:nvSpPr>
          <p:spPr>
            <a:xfrm>
              <a:off x="4442604" y="5495999"/>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Analysis</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848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Data Management in Python</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058072"/>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in Python involves using different libraries and tools to handle data in various formats and from various sources. Here are some key aspects of data management in Python:</a:t>
            </a:r>
          </a:p>
        </p:txBody>
      </p:sp>
      <p:grpSp>
        <p:nvGrpSpPr>
          <p:cNvPr id="7" name="Group 6">
            <a:extLst>
              <a:ext uri="{FF2B5EF4-FFF2-40B4-BE49-F238E27FC236}">
                <a16:creationId xmlns:a16="http://schemas.microsoft.com/office/drawing/2014/main" id="{405A9A72-FC57-334A-D833-3E09642303F5}"/>
              </a:ext>
            </a:extLst>
          </p:cNvPr>
          <p:cNvGrpSpPr/>
          <p:nvPr/>
        </p:nvGrpSpPr>
        <p:grpSpPr>
          <a:xfrm>
            <a:off x="363747" y="1941794"/>
            <a:ext cx="11343736" cy="2334713"/>
            <a:chOff x="3050137" y="1943989"/>
            <a:chExt cx="6088848" cy="2334713"/>
          </a:xfrm>
        </p:grpSpPr>
        <p:sp>
          <p:nvSpPr>
            <p:cNvPr id="8" name="Freeform: Shape 7">
              <a:extLst>
                <a:ext uri="{FF2B5EF4-FFF2-40B4-BE49-F238E27FC236}">
                  <a16:creationId xmlns:a16="http://schemas.microsoft.com/office/drawing/2014/main" id="{486C9902-99BD-DA4B-B95B-F173B8F735FA}"/>
                </a:ext>
              </a:extLst>
            </p:cNvPr>
            <p:cNvSpPr/>
            <p:nvPr/>
          </p:nvSpPr>
          <p:spPr>
            <a:xfrm>
              <a:off x="3050137"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Manipulation</a:t>
              </a:r>
              <a:endParaRPr lang="en-US" sz="1600" dirty="0">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014E7BAA-ECFA-9DBE-1940-F2CFFCEB7F5D}"/>
                </a:ext>
              </a:extLst>
            </p:cNvPr>
            <p:cNvSpPr/>
            <p:nvPr/>
          </p:nvSpPr>
          <p:spPr>
            <a:xfrm>
              <a:off x="3050137"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rgbClr val="002060"/>
                  </a:solidFill>
                  <a:latin typeface="Arial" panose="020B0604020202020204" pitchFamily="34" charset="0"/>
                  <a:cs typeface="Arial" panose="020B0604020202020204" pitchFamily="34" charset="0"/>
                </a:rPr>
                <a:t>Python libraries such as </a:t>
              </a:r>
              <a:r>
                <a:rPr lang="en-US" sz="1200" b="1" dirty="0">
                  <a:solidFill>
                    <a:srgbClr val="002060"/>
                  </a:solidFill>
                  <a:latin typeface="Arial" panose="020B0604020202020204" pitchFamily="34" charset="0"/>
                  <a:cs typeface="Arial" panose="020B0604020202020204" pitchFamily="34" charset="0"/>
                </a:rPr>
                <a:t>Pandas</a:t>
              </a:r>
              <a:r>
                <a:rPr lang="en-US" sz="1200" dirty="0">
                  <a:solidFill>
                    <a:srgbClr val="002060"/>
                  </a:solidFill>
                  <a:latin typeface="Arial" panose="020B0604020202020204" pitchFamily="34" charset="0"/>
                  <a:cs typeface="Arial" panose="020B0604020202020204" pitchFamily="34" charset="0"/>
                </a:rPr>
                <a:t> and NumPy provide powerful tools for manipulating and analyzing data. These libraries enable you to clean, filter, sort, reshape, merge, and aggregate data to prepare it for analysis.</a:t>
              </a:r>
            </a:p>
          </p:txBody>
        </p:sp>
        <p:sp>
          <p:nvSpPr>
            <p:cNvPr id="19" name="Freeform: Shape 18">
              <a:extLst>
                <a:ext uri="{FF2B5EF4-FFF2-40B4-BE49-F238E27FC236}">
                  <a16:creationId xmlns:a16="http://schemas.microsoft.com/office/drawing/2014/main" id="{57A7CB6C-9B89-5448-8046-642B178CA2CA}"/>
                </a:ext>
              </a:extLst>
            </p:cNvPr>
            <p:cNvSpPr/>
            <p:nvPr/>
          </p:nvSpPr>
          <p:spPr>
            <a:xfrm>
              <a:off x="4298570"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accent1"/>
            </a:solid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Visualization</a:t>
              </a:r>
              <a:endParaRPr lang="en-US" sz="1600" dirty="0">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26DA0EDC-9954-1A20-29BF-AE7C8672862A}"/>
                </a:ext>
              </a:extLst>
            </p:cNvPr>
            <p:cNvSpPr/>
            <p:nvPr/>
          </p:nvSpPr>
          <p:spPr>
            <a:xfrm>
              <a:off x="4298570"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accent1"/>
                  </a:solidFill>
                  <a:latin typeface="Arial" panose="020B0604020202020204" pitchFamily="34" charset="0"/>
                  <a:cs typeface="Arial" panose="020B0604020202020204" pitchFamily="34" charset="0"/>
                </a:rPr>
                <a:t>Python libraries such as Matplotlib, Seaborn, and </a:t>
              </a:r>
              <a:r>
                <a:rPr lang="en-US" sz="1200" dirty="0" err="1">
                  <a:solidFill>
                    <a:schemeClr val="accent1"/>
                  </a:solidFill>
                  <a:latin typeface="Arial" panose="020B0604020202020204" pitchFamily="34" charset="0"/>
                  <a:cs typeface="Arial" panose="020B0604020202020204" pitchFamily="34" charset="0"/>
                </a:rPr>
                <a:t>Plotly</a:t>
              </a:r>
              <a:r>
                <a:rPr lang="en-US" sz="1200" dirty="0">
                  <a:solidFill>
                    <a:schemeClr val="accent1"/>
                  </a:solidFill>
                  <a:latin typeface="Arial" panose="020B0604020202020204" pitchFamily="34" charset="0"/>
                  <a:cs typeface="Arial" panose="020B0604020202020204" pitchFamily="34" charset="0"/>
                </a:rPr>
                <a:t> enable you to create visualizations to gain insights from data. These libraries provide various chart types such as bar charts, line charts, scatter plots, and heat maps.</a:t>
              </a:r>
            </a:p>
          </p:txBody>
        </p:sp>
        <p:sp>
          <p:nvSpPr>
            <p:cNvPr id="21" name="Freeform: Shape 20">
              <a:extLst>
                <a:ext uri="{FF2B5EF4-FFF2-40B4-BE49-F238E27FC236}">
                  <a16:creationId xmlns:a16="http://schemas.microsoft.com/office/drawing/2014/main" id="{AB067FCE-4568-368B-EC83-60CF456ACCE2}"/>
                </a:ext>
              </a:extLst>
            </p:cNvPr>
            <p:cNvSpPr/>
            <p:nvPr/>
          </p:nvSpPr>
          <p:spPr>
            <a:xfrm>
              <a:off x="5547003"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dirty="0">
                  <a:latin typeface="Arial" panose="020B0604020202020204" pitchFamily="34" charset="0"/>
                  <a:cs typeface="Arial" panose="020B0604020202020204" pitchFamily="34" charset="0"/>
                </a:rPr>
                <a:t>Data Storage</a:t>
              </a:r>
            </a:p>
          </p:txBody>
        </p:sp>
        <p:sp>
          <p:nvSpPr>
            <p:cNvPr id="22" name="Freeform: Shape 21">
              <a:extLst>
                <a:ext uri="{FF2B5EF4-FFF2-40B4-BE49-F238E27FC236}">
                  <a16:creationId xmlns:a16="http://schemas.microsoft.com/office/drawing/2014/main" id="{450CE56C-7166-C4FC-3570-6F8E27EE11D0}"/>
                </a:ext>
              </a:extLst>
            </p:cNvPr>
            <p:cNvSpPr/>
            <p:nvPr/>
          </p:nvSpPr>
          <p:spPr>
            <a:xfrm>
              <a:off x="5547003"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bg1">
                      <a:lumMod val="50000"/>
                    </a:schemeClr>
                  </a:solidFill>
                  <a:latin typeface="Arial" panose="020B0604020202020204" pitchFamily="34" charset="0"/>
                  <a:cs typeface="Arial" panose="020B0604020202020204" pitchFamily="34" charset="0"/>
                </a:rPr>
                <a:t>Python provides several libraries for working with databases such as SQLite3, MySQL, PostgreSQL, and MongoDB. These libraries enable you to connect to databases, execute SQL queries, and manage transactions.</a:t>
              </a:r>
            </a:p>
          </p:txBody>
        </p:sp>
        <p:sp>
          <p:nvSpPr>
            <p:cNvPr id="23" name="Freeform: Shape 22">
              <a:extLst>
                <a:ext uri="{FF2B5EF4-FFF2-40B4-BE49-F238E27FC236}">
                  <a16:creationId xmlns:a16="http://schemas.microsoft.com/office/drawing/2014/main" id="{8FA13343-BF7C-FE5A-4DEF-1D87302CE774}"/>
                </a:ext>
              </a:extLst>
            </p:cNvPr>
            <p:cNvSpPr/>
            <p:nvPr/>
          </p:nvSpPr>
          <p:spPr>
            <a:xfrm>
              <a:off x="6795436"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Cleaning</a:t>
              </a:r>
            </a:p>
          </p:txBody>
        </p:sp>
        <p:sp>
          <p:nvSpPr>
            <p:cNvPr id="24" name="Freeform: Shape 23">
              <a:extLst>
                <a:ext uri="{FF2B5EF4-FFF2-40B4-BE49-F238E27FC236}">
                  <a16:creationId xmlns:a16="http://schemas.microsoft.com/office/drawing/2014/main" id="{4234B594-2A94-A5A7-2F55-401713F5A6C5}"/>
                </a:ext>
              </a:extLst>
            </p:cNvPr>
            <p:cNvSpPr/>
            <p:nvPr/>
          </p:nvSpPr>
          <p:spPr>
            <a:xfrm>
              <a:off x="6795436"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rgbClr val="002060"/>
                  </a:solidFill>
                  <a:latin typeface="Arial" panose="020B0604020202020204" pitchFamily="34" charset="0"/>
                  <a:cs typeface="Arial" panose="020B0604020202020204" pitchFamily="34" charset="0"/>
                </a:rPr>
                <a:t>Python provides libraries such as Pyjanitor and Dora for cleaning and transforming data. These libraries provide functions for handling missing values, converting data types, and dealing with outliers.</a:t>
              </a:r>
            </a:p>
          </p:txBody>
        </p:sp>
        <p:sp>
          <p:nvSpPr>
            <p:cNvPr id="25" name="Freeform: Shape 24">
              <a:extLst>
                <a:ext uri="{FF2B5EF4-FFF2-40B4-BE49-F238E27FC236}">
                  <a16:creationId xmlns:a16="http://schemas.microsoft.com/office/drawing/2014/main" id="{2315D893-0CF4-1D82-2096-9A6F54147C44}"/>
                </a:ext>
              </a:extLst>
            </p:cNvPr>
            <p:cNvSpPr/>
            <p:nvPr/>
          </p:nvSpPr>
          <p:spPr>
            <a:xfrm>
              <a:off x="8043869"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Integration</a:t>
              </a:r>
            </a:p>
          </p:txBody>
        </p:sp>
        <p:sp>
          <p:nvSpPr>
            <p:cNvPr id="26" name="Freeform: Shape 25">
              <a:extLst>
                <a:ext uri="{FF2B5EF4-FFF2-40B4-BE49-F238E27FC236}">
                  <a16:creationId xmlns:a16="http://schemas.microsoft.com/office/drawing/2014/main" id="{7244A359-08DC-7DCB-9310-953E5E732CE7}"/>
                </a:ext>
              </a:extLst>
            </p:cNvPr>
            <p:cNvSpPr/>
            <p:nvPr/>
          </p:nvSpPr>
          <p:spPr>
            <a:xfrm>
              <a:off x="8043869"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chemeClr val="bg1">
                      <a:lumMod val="50000"/>
                    </a:schemeClr>
                  </a:solidFill>
                  <a:latin typeface="Arial" panose="020B0604020202020204" pitchFamily="34" charset="0"/>
                  <a:cs typeface="Arial" panose="020B0604020202020204" pitchFamily="34" charset="0"/>
                </a:rPr>
                <a:t>Python provides libraries such as Apache Airflow and PySpark for integrating data from multiple sources. These libraries enable you to extract data from different sources, transform it, and load it into a destination system.</a:t>
              </a:r>
            </a:p>
          </p:txBody>
        </p:sp>
      </p:grpSp>
    </p:spTree>
    <p:extLst>
      <p:ext uri="{BB962C8B-B14F-4D97-AF65-F5344CB8AC3E}">
        <p14:creationId xmlns:p14="http://schemas.microsoft.com/office/powerpoint/2010/main" val="187121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Logistics for this Discussions</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209975"/>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consist of many activities </a:t>
            </a:r>
            <a:r>
              <a:rPr lang="en-US" sz="1600" dirty="0">
                <a:solidFill>
                  <a:srgbClr val="002060"/>
                </a:solidFill>
                <a:latin typeface="Arial" panose="020B0604020202020204" pitchFamily="34" charset="0"/>
                <a:cs typeface="Arial" panose="020B0604020202020204" pitchFamily="34" charset="0"/>
              </a:rPr>
              <a:t>(sometimes called Tasks). We can classify data management tasks majorly into four categories for Pandas</a:t>
            </a:r>
            <a:r>
              <a:rPr lang="en-US" sz="1600" b="0" i="0" dirty="0">
                <a:solidFill>
                  <a:srgbClr val="002060"/>
                </a:solidFill>
                <a:effectLst/>
                <a:latin typeface="Arial" panose="020B0604020202020204" pitchFamily="34" charset="0"/>
                <a:cs typeface="Arial" panose="020B0604020202020204" pitchFamily="34" charset="0"/>
              </a:rPr>
              <a:t>:</a:t>
            </a:r>
          </a:p>
        </p:txBody>
      </p:sp>
      <p:pic>
        <p:nvPicPr>
          <p:cNvPr id="3074" name="Picture 2" descr="GitHub Logo and symbol, meaning, history, PNG, brand">
            <a:extLst>
              <a:ext uri="{FF2B5EF4-FFF2-40B4-BE49-F238E27FC236}">
                <a16:creationId xmlns:a16="http://schemas.microsoft.com/office/drawing/2014/main" id="{1743D889-3F6B-7533-3754-7C12F85CF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 y="2165151"/>
            <a:ext cx="638175" cy="35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95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482</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Prakash Awasthi</dc:creator>
  <cp:lastModifiedBy>Anant Prakash Awasthi</cp:lastModifiedBy>
  <cp:revision>35</cp:revision>
  <dcterms:created xsi:type="dcterms:W3CDTF">2023-05-06T15:35:16Z</dcterms:created>
  <dcterms:modified xsi:type="dcterms:W3CDTF">2023-05-06T16:30:33Z</dcterms:modified>
</cp:coreProperties>
</file>