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0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oboto" panose="02000000000000000000" pitchFamily="2" charset="0"/>
      <p:regular r:id="rId13"/>
    </p:embeddedFont>
    <p:embeddedFont>
      <p:font typeface="Saira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18.9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24570,'0'761'0,"3770"-761"0,-3770-761 0,-3770 761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07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0 280 24533,'3339'0'0,"-6289"-280"0,2561 560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11.9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1 290 24575,'7'-1'0,"1"-1"0,0 0 0,-1 0 0,0-1 0,0 0 0,0 0 0,0-1 0,9-5 0,12-6 0,39-11 0,137-35 0,26-8 0,-181 50 0,1 3 0,1 1 0,0 3 0,1 2 0,0 2 0,0 3 0,64 0 0,1398 9 0,-829-6 0,-642 4 0,74 14 0,-69-8 0,14 2 0,-27-3 0,1-2 0,40 1 0,-65-6 0,2-1 0,-1 1 0,1 0 0,-1 1 0,0 1 0,1 0 0,-1 1 0,0 0 0,17 6 0,-10-1 5,0-2 0,0 0 0,0-1 0,1-1 0,0-1 0,24 1 0,125-5-163,-69-2-1084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14.6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24575,'706'0'0,"-703"-1"0,0 1 0,1 0 0,-1 0 0,0 1 0,1-1 0,-1 1 0,0-1 0,0 1 0,1 0 0,-1 0 0,0 0 0,0 1 0,0-1 0,0 1 0,0 0 0,-1 0 0,1 0 0,-1 0 0,5 4 0,-4-1 0,-1 0 0,1 0 0,-1-1 0,0 1 0,-1 1 0,1-1 0,-1 0 0,0 0 0,0 0 0,-1 1 0,1 9 0,-2 6 0,-1-1 0,-1 0 0,0 1 0,-2-1 0,-9 28 0,6-23 0,1 0 0,-6 44 0,12-63 0,0 0 0,1 0 0,-1 0 0,1 0 0,0 0 0,1 0 0,-1 0 0,1 0 0,0 0 0,1 0 0,0 0 0,-1 0 0,2-1 0,-1 1 0,1-1 0,0 1 0,0-1 0,0 0 0,1 0 0,0 0 0,0-1 0,0 1 0,0-1 0,1 0 0,0 0 0,-1-1 0,2 0 0,-1 1 0,7 2 0,39 15-1365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16.6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3223 2 24575,'-33'0'0,"9"-2"0,0 2 0,1 1 0,-1 1 0,0 1 0,0 2 0,-24 6 0,-4 5 0,-1-3 0,0-2 0,-89 6 0,-251-12 0,208-8 0,113 3 0,-122 16 0,149-11 0,-61-1 0,63-4 0,-78 11 0,30 0 0,-1-4 0,-152-7 0,95-3 0,-814 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20.0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395 638 24575,'0'-39'0,"-1"-1"0,-13-71 0,12 103 0,-9-62 0,10 65 0,0 0 0,1-1 0,0 1 0,0 0 0,1-1 0,-1 1 0,1 0 0,0 0 0,1 0 0,1-6 0,-2 11 0,-1-1 0,1 1 0,-1-1 0,1 1 0,-1-1 0,1 1 0,-1 0 0,1-1 0,-1 1 0,1 0 0,0 0 0,-1 0 0,1-1 0,-1 1 0,1 0 0,0 0 0,-1 0 0,1 0 0,0 0 0,-1 0 0,1 0 0,0 0 0,-1 0 0,1 0 0,0 1 0,-1-1 0,1 0 0,-1 0 0,1 1 0,0-1 0,-1 0 0,1 1 0,-1-1 0,1 0 0,-1 1 0,1-1 0,-1 1 0,1 0 0,27 22 0,-20-17 0,2 3 0,78 65 0,-78-64 0,-1-1 0,-1 1 0,0 0 0,0 1 0,-1 0 0,10 21 0,-17-32 0,0-1 0,0 1 0,0 0 0,0 0 0,0 0 0,0 0 0,1 0 0,-1-1 0,0 1 0,0 0 0,0 0 0,0 0 0,0 0 0,0 0 0,0 0 0,0 0 0,1-1 0,-1 1 0,0 0 0,0 0 0,0 0 0,0 0 0,0 0 0,0 0 0,1 0 0,-1 0 0,0 0 0,0 0 0,0 0 0,0 0 0,1 0 0,-1 0 0,0 0 0,0 0 0,0 0 0,0 0 0,0 0 0,1 0 0,-1 0 0,0 0 0,0 0 0,0 0 0,0 0 0,0 0 0,1 0 0,-1 1 0,0-1 0,0 0 0,0 0 0,0 0 0,0 0 0,3-31 0,-3-40 0,1-62 0,-4-73 0,3 203 0,0 0 0,-1 0 0,1 0 0,-1 0 0,0 0 0,0 1 0,0-1 0,0 0 0,-1 0 0,1 1 0,-1-1 0,0 1 0,0-1 0,0 1 0,0 0 0,0-1 0,0 1 0,0 0 0,-1 0 0,1 1 0,-1-1 0,1 1 0,-1-1 0,0 1 0,0 0 0,1 0 0,-1 0 0,0 0 0,0 0 0,-6 0 0,-9-1 0,0 1 0,0 0 0,0 1 0,-22 3 0,7 0 0,8-2 0,-2-1 0,0 2 0,-35 7 0,53-7 0,0 0 0,1 1 0,-1 1 0,0-1 0,1 1 0,0 1 0,0-1 0,0 1 0,0 1 0,-10 9 0,10-8 0,0-2 0,0 1 0,-1-1 0,1-1 0,-14 6 0,15-8 0,0 1 0,0 1 0,0-1 0,1 1 0,-1 0 0,1 1 0,0-1 0,0 1 0,-7 8 0,11-10 0,0 0 0,0 0 0,0-1 0,1 1 0,0 0 0,-1 0 0,1 0 0,0 1 0,1-1 0,-1 0 0,0 0 0,1 0 0,0 1 0,0-1 0,0 0 0,0 0 0,1 7 0,1-4 0,0-1 0,0 1 0,0-1 0,0 0 0,1 0 0,0 0 0,0 0 0,1 0 0,5 6 0,8 6 0,1-1 0,1 0 0,37 23 0,-44-31 0,32 20 0,-21-14 0,-1 1 0,0 1 0,31 30 0,-49-42 0,1 0 0,-1-1 0,1 1 0,0-1 0,0 0 0,0 0 0,1 0 0,-1-1 0,0 0 0,1 0 0,0 0 0,-1-1 0,7 1 0,33 11 0,-30-4-1365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26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24575,'103'2'0,"1"6"0,-1 3 0,163 41 0,-209-39 0,1-4 0,100 5 0,122-16 0,-108-1 0,-101 3 0,345 16 0,-262-5 0,188-9 0,-149-5 0,1579 3 0,-1742-1 67,54-11-1,10 0-1564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29.8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24534,'4111'0'0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32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24575,'80'4'0,"114"19"0,-111-10 0,95 1 0,140-16 0,158 4 0,-343 11 0,41 1 0,1829-16-1365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33.4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40.3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24529,'4138'27'0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20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42.5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4327 0 24575,'-4327'0'-1365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45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24540,'4111'25'0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0:59.5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24520,'4034'0'0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03.6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 24575,'164'8'0,"0"7"0,215 47 0,-14-20 0,41-10 0,-164-6 0,-157-14 0,-54-6 0,48 2 0,47 5 0,-81-7 0,49 1 0,1148-8 0,-1207-1 0,55-9 0,25-3 0,336 14 0,-214 1 0,-222-1 0,1 0 0,-1-2 0,0 1 0,1-2 0,-1 0 0,0-1 0,-1-1 0,17-6 0,-28 8 0,0 0 0,0 0 0,0 0 0,0 0 0,-1-1 0,1 1 0,-1-1 0,0 0 0,0 1 0,0-1 0,-1 0 0,1 0 0,-1 0 0,0 0 0,0 0 0,-1 0 0,1 0 0,-1-1 0,0-4 0,1-1 0,-1-1 0,0 1 0,-1-1 0,0 1 0,-1 0 0,-4-17 0,4 24-47,0 0 0,0 0 0,0 1 0,0-1 0,0 0 0,-1 1 0,1 0 0,-1-1 0,1 1-1,-1 0 1,0 0 0,0 1 0,0-1 0,0 1 0,0-1 0,0 1 0,0 0 0,-1 0 0,1 0 0,0 0 0,-1 1 0,1 0-1,-1-1 1,1 1 0,0 0 0,-1 1 0,1-1 0,-6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07.3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3371 1 24575,'-24'0'0,"0"2"0,0 0 0,0 2 0,0 0 0,0 2 0,1 0 0,0 2 0,0 1 0,1 0 0,-22 14 0,28-17 0,0 0 0,0 0 0,-1-1 0,1-1 0,-1-1 0,0-1 0,0 0 0,0-1 0,-21-1 0,7 0 0,-51 8 0,-5 8 0,-1-4 0,-130 2 0,158-11 0,-1 2 0,1 3 0,0 3 0,1 2 0,-58 21 0,63-15 0,19-7 0,-44 10 0,-62 2 0,74-14 0,-101 28 0,153-32 0,1 0 0,1 0 0,-20 13 0,22-12 0,-1 0 0,0-1 0,0 0 0,-25 7 0,-38 7 0,-1-4 0,-1-3 0,-106 5 0,-363-18 0,226-2 0,320 2 0,0 0 0,0 0 0,0 0 0,0 0 0,0 0 0,0 0 0,0 0 0,0 0 0,0 0 0,0 0 0,0 0 0,0 0 0,0 1 0,0-1 0,0 0 0,0 0 0,0 0 0,0 0 0,0 0 0,0 0 0,0 0 0,0 0 0,0 0 0,0 0 0,0 0 0,0 1 0,0-1 0,0 0 0,0 0 0,0 0 0,0 0 0,0 0 0,0 0 0,0 0 0,0 0 0,0 0 0,0 0 0,0 0 0,0 0 0,0 0 0,0 1 0,0-1 0,0 0 0,0 0 0,-1 0 0,1 0 0,0 0 0,0 0 0,0 0 0,0 0 0,0 0 0,0 0 0,0 0 0,0 0 0,0 0 0,12 8 0,18 5 0,-3-5 0,0-2 0,1 0 0,-1-2 0,54 0 0,44 7 0,-30 1 0,0-6 0,142-7 0,-88-1 0,1214 2 0,-1338 1 0,1 2 0,28 6 0,41 4 0,645-10 0,-378-5 0,171 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27.6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24572,'0'634'0,"4321"-634"0,-4321-634 0,-4321 634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35.6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1 179 24575,'84'4'0,"0"4"0,88 20 0,32 4 0,49 5 0,152 12 0,326-47 0,-353-5 0,330 3 0,-695-1 0,-1-1 0,1 0 0,-1 0 0,0-2 0,0 1 0,0-2 0,-1 0 0,1 0 0,-1-1 0,0 0 0,-1-1 0,15-11 0,14-14 0,59-62 0,-86 82 0,27-36-17,-35 41-80,0 0 1,1 0 0,0 0 0,0 1-1,1 0 1,0 0 0,0 1 0,0-1-1,1 1 1,0 1 0,0-1-1,0 1 1,10-4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38.1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 24575,'92'-1'0,"-19"-1"0,0 3 0,0 4 0,72 13 0,-26 3 0,164 7 0,124-20 0,-356-6 0,56 10 0,44 2 0,-8-16 0,101 4 0,-145 10 0,-56-6 0,53 2 0,-41-8-1365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44.9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1 108 24575,'730'-54'0,"-50"1"0,532 52 0,-531 4 0,-649-1 0,54 9 0,-53-5 0,55 2 0,-5-8 0,-22-2 0,1 4 0,93 13 0,-119-10 0,1-2 0,68-3 0,-70-2 0,0 2 0,70 9 0,-58 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47.3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47 24575,'3588'0'0,"-3428"-14"0,-5 0 0,-61 17 0,-61 0 0,0-2 0,0-1 0,0-2 0,34-6 0,-50 2 120,-17 6-142,0 0 1,0-1-1,0 1 1,1 0-1,-1 0 1,0 0-1,0 0 1,2-4-431,-2 4 430,0 0 1,0 0-1,0-1 1,0 1-1,0 0 1,0 0-1,0 0 1,0-1-1,0 1 1,0 0-1,0 0 1,0 0-1,-1 0 0,1-1 1,-3-1-409,3 2 408,-1 0 0,1 0 1,0 0-1,-1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25.1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2104 3 24575,'-35'0'0,"0"2"0,-1 1 0,1 1 0,0 2 0,-49 15 0,-193 45 0,200-50 0,-327 93 0,139-30 0,93-35 0,114-31 0,-110 38 0,146-43 0,-44 9 0,44-11 0,131-5 0,2119-4-914,-1151 5 1828,-1049-1-914,-6-1 0,0 0 0,0-1 0,32-6 0,-48 6 0,0-1 0,0 0 0,1 0 0,-1 0 0,0-1 0,-1 0 0,1 0 0,0-1 0,-1 1 0,0-1 0,0 0 0,0-1 0,0 1 0,-1-1 0,0 0 0,5-7 0,-7 10 0,-1 0 0,1 0 0,-1 0 0,0 0 0,0 0 0,0 0 0,0 0 0,-1 0 0,1-1 0,0 1 0,-1 0 0,0-1 0,1 1 0,-1 0 0,0 0 0,0-1 0,0 1 0,-1 0 0,1-1 0,0 1 0,-1 0 0,0-1 0,-1-3 0,0 3 0,-1 0 0,1 0 0,-1 0 0,0 0 0,0 0 0,0 0 0,0 1 0,0 0 0,0-1 0,-1 1 0,1 1 0,-8-4 0,-10-3 0,-1 2 0,0 0 0,-41-5 0,59 11 0,-118-12 0,-197 7 0,187 7 0,-145-17 0,-85 4 0,283 12 0,1798-1 0,-1714 0 0,0 0 0,0 0 0,0-1 0,0 0 0,0 0 0,0 0 0,0-1 0,-1 1 0,1-1 0,0 0 0,-1 0 0,1-1 0,-1 0 0,0 1 0,0-1 0,5-5 0,0-1 0,-1-2 0,0 1 0,0-1 0,10-19 0,23-33 0,-15 22 0,-24 47 0,-1 1 0,1-1 0,-1 0 0,-1 1 0,0 10 0,-2 25 0,-3 0 0,-1 0 0,-3 0 0,-1-1 0,-2 0 0,-17 41 0,13-32 0,-11 56 0,16-55 0,-22 59 0,29-98 0,-1 1 0,-1-1 0,0 0 0,0-1 0,-1 0 0,-11 14 0,14-21 0,0 1 0,0-2 0,-1 1 0,0 0 0,1-1 0,-1 0 0,-1 0 0,1 0 0,0-1 0,-1 0 0,1 0 0,-1 0 0,0-1 0,1 0 0,-1 0 0,-8 0 0,4 0 0,0-1 0,1 0 0,-1 0 0,0-1 0,1-1 0,-1 1 0,1-2 0,-1 1 0,-15-8 0,11 3 0,0-1 0,0-1 0,1 0 0,0-1 0,-13-12 0,-194-164 0,192 165 0,-2 1 0,0 1 0,-51-23 0,-104-33 0,89 38 0,-1 0 0,-1 3 0,-1 5 0,-113-18 0,77 25 0,-270-39 0,268 47 0,-138 3 0,-579 13 0,680-16 0,15 1 0,93 13 0,39 1 0,1 0 0,0-2 0,-1-1 0,1-1 0,-50-13 0,62 11 0,-127-38 0,125 39 0,0 1 0,0 0 0,0 1 0,0 1 0,0 1 0,-30 3 0,44-3 0,0 1 0,0-1 0,0 1 0,1 0 0,-1-1 0,0 1 0,0 0 0,1 0 0,-1 0 0,0 0 0,1 1 0,-1-1 0,1 0 0,0 0 0,-1 1 0,1-1 0,0 1 0,0 0 0,0-1 0,0 1 0,0 0 0,0-1 0,0 1 0,1 0 0,-1 0 0,1 0 0,-1 0 0,1 0 0,0 0 0,-1 0 0,1-1 0,0 1 0,0 0 0,1 0 0,-1 0 0,0 0 0,1 0 0,-1 0 0,1 0 0,1 2 0,2 12 0,1-1 0,1-1 0,13 26 0,-15-32 0,119 199 0,-119-201 0,29 42-88,-25-39-11,0 1 1,-1 0 0,0 1 0,-1 0 0,0 0-1,-1 0 1,0 0 0,0 1 0,-2 0 0,1 0-1,-2 0 1,3 15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49.1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 24575,'61'0'0,"35"-1"0,146 18 0,-139-8 0,196-6 0,-145-5 0,-57 0 0,109-16 0,-116 10 0,153 7 0,-104 4 0,176 3-1365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1:52.4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403 399 24575,'-26'0'0,"-1"-1"0,1-1 0,0-1 0,0-1 0,0-2 0,0-1 0,1 0 0,-30-14 0,45 15 0,0 0 0,1 0 0,0-1 0,0 0 0,0-1 0,1 0 0,1 0 0,-1-1 0,1 0 0,0 0 0,1 0 0,0-1 0,1 0 0,0 0 0,0-1 0,-3-12 0,6 16 0,0 1 0,0-1 0,0 0 0,1 0 0,0 1 0,0-1 0,1 0 0,0 0 0,0 0 0,0 0 0,1 0 0,0 0 0,1 0 0,0 1 0,0-1 0,0 1 0,1-1 0,-1 1 0,2 0 0,-1 0 0,1 0 0,0 0 0,0 0 0,0 1 0,1 0 0,0 0 0,7-6 0,-11 10 0,0 0 0,0 1 0,0-1 0,0 0 0,0 1 0,0-1 0,0 1 0,0-1 0,0 1 0,0-1 0,1 1 0,-1 0 0,0-1 0,0 1 0,0 0 0,1 0 0,-1 0 0,0 0 0,0 0 0,0 0 0,1 1 0,-1-1 0,0 0 0,0 0 0,0 1 0,0-1 0,2 1 0,-1 1 0,0 0 0,0 0 0,0 0 0,0 0 0,0 0 0,0 0 0,-1 0 0,1 1 0,-1-1 0,0 1 0,2 3 0,3 11 0,-1 0 0,0 1 0,2 17 0,-5-24 0,10 50 0,33 91 0,-43-147 0,1 1 0,0-1 0,1 1 0,-1-1 0,1 0 0,0 0 0,0-1 0,1 1 0,-1-1 0,9 6 0,59 36 0,-42-28 0,-18-12 0,0 1 0,0-2 0,1 0 0,0-1 0,0 0 0,0 0 0,0-2 0,1 0 0,14 1 0,22-2 0,57-4 0,-24-1 0,425 4 0,-484 1 0,-1 2 0,1 0 0,-1 2 0,29 9 0,-27-6 0,0-2 0,0-1 0,35 3 0,107 5 0,59 1 0,1525-16 0,-953 3 0,-796-1 0,39-3 0,-40 3 0,0 0 0,0-1 0,1 1 0,-1 0 0,0 0 0,0-1 0,0 1 0,0-1 0,0 1 0,1-1 0,-1 1 0,0-1 0,0 0 0,0 1 0,0-1 0,-1 0 0,1 0 0,0 0 0,0 0 0,0 0 0,-1 0 0,1 0 0,0 0 0,-1 0 0,1 0 0,-1 0 0,1 0 0,-1 0 0,1-2 0,-2 2-54,1 0-1,0 0 0,-1 0 1,1 0-1,0 0 1,-1 0-1,1 0 0,-1 0 1,0 1-1,1-1 1,-1 0-1,0 0 0,1 1 1,-1-1-1,0 0 0,0 1 1,1-1-1,-1 1 1,0-1-1,0 1 0,0-1 1,0 1-1,0-1 1,-1 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2:01.8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54 24575,'777'-13'0,"33"0"0,1371 13 0,-2150-1 0,59-11 0,-59 6 0,58-2 0,21 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2:04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23892,'4165'0'0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12:08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0 134 24575,'232'0'0,"863"-31"0,-480 11 0,-276 17 0,-115-9 0,70-2 0,-200 17 0,-44 0 0,98-9 0,-38-18 0,-83 16 0,0 1 0,0 2 0,53-4 0,613 9 0,-283 2 0,-404-2 0,-1 1 0,1 0 0,0 0 0,-1 0 0,1 0 0,-1 1 0,1 0 0,-1 0 0,0 1 0,0 0 0,7 4 0,-11-6 0,1 0 0,-1 0 0,0 0 0,1 0 0,-1 0 0,0 1 0,0-1 0,0 0 0,0 1 0,0-1 0,0 1 0,0-1 0,0 1 0,-1-1 0,1 1 0,-1-1 0,1 1 0,-1 0 0,1-1 0,-1 1 0,0 0 0,0 0 0,0-1 0,0 1 0,0 0 0,0 0 0,-1-1 0,1 1 0,0 0 0,-1-1 0,1 1 0,-1-1 0,0 1 0,0 0 0,1-1 0,-1 1 0,0-1 0,0 0 0,0 1 0,-1-1 0,-1 2 0,-7 7 0,-1 0 0,0-1 0,-1-1 0,0 0 0,0 0 0,-1-1 0,0-1 0,0 0 0,0 0 0,-17 3 0,-3 0 0,-1-1 0,0-1 0,-39 2 0,-308-5 0,198-7 0,173 3 0,-47 1 0,-1-3 0,1-2 0,-58-12 0,111 15-136,0 0-1,0 0 1,0 0-1,1-1 1,-1 1-1,0-1 1,1 0-1,-1 0 0,-4-5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26.4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24575,'13'0'0,"14"0"0,6 0 0,2 0 0,0 0 0,7 0 0,1 0 0,2 0 0,2 0 0,-2 0 0,-4 0 0,-6 0 0,-3 0 0,-3 0 0,-2 0 0,3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35.9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24438,'4216'0'0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42.3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173 401 24575,'2900'0'0,"-2865"-2"0,61-11 0,-40 4 0,120-19 0,-98 4 0,-62 17 0,0 2 0,1 0 0,0 1 0,21-3 0,284 3 0,-163 7 0,-55-4 0,115 3 0,-215-2 0,0 1 0,0 0 0,0-1 0,-1 1 0,1 0 0,0 1 0,-1-1 0,1 1 0,-1 0 0,1-1 0,-1 2 0,5 3 0,-7-5 0,0-1 0,-1 1 0,1 0 0,0 0 0,-1 0 0,1 0 0,0 0 0,-1 1 0,0-1 0,1 0 0,-1 0 0,0 0 0,1 0 0,-1 1 0,0-1 0,0 0 0,0 0 0,0 0 0,0 1 0,0-1 0,0 0 0,0 0 0,-1 0 0,1 0 0,0 1 0,-1-1 0,1 0 0,-1 0 0,0 0 0,1 0 0,-1 0 0,0 0 0,1 0 0,-1 0 0,0 0 0,0-1 0,0 1 0,0 0 0,0 0 0,0-1 0,0 1 0,0 0 0,-1 0 0,-8 7 0,-3 2 0,1 0 0,-20 22 0,28-27 0,0 0 0,1 0 0,-1 1 0,1-1 0,1 1 0,-1-1 0,1 1 0,0 0 0,0 0 0,-1 11 0,3-12 0,-1 1 0,0-1 0,0 0 0,0 1 0,-1-1 0,0 0 0,0 0 0,0 0 0,0 0 0,-1-1 0,-6 9 0,6-10 0,0-1 0,-1 1 0,0-1 0,1 0 0,-1 0 0,0 0 0,0 0 0,0-1 0,0 1 0,0-1 0,-1 0 0,1 0 0,0-1 0,0 1 0,-7-1 0,-18 0 0,0-1 0,0-1 0,0-2 0,0-1 0,-42-12 0,57 12 0,-1-1 0,1 0 0,-21-13 0,24 12 0,0 1 0,-1 1 0,1-1 0,-1 2 0,-1 0 0,-13-3 0,-33 0 0,0 4 0,-89 6 0,30 0 0,-810-4 0,886-1 0,0-3 0,0-1 0,1-2 0,-44-15 0,-14-2 0,60 19 0,22 4 0,0-1 0,0 0 0,1-1 0,-23-9 0,37 12 0,-1 0 0,0 0 0,1 0 0,-1-1 0,1 1 0,0-1 0,-1 1 0,1-1 0,0 0 0,0 0 0,0 0 0,0 0 0,1 0 0,-1-1 0,0 1 0,1 0 0,0-1 0,-1 1 0,1-1 0,0 0 0,0 1 0,1-1 0,-1 0 0,0 1 0,1-1 0,0 0 0,0 0 0,0 0 0,0 1 0,0-1 0,0 0 0,1-3 0,0 2 0,1 1 0,-1-1 0,1 1 0,0 0 0,-1-1 0,2 1 0,-1 0 0,0 0 0,0 0 0,1 0 0,0 1 0,0-1 0,0 1 0,0-1 0,0 1 0,0 0 0,0 0 0,1 0 0,-1 1 0,0-1 0,1 1 0,0 0 0,-1 0 0,1 0 0,0 1 0,6-1 0,14-2 0,0 1 0,0 2 0,27 2 0,-25-1 0,62 2 0,364-3 0,-423-4 0,0-1 0,0-1 0,-1-1 0,48-20 0,-29 10 0,12-1 0,67-10 0,-42 10 0,-77 16 0,-1 0 0,0-1 0,0 0 0,0 0 0,0 0 0,0 0 0,-1-1 0,1 0 0,5-6 0,-10 9 0,0 0 0,0 0 0,0 0 0,0 0 0,0 0 0,0-1 0,0 1 0,-1 0 0,1 0 0,0-1 0,-1 1 0,0 0 0,1-1 0,-1 1 0,0 0 0,1-1 0,-1 1 0,0 0 0,0-3 0,-1 2 0,1 1 0,-1-1 0,0 1 0,0 0 0,0-1 0,0 1 0,0 0 0,0-1 0,0 1 0,0 0 0,0 0 0,-1 0 0,1 0 0,-1 0 0,1 0 0,0 0 0,-1 1 0,1-1 0,-1 1 0,0-1 0,-1 0 0,-27-6 0,0 0 0,-1 3 0,1 0 0,-1 2 0,1 1 0,-41 4 0,4-1 0,-73 0 0,-1 5 0,-170 33 0,160-15 0,-2-7 0,-227-1 0,-910-18 0,1280 2 0,0 1 0,1 0 0,-1 0 0,1 1 0,0 0 0,-1 0 0,1 1 0,1 0 0,-1 1 0,-9 6 0,-49 22 0,60-30 0,-20 5 0,0 2 0,-34 17 0,53-22 0,-1 0 0,1 1 0,0 0 0,0 0 0,1 1 0,0 0 0,0 0 0,0 1 0,1 0 0,-7 11 0,-15 18 0,20-29 0,1 1 0,0-1 0,1 1 0,0 1 0,0-1 0,-5 15 0,10-23 0,1 1 0,-1 0 0,1 0 0,0 0 0,-1 0 0,1 0 0,0 0 0,0 0 0,0 0 0,1 0 0,-1 0 0,0 0 0,1 0 0,-1 0 0,1 0 0,1 3 0,0-3 0,0 1 0,0-1 0,0 0 0,0 1 0,0-1 0,0 0 0,1 0 0,-1 0 0,1-1 0,0 1 0,-1 0 0,1-1 0,5 2 0,14 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49.1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1044 399 24575,'-109'0'0,"-164"21"0,87-2 0,-289-6 0,945-13 0,-453-2 0,-1 0 0,1-1 0,-1 0 0,0-1 0,17-7 0,54-12 0,5 15 0,170 8 0,-106 3 0,38-4 0,221 3 0,-91 36 0,-209-21 0,228 4 0,-235-18 0,208 23 0,-194-2 0,-81-14 0,73 7 0,16-5 0,90 3 0,1224-16 0,-1437 1 0,-1 0 0,1 0 0,0-1 0,0 0 0,0-1 0,-1 0 0,1 0 0,0 0 0,-1 0 0,0-1 0,0 0 0,0-1 0,0 1 0,0-1 0,-1 0 0,1-1 0,-1 1 0,5-7 0,-5 4 0,1 0 0,-1-1 0,-1 0 0,0 0 0,0 0 0,0 0 0,-1 0 0,0-1 0,-1 0 0,0 1 0,0-1 0,-1 0 0,1-14 0,-3 4 0,0 1 0,-1-1 0,-1 1 0,-1-1 0,-1 1 0,0 0 0,-11-24 0,1 0 0,10 30 0,-1 0 0,-1 1 0,1 0 0,-2 0 0,0 0 0,0 1 0,-1 0 0,0 0 0,0 1 0,-1 0 0,-1 1 0,1 0 0,-1 1 0,0 0 0,-1 0 0,0 2 0,0-1 0,0 1 0,-1 1 0,0 0 0,1 1 0,-17-2 0,19 4 0,0 1 0,1 0 0,-1 0 0,0 0 0,0 2 0,1-1 0,-1 1 0,1 0 0,0 1 0,-1 0 0,1 1 0,0 0 0,1 0 0,-1 1 0,1 0 0,0 0 0,0 1 0,0 0 0,1 1 0,0-1 0,0 2 0,-10 13 0,0-1 0,-2 0 0,-29 24 0,26-25 0,-37 41 0,11-9 0,-10 15 0,57-65 0,1-1 0,0 0 0,-1 1 0,1-1 0,0 1 0,0-1 0,-1 1 0,1-1 0,0 1 0,0-1 0,0 1 0,-1-1 0,1 1 0,0-1 0,0 1 0,0-1 0,0 1 0,0-1 0,0 1 0,0-1 0,0 1 0,0-1 0,0 1 0,0-1 0,1 1 0,-1-1 0,0 1 0,0-1 0,0 1 0,1-1 0,-1 1 0,0-1 0,1 1 0,-1 0 0,23 7 0,34-6 0,-51-3 0,292-2-1365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50.5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4:09:59.1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874 241 24575,'-37'0'0,"-64"0"0,-133-16 0,78 5 0,100 9 0,-66-11 0,68 9 0,46 4 0,-1 1 0,1-2 0,-1 1 0,1-1 0,0 0 0,-1-1 0,1 0 0,0 0 0,0-1 0,0 0 0,-10-6 0,17 8 0,1 1 0,-1-1 0,1 0 0,-1 0 0,1 0 0,-1-1 0,1 1 0,0 0 0,0 0 0,-1 0 0,1 0 0,0 0 0,0 0 0,0 0 0,0 0 0,0 0 0,0-1 0,1 1 0,-1 0 0,0 0 0,1 0 0,-1 0 0,0 0 0,1 0 0,-1 0 0,1 0 0,0 0 0,-1 0 0,1 0 0,0 1 0,-1-1 0,1 0 0,0 0 0,0 1 0,0-1 0,0 0 0,1 0 0,34-26 0,-24 21 0,0 1 0,0 1 0,1 0 0,0 0 0,-1 2 0,1-1 0,25 0 0,99 6 0,-60 1 0,1943-1 0,-1028-6 0,-969 2 0,-1 1 0,0 1 0,0 1 0,0 1 0,0 1 0,0 1 0,29 10 0,-49-14 0,0-1 0,0 1 0,-1-1 0,1 1 0,-1 0 0,1 0 0,-1 0 0,1 0 0,-1 0 0,1 0 0,-1 0 0,0 1 0,0-1 0,0 0 0,1 1 0,-1-1 0,0 1 0,-1-1 0,1 1 0,0-1 0,0 1 0,-1 0 0,1-1 0,-1 1 0,1 0 0,-1 0 0,0-1 0,0 1 0,0 0 0,0 0 0,0-1 0,0 1 0,0 0 0,0 0 0,-1-1 0,1 1 0,-1 0 0,1 0 0,-1-1 0,-1 3 0,-1 1 0,0-1 0,0 0 0,0 0 0,0 0 0,-1 0 0,0 0 0,0-1 0,0 1 0,0-1 0,0 0 0,-1 0 0,-8 3 0,-22 8 0,-1-2 0,0-2 0,0-1 0,-1-1 0,-46 2 0,-188-3 0,195-8 0,40-1 0,-1-2 0,1-1 0,-36-11 0,35 8 0,0 1 0,-63-4 0,-214 12 0,1596-1 0,-1266-2 0,-1 0 0,1 0 0,0-2 0,-1 0 0,1-1 0,-1 0 0,-1-1 0,26-15 0,-19 11 0,1 0 0,0 1 0,26-7 0,-42 14 0,0 1 0,0-2 0,-1 1 0,1-1 0,-1 1 0,1-2 0,-1 1 0,0 0 0,0-1 0,5-4 0,-8 6 0,0 0 0,-1 0 0,1 0 0,0 0 0,-1 0 0,1-1 0,-1 1 0,0 0 0,0-1 0,0 1 0,0-1 0,0 1 0,0-1 0,-1 1 0,1-1 0,-1 0 0,0 1 0,1-1 0,-1 1 0,-1-1 0,1 0 0,0 1 0,-1-1 0,1 0 0,-1 1 0,-1-4 0,1 4 0,-1-1 0,0 1 0,1-1 0,-1 1 0,0 0 0,-1-1 0,1 1 0,0 0 0,0 1 0,-1-1 0,1 0 0,-1 1 0,0-1 0,1 1 0,-1 0 0,0 0 0,0 0 0,0 0 0,0 1 0,-5-2 0,-66-2 0,62 4 0,-34 0 0,0 3 0,1 2 0,-1 1 0,1 3 0,1 1 0,-73 28 0,-99 51 0,132-51 0,-2-4 0,-157 41 0,216-69 0,0 2 0,1 1 0,0 1 0,-47 26 0,54-26 0,-2-2 0,1-1 0,-1 0 0,0-1 0,0-2 0,-1 0 0,-25 1 0,-158-5 0,91-3 0,21 2 0,17-1 0,0 3 0,-1 4 0,-109 20 0,170-22 0,-242 46 0,200-44 0,0 3 0,1 2 0,0 3 0,-57 21 0,84-24 0,-1-2 0,0 0 0,-41 3 0,35-5 0,-63 16 0,45-4 0,21-5 0,-1-2 0,0-2 0,-1-1 0,0-1 0,-65 2 0,27-10 0,100 4 0,-1 1 0,37 11 0,-31-6 0,1-2 0,53 6 0,291-11 0,-182-5 0,-157 5 0,58 10 0,-57-6 0,56 2 0,684-9 0,-771 2-72,1 0 1,-1 0-1,0 0 0,0 1 0,0 0 0,-1 1 0,1 0 0,0 0 1,-1 0-1,0 0 0,0 1 0,0 0 0,0 1 0,0-1 0,-1 1 1,0 0-1,0 1 0,5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41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customXml" Target="../ink/ink3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8.xml"/><Relationship Id="rId3" Type="http://schemas.openxmlformats.org/officeDocument/2006/relationships/image" Target="../media/image16.png"/><Relationship Id="rId7" Type="http://schemas.openxmlformats.org/officeDocument/2006/relationships/customXml" Target="../ink/ink15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customXml" Target="../ink/ink17.xml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customXml" Target="../ink/ink16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0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customXml" Target="../ink/ink22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customXml" Target="../ink/ink24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5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27.xml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8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30.xm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642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Conversational Al for Personalized Debt Management (FINTECH)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4148"/>
            <a:ext cx="484489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i="1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TEAM NAME - JAVVAC 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4571286"/>
            <a:ext cx="45741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TEAM LEADER - ANANT BARJATYA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265777"/>
            <a:ext cx="44311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TEAM MEMBER- CHIRAG VERMA 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9602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B975FB-2D2F-E53D-3A6D-B6223ABCA366}"/>
                  </a:ext>
                </a:extLst>
              </p14:cNvPr>
              <p14:cNvContentPartPr/>
              <p14:nvPr/>
            </p14:nvContentPartPr>
            <p14:xfrm>
              <a:off x="13051111" y="7837753"/>
              <a:ext cx="1357666" cy="274286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B975FB-2D2F-E53D-3A6D-B6223ABCA3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106" y="7774761"/>
                <a:ext cx="1483316" cy="399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684314-E183-F300-9EF0-225CBB25E317}"/>
                  </a:ext>
                </a:extLst>
              </p14:cNvPr>
              <p14:cNvContentPartPr/>
              <p14:nvPr/>
            </p14:nvContentPartPr>
            <p14:xfrm>
              <a:off x="14253024" y="733391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684314-E183-F300-9EF0-225CBB25E3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90384" y="7271276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12C42DD-66CE-99A2-7E00-3C58AECAF5A1}"/>
              </a:ext>
            </a:extLst>
          </p:cNvPr>
          <p:cNvGrpSpPr/>
          <p:nvPr/>
        </p:nvGrpSpPr>
        <p:grpSpPr>
          <a:xfrm>
            <a:off x="12829584" y="7870316"/>
            <a:ext cx="1679400" cy="304560"/>
            <a:chOff x="12829584" y="7870316"/>
            <a:chExt cx="167940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C60701-7D66-F651-0BD0-CB6206D0C080}"/>
                    </a:ext>
                  </a:extLst>
                </p14:cNvPr>
                <p14:cNvContentPartPr/>
                <p14:nvPr/>
              </p14:nvContentPartPr>
              <p14:xfrm>
                <a:off x="12911304" y="7870316"/>
                <a:ext cx="1597680" cy="30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C60701-7D66-F651-0BD0-CB6206D0C0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48304" y="7807316"/>
                  <a:ext cx="1723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BBB3C4-ACE3-7357-E391-5E4F00C09C53}"/>
                    </a:ext>
                  </a:extLst>
                </p14:cNvPr>
                <p14:cNvContentPartPr/>
                <p14:nvPr/>
              </p14:nvContentPartPr>
              <p14:xfrm>
                <a:off x="12829584" y="8078756"/>
                <a:ext cx="21312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BBB3C4-ACE3-7357-E391-5E4F00C09C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66944" y="8015756"/>
                  <a:ext cx="33876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3062"/>
            <a:ext cx="75691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Impact and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45350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90%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287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Literacy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36756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literacy.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6655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Translates complex debt terminology into simple, human language.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7165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Offers ongoing education through conversations — not lectures.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7675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Builds user confidence to make informed financial decisions.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254704" y="1845350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60%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5897523" y="287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Reduced Risk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54704" y="3367564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default risk.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254704" y="386655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Identifies early warning signs of financial stress using predictive analytics.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254704" y="5034558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Recommends timely interventions such as refinancing or budgeting shifts.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254704" y="6202561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Acts as a 24/7 advisor to catch issues </a:t>
            </a: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before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they escalate.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5738" y="1845350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80%</a:t>
            </a:r>
            <a:endParaRPr lang="en-US" sz="5850" dirty="0"/>
          </a:p>
        </p:txBody>
      </p:sp>
      <p:sp>
        <p:nvSpPr>
          <p:cNvPr id="16" name="Text 14"/>
          <p:cNvSpPr/>
          <p:nvPr/>
        </p:nvSpPr>
        <p:spPr>
          <a:xfrm>
            <a:off x="10358438" y="287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Improved Habits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715738" y="336756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money habits.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715738" y="386655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Encourages consistent tracking of expenses and repayments.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5738" y="4671655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Reinforces good financial behavior through personalized tips and nudges.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715738" y="583965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Builds discipline through empathetic, non-judgmental feedback.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93790" y="71835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Future: Integrate, multilingual, real-time spending, push notifications.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E808F2-3136-1AB7-55BA-B375E2B5DC7B}"/>
                  </a:ext>
                </a:extLst>
              </p14:cNvPr>
              <p14:cNvContentPartPr/>
              <p14:nvPr/>
            </p14:nvContentPartPr>
            <p14:xfrm>
              <a:off x="12980424" y="7814156"/>
              <a:ext cx="1483200" cy="1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E808F2-3136-1AB7-55BA-B375E2B5D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17424" y="7751516"/>
                <a:ext cx="1608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0DE47A3-1E90-4F9B-1F40-B90CB343974D}"/>
                  </a:ext>
                </a:extLst>
              </p14:cNvPr>
              <p14:cNvContentPartPr/>
              <p14:nvPr/>
            </p14:nvContentPartPr>
            <p14:xfrm>
              <a:off x="12942984" y="7955996"/>
              <a:ext cx="1499760" cy="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DE47A3-1E90-4F9B-1F40-B90CB3439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79984" y="7829996"/>
                <a:ext cx="1625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6DD04C-38BF-C9EE-6614-E76046F455D0}"/>
                  </a:ext>
                </a:extLst>
              </p14:cNvPr>
              <p14:cNvContentPartPr/>
              <p14:nvPr/>
            </p14:nvContentPartPr>
            <p14:xfrm>
              <a:off x="12876744" y="8011796"/>
              <a:ext cx="1640520" cy="77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6DD04C-38BF-C9EE-6614-E76046F455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13744" y="7949156"/>
                <a:ext cx="1766160" cy="20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565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Conversational AI: Personalized Debt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93375"/>
            <a:ext cx="738437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2650" b="1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Revolutionizing the Way People Manage Debt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9588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debt problems require modern solutions — and </a:t>
            </a: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Conversational AI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is the game changer.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768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present a </a:t>
            </a: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virtual financial advisor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powered by </a:t>
            </a: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 Language Models (LLMs)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that can: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49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Hold natural, empathetic conversations with users about their personal finances.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12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Simplify complex financial jargon into easy-to-understand advice.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431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Learn from user behavior and offer personalized insights.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F00D7-8346-840A-E3B0-1A0C54B8583F}"/>
                  </a:ext>
                </a:extLst>
              </p14:cNvPr>
              <p14:cNvContentPartPr/>
              <p14:nvPr/>
            </p14:nvContentPartPr>
            <p14:xfrm>
              <a:off x="12952344" y="8050316"/>
              <a:ext cx="151812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F00D7-8346-840A-E3B0-1A0C54B858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9344" y="7924316"/>
                <a:ext cx="1643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BB48C7-7532-0D6F-03D0-5E120F83A8AD}"/>
                  </a:ext>
                </a:extLst>
              </p14:cNvPr>
              <p14:cNvContentPartPr/>
              <p14:nvPr/>
            </p14:nvContentPartPr>
            <p14:xfrm>
              <a:off x="12918144" y="7755116"/>
              <a:ext cx="1613880" cy="21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BB48C7-7532-0D6F-03D0-5E120F83A8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5144" y="7692116"/>
                <a:ext cx="1739520" cy="33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483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The Growing Need for Debt Management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2558"/>
            <a:ext cx="130428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Managing personal debt is complex and stressful. Most individuals lack access to timely, personalized financial advice, leading to poor financial decisions and increased risk of default.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47398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530906" y="4739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Soaring Debt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230297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 household debt reached $17.29 trillion in Q1 2023.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7398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954078" y="4739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Credit Card Crisis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954078" y="5230297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 card debt surged to $986 billion.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47398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0377249" y="4739878"/>
            <a:ext cx="28589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Repayment Struggles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377249" y="5230297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40% of Americans struggle with debt repayment.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21125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There is an urgent need for accessible, personalized financial guidance.</a:t>
            </a:r>
            <a:endParaRPr 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2F04A3-00A6-12C0-DF9F-5A45A7415446}"/>
                  </a:ext>
                </a:extLst>
              </p14:cNvPr>
              <p14:cNvContentPartPr/>
              <p14:nvPr/>
            </p14:nvContentPartPr>
            <p14:xfrm>
              <a:off x="12670824" y="7831436"/>
              <a:ext cx="1886040" cy="210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2F04A3-00A6-12C0-DF9F-5A45A7415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8184" y="7768796"/>
                <a:ext cx="20116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718908-3527-D948-AB3E-2BF42EAC71E4}"/>
                  </a:ext>
                </a:extLst>
              </p14:cNvPr>
              <p14:cNvContentPartPr/>
              <p14:nvPr/>
            </p14:nvContentPartPr>
            <p14:xfrm>
              <a:off x="14130624" y="756935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718908-3527-D948-AB3E-2BF42EAC7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67624" y="75067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5D9521-4C4D-D77D-BC80-C12A6613FB6E}"/>
                  </a:ext>
                </a:extLst>
              </p14:cNvPr>
              <p14:cNvContentPartPr/>
              <p14:nvPr/>
            </p14:nvContentPartPr>
            <p14:xfrm>
              <a:off x="12892224" y="7793996"/>
              <a:ext cx="1418760" cy="309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5D9521-4C4D-D77D-BC80-C12A6613FB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29224" y="7731356"/>
                <a:ext cx="1544400" cy="43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4194"/>
            <a:ext cx="7197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Technology Stack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3135"/>
            <a:ext cx="6408063" cy="1352669"/>
          </a:xfrm>
          <a:prstGeom prst="roundRect">
            <a:avLst>
              <a:gd name="adj" fmla="val 1509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43464" y="3422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43464" y="3913227"/>
            <a:ext cx="59087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HTML/CSS + JavaScript for user interface.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173135"/>
            <a:ext cx="6408063" cy="1352669"/>
          </a:xfrm>
          <a:prstGeom prst="roundRect">
            <a:avLst>
              <a:gd name="adj" fmla="val 1509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678341" y="3422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78341" y="3913227"/>
            <a:ext cx="59087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provides the server-side logic.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1352669"/>
          </a:xfrm>
          <a:prstGeom prst="roundRect">
            <a:avLst>
              <a:gd name="adj" fmla="val 1509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43464" y="5002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LLM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3464" y="5492710"/>
            <a:ext cx="59087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OpenAI/GPT powers conversational AI.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1352669"/>
          </a:xfrm>
          <a:prstGeom prst="roundRect">
            <a:avLst>
              <a:gd name="adj" fmla="val 1509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678341" y="5002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78341" y="5492710"/>
            <a:ext cx="59087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Pandas, NumPy handle data manipulation.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75F565-C4E9-A0F6-D48C-434661665C21}"/>
                  </a:ext>
                </a:extLst>
              </p14:cNvPr>
              <p14:cNvContentPartPr/>
              <p14:nvPr/>
            </p14:nvContentPartPr>
            <p14:xfrm rot="105600">
              <a:off x="13172680" y="7802206"/>
              <a:ext cx="1202368" cy="1009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75F565-C4E9-A0F6-D48C-434661665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05600">
                <a:off x="13109682" y="7739343"/>
                <a:ext cx="1328005" cy="226307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9CAF973-3254-4D75-C686-A542F2FEF5AE}"/>
              </a:ext>
            </a:extLst>
          </p:cNvPr>
          <p:cNvGrpSpPr/>
          <p:nvPr/>
        </p:nvGrpSpPr>
        <p:grpSpPr>
          <a:xfrm>
            <a:off x="12895464" y="7786436"/>
            <a:ext cx="1594080" cy="330480"/>
            <a:chOff x="12895464" y="7786436"/>
            <a:chExt cx="15940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4CF68B-0DA8-6338-DFE9-22C75456F320}"/>
                    </a:ext>
                  </a:extLst>
                </p14:cNvPr>
                <p14:cNvContentPartPr/>
                <p14:nvPr/>
              </p14:nvContentPartPr>
              <p14:xfrm>
                <a:off x="12895464" y="8012156"/>
                <a:ext cx="1533960" cy="10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4CF68B-0DA8-6338-DFE9-22C75456F3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32824" y="7949156"/>
                  <a:ext cx="165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1363B8-AC78-CF6D-B0DA-A1D7E58CF081}"/>
                    </a:ext>
                  </a:extLst>
                </p14:cNvPr>
                <p14:cNvContentPartPr/>
                <p14:nvPr/>
              </p14:nvContentPartPr>
              <p14:xfrm>
                <a:off x="14177784" y="7786436"/>
                <a:ext cx="311760" cy="19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1363B8-AC78-CF6D-B0DA-A1D7E58CF0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15144" y="7723436"/>
                  <a:ext cx="437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59F525-74D3-9FC8-46EA-33DB961869C2}"/>
                    </a:ext>
                  </a:extLst>
                </p14:cNvPr>
                <p14:cNvContentPartPr/>
                <p14:nvPr/>
              </p14:nvContentPartPr>
              <p14:xfrm>
                <a:off x="13130544" y="8021516"/>
                <a:ext cx="1160640" cy="4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59F525-74D3-9FC8-46EA-33DB961869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67904" y="7958516"/>
                  <a:ext cx="12862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D422F3-325D-BFAD-CEE7-54059B3A4EE3}"/>
                  </a:ext>
                </a:extLst>
              </p14:cNvPr>
              <p14:cNvContentPartPr/>
              <p14:nvPr/>
            </p14:nvContentPartPr>
            <p14:xfrm>
              <a:off x="12838224" y="7783196"/>
              <a:ext cx="218880" cy="229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D422F3-325D-BFAD-CEE7-54059B3A4E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75584" y="7720556"/>
                <a:ext cx="344520" cy="35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581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Conversational AI: Personalized Debt Management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0215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944660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902154"/>
            <a:ext cx="29108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Natural Conversations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39257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Engage in natural conversations about your financial status.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90215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944660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902154"/>
            <a:ext cx="32896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Real-Time Data Analytics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439257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and manage debts with real-time data analytics.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60034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642848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600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Personalized Advice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609076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 tailored advice, strategies, and alerts.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8667" y="560034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5642848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5600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Risk Prediction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609076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forecasts risks and recommends refinancing options.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332480-2C25-B523-88B0-A3F45977A96B}"/>
                  </a:ext>
                </a:extLst>
              </p14:cNvPr>
              <p14:cNvContentPartPr/>
              <p14:nvPr/>
            </p14:nvContentPartPr>
            <p14:xfrm>
              <a:off x="12905184" y="7890116"/>
              <a:ext cx="1605240" cy="4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332480-2C25-B523-88B0-A3F45977A9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2544" y="7827476"/>
                <a:ext cx="1730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5EAAA8-4FCF-56F0-4054-5D88A13DBFB0}"/>
                  </a:ext>
                </a:extLst>
              </p14:cNvPr>
              <p14:cNvContentPartPr/>
              <p14:nvPr/>
            </p14:nvContentPartPr>
            <p14:xfrm>
              <a:off x="12952344" y="8040956"/>
              <a:ext cx="14803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5EAAA8-4FCF-56F0-4054-5D88A13DBF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89344" y="7977956"/>
                <a:ext cx="16059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0E31F8A-F5D1-B854-C4B9-F5D97D248F2E}"/>
              </a:ext>
            </a:extLst>
          </p:cNvPr>
          <p:cNvGrpSpPr/>
          <p:nvPr/>
        </p:nvGrpSpPr>
        <p:grpSpPr>
          <a:xfrm>
            <a:off x="13093824" y="7795796"/>
            <a:ext cx="1376280" cy="29160"/>
            <a:chOff x="13093824" y="7795796"/>
            <a:chExt cx="137628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4B814D-9F3A-A948-ADE6-62FB1200F496}"/>
                    </a:ext>
                  </a:extLst>
                </p14:cNvPr>
                <p14:cNvContentPartPr/>
                <p14:nvPr/>
              </p14:nvContentPartPr>
              <p14:xfrm>
                <a:off x="13159704" y="7795796"/>
                <a:ext cx="1310400" cy="2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4B814D-9F3A-A948-ADE6-62FB1200F4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096704" y="7732796"/>
                  <a:ext cx="1436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DCC2F9-3E66-7D6E-5C77-09E459C92B4A}"/>
                    </a:ext>
                  </a:extLst>
                </p14:cNvPr>
                <p14:cNvContentPartPr/>
                <p14:nvPr/>
              </p14:nvContentPartPr>
              <p14:xfrm>
                <a:off x="13093824" y="7814516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DCC2F9-3E66-7D6E-5C77-09E459C92B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30824" y="77518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119082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Key Features: Personalized Budgeting Advice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Analyze Spending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areas for saving.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Patterns for recommendations.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Suggest Plans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Budget plans based on obligations.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Alerts for overspending.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with budgeting apps.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Example: Mint and YNAB.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ED7A9D-19E2-30B4-5645-4C77577663E2}"/>
                  </a:ext>
                </a:extLst>
              </p14:cNvPr>
              <p14:cNvContentPartPr/>
              <p14:nvPr/>
            </p14:nvContentPartPr>
            <p14:xfrm>
              <a:off x="12952344" y="7842596"/>
              <a:ext cx="1490040" cy="10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ED7A9D-19E2-30B4-5645-4C7757766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9344" y="7779596"/>
                <a:ext cx="1615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6843F4-9AFC-A413-8D5E-13398783DF3C}"/>
                  </a:ext>
                </a:extLst>
              </p14:cNvPr>
              <p14:cNvContentPartPr/>
              <p14:nvPr/>
            </p14:nvContentPartPr>
            <p14:xfrm>
              <a:off x="12912384" y="7965356"/>
              <a:ext cx="15580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6843F4-9AFC-A413-8D5E-13398783DF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9384" y="7902356"/>
                <a:ext cx="1683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5318BC-1C74-F167-8B79-BCA1C27F62A6}"/>
                  </a:ext>
                </a:extLst>
              </p14:cNvPr>
              <p14:cNvContentPartPr/>
              <p14:nvPr/>
            </p14:nvContentPartPr>
            <p14:xfrm>
              <a:off x="12952344" y="8078756"/>
              <a:ext cx="1480320" cy="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5318BC-1C74-F167-8B79-BCA1C27F62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89344" y="8015756"/>
                <a:ext cx="1605960" cy="1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79507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System Architecture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LLM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433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Dialogue engine.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286750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Data Analyzer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2433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data.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25600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Budget Planner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67690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Repayment.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48187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Risk Predictor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7690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Default risk.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0933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refinancing recommender helps improve the product.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ACA7D-5FB7-40A8-66A7-9C2547BA139B}"/>
                  </a:ext>
                </a:extLst>
              </p14:cNvPr>
              <p14:cNvContentPartPr/>
              <p14:nvPr/>
            </p14:nvContentPartPr>
            <p14:xfrm>
              <a:off x="12961704" y="7842596"/>
              <a:ext cx="1452600" cy="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ACA7D-5FB7-40A8-66A7-9C2547BA13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98704" y="7716596"/>
                <a:ext cx="1578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AFF494-2130-BF04-EDF3-3E2D1D19764F}"/>
                  </a:ext>
                </a:extLst>
              </p14:cNvPr>
              <p14:cNvContentPartPr/>
              <p14:nvPr/>
            </p14:nvContentPartPr>
            <p14:xfrm>
              <a:off x="12886464" y="7926836"/>
              <a:ext cx="1634040" cy="95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AFF494-2130-BF04-EDF3-3E2D1D1976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23464" y="7863836"/>
                <a:ext cx="1759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D9DD77-05E2-958B-1004-FD17CFF5D831}"/>
                  </a:ext>
                </a:extLst>
              </p14:cNvPr>
              <p14:cNvContentPartPr/>
              <p14:nvPr/>
            </p14:nvContentPartPr>
            <p14:xfrm>
              <a:off x="12907704" y="7880396"/>
              <a:ext cx="1487880" cy="21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D9DD77-05E2-958B-1004-FD17CFF5D8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45064" y="7817756"/>
                <a:ext cx="1613520" cy="34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123" y="476369"/>
            <a:ext cx="6047303" cy="539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Forecasting Potential Defaults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3" y="1274683"/>
            <a:ext cx="863084" cy="20472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26049" y="1447205"/>
            <a:ext cx="215788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Data Analytics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726049" y="1820347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financial distress.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726049" y="2200037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Leverages historical debt patterns and financial indicators.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726049" y="2536627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machine learning models to detect trends indicating financial vulnerability.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726049" y="287321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Predicts likelihood of a user defaulting before it becomes critical.</a:t>
            </a:r>
            <a:endParaRPr lang="en-US" sz="13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3" y="3321963"/>
            <a:ext cx="863084" cy="204728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726049" y="3494484"/>
            <a:ext cx="215788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Warning Signs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1726049" y="386762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missed payments.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1726049" y="4247317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missed or delayed payments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1726049" y="458390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Rising debt-to-income or debt-to-GDP ratios</a:t>
            </a:r>
            <a:endParaRPr lang="en-US" sz="1350" dirty="0"/>
          </a:p>
        </p:txBody>
      </p:sp>
      <p:sp>
        <p:nvSpPr>
          <p:cNvPr id="14" name="Text 10"/>
          <p:cNvSpPr/>
          <p:nvPr/>
        </p:nvSpPr>
        <p:spPr>
          <a:xfrm>
            <a:off x="1726049" y="492049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Rapid growth in short-term loans or high-interest debt</a:t>
            </a:r>
            <a:endParaRPr lang="en-US" sz="13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23" y="5369243"/>
            <a:ext cx="863084" cy="238386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726049" y="5541764"/>
            <a:ext cx="2215396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Proactive Intervention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1726049" y="591490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strategies.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1726049" y="629459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Recommends </a:t>
            </a:r>
            <a:r>
              <a:rPr lang="en-US" sz="13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debt management plans</a:t>
            </a: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350" dirty="0"/>
          </a:p>
        </p:txBody>
      </p:sp>
      <p:sp>
        <p:nvSpPr>
          <p:cNvPr id="19" name="Text 14"/>
          <p:cNvSpPr/>
          <p:nvPr/>
        </p:nvSpPr>
        <p:spPr>
          <a:xfrm>
            <a:off x="1726049" y="663118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Structured repayment schedules</a:t>
            </a:r>
            <a:endParaRPr lang="en-US" sz="1350" dirty="0"/>
          </a:p>
        </p:txBody>
      </p:sp>
      <p:sp>
        <p:nvSpPr>
          <p:cNvPr id="20" name="Text 15"/>
          <p:cNvSpPr/>
          <p:nvPr/>
        </p:nvSpPr>
        <p:spPr>
          <a:xfrm>
            <a:off x="1726049" y="6967776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Refinancing or consolidation options</a:t>
            </a:r>
            <a:endParaRPr lang="en-US" sz="1350" dirty="0"/>
          </a:p>
        </p:txBody>
      </p:sp>
      <p:sp>
        <p:nvSpPr>
          <p:cNvPr id="21" name="Text 16"/>
          <p:cNvSpPr/>
          <p:nvPr/>
        </p:nvSpPr>
        <p:spPr>
          <a:xfrm>
            <a:off x="1726049" y="7304365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real-time nudges to help users stay on track and avoid spiraling debt.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2E633A-83AA-372A-BDA2-181656A04A1B}"/>
                  </a:ext>
                </a:extLst>
              </p14:cNvPr>
              <p14:cNvContentPartPr/>
              <p14:nvPr/>
            </p14:nvContentPartPr>
            <p14:xfrm rot="-1">
              <a:off x="12874204" y="7832259"/>
              <a:ext cx="1555960" cy="22875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2E633A-83AA-372A-BDA2-181656A04A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-1">
                <a:off x="12811202" y="7769217"/>
                <a:ext cx="1681603" cy="354479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1846D03-0154-7E20-DD9A-FA3636DDAA82}"/>
              </a:ext>
            </a:extLst>
          </p:cNvPr>
          <p:cNvGrpSpPr/>
          <p:nvPr/>
        </p:nvGrpSpPr>
        <p:grpSpPr>
          <a:xfrm>
            <a:off x="12999144" y="7891916"/>
            <a:ext cx="1321200" cy="122040"/>
            <a:chOff x="12999144" y="7891916"/>
            <a:chExt cx="13212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908CD1-1BFB-9664-906B-4CA1EA61D0B2}"/>
                    </a:ext>
                  </a:extLst>
                </p14:cNvPr>
                <p14:cNvContentPartPr/>
                <p14:nvPr/>
              </p14:nvContentPartPr>
              <p14:xfrm>
                <a:off x="12999144" y="7891916"/>
                <a:ext cx="1247760" cy="122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908CD1-1BFB-9664-906B-4CA1EA61D0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36504" y="7829276"/>
                  <a:ext cx="1373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D3E166-B546-B727-00C0-7CED96189133}"/>
                    </a:ext>
                  </a:extLst>
                </p14:cNvPr>
                <p14:cNvContentPartPr/>
                <p14:nvPr/>
              </p14:nvContentPartPr>
              <p14:xfrm>
                <a:off x="13508544" y="7908116"/>
                <a:ext cx="811800" cy="4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D3E166-B546-B727-00C0-7CED961891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45544" y="7845116"/>
                  <a:ext cx="937440" cy="174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81168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Security and Privacy Measures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9858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596634"/>
            <a:ext cx="22021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Encryption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87053"/>
            <a:ext cx="22021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Bank-level encryption.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1339536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1875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3960257"/>
            <a:ext cx="19433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450675"/>
            <a:ext cx="1943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Industry standards.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1339536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55117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323880"/>
            <a:ext cx="20323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Transparency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5814298"/>
            <a:ext cx="2032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usage policies.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security audits and assessments.</a:t>
            </a:r>
            <a:endParaRPr lang="en-US" sz="175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7A8EB3-0E22-59BF-856A-659049C0995F}"/>
              </a:ext>
            </a:extLst>
          </p:cNvPr>
          <p:cNvGrpSpPr/>
          <p:nvPr/>
        </p:nvGrpSpPr>
        <p:grpSpPr>
          <a:xfrm>
            <a:off x="12873144" y="7832516"/>
            <a:ext cx="1631880" cy="322560"/>
            <a:chOff x="12873144" y="7832516"/>
            <a:chExt cx="16318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2CC0FB-D344-E67A-C617-E0798CCCB932}"/>
                    </a:ext>
                  </a:extLst>
                </p14:cNvPr>
                <p14:cNvContentPartPr/>
                <p14:nvPr/>
              </p14:nvContentPartPr>
              <p14:xfrm>
                <a:off x="12895464" y="7832516"/>
                <a:ext cx="1549800" cy="3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2CC0FB-D344-E67A-C617-E0798CCCB9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32824" y="7769516"/>
                  <a:ext cx="1675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DD5980-2092-E11D-4D7F-CCDB86E6C5A6}"/>
                    </a:ext>
                  </a:extLst>
                </p14:cNvPr>
                <p14:cNvContentPartPr/>
                <p14:nvPr/>
              </p14:nvContentPartPr>
              <p14:xfrm>
                <a:off x="12971064" y="7995956"/>
                <a:ext cx="1518480" cy="1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DD5980-2092-E11D-4D7F-CCDB86E6C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08424" y="7932956"/>
                  <a:ext cx="164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7446D7-A607-16FE-9653-8B9FBECFBA9B}"/>
                    </a:ext>
                  </a:extLst>
                </p14:cNvPr>
                <p14:cNvContentPartPr/>
                <p14:nvPr/>
              </p14:nvContentPartPr>
              <p14:xfrm>
                <a:off x="13347984" y="7908116"/>
                <a:ext cx="736920" cy="11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7446D7-A607-16FE-9653-8B9FBECFBA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85344" y="7845116"/>
                  <a:ext cx="86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B21972-0725-725F-E100-3076A0F1A5F8}"/>
                    </a:ext>
                  </a:extLst>
                </p14:cNvPr>
                <p14:cNvContentPartPr/>
                <p14:nvPr/>
              </p14:nvContentPartPr>
              <p14:xfrm>
                <a:off x="12873144" y="7944476"/>
                <a:ext cx="1631880" cy="21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B21972-0725-725F-E100-3076A0F1A5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10504" y="7881476"/>
                  <a:ext cx="1757520" cy="336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602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Saira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Anant Barjatya</cp:lastModifiedBy>
  <cp:revision>2</cp:revision>
  <dcterms:created xsi:type="dcterms:W3CDTF">2025-04-12T14:07:13Z</dcterms:created>
  <dcterms:modified xsi:type="dcterms:W3CDTF">2025-04-12T14:12:28Z</dcterms:modified>
</cp:coreProperties>
</file>