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02/09/2024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nomad8.com/articles/modern-agile-principle-cards" TargetMode="External"/><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 Id="rId9"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frontiersin.org/articles/10.3389/fpsyg.2021.765496/full" TargetMode="External"/><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hyperlink" Target="https://ecampusontario.pressbooks.pub/businessethicsopenstax/chapter/ethical-decision-making-and-prioritizing-stakeholders/" TargetMode="External"/><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hyperlink" Target="https://idstch.com/technology/ict/agile-and-scrum-the-driving-forces-behind-modern-software-project-development/" TargetMode="External"/><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www.flickr.com/photos/minnesota_social_marketing/4436118070" TargetMode="External"/><Relationship Id="rId3" Type="http://schemas.openxmlformats.org/officeDocument/2006/relationships/oleObject" Target="../embeddings/oleObject13.bin"/><Relationship Id="rId7" Type="http://schemas.openxmlformats.org/officeDocument/2006/relationships/image" Target="../media/image42.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clamorworld.com/the-three-moral-codes-of-behaviour/" TargetMode="External"/><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pressbooks.bccampus.ca/missionmessagemedium/chapter/3-6-stakeholder-engagement/" TargetMode="External"/><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www.peoplematters.in/article/hr-technology/agile-analytics-for-the-win-21424" TargetMode="External"/><Relationship Id="rId3" Type="http://schemas.openxmlformats.org/officeDocument/2006/relationships/oleObject" Target="../embeddings/oleObject5.bin"/><Relationship Id="rId7" Type="http://schemas.openxmlformats.org/officeDocument/2006/relationships/image" Target="../media/image27.jp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usq.pressbooks.pub/traumainformedpractice/chapter/6-2-the-teacher-must-survive-self-care-and-managing-secondary-trauma/" TargetMode="External"/><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 Id="rId9"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onecommunityglobal.org/demonstrating-sustainable-sustainability/" TargetMode="External"/><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Anant Bhartiya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Shell employs Agile methodologies to adapt quickly to market changes and uses Business Analytics to drive data-informed decisions and optimize operation.</a:t>
            </a:r>
          </a:p>
          <a:p>
            <a:r>
              <a:rPr lang="en-US" sz="2000" dirty="0"/>
              <a:t>Agile practices enhance flexibility and responsiveness, while Business Analytics improves decision-making and operational efficiency, supporting Shell’s innovation and sustainability goals.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3" name="Picture 12" descr="A diagram of a company&#10;&#10;Description automatically generated">
            <a:extLst>
              <a:ext uri="{FF2B5EF4-FFF2-40B4-BE49-F238E27FC236}">
                <a16:creationId xmlns:a16="http://schemas.microsoft.com/office/drawing/2014/main" id="{24D30ED0-150A-E482-F4E8-6D9E6946FB26}"/>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41177" y="2064138"/>
            <a:ext cx="3669950" cy="3669950"/>
          </a:xfrm>
          <a:prstGeom prst="rect">
            <a:avLst/>
          </a:prstGeom>
        </p:spPr>
      </p:pic>
      <p:sp>
        <p:nvSpPr>
          <p:cNvPr id="14" name="TextBox 13">
            <a:extLst>
              <a:ext uri="{FF2B5EF4-FFF2-40B4-BE49-F238E27FC236}">
                <a16:creationId xmlns:a16="http://schemas.microsoft.com/office/drawing/2014/main" id="{686BD38F-1E46-B4CB-883E-E97977A76B00}"/>
              </a:ext>
            </a:extLst>
          </p:cNvPr>
          <p:cNvSpPr txBox="1"/>
          <p:nvPr/>
        </p:nvSpPr>
        <p:spPr>
          <a:xfrm>
            <a:off x="2817000" y="7008000"/>
            <a:ext cx="6858000" cy="230832"/>
          </a:xfrm>
          <a:prstGeom prst="rect">
            <a:avLst/>
          </a:prstGeom>
          <a:noFill/>
        </p:spPr>
        <p:txBody>
          <a:bodyPr wrap="square" rtlCol="0">
            <a:spAutoFit/>
          </a:bodyPr>
          <a:lstStyle/>
          <a:p>
            <a:r>
              <a:rPr lang="en-GB" sz="900">
                <a:hlinkClick r:id="rId8" tooltip="https://nomad8.com/articles/modern-agile-principle-cards"/>
              </a:rPr>
              <a:t>This Photo</a:t>
            </a:r>
            <a:r>
              <a:rPr lang="en-GB" sz="900"/>
              <a:t> by Unknown Author is licensed under </a:t>
            </a:r>
            <a:r>
              <a:rPr lang="en-GB" sz="900">
                <a:hlinkClick r:id="rId9" tooltip="https://creativecommons.org/licenses/by-sa/3.0/"/>
              </a:rPr>
              <a:t>CC BY-SA</a:t>
            </a:r>
            <a:endParaRPr lang="en-GB" sz="900"/>
          </a:p>
        </p:txBody>
      </p:sp>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 Maintaining consistent professional communication and appearance amidst a busy schedule and varying workplace environment.</a:t>
            </a:r>
          </a:p>
          <a:p>
            <a:r>
              <a:rPr lang="en-US" sz="2000" dirty="0"/>
              <a:t>How to Overcome: Develop routines for regular grooming and set aside time for crafting thoughtful emails, while leveraging tools and reminders to stay organized and adhere to professional standards.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different colored circles&#10;&#10;Description automatically generated">
            <a:extLst>
              <a:ext uri="{FF2B5EF4-FFF2-40B4-BE49-F238E27FC236}">
                <a16:creationId xmlns:a16="http://schemas.microsoft.com/office/drawing/2014/main" id="{41A8BA3A-F186-E86D-7BEC-1DFEF523EE1F}"/>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062044" y="1950807"/>
            <a:ext cx="4028216" cy="3896612"/>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 Balancing diverse stakeholder expectations and coordinating effectively across multiple teams.</a:t>
            </a:r>
          </a:p>
          <a:p>
            <a:r>
              <a:rPr lang="en-US" sz="2000" dirty="0"/>
              <a:t>How to Overcome: Use structured stakeholder management techniques like Power Interest Grid and establish clear communication channels to align team efforts and address stakeholder needs.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3" name="Picture 12">
            <a:extLst>
              <a:ext uri="{FF2B5EF4-FFF2-40B4-BE49-F238E27FC236}">
                <a16:creationId xmlns:a16="http://schemas.microsoft.com/office/drawing/2014/main" id="{7BF33DA1-AB41-7EAA-0387-86246E096345}"/>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18307" y="2261818"/>
            <a:ext cx="5305521" cy="3274590"/>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 Adapting to the iterative nature of Agile and integrating data-driven insights into decision-making processes.</a:t>
            </a:r>
          </a:p>
          <a:p>
            <a:r>
              <a:rPr lang="en-US" sz="2000" dirty="0"/>
              <a:t>How to Overcome: Embrace Agile practices through regular training and iterative feedback and enhance data literacy by leveraging analytical tools and collaborating with data experts.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6" name="Picture 15" descr="A diagram of a project&#10;&#10;Description automatically generated">
            <a:extLst>
              <a:ext uri="{FF2B5EF4-FFF2-40B4-BE49-F238E27FC236}">
                <a16:creationId xmlns:a16="http://schemas.microsoft.com/office/drawing/2014/main" id="{80CCFA3F-372F-110A-25FD-C55AC44ABB99}"/>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0799" y="2215283"/>
            <a:ext cx="5350706" cy="3367660"/>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Connecting with fellow Freshers and Team Members</a:t>
            </a:r>
          </a:p>
          <a:p>
            <a:pPr algn="ctr"/>
            <a:r>
              <a:rPr lang="en-US" sz="2000" dirty="0">
                <a:effectLst>
                  <a:outerShdw blurRad="38100" dist="38100" dir="2700000" algn="tl">
                    <a:srgbClr val="000000">
                      <a:alpha val="43137"/>
                    </a:srgbClr>
                  </a:outerShdw>
                </a:effectLst>
              </a:rPr>
              <a:t>Explore Organizational Culture</a:t>
            </a:r>
          </a:p>
          <a:p>
            <a:pPr algn="ctr"/>
            <a:r>
              <a:rPr lang="en-US" sz="2000" dirty="0">
                <a:effectLst>
                  <a:outerShdw blurRad="38100" dist="38100" dir="2700000" algn="tl">
                    <a:srgbClr val="000000">
                      <a:alpha val="43137"/>
                    </a:srgbClr>
                  </a:outerShdw>
                </a:effectLst>
              </a:rPr>
              <a:t>Engage in Informal Conversations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Day 1: Reach out to fellow freshers</a:t>
            </a:r>
          </a:p>
          <a:p>
            <a:pPr algn="ctr"/>
            <a:r>
              <a:rPr lang="en-US" sz="2000" dirty="0">
                <a:effectLst>
                  <a:outerShdw blurRad="38100" dist="38100" dir="2700000" algn="tl">
                    <a:srgbClr val="000000">
                      <a:alpha val="43137"/>
                    </a:srgbClr>
                  </a:outerShdw>
                </a:effectLst>
              </a:rPr>
              <a:t>Day 2&amp;3: Gather insights about their experiences.</a:t>
            </a:r>
          </a:p>
          <a:p>
            <a:pPr algn="ctr"/>
            <a:r>
              <a:rPr lang="en-US" sz="2000" dirty="0">
                <a:effectLst>
                  <a:outerShdw blurRad="38100" dist="38100" dir="2700000" algn="tl">
                    <a:srgbClr val="000000">
                      <a:alpha val="43137"/>
                    </a:srgbClr>
                  </a:outerShdw>
                </a:effectLst>
              </a:rPr>
              <a:t>Day 4: Attend team meeting.</a:t>
            </a:r>
          </a:p>
          <a:p>
            <a:pPr algn="ctr"/>
            <a:r>
              <a:rPr lang="en-US" sz="2000" dirty="0">
                <a:effectLst>
                  <a:outerShdw blurRad="38100" dist="38100" dir="2700000" algn="tl">
                    <a:srgbClr val="000000">
                      <a:alpha val="43137"/>
                    </a:srgbClr>
                  </a:outerShdw>
                </a:effectLst>
              </a:rPr>
              <a:t>Day 5: Reflect on observations.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Connected with individuals from different batches and my team.</a:t>
            </a:r>
          </a:p>
          <a:p>
            <a:pPr algn="ctr"/>
            <a:r>
              <a:rPr lang="en-US" sz="2000" dirty="0">
                <a:effectLst>
                  <a:outerShdw blurRad="38100" dist="38100" dir="2700000" algn="tl">
                    <a:srgbClr val="000000">
                      <a:alpha val="43137"/>
                    </a:srgbClr>
                  </a:outerShdw>
                </a:effectLst>
              </a:rPr>
              <a:t>Actively participated in training sessions.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sessions were made enjoyable through various new activities, with teams shuffled for each exercise to encourage meeting new people.</a:t>
            </a:r>
          </a:p>
          <a:p>
            <a:r>
              <a:rPr lang="en-US" sz="2000" dirty="0"/>
              <a:t>We participated in a role play exercise to demonstrate professional behavior, Each group aced out a meeting, highlighting unprofessional behaviors in a humorous way.</a:t>
            </a:r>
          </a:p>
          <a:p>
            <a:r>
              <a:rPr lang="en-US" sz="2000" dirty="0"/>
              <a:t>The role play led to amusing skits, with each group creatively showcasing their points, resulting in lots of laughter and a memorable learning experience.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group of people around a round table&#10;&#10;Description automatically generated">
            <a:extLst>
              <a:ext uri="{FF2B5EF4-FFF2-40B4-BE49-F238E27FC236}">
                <a16:creationId xmlns:a16="http://schemas.microsoft.com/office/drawing/2014/main" id="{FB08892E-0B97-9567-93BB-003BE60D2FF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03793" y="2222668"/>
            <a:ext cx="4744720" cy="355854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The first three days of training covered essential soft skills for corporate settings, such as effective interjection, constructive criticism and polite elaboration requests, along with technical skills like DevOps on Microsoft Azure and managing project elements in the Azure cloud.</a:t>
            </a:r>
          </a:p>
          <a:p>
            <a:pPr>
              <a:lnSpc>
                <a:spcPct val="100000"/>
              </a:lnSpc>
            </a:pPr>
            <a:r>
              <a:rPr lang="en-US" sz="1800" dirty="0"/>
              <a:t>The skills learned this week will enhance our ability to communicate effectively with facilitators, ensuring a clearer and more comprehensive understanding of the subjects being taught.</a:t>
            </a:r>
          </a:p>
          <a:p>
            <a:pPr>
              <a:lnSpc>
                <a:spcPct val="100000"/>
              </a:lnSpc>
            </a:pPr>
            <a:r>
              <a:rPr lang="en-US" sz="1800" dirty="0"/>
              <a:t>The  soft skills and technical knowledge gained are interlinked, as effective communication and collaboration will support the application of technical skills like DevOps and project management in real-world scenarios.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Exploring the world, embracing new challenges – my journey never stops</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person sitting on a rock with a backpack and a pole&#10;&#10;Description automatically generated">
            <a:extLst>
              <a:ext uri="{FF2B5EF4-FFF2-40B4-BE49-F238E27FC236}">
                <a16:creationId xmlns:a16="http://schemas.microsoft.com/office/drawing/2014/main" id="{F20D3F63-8A09-0C87-0AF3-3747D081E727}"/>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510292" y="1831738"/>
            <a:ext cx="3131722" cy="4076241"/>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Soft Skills Session: Professionalism, Grooming and Etiquette</a:t>
            </a:r>
          </a:p>
          <a:p>
            <a:r>
              <a:rPr lang="en-US" sz="2000" dirty="0"/>
              <a:t>Key learning: Recognized the power of effective communication and acknowledged the value of maintaining a professional attitude</a:t>
            </a:r>
          </a:p>
          <a:p>
            <a:r>
              <a:rPr lang="en-US" sz="2000" dirty="0"/>
              <a:t>Key takeaway: Professional email writing is vital for clear communication and preventing misunderstandings</a:t>
            </a:r>
          </a:p>
          <a:p>
            <a:r>
              <a:rPr lang="en-US" sz="2000" dirty="0"/>
              <a:t>In the energy sector, professionalism and clear communication are vital for fostering collaboration, safety and trust across global teams and operations.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hand writing words on a white board&#10;&#10;Description automatically generated">
            <a:extLst>
              <a:ext uri="{FF2B5EF4-FFF2-40B4-BE49-F238E27FC236}">
                <a16:creationId xmlns:a16="http://schemas.microsoft.com/office/drawing/2014/main" id="{B623921E-01CB-ABBB-44AC-920B0B18009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0799" y="2302204"/>
            <a:ext cx="5349007" cy="319381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Stakeholder management and Teamwork</a:t>
            </a:r>
          </a:p>
          <a:p>
            <a:pPr marL="0" indent="0">
              <a:buFont typeface="Arial" panose="020B0604020202020204" pitchFamily="34" charset="0"/>
              <a:buNone/>
            </a:pPr>
            <a:endParaRPr lang="en-US" sz="2000" dirty="0"/>
          </a:p>
          <a:p>
            <a:r>
              <a:rPr lang="en-US" sz="2000" dirty="0"/>
              <a:t>Key learning: Identified stakeholders using the Power Interest Grid and emphasized that teamwork requires collaborating with other teams as well.</a:t>
            </a:r>
          </a:p>
          <a:p>
            <a:r>
              <a:rPr lang="en-US" sz="2000" dirty="0"/>
              <a:t>Key takeaway: Stakeholders are crucial in professional settings and, teamwork demands synchronization, dedication and focus</a:t>
            </a:r>
          </a:p>
          <a:p>
            <a:r>
              <a:rPr lang="en-US" sz="2000" dirty="0"/>
              <a:t>In the energy sector collaboration and meeting sustainability goals are key expectations from stakeholders.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group of colorful people in circles&#10;&#10;Description automatically generated">
            <a:extLst>
              <a:ext uri="{FF2B5EF4-FFF2-40B4-BE49-F238E27FC236}">
                <a16:creationId xmlns:a16="http://schemas.microsoft.com/office/drawing/2014/main" id="{17AE885F-B170-C9AA-8AC6-7191143881C8}"/>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87536" y="2068881"/>
            <a:ext cx="5177231" cy="3660464"/>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Agile and Business Analytics</a:t>
            </a:r>
          </a:p>
          <a:p>
            <a:pPr marL="0" indent="0">
              <a:buFont typeface="Arial" panose="020B0604020202020204" pitchFamily="34" charset="0"/>
              <a:buNone/>
            </a:pPr>
            <a:endParaRPr lang="en-US" sz="2000" dirty="0"/>
          </a:p>
          <a:p>
            <a:r>
              <a:rPr lang="en-US" sz="2000" dirty="0"/>
              <a:t>Key learning: Agile promotes adaptability while Business Analytics supports data-driven decisions.</a:t>
            </a:r>
          </a:p>
          <a:p>
            <a:r>
              <a:rPr lang="en-US" sz="2000" dirty="0"/>
              <a:t>Key takeaway: Agile enhances collaboration and analytics provide insights for better decisions.</a:t>
            </a:r>
          </a:p>
          <a:p>
            <a:r>
              <a:rPr lang="en-US" sz="2000" dirty="0"/>
              <a:t>In the energy sector agile helps teams adapt to change, while analytics optimize operations and sustainability.</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software development&#10;&#10;Description automatically generated">
            <a:extLst>
              <a:ext uri="{FF2B5EF4-FFF2-40B4-BE49-F238E27FC236}">
                <a16:creationId xmlns:a16="http://schemas.microsoft.com/office/drawing/2014/main" id="{E4327AAE-4FA7-8EC9-C6AD-174F463E225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6820" y="2667054"/>
            <a:ext cx="5350706" cy="2464117"/>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Shell fosters a professional environment by emphasizing clear communication , ownership, and maintaining a polished personal appearance while taking health and safety seriously.</a:t>
            </a:r>
          </a:p>
          <a:p>
            <a:r>
              <a:rPr lang="en-US" sz="2000" dirty="0"/>
              <a:t>By cultivating professionalism and grooming standards, Shell enhances its global reputation, builds trust with stakeholders, and improves internal collaboration while ensuring a strong commitment to safety.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putting their fists together&#10;&#10;Description automatically generated">
            <a:extLst>
              <a:ext uri="{FF2B5EF4-FFF2-40B4-BE49-F238E27FC236}">
                <a16:creationId xmlns:a16="http://schemas.microsoft.com/office/drawing/2014/main" id="{47F45C2B-B63B-4071-54A4-5C67B2BEB26A}"/>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44999" y="2158714"/>
            <a:ext cx="5262306" cy="3480797"/>
          </a:xfrm>
          <a:prstGeom prst="rect">
            <a:avLst/>
          </a:prstGeom>
        </p:spPr>
      </p:pic>
      <p:sp>
        <p:nvSpPr>
          <p:cNvPr id="8" name="TextBox 7">
            <a:extLst>
              <a:ext uri="{FF2B5EF4-FFF2-40B4-BE49-F238E27FC236}">
                <a16:creationId xmlns:a16="http://schemas.microsoft.com/office/drawing/2014/main" id="{255CE8CE-9A23-7B26-6143-16DE5571727A}"/>
              </a:ext>
            </a:extLst>
          </p:cNvPr>
          <p:cNvSpPr txBox="1"/>
          <p:nvPr/>
        </p:nvSpPr>
        <p:spPr>
          <a:xfrm>
            <a:off x="912000" y="6963328"/>
            <a:ext cx="5834240" cy="230832"/>
          </a:xfrm>
          <a:prstGeom prst="rect">
            <a:avLst/>
          </a:prstGeom>
          <a:noFill/>
        </p:spPr>
        <p:txBody>
          <a:bodyPr wrap="square" rtlCol="0">
            <a:spAutoFit/>
          </a:bodyPr>
          <a:lstStyle/>
          <a:p>
            <a:r>
              <a:rPr lang="en-GB" sz="900">
                <a:hlinkClick r:id="rId8" tooltip="https://usq.pressbooks.pub/traumainformedpractice/chapter/6-2-the-teacher-must-survive-self-care-and-managing-secondary-trauma/"/>
              </a:rPr>
              <a:t>This Photo</a:t>
            </a:r>
            <a:r>
              <a:rPr lang="en-GB" sz="900"/>
              <a:t> by Unknown Author is licensed under </a:t>
            </a:r>
            <a:r>
              <a:rPr lang="en-GB" sz="900">
                <a:hlinkClick r:id="rId9" tooltip="https://creativecommons.org/licenses/by-sa/3.0/"/>
              </a:rPr>
              <a:t>CC BY-SA</a:t>
            </a:r>
            <a:endParaRPr lang="en-GB" sz="900"/>
          </a:p>
        </p:txBody>
      </p:sp>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Shell uses the Power Interest Grid to manage stakeholders effectively and promotes teamwork by encouraging cross-functional collaboration and alignment with sustainability goals.</a:t>
            </a:r>
          </a:p>
          <a:p>
            <a:r>
              <a:rPr lang="en-US" sz="2000" dirty="0"/>
              <a:t>Effective stakeholder management and teamwork enhance project success, drive sustainability initiatives, and ensure that Shell meets stakeholder expectations while fostering a cohesive work environment.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hand with a picture of a waterfall and a bird&#10;&#10;Description automatically generated with medium confidence">
            <a:extLst>
              <a:ext uri="{FF2B5EF4-FFF2-40B4-BE49-F238E27FC236}">
                <a16:creationId xmlns:a16="http://schemas.microsoft.com/office/drawing/2014/main" id="{8EB9CBE0-523B-734F-6044-2C70D23FCB42}"/>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48463" y="2522704"/>
            <a:ext cx="5255377" cy="2752817"/>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19804</TotalTime>
  <Words>848</Words>
  <Application>Microsoft Office PowerPoint</Application>
  <PresentationFormat>Widescreen</PresentationFormat>
  <Paragraphs>85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Bhartiya, Anant SBOBNG-PTIV/RT</cp:lastModifiedBy>
  <cp:revision>501</cp:revision>
  <dcterms:created xsi:type="dcterms:W3CDTF">2022-01-18T12:35:56Z</dcterms:created>
  <dcterms:modified xsi:type="dcterms:W3CDTF">2024-09-02T05:11:51Z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