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63" d="100"/>
          <a:sy n="63" d="100"/>
        </p:scale>
        <p:origin x="804" y="5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9/7/2024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07/09/2024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ks7000.net.ve/2019/08/13/una-comparacion-de-los-sistemas-y-modelos-de-gestion-de-bases-de-datos-nosql/" TargetMode="External"/><Relationship Id="rId3" Type="http://schemas.openxmlformats.org/officeDocument/2006/relationships/oleObject" Target="../embeddings/oleObject8.bin"/><Relationship Id="rId7" Type="http://schemas.openxmlformats.org/officeDocument/2006/relationships/image" Target="../media/image32.gif"/><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 Id="rId9"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hugobarona.com/a-success-story-of-improved-productivity-and-quality-of-work-processes-using-azure-devops/" TargetMode="External"/><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hyperlink" Target="https://proandroiddev.com/how-to-set-up-an-efficient-development-workflow-with-git-and-ci-cd-5e8916f6bece" TargetMode="External"/><Relationship Id="rId3" Type="http://schemas.openxmlformats.org/officeDocument/2006/relationships/oleObject" Target="../embeddings/oleObject10.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 Id="rId9"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digitalocean.com/community/tutorials/how-to-manage-sql-database-cheat-sheet" TargetMode="External"/><Relationship Id="rId3" Type="http://schemas.openxmlformats.org/officeDocument/2006/relationships/oleObject" Target="../embeddings/oleObject11.bin"/><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s://maestrousero.blogspot.com/2018/01/easy-simple-indoor-activities-to-have.html" TargetMode="External"/><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www.hugobarona.com/a-success-story-of-improved-productivity-and-quality-of-work-processes-using-azure-devops/" TargetMode="External"/><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about.gitlab.com/product/continuous-integration/" TargetMode="External"/><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omicstutorials.com/database-management-systems-for-bioinformatics/" TargetMode="External"/><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www.hugobarona.com/a-success-story-of-improved-productivity-and-quality-of-work-processes-using-azure-devops/" TargetMode="External"/><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 Id="rId9" Type="http://schemas.openxmlformats.org/officeDocument/2006/relationships/hyperlink" Target="https://creativecommons.org/licenses/by-nc/3.0/"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zer0beat.cloud/" TargetMode="External"/><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Anant Bhartiya</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GB" sz="2000" dirty="0"/>
              <a:t>Shell likely uses advanced DBMS to manage the vast amounts of data generated by its energy production and consumption activities. This includes using relational databases for structured data and NoSQL databases for unstructured data</a:t>
            </a:r>
            <a:r>
              <a:rPr lang="en-US" sz="2000" dirty="0"/>
              <a:t>.</a:t>
            </a:r>
          </a:p>
          <a:p>
            <a:r>
              <a:rPr lang="en-GB" sz="2000" dirty="0"/>
              <a:t>By implementing robust DBMS, Shell can ensure data integrity, security, and efficient data retrieval. This enables better decision-making and optimization of energy resources, leading to more effective energy management and improved operational performance</a:t>
            </a:r>
            <a:r>
              <a:rPr lang="en-US" sz="2000" dirty="0"/>
              <a: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5" descr="A close-up of several logos&#10;&#10;Description automatically generated">
            <a:extLst>
              <a:ext uri="{FF2B5EF4-FFF2-40B4-BE49-F238E27FC236}">
                <a16:creationId xmlns:a16="http://schemas.microsoft.com/office/drawing/2014/main" id="{B252AFEE-24DE-0F72-ECC0-C30173261318}"/>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05547" y="2890150"/>
            <a:ext cx="5141210" cy="2017925"/>
          </a:xfrm>
          <a:prstGeom prst="rect">
            <a:avLst/>
          </a:prstGeom>
        </p:spPr>
      </p:pic>
      <p:sp>
        <p:nvSpPr>
          <p:cNvPr id="8" name="TextBox 7">
            <a:extLst>
              <a:ext uri="{FF2B5EF4-FFF2-40B4-BE49-F238E27FC236}">
                <a16:creationId xmlns:a16="http://schemas.microsoft.com/office/drawing/2014/main" id="{36A50514-0D66-5811-C9D3-EA97C44EA86B}"/>
              </a:ext>
            </a:extLst>
          </p:cNvPr>
          <p:cNvSpPr txBox="1"/>
          <p:nvPr/>
        </p:nvSpPr>
        <p:spPr>
          <a:xfrm>
            <a:off x="2286000" y="4924425"/>
            <a:ext cx="7620000" cy="230832"/>
          </a:xfrm>
          <a:prstGeom prst="rect">
            <a:avLst/>
          </a:prstGeom>
          <a:noFill/>
        </p:spPr>
        <p:txBody>
          <a:bodyPr wrap="square" rtlCol="0">
            <a:spAutoFit/>
          </a:bodyPr>
          <a:lstStyle/>
          <a:p>
            <a:r>
              <a:rPr lang="en-GB" sz="900">
                <a:hlinkClick r:id="rId8" tooltip="https://www.ks7000.net.ve/2019/08/13/una-comparacion-de-los-sistemas-y-modelos-de-gestion-de-bases-de-datos-nosql/"/>
              </a:rPr>
              <a:t>This Photo</a:t>
            </a:r>
            <a:r>
              <a:rPr lang="en-GB" sz="900"/>
              <a:t> by Unknown Author is licensed under </a:t>
            </a:r>
            <a:r>
              <a:rPr lang="en-GB" sz="900">
                <a:hlinkClick r:id="rId9" tooltip="https://creativecommons.org/licenses/by-nc-sa/3.0/"/>
              </a:rPr>
              <a:t>CC BY-SA-NC</a:t>
            </a:r>
            <a:endParaRPr lang="en-GB" sz="900"/>
          </a:p>
        </p:txBody>
      </p:sp>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Challenges: </a:t>
            </a:r>
            <a:r>
              <a:rPr lang="en-GB" sz="2000" dirty="0"/>
              <a:t>Grasping how to integrate Azure DevOps with various tools and services can be overwhelming due to the complexity and variety of options available</a:t>
            </a:r>
            <a:r>
              <a:rPr lang="en-US" sz="2000" dirty="0"/>
              <a:t>.</a:t>
            </a:r>
          </a:p>
          <a:p>
            <a:r>
              <a:rPr lang="en-US" sz="2000" dirty="0"/>
              <a:t>How to Overcome: </a:t>
            </a:r>
            <a:r>
              <a:rPr lang="en-GB" sz="2000" dirty="0"/>
              <a:t>Start with basic integrations and gradually move to more complex ones. Utilize online tutorials, documentation, and community forums for guidance</a:t>
            </a:r>
            <a:r>
              <a:rPr lang="en-US" sz="2000" dirty="0"/>
              <a: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descr="A blue and orange graphic of a brick wall and a rocket&#10;&#10;Description automatically generated">
            <a:extLst>
              <a:ext uri="{FF2B5EF4-FFF2-40B4-BE49-F238E27FC236}">
                <a16:creationId xmlns:a16="http://schemas.microsoft.com/office/drawing/2014/main" id="{D34AC496-9D51-5E3C-FA99-023CE977E35E}"/>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79049" y="2862710"/>
            <a:ext cx="5194206" cy="2072805"/>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Challenges: </a:t>
            </a:r>
            <a:r>
              <a:rPr lang="en-GB" sz="2000" dirty="0"/>
              <a:t>Setting up and configuring GitHub Actions and Workflows can be challenging, especially when you’re new to CI/CD concepts and the syntax used in workflows</a:t>
            </a:r>
            <a:r>
              <a:rPr lang="en-US" sz="2000" dirty="0"/>
              <a:t>.</a:t>
            </a:r>
          </a:p>
          <a:p>
            <a:r>
              <a:rPr lang="en-US" sz="2000" dirty="0"/>
              <a:t>How to Overcome: </a:t>
            </a:r>
            <a:r>
              <a:rPr lang="en-GB" sz="2000" dirty="0"/>
              <a:t>Begin with pre-built templates and examples available in the GitHub Actions marketplace. Study and modify them to understand how they work, and gradually build your own workflows as you gain confidence.</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diagram of a diagram&#10;&#10;Description automatically generated">
            <a:extLst>
              <a:ext uri="{FF2B5EF4-FFF2-40B4-BE49-F238E27FC236}">
                <a16:creationId xmlns:a16="http://schemas.microsoft.com/office/drawing/2014/main" id="{ABA0072E-D74B-61E3-F275-AFE68350DCFD}"/>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58937" y="2426930"/>
            <a:ext cx="5234429" cy="2944366"/>
          </a:xfrm>
          <a:prstGeom prst="rect">
            <a:avLst/>
          </a:prstGeom>
        </p:spPr>
      </p:pic>
      <p:sp>
        <p:nvSpPr>
          <p:cNvPr id="8" name="TextBox 7">
            <a:extLst>
              <a:ext uri="{FF2B5EF4-FFF2-40B4-BE49-F238E27FC236}">
                <a16:creationId xmlns:a16="http://schemas.microsoft.com/office/drawing/2014/main" id="{790B32D5-08A9-6DAE-F5C8-8B941366F1B6}"/>
              </a:ext>
            </a:extLst>
          </p:cNvPr>
          <p:cNvSpPr txBox="1"/>
          <p:nvPr/>
        </p:nvSpPr>
        <p:spPr>
          <a:xfrm>
            <a:off x="0" y="6957172"/>
            <a:ext cx="7061200" cy="230832"/>
          </a:xfrm>
          <a:prstGeom prst="rect">
            <a:avLst/>
          </a:prstGeom>
          <a:noFill/>
        </p:spPr>
        <p:txBody>
          <a:bodyPr wrap="square" rtlCol="0">
            <a:spAutoFit/>
          </a:bodyPr>
          <a:lstStyle/>
          <a:p>
            <a:r>
              <a:rPr lang="en-GB" sz="900">
                <a:hlinkClick r:id="rId8" tooltip="https://proandroiddev.com/how-to-set-up-an-efficient-development-workflow-with-git-and-ci-cd-5e8916f6bece"/>
              </a:rPr>
              <a:t>This Photo</a:t>
            </a:r>
            <a:r>
              <a:rPr lang="en-GB" sz="900"/>
              <a:t> by Unknown Author is licensed under </a:t>
            </a:r>
            <a:r>
              <a:rPr lang="en-GB" sz="900">
                <a:hlinkClick r:id="rId9" tooltip="https://creativecommons.org/licenses/by/3.0/"/>
              </a:rPr>
              <a:t>CC BY</a:t>
            </a:r>
            <a:endParaRPr lang="en-GB" sz="900"/>
          </a:p>
        </p:txBody>
      </p:sp>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Challenges: </a:t>
            </a:r>
            <a:r>
              <a:rPr lang="en-GB" sz="2000" dirty="0"/>
              <a:t>Learning to manage and optimize databases can be difficult due to the vast amount of information and techniques involved in DBMS</a:t>
            </a:r>
            <a:r>
              <a:rPr lang="en-US" sz="2000" dirty="0"/>
              <a:t>.</a:t>
            </a:r>
          </a:p>
          <a:p>
            <a:r>
              <a:rPr lang="en-US" sz="2000" dirty="0"/>
              <a:t>How to Overcome: </a:t>
            </a:r>
            <a:r>
              <a:rPr lang="en-GB" sz="2000" dirty="0"/>
              <a:t>Engage in hands-on projects and exercises to apply what you’ve learned. Use online resources, courses, and practice scenarios to build your skills</a:t>
            </a:r>
            <a:r>
              <a:rPr lang="en-US" sz="2000" dirty="0"/>
              <a: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AA3B86BD-8DA9-882D-B93F-A19CEE55305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447467" y="2583895"/>
            <a:ext cx="5257370" cy="2630436"/>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Get to know the tools used by my team</a:t>
            </a:r>
          </a:p>
          <a:p>
            <a:pPr algn="ctr"/>
            <a:r>
              <a:rPr lang="en-US" sz="2000" dirty="0">
                <a:effectLst>
                  <a:outerShdw blurRad="38100" dist="38100" dir="2700000" algn="tl">
                    <a:srgbClr val="000000">
                      <a:alpha val="43137"/>
                    </a:srgbClr>
                  </a:outerShdw>
                </a:effectLst>
              </a:rPr>
              <a:t>Engage in Conversations with my Team members</a:t>
            </a:r>
          </a:p>
          <a:p>
            <a:pPr algn="ctr"/>
            <a:r>
              <a:rPr lang="en-US" sz="2000" dirty="0">
                <a:effectLst>
                  <a:outerShdw blurRad="38100" dist="38100" dir="2700000" algn="tl">
                    <a:srgbClr val="000000">
                      <a:alpha val="43137"/>
                    </a:srgbClr>
                  </a:outerShdw>
                </a:effectLst>
              </a:rPr>
              <a:t>Review some of the basic concepts that might be useful</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Day 1: Attend Changemakers of Tomorrow</a:t>
            </a:r>
          </a:p>
          <a:p>
            <a:pPr algn="ctr"/>
            <a:r>
              <a:rPr lang="en-US" sz="2000" dirty="0">
                <a:effectLst>
                  <a:outerShdw blurRad="38100" dist="38100" dir="2700000" algn="tl">
                    <a:srgbClr val="000000">
                      <a:alpha val="43137"/>
                    </a:srgbClr>
                  </a:outerShdw>
                </a:effectLst>
              </a:rPr>
              <a:t>Day 2&amp;3: Figure out the tools used by the team.</a:t>
            </a:r>
          </a:p>
          <a:p>
            <a:pPr algn="ctr"/>
            <a:r>
              <a:rPr lang="en-US" sz="2000" dirty="0">
                <a:effectLst>
                  <a:outerShdw blurRad="38100" dist="38100" dir="2700000" algn="tl">
                    <a:srgbClr val="000000">
                      <a:alpha val="43137"/>
                    </a:srgbClr>
                  </a:outerShdw>
                </a:effectLst>
              </a:rPr>
              <a:t>Day 4: Get to know some of my team members.</a:t>
            </a:r>
          </a:p>
          <a:p>
            <a:pPr algn="ctr"/>
            <a:r>
              <a:rPr lang="en-US" sz="2000" dirty="0">
                <a:effectLst>
                  <a:outerShdw blurRad="38100" dist="38100" dir="2700000" algn="tl">
                    <a:srgbClr val="000000">
                      <a:alpha val="43137"/>
                    </a:srgbClr>
                  </a:outerShdw>
                </a:effectLst>
              </a:rPr>
              <a:t>Day 5: Review basics. </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dirty="0">
                <a:effectLst>
                  <a:outerShdw blurRad="38100" dist="38100" dir="2700000" algn="tl">
                    <a:srgbClr val="000000">
                      <a:alpha val="43137"/>
                    </a:srgbClr>
                  </a:outerShdw>
                </a:effectLst>
              </a:rPr>
              <a:t>Connected with my buddy and the VM team.</a:t>
            </a:r>
          </a:p>
          <a:p>
            <a:pPr algn="ctr"/>
            <a:r>
              <a:rPr lang="en-US" sz="2000" dirty="0">
                <a:effectLst>
                  <a:outerShdw blurRad="38100" dist="38100" dir="2700000" algn="tl">
                    <a:srgbClr val="000000">
                      <a:alpha val="43137"/>
                    </a:srgbClr>
                  </a:outerShdw>
                </a:effectLst>
              </a:rPr>
              <a:t>Actively participated in foundation training.</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sz="2000" dirty="0"/>
              <a:t>Our instructor made learning enjoyable by incorporating games into our sessions. One memorable activity was a drawing game where we had to draw on each other’s backs and pass it along until the final person drew it on paper. This led to some hilarious results and helped us bond as a team.</a:t>
            </a:r>
          </a:p>
          <a:p>
            <a:r>
              <a:rPr lang="en-GB" sz="2000" dirty="0"/>
              <a:t>A simple drawing turned into an abstract piece of art by the end, highlighting the importance of clear communication.</a:t>
            </a:r>
            <a:br>
              <a:rPr lang="en-GB" sz="2000" dirty="0"/>
            </a:br>
            <a:endParaRPr lang="en-US" sz="2000" dirty="0"/>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 name="Picture 7" descr="A group of stick figures&#10;&#10;Description automatically generated">
            <a:extLst>
              <a:ext uri="{FF2B5EF4-FFF2-40B4-BE49-F238E27FC236}">
                <a16:creationId xmlns:a16="http://schemas.microsoft.com/office/drawing/2014/main" id="{EF7C340D-91FA-E05D-8F04-C519887E1D14}"/>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55099" y="2234940"/>
            <a:ext cx="4746021" cy="342900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2000" dirty="0"/>
              <a:t>This week, we focused on Azure DevOps, CI/CD with GitHub Actions, and DBMS. We learned how these tools to streamline development and data management, and participated in fun activities like to enhance teamwork</a:t>
            </a:r>
            <a:r>
              <a:rPr lang="en-US" sz="2000" dirty="0"/>
              <a:t>.</a:t>
            </a:r>
          </a:p>
          <a:p>
            <a:pPr>
              <a:lnSpc>
                <a:spcPct val="100000"/>
              </a:lnSpc>
            </a:pPr>
            <a:r>
              <a:rPr lang="en-GB" sz="2000" dirty="0"/>
              <a:t>Next week, we will participate in custom bootcamps with a focus on the specific tools and techniques used in our departments. This targeted training is essential to equip us with the necessary skills to seamlessly integrate into our respective teams</a:t>
            </a:r>
            <a:r>
              <a:rPr lang="en-US" sz="2000" dirty="0"/>
              <a:t>.</a:t>
            </a:r>
          </a:p>
          <a:p>
            <a:pPr>
              <a:lnSpc>
                <a:spcPct val="100000"/>
              </a:lnSpc>
            </a:pPr>
            <a:r>
              <a:rPr lang="en-GB" sz="2000" dirty="0"/>
              <a:t>The basics learned this week are essential for understanding next week’s topics. Hands-on practice and team interactions have provided a solid foundation for further learning</a:t>
            </a:r>
            <a:r>
              <a:rPr lang="en-US" sz="2000" dirty="0"/>
              <a:t>.</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Exploring the world, embracing new challenges – my journey never stops</a:t>
            </a:r>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person sitting on a rock with a backpack and a pole&#10;&#10;Description automatically generated">
            <a:extLst>
              <a:ext uri="{FF2B5EF4-FFF2-40B4-BE49-F238E27FC236}">
                <a16:creationId xmlns:a16="http://schemas.microsoft.com/office/drawing/2014/main" id="{F20D3F63-8A09-0C87-0AF3-3747D081E727}"/>
              </a:ext>
            </a:extLst>
          </p:cNvPr>
          <p:cNvPicPr>
            <a:picLocks noChangeAspect="1"/>
          </p:cNvPicPr>
          <p:nvPr/>
        </p:nvPicPr>
        <p:blipFill>
          <a:blip r:embed="rId5" cstate="screen">
            <a:extLst>
              <a:ext uri="{28A0092B-C50C-407E-A947-70E740481C1C}">
                <a14:useLocalDpi xmlns:a14="http://schemas.microsoft.com/office/drawing/2010/main" val="0"/>
              </a:ext>
            </a:extLst>
          </a:blip>
          <a:stretch>
            <a:fillRect/>
          </a:stretch>
        </p:blipFill>
        <p:spPr>
          <a:xfrm>
            <a:off x="7510292" y="1831738"/>
            <a:ext cx="3131722" cy="4076241"/>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2400" i="0" dirty="0">
                <a:solidFill>
                  <a:srgbClr val="111111"/>
                </a:solidFill>
                <a:effectLst/>
                <a:latin typeface="-apple-system"/>
              </a:rPr>
              <a:t>Azure DevOps</a:t>
            </a:r>
          </a:p>
          <a:p>
            <a:r>
              <a:rPr lang="en-US" sz="1800" dirty="0"/>
              <a:t>Key learning: </a:t>
            </a:r>
            <a:r>
              <a:rPr lang="en-GB" sz="1800" dirty="0"/>
              <a:t>Azure DevOps is a comprehensive suite of development tools provided by Microsoft to support the entire software development lifecycle.</a:t>
            </a:r>
            <a:endParaRPr lang="en-US" sz="1800" dirty="0"/>
          </a:p>
          <a:p>
            <a:r>
              <a:rPr lang="en-US" sz="1800" dirty="0"/>
              <a:t>Key takeaway: </a:t>
            </a:r>
            <a:r>
              <a:rPr lang="en-GB" sz="1800" dirty="0"/>
              <a:t>It integrates with various tools and services, enabling seamless collaboration, continuous integration, and continuous delivery (CI/CD).</a:t>
            </a:r>
          </a:p>
          <a:p>
            <a:r>
              <a:rPr lang="en-GB" sz="1800" dirty="0"/>
              <a:t>Azure DevOps can streamline project management and development processes for energy companies, ensuring efficient deployment of software solutions for energy management, monitoring, and optimization.</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6" name="Picture 5" descr="A group of people working on a computer&#10;&#10;Description automatically generated">
            <a:extLst>
              <a:ext uri="{FF2B5EF4-FFF2-40B4-BE49-F238E27FC236}">
                <a16:creationId xmlns:a16="http://schemas.microsoft.com/office/drawing/2014/main" id="{C6BB4CE5-2561-4EF7-6153-0676C1F200B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07537" y="2394374"/>
            <a:ext cx="5342269" cy="300947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CI/CD using GitHub Actions and Workflows</a:t>
            </a:r>
            <a:endParaRPr lang="en-US" sz="2400" dirty="0"/>
          </a:p>
          <a:p>
            <a:r>
              <a:rPr lang="en-US" sz="1800" dirty="0"/>
              <a:t>Key learning: </a:t>
            </a:r>
            <a:r>
              <a:rPr lang="en-GB" sz="1800" dirty="0"/>
              <a:t>GitHub Actions and Workflows enable automation of the software development lifecycle, from code integration to deployment.</a:t>
            </a:r>
          </a:p>
          <a:p>
            <a:r>
              <a:rPr lang="en-US" sz="1800" dirty="0"/>
              <a:t>Key takeaway: </a:t>
            </a:r>
            <a:r>
              <a:rPr lang="en-GB" sz="1800" dirty="0"/>
              <a:t>GitHub Actions and Workflows enable automation of the software development lifecycle, from code integration to deployment.</a:t>
            </a:r>
            <a:endParaRPr lang="en-US" sz="1800" dirty="0"/>
          </a:p>
          <a:p>
            <a:r>
              <a:rPr lang="en-GB" sz="1800" dirty="0"/>
              <a:t>Energy companies can use GitHub Actions to automate the deployment of updates to energy management systems, ensuring minimal downtime and rapid response to changing energy demands.</a:t>
            </a:r>
            <a:endParaRPr lang="en-US" sz="18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test&#10;&#10;Description automatically generated">
            <a:extLst>
              <a:ext uri="{FF2B5EF4-FFF2-40B4-BE49-F238E27FC236}">
                <a16:creationId xmlns:a16="http://schemas.microsoft.com/office/drawing/2014/main" id="{F4D9F19B-6254-5EA5-4A32-1229A166C470}"/>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99100" y="2926769"/>
            <a:ext cx="5350706" cy="1944687"/>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DBMS (Database Management Systems)</a:t>
            </a:r>
          </a:p>
          <a:p>
            <a:r>
              <a:rPr lang="en-US" sz="2000" dirty="0"/>
              <a:t>Key learning: </a:t>
            </a:r>
            <a:r>
              <a:rPr lang="en-GB" sz="2000" dirty="0"/>
              <a:t>DBMS are software systems that use a standard method to store and organize data, making it easily accessible and manageable.</a:t>
            </a:r>
          </a:p>
          <a:p>
            <a:r>
              <a:rPr lang="en-US" sz="2000" dirty="0"/>
              <a:t>Key takeaway: </a:t>
            </a:r>
            <a:r>
              <a:rPr lang="en-GB" sz="2000" dirty="0"/>
              <a:t>They ensure data integrity, security, and efficient data retrieval, which are critical for managing large volumes of data.</a:t>
            </a:r>
          </a:p>
          <a:p>
            <a:r>
              <a:rPr lang="en-GB" sz="2000" dirty="0"/>
              <a:t>DBMS can be used to manage vast amounts of data generated by energy production and consumption, enabling better decision-making and optimization of energy resources.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3" name="Picture 12" descr="A diagram of a software application&#10;&#10;Description automatically generated">
            <a:extLst>
              <a:ext uri="{FF2B5EF4-FFF2-40B4-BE49-F238E27FC236}">
                <a16:creationId xmlns:a16="http://schemas.microsoft.com/office/drawing/2014/main" id="{D81E30CB-4939-50F7-022B-E27FF696AE29}"/>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85758" y="1941742"/>
            <a:ext cx="5180788" cy="3912916"/>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Shell likely uses Azure DevOps to manage its software development projects, integrating various tools and services to ensure seamless collaboration among development teams. This includes using Azure Boards for project tracking, Azure Repos for source control, and Azure Pipelines for CI/CD.</a:t>
            </a:r>
          </a:p>
          <a:p>
            <a:r>
              <a:rPr lang="en-GB" sz="2000" dirty="0"/>
              <a:t>By implementing Azure DevOps, Shell can achieve more efficient project management and faster deployment of software solutions. This leads to improved energy management, monitoring, and optimization, ultimately enhancing operational efficiency and reducing costs.</a:t>
            </a: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F0CF5D9F-CE4E-31DC-DB38-32EE8F31FE0E}"/>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01648" y="2507168"/>
            <a:ext cx="5349007" cy="2783890"/>
          </a:xfrm>
          <a:prstGeom prst="rect">
            <a:avLst/>
          </a:prstGeom>
        </p:spPr>
      </p:pic>
      <p:sp>
        <p:nvSpPr>
          <p:cNvPr id="13" name="TextBox 12">
            <a:extLst>
              <a:ext uri="{FF2B5EF4-FFF2-40B4-BE49-F238E27FC236}">
                <a16:creationId xmlns:a16="http://schemas.microsoft.com/office/drawing/2014/main" id="{9D6CA0D1-30C7-0215-AA41-53CA9B78F01A}"/>
              </a:ext>
            </a:extLst>
          </p:cNvPr>
          <p:cNvSpPr txBox="1"/>
          <p:nvPr/>
        </p:nvSpPr>
        <p:spPr>
          <a:xfrm>
            <a:off x="0" y="5283250"/>
            <a:ext cx="12192000" cy="230832"/>
          </a:xfrm>
          <a:prstGeom prst="rect">
            <a:avLst/>
          </a:prstGeom>
          <a:noFill/>
        </p:spPr>
        <p:txBody>
          <a:bodyPr wrap="square" rtlCol="0">
            <a:spAutoFit/>
          </a:bodyPr>
          <a:lstStyle/>
          <a:p>
            <a:r>
              <a:rPr lang="en-GB" sz="900">
                <a:hlinkClick r:id="rId8" tooltip="https://www.hugobarona.com/a-success-story-of-improved-productivity-and-quality-of-work-processes-using-azure-devops/"/>
              </a:rPr>
              <a:t>This Photo</a:t>
            </a:r>
            <a:r>
              <a:rPr lang="en-GB" sz="900"/>
              <a:t> by Unknown Author is licensed under </a:t>
            </a:r>
            <a:r>
              <a:rPr lang="en-GB" sz="900">
                <a:hlinkClick r:id="rId9" tooltip="https://creativecommons.org/licenses/by-nc/3.0/"/>
              </a:rPr>
              <a:t>CC BY-NC</a:t>
            </a:r>
            <a:endParaRPr lang="en-GB" sz="900"/>
          </a:p>
        </p:txBody>
      </p:sp>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Shell probably leverages GitHub Actions and Workflows to automate its CI/CD pipelines. This includes automating code integration, testing, and deployment processes to ensure that updates to energy management systems are deployed quickly and reliably</a:t>
            </a:r>
            <a:r>
              <a:rPr lang="en-US" sz="2000" dirty="0"/>
              <a:t>.</a:t>
            </a:r>
          </a:p>
          <a:p>
            <a:r>
              <a:rPr lang="en-GB" sz="2000" dirty="0"/>
              <a:t>Using GitHub Actions and Workflows, Shell can minimize downtime and respond rapidly to changing energy demands. This automation enhances the speed and reliability of software releases, ensuring that energy management systems are always up-to-date and functioning optimally</a:t>
            </a:r>
            <a:r>
              <a:rPr lang="en-US" sz="2000" dirty="0"/>
              <a: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descr="A blue square with white circles and buttons&#10;&#10;Description automatically generated">
            <a:extLst>
              <a:ext uri="{FF2B5EF4-FFF2-40B4-BE49-F238E27FC236}">
                <a16:creationId xmlns:a16="http://schemas.microsoft.com/office/drawing/2014/main" id="{1505CB3E-D583-E70F-D81C-D54FE234CA2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01648" y="2857713"/>
            <a:ext cx="5349007" cy="2082800"/>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19878</TotalTime>
  <Words>1087</Words>
  <Application>Microsoft Office PowerPoint</Application>
  <PresentationFormat>Widescreen</PresentationFormat>
  <Paragraphs>81</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-apple-system</vt: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Bhartiya, Anant SBOBNG-PTIV/RT</cp:lastModifiedBy>
  <cp:revision>504</cp:revision>
  <dcterms:created xsi:type="dcterms:W3CDTF">2022-01-18T12:35:56Z</dcterms:created>
  <dcterms:modified xsi:type="dcterms:W3CDTF">2024-09-07T02:12:36Z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