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66" r:id="rId17"/>
    <p:sldId id="267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1CEFF-7439-4FA9-A686-313AF4733BE4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09C0EF-9D58-4BB9-AD98-9A3D5215AD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Named Entity Recognition In Biomedical Corpus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67200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Darwinisms :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Anant Bhavsar (17MA20002)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Saurabh Singh (17MT30018)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Bharat Chaudhary (17MA20009)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 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19200"/>
          <a:ext cx="6400797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7"/>
                <a:gridCol w="1600200"/>
                <a:gridCol w="1256415"/>
                <a:gridCol w="1562985"/>
              </a:tblGrid>
              <a:tr h="77732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78628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450352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52847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79355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1159827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BC5CDR-disease-IOB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6764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Match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398" y="2090257"/>
          <a:ext cx="6705601" cy="410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1"/>
                <a:gridCol w="1676401"/>
                <a:gridCol w="1316245"/>
                <a:gridCol w="1637414"/>
              </a:tblGrid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</a:tr>
              <a:tr h="322417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1033501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 Match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219200"/>
          <a:ext cx="6400797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7"/>
                <a:gridCol w="1600200"/>
                <a:gridCol w="1256415"/>
                <a:gridCol w="1562985"/>
              </a:tblGrid>
              <a:tr h="784794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8815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</a:tr>
              <a:tr h="454682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597740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  <a:tr h="789317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1140125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 for </a:t>
            </a:r>
            <a:r>
              <a:rPr lang="en-US" sz="2800" dirty="0" smtClean="0"/>
              <a:t>BC5CDR-IOB(chem+disease)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6764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Match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398" y="2090257"/>
          <a:ext cx="6705601" cy="410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1"/>
                <a:gridCol w="1676401"/>
                <a:gridCol w="1316245"/>
                <a:gridCol w="1637414"/>
              </a:tblGrid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22417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1033501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960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 Match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219200"/>
          <a:ext cx="6400797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7"/>
                <a:gridCol w="1600200"/>
                <a:gridCol w="1256415"/>
                <a:gridCol w="1562985"/>
              </a:tblGrid>
              <a:tr h="748072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756695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433407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486173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824877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1170375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b="1" i="1" dirty="0"/>
              <a:t>1) NCBI-DISEASE-IOB</a:t>
            </a:r>
          </a:p>
          <a:p>
            <a:pPr algn="just">
              <a:buNone/>
            </a:pPr>
            <a:r>
              <a:rPr lang="en-US" sz="2800" dirty="0" smtClean="0"/>
              <a:t>	In </a:t>
            </a:r>
            <a:r>
              <a:rPr lang="en-US" sz="2800" dirty="0"/>
              <a:t>this Corpus we are getting the best performance by using </a:t>
            </a:r>
            <a:r>
              <a:rPr lang="en-US" sz="2800" i="1" dirty="0"/>
              <a:t>Pubmed-w2v </a:t>
            </a:r>
            <a:r>
              <a:rPr lang="en-US" sz="2800" i="1" dirty="0" smtClean="0"/>
              <a:t>and Pubmed-and-PMC-w2v </a:t>
            </a:r>
            <a:r>
              <a:rPr lang="en-US" sz="2800" i="1" dirty="0"/>
              <a:t>and the model is performing the worst in the case </a:t>
            </a:r>
            <a:r>
              <a:rPr lang="en-US" sz="2800" i="1" dirty="0" smtClean="0"/>
              <a:t>of </a:t>
            </a:r>
            <a:r>
              <a:rPr lang="en-US" sz="2800" dirty="0" smtClean="0"/>
              <a:t>wikipedia-pubmed-and-PMC.Model </a:t>
            </a:r>
            <a:r>
              <a:rPr lang="en-US" sz="2800" dirty="0"/>
              <a:t>is giving best results on using 10-20 epochs, 100 units </a:t>
            </a:r>
            <a:r>
              <a:rPr lang="en-US" sz="2800" dirty="0" smtClean="0"/>
              <a:t>of Bi-LSTM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2</a:t>
            </a:r>
            <a:r>
              <a:rPr lang="en-US" sz="2800" dirty="0"/>
              <a:t>) </a:t>
            </a:r>
            <a:r>
              <a:rPr lang="en-US" sz="2800" b="1" i="1" dirty="0"/>
              <a:t>BC5CDR-DISEASE-IOB</a:t>
            </a:r>
          </a:p>
          <a:p>
            <a:pPr algn="just">
              <a:buNone/>
            </a:pPr>
            <a:r>
              <a:rPr lang="en-US" sz="2800" dirty="0" smtClean="0"/>
              <a:t>	In </a:t>
            </a:r>
            <a:r>
              <a:rPr lang="en-US" sz="2800" dirty="0"/>
              <a:t>this Corpus we are getting the best performance by using Pubmed-w2v </a:t>
            </a:r>
            <a:r>
              <a:rPr lang="en-US" sz="2800" dirty="0" smtClean="0"/>
              <a:t>and Pubmed-and-PMC-w2v </a:t>
            </a:r>
            <a:r>
              <a:rPr lang="en-US" sz="2800" dirty="0"/>
              <a:t>and the model is performing the worst in the case of No </a:t>
            </a:r>
            <a:r>
              <a:rPr lang="en-US" sz="2800" dirty="0" smtClean="0"/>
              <a:t>pre-trained word </a:t>
            </a:r>
            <a:r>
              <a:rPr lang="en-US" sz="2800" dirty="0"/>
              <a:t>embeddings. Model is giving best results on using 40-50 epochs, 100 units of Bi-LSTM.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	</a:t>
            </a:r>
            <a:r>
              <a:rPr lang="en-US" sz="2800" b="1" i="1" dirty="0" smtClean="0"/>
              <a:t>3</a:t>
            </a:r>
            <a:r>
              <a:rPr lang="en-US" sz="2800" b="1" i="1" dirty="0"/>
              <a:t>) BC5CDR-IOB(chemicals+disease)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In </a:t>
            </a:r>
            <a:r>
              <a:rPr lang="en-US" sz="2800" dirty="0"/>
              <a:t>this Corpus we are getting satisfactory performance(f1 score &gt; 0.7) in all of the </a:t>
            </a:r>
            <a:r>
              <a:rPr lang="en-US" sz="2800" dirty="0" smtClean="0"/>
              <a:t>embeddings. Model </a:t>
            </a:r>
            <a:r>
              <a:rPr lang="en-US" sz="2800" dirty="0"/>
              <a:t>is giving best results on using 20-30 epochs, 100 units of Bi-LSTM.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smtClean="0"/>
              <a:t>    Overall </a:t>
            </a:r>
            <a:r>
              <a:rPr lang="en-US" sz="2800" dirty="0"/>
              <a:t>in our analysis we have found that best performance is observed by using </a:t>
            </a:r>
            <a:r>
              <a:rPr lang="en-US" sz="2800" i="1" dirty="0"/>
              <a:t>‘</a:t>
            </a:r>
            <a:r>
              <a:rPr lang="en-US" sz="2800" i="1" dirty="0" smtClean="0"/>
              <a:t>Pubmed-w2v’ </a:t>
            </a:r>
            <a:r>
              <a:rPr lang="en-US" sz="2800" dirty="0" smtClean="0"/>
              <a:t>embedding </a:t>
            </a:r>
            <a:r>
              <a:rPr lang="en-US" sz="2800" dirty="0"/>
              <a:t>in the case of all three of our corpuses.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This </a:t>
            </a:r>
            <a:r>
              <a:rPr lang="en-US" sz="2800" dirty="0"/>
              <a:t>maybe due to the reason that </a:t>
            </a:r>
            <a:r>
              <a:rPr lang="en-US" sz="2800" dirty="0" smtClean="0"/>
              <a:t>this embedding </a:t>
            </a:r>
            <a:r>
              <a:rPr lang="en-US" sz="2800" dirty="0"/>
              <a:t>is trained specifically on the biomedical corpus and was able to capture all </a:t>
            </a:r>
            <a:r>
              <a:rPr lang="en-US" sz="2800" dirty="0" smtClean="0"/>
              <a:t>the specific </a:t>
            </a:r>
            <a:r>
              <a:rPr lang="en-US" sz="2800" dirty="0"/>
              <a:t>relations that exist between different entities in this domain that other embeddings </a:t>
            </a:r>
            <a:r>
              <a:rPr lang="en-US" sz="2800" dirty="0" smtClean="0"/>
              <a:t>were finding </a:t>
            </a:r>
            <a:r>
              <a:rPr lang="en-US" sz="2800" dirty="0"/>
              <a:t>difficult to capture.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THANK </a:t>
            </a:r>
            <a:r>
              <a:rPr lang="en-US" dirty="0" smtClean="0"/>
              <a:t>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Named-entity </a:t>
            </a:r>
            <a:r>
              <a:rPr lang="en-US" sz="2800" dirty="0"/>
              <a:t>recognition (NER) is a subtask </a:t>
            </a:r>
            <a:r>
              <a:rPr lang="en-US" sz="2800" dirty="0" smtClean="0"/>
              <a:t>of information </a:t>
            </a:r>
            <a:r>
              <a:rPr lang="en-US" sz="2800" dirty="0"/>
              <a:t>extraction that seeks to locate </a:t>
            </a:r>
            <a:r>
              <a:rPr lang="en-US" sz="2800" dirty="0" smtClean="0"/>
              <a:t>and classify named entity mentions in unstructured text into predefined categories such as the person</a:t>
            </a:r>
            <a:r>
              <a:rPr lang="en-US" sz="2800" dirty="0"/>
              <a:t> </a:t>
            </a:r>
            <a:r>
              <a:rPr lang="en-US" sz="2800" dirty="0" smtClean="0"/>
              <a:t>,names</a:t>
            </a:r>
            <a:r>
              <a:rPr lang="en-US" sz="2800" dirty="0"/>
              <a:t>, organizations, locations, medical codes, time expressions, quantities, monetary </a:t>
            </a:r>
            <a:r>
              <a:rPr lang="en-US" sz="2800" dirty="0" smtClean="0"/>
              <a:t>values , percentages</a:t>
            </a:r>
            <a:r>
              <a:rPr lang="en-US" sz="2800" dirty="0"/>
              <a:t>, etc. In our task we have tried to identify diseases and chemicals in </a:t>
            </a:r>
            <a:r>
              <a:rPr lang="en-US" sz="2800" dirty="0" smtClean="0"/>
              <a:t>Biomedical Corpuses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400" dirty="0" smtClean="0"/>
              <a:t>Recognition </a:t>
            </a:r>
            <a:r>
              <a:rPr lang="en-US" sz="2400" dirty="0"/>
              <a:t>of biomedical named entities in the textual literature is a highly challenging </a:t>
            </a:r>
            <a:r>
              <a:rPr lang="en-US" sz="2400" dirty="0" smtClean="0"/>
              <a:t>research topic </a:t>
            </a:r>
            <a:r>
              <a:rPr lang="en-US" sz="2400" dirty="0"/>
              <a:t>with great interest, playing as the prerequisite for extracting huge amount of </a:t>
            </a:r>
            <a:r>
              <a:rPr lang="en-US" sz="2400" dirty="0" smtClean="0"/>
              <a:t>high-valued biomedical </a:t>
            </a:r>
            <a:r>
              <a:rPr lang="en-US" sz="2400" dirty="0"/>
              <a:t>knowledge deposited in unstructured text and transforming them into </a:t>
            </a:r>
            <a:r>
              <a:rPr lang="en-US" sz="2400" dirty="0" smtClean="0"/>
              <a:t>well-structured formats</a:t>
            </a:r>
            <a:r>
              <a:rPr lang="en-US" sz="2400" dirty="0"/>
              <a:t>. Long Short-Term Memory (LSTM) networks have recently been employed in </a:t>
            </a:r>
            <a:r>
              <a:rPr lang="en-US" sz="2400" dirty="0" smtClean="0"/>
              <a:t>various biomedical </a:t>
            </a:r>
            <a:r>
              <a:rPr lang="en-US" sz="2400" dirty="0"/>
              <a:t>named entity recognition (NER) models with great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 Our </a:t>
            </a:r>
            <a:r>
              <a:rPr lang="en-US" sz="2800" dirty="0"/>
              <a:t>Model is based on Bidirectional LSTM CRF. We have trained model on 5 cases, 4 using </a:t>
            </a:r>
            <a:r>
              <a:rPr lang="en-US" sz="2800" dirty="0" smtClean="0"/>
              <a:t>pre trained </a:t>
            </a:r>
            <a:r>
              <a:rPr lang="en-US" sz="2800" dirty="0"/>
              <a:t>word embeddings and one case without any pre trained word embedding on </a:t>
            </a:r>
            <a:r>
              <a:rPr lang="en-US" sz="2800" dirty="0" smtClean="0"/>
              <a:t>three different </a:t>
            </a:r>
            <a:r>
              <a:rPr lang="en-US" sz="2800" dirty="0"/>
              <a:t>corpuses.</a:t>
            </a:r>
          </a:p>
          <a:p>
            <a:pPr algn="just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1039813"/>
            <a:ext cx="765175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Corpuses and Embedding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Embeddings Used are – </a:t>
            </a:r>
          </a:p>
          <a:p>
            <a:pPr>
              <a:buNone/>
            </a:pPr>
            <a:r>
              <a:rPr lang="en-US" dirty="0" smtClean="0"/>
              <a:t>	Bioglove </a:t>
            </a:r>
          </a:p>
          <a:p>
            <a:pPr>
              <a:buNone/>
            </a:pPr>
            <a:r>
              <a:rPr lang="en-US" dirty="0" smtClean="0"/>
              <a:t>	Pubmed-w2v</a:t>
            </a:r>
          </a:p>
          <a:p>
            <a:pPr>
              <a:buNone/>
            </a:pPr>
            <a:r>
              <a:rPr lang="en-US" dirty="0" smtClean="0"/>
              <a:t>	Pubmed-and-PMC-w2v</a:t>
            </a:r>
          </a:p>
          <a:p>
            <a:pPr>
              <a:buNone/>
            </a:pPr>
            <a:r>
              <a:rPr lang="en-US" dirty="0" smtClean="0"/>
              <a:t>	wikipedia-pubmed-and-PMC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Corpuses used to train the model</a:t>
            </a:r>
          </a:p>
          <a:p>
            <a:pPr>
              <a:buNone/>
            </a:pPr>
            <a:r>
              <a:rPr lang="en-US" dirty="0" smtClean="0"/>
              <a:t>	BC5CDR-disease-IOB </a:t>
            </a:r>
          </a:p>
          <a:p>
            <a:pPr>
              <a:buNone/>
            </a:pPr>
            <a:r>
              <a:rPr lang="en-US" dirty="0" smtClean="0"/>
              <a:t> 	BC5CDR-IOB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NCBI-disease-IOB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from Pubmed W2V on NCBI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[['Clustering', 'O'], ['of', 'O'], ['missense', 'O'],['mutations', 'O'], ['in', 'O'], ['the', 'O'],['ataxia', 'B-Disease'], ['-', 'I-Disease'],['telangiectasia', 'I-Disease'], ['gene', 'O'], ['in', 'O'], ['a', 'O'], ['sporadic', 'B-Disease'], ['T', 'I-Disease'], ['-', 'I-Disease'], ['cell', 'I-Disease'], ['leukaemia', 'I-Disease'], ['.', 'O']]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['O', 'O', 'O', 'O', 'O', 'O', 'B-Disease', 'I-Disease', 'I-Disease', 'O', 'O', 'O', 'O', 'O', 'O', 'O', 'O', 'O',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'PAD', 'PAD']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We </a:t>
            </a:r>
            <a:r>
              <a:rPr lang="en-US" dirty="0"/>
              <a:t>have done error analysis by calculating Precision, Recall and F1 Score in both the </a:t>
            </a:r>
            <a:r>
              <a:rPr lang="en-US" dirty="0" smtClean="0"/>
              <a:t>cases exact </a:t>
            </a:r>
            <a:r>
              <a:rPr lang="en-US" dirty="0"/>
              <a:t>and partial matches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429000"/>
            <a:ext cx="586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NCBI-disease-IOB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764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Match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398" y="2090257"/>
          <a:ext cx="6705601" cy="410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541"/>
                <a:gridCol w="1676401"/>
                <a:gridCol w="1316245"/>
                <a:gridCol w="1637414"/>
              </a:tblGrid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pre-trained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  <a:tr h="322417">
                <a:tc>
                  <a:txBody>
                    <a:bodyPr/>
                    <a:lstStyle/>
                    <a:p>
                      <a:r>
                        <a:rPr lang="en-US" dirty="0" smtClean="0"/>
                        <a:t>Bioglove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5565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</a:tr>
              <a:tr h="795001">
                <a:tc>
                  <a:txBody>
                    <a:bodyPr/>
                    <a:lstStyle/>
                    <a:p>
                      <a:r>
                        <a:rPr lang="en-US" dirty="0" smtClean="0"/>
                        <a:t>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1033501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wikipedia-Pubmed-and-PMC-w2v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833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Named Entity Recognition In Biomedical Corpus</vt:lpstr>
      <vt:lpstr>INTRODUCTION</vt:lpstr>
      <vt:lpstr>MOTIVATION</vt:lpstr>
      <vt:lpstr>MODEL ARCHITECTURE</vt:lpstr>
      <vt:lpstr>Slide 5</vt:lpstr>
      <vt:lpstr>Corpuses and Embedding </vt:lpstr>
      <vt:lpstr>Example from Pubmed W2V on NCBI</vt:lpstr>
      <vt:lpstr>Evaluation Metrics</vt:lpstr>
      <vt:lpstr>Results on NCBI-disease-IOB</vt:lpstr>
      <vt:lpstr>Slide 10</vt:lpstr>
      <vt:lpstr>Results for BC5CDR-disease-IOB</vt:lpstr>
      <vt:lpstr>Slide 12</vt:lpstr>
      <vt:lpstr>Results for BC5CDR-IOB(chem+disease)</vt:lpstr>
      <vt:lpstr>Slide 14</vt:lpstr>
      <vt:lpstr>Observations</vt:lpstr>
      <vt:lpstr>Slide 16</vt:lpstr>
      <vt:lpstr>Slide 17</vt:lpstr>
      <vt:lpstr>Conclusions</vt:lpstr>
      <vt:lpstr>            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In Biomedical Corpus</dc:title>
  <dc:creator>Windows User</dc:creator>
  <cp:lastModifiedBy>Windows User</cp:lastModifiedBy>
  <cp:revision>16</cp:revision>
  <dcterms:created xsi:type="dcterms:W3CDTF">2019-11-28T09:45:25Z</dcterms:created>
  <dcterms:modified xsi:type="dcterms:W3CDTF">2019-12-03T02:51:53Z</dcterms:modified>
</cp:coreProperties>
</file>